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4" r:id="rId3"/>
    <p:sldId id="258" r:id="rId4"/>
    <p:sldId id="261" r:id="rId5"/>
    <p:sldId id="262" r:id="rId6"/>
    <p:sldId id="257" r:id="rId7"/>
    <p:sldId id="260" r:id="rId8"/>
    <p:sldId id="305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6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07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8" r:id="rId40"/>
    <p:sldId id="291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Hoja1!$F$7</c:f>
              <c:strCache>
                <c:ptCount val="1"/>
                <c:pt idx="0">
                  <c:v>Precio Sistema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Hoja1!$E$8:$E$12</c:f>
              <c:numCache>
                <c:formatCode>h:mm:ss</c:formatCode>
                <c:ptCount val="5"/>
                <c:pt idx="0">
                  <c:v>8.245370370370371E-2</c:v>
                </c:pt>
                <c:pt idx="1">
                  <c:v>0.34901620370370368</c:v>
                </c:pt>
                <c:pt idx="2">
                  <c:v>0.54015046296296299</c:v>
                </c:pt>
                <c:pt idx="3">
                  <c:v>0.71307870370370363</c:v>
                </c:pt>
                <c:pt idx="4">
                  <c:v>0.77239583333333339</c:v>
                </c:pt>
              </c:numCache>
            </c:numRef>
          </c:cat>
          <c:val>
            <c:numRef>
              <c:f>Hoja1!$F$8:$F$12</c:f>
              <c:numCache>
                <c:formatCode>General</c:formatCode>
                <c:ptCount val="5"/>
                <c:pt idx="0">
                  <c:v>0.2346</c:v>
                </c:pt>
                <c:pt idx="1">
                  <c:v>0.23449999999999999</c:v>
                </c:pt>
                <c:pt idx="2">
                  <c:v>0.2344</c:v>
                </c:pt>
                <c:pt idx="3">
                  <c:v>0.2344</c:v>
                </c:pt>
                <c:pt idx="4">
                  <c:v>0.23419999999999999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37-4D42-9245-859D31D8B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088776"/>
        <c:axId val="430045568"/>
      </c:lineChart>
      <c:catAx>
        <c:axId val="419088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 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Horas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h:mm:ss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430045568"/>
        <c:crosses val="autoZero"/>
        <c:auto val="1"/>
        <c:lblAlgn val="ctr"/>
        <c:lblOffset val="100"/>
        <c:noMultiLvlLbl val="0"/>
      </c:catAx>
      <c:valAx>
        <c:axId val="430045568"/>
        <c:scaling>
          <c:orientation val="minMax"/>
          <c:max val="0.235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  <a:r>
                  <a:rPr lang="es-ES"/>
                  <a:t> </a:t>
                </a:r>
              </a:p>
              <a:p>
                <a:pPr>
                  <a:defRPr/>
                </a:pP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($ 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419088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Hoja1!$I$7</c:f>
              <c:strCache>
                <c:ptCount val="1"/>
                <c:pt idx="0">
                  <c:v>Precio Sistema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Hoja1!$H$8:$H$31</c:f>
              <c:numCache>
                <c:formatCode>h:mm:ss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Hoja1!$I$8:$I$31</c:f>
              <c:numCache>
                <c:formatCode>General</c:formatCode>
                <c:ptCount val="24"/>
                <c:pt idx="0">
                  <c:v>0.2349</c:v>
                </c:pt>
                <c:pt idx="1">
                  <c:v>0.2349</c:v>
                </c:pt>
                <c:pt idx="2">
                  <c:v>0.2349</c:v>
                </c:pt>
                <c:pt idx="3">
                  <c:v>0.2349</c:v>
                </c:pt>
                <c:pt idx="4">
                  <c:v>0.2349</c:v>
                </c:pt>
                <c:pt idx="5">
                  <c:v>0.2349</c:v>
                </c:pt>
                <c:pt idx="6">
                  <c:v>0.2349</c:v>
                </c:pt>
                <c:pt idx="7">
                  <c:v>0.2349</c:v>
                </c:pt>
                <c:pt idx="8">
                  <c:v>0.2346</c:v>
                </c:pt>
                <c:pt idx="9">
                  <c:v>0.23449999999999999</c:v>
                </c:pt>
                <c:pt idx="10">
                  <c:v>0.23449999999999999</c:v>
                </c:pt>
                <c:pt idx="11">
                  <c:v>0.23449999999999999</c:v>
                </c:pt>
                <c:pt idx="12">
                  <c:v>0.23449999999999999</c:v>
                </c:pt>
                <c:pt idx="13">
                  <c:v>0.2344</c:v>
                </c:pt>
                <c:pt idx="14">
                  <c:v>0.2344</c:v>
                </c:pt>
                <c:pt idx="15">
                  <c:v>0.2344</c:v>
                </c:pt>
                <c:pt idx="16">
                  <c:v>0.2344</c:v>
                </c:pt>
                <c:pt idx="17">
                  <c:v>0.2344</c:v>
                </c:pt>
                <c:pt idx="18">
                  <c:v>0.23419999999999999</c:v>
                </c:pt>
                <c:pt idx="19">
                  <c:v>0.23419999999999999</c:v>
                </c:pt>
                <c:pt idx="20">
                  <c:v>0.23419999999999999</c:v>
                </c:pt>
                <c:pt idx="21">
                  <c:v>0.23419999999999999</c:v>
                </c:pt>
                <c:pt idx="22">
                  <c:v>0.23419999999999999</c:v>
                </c:pt>
                <c:pt idx="23">
                  <c:v>0.23419999999999999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D4-46DA-903F-74036C90A5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9534904"/>
        <c:axId val="669540808"/>
      </c:lineChart>
      <c:catAx>
        <c:axId val="669534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 b="0" i="0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 (</a:t>
                </a:r>
                <a:r>
                  <a:rPr lang="es-ES" sz="1400" b="0" i="1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Horas</a:t>
                </a:r>
                <a:r>
                  <a:rPr lang="es-ES" sz="1400" b="0" i="0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s-ES" sz="7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h:mm:ss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669540808"/>
        <c:crosses val="autoZero"/>
        <c:auto val="1"/>
        <c:lblAlgn val="ctr"/>
        <c:lblOffset val="100"/>
        <c:tickMarkSkip val="2"/>
        <c:noMultiLvlLbl val="0"/>
      </c:catAx>
      <c:valAx>
        <c:axId val="66954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($ 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  <a:prstDash val="sysDas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669534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Hoja1!$E$3</c:f>
              <c:strCache>
                <c:ptCount val="1"/>
                <c:pt idx="0">
                  <c:v>ap-northeast-1a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Hoja1!$D$4:$D$48</c:f>
              <c:numCache>
                <c:formatCode>m/d/yyyy</c:formatCode>
                <c:ptCount val="45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</c:numCache>
            </c:numRef>
          </c:cat>
          <c:val>
            <c:numRef>
              <c:f>Hoja1!$E$4:$E$48</c:f>
              <c:numCache>
                <c:formatCode>General</c:formatCode>
                <c:ptCount val="45"/>
                <c:pt idx="0">
                  <c:v>0.21840000000000001</c:v>
                </c:pt>
                <c:pt idx="1">
                  <c:v>0.21840000000000001</c:v>
                </c:pt>
                <c:pt idx="2">
                  <c:v>0.21840000000000001</c:v>
                </c:pt>
                <c:pt idx="3">
                  <c:v>0.21840000000000001</c:v>
                </c:pt>
                <c:pt idx="4">
                  <c:v>0.21840000000000001</c:v>
                </c:pt>
                <c:pt idx="5">
                  <c:v>0.21840000000000001</c:v>
                </c:pt>
                <c:pt idx="6">
                  <c:v>0.21840000000000001</c:v>
                </c:pt>
                <c:pt idx="7">
                  <c:v>0.21840000000000001</c:v>
                </c:pt>
                <c:pt idx="8">
                  <c:v>0.21840000000000001</c:v>
                </c:pt>
                <c:pt idx="9">
                  <c:v>0.21840000000000001</c:v>
                </c:pt>
                <c:pt idx="10">
                  <c:v>0.21840000000000001</c:v>
                </c:pt>
                <c:pt idx="11">
                  <c:v>0.21840000000000001</c:v>
                </c:pt>
                <c:pt idx="12">
                  <c:v>0.21840000000000001</c:v>
                </c:pt>
                <c:pt idx="13">
                  <c:v>0.21840000000000001</c:v>
                </c:pt>
                <c:pt idx="14">
                  <c:v>0.21840000000000001</c:v>
                </c:pt>
                <c:pt idx="15">
                  <c:v>0.21840000000000001</c:v>
                </c:pt>
                <c:pt idx="16">
                  <c:v>0.21840000000000001</c:v>
                </c:pt>
                <c:pt idx="17">
                  <c:v>0.21840000000000001</c:v>
                </c:pt>
                <c:pt idx="18">
                  <c:v>0.21840000000000001</c:v>
                </c:pt>
                <c:pt idx="19">
                  <c:v>0.21840000000000001</c:v>
                </c:pt>
                <c:pt idx="20">
                  <c:v>0.21840000000000001</c:v>
                </c:pt>
                <c:pt idx="21">
                  <c:v>0.21840000000000001</c:v>
                </c:pt>
                <c:pt idx="22">
                  <c:v>0.21840000000000001</c:v>
                </c:pt>
                <c:pt idx="23">
                  <c:v>0.21840000000000001</c:v>
                </c:pt>
                <c:pt idx="24">
                  <c:v>0.21840000000000001</c:v>
                </c:pt>
                <c:pt idx="25">
                  <c:v>0.21840000000000001</c:v>
                </c:pt>
                <c:pt idx="26">
                  <c:v>0.21840000000000001</c:v>
                </c:pt>
                <c:pt idx="27">
                  <c:v>0.21840000000000001</c:v>
                </c:pt>
                <c:pt idx="28">
                  <c:v>0.21890000000000001</c:v>
                </c:pt>
                <c:pt idx="29">
                  <c:v>0.22009999999999999</c:v>
                </c:pt>
                <c:pt idx="30">
                  <c:v>0.2213</c:v>
                </c:pt>
                <c:pt idx="31">
                  <c:v>0.22209999999999999</c:v>
                </c:pt>
                <c:pt idx="32">
                  <c:v>0.22270000000000001</c:v>
                </c:pt>
                <c:pt idx="33">
                  <c:v>0.22259999999999999</c:v>
                </c:pt>
                <c:pt idx="34">
                  <c:v>0.22189999999999999</c:v>
                </c:pt>
                <c:pt idx="35">
                  <c:v>0.2228</c:v>
                </c:pt>
                <c:pt idx="36">
                  <c:v>0.2233</c:v>
                </c:pt>
                <c:pt idx="37">
                  <c:v>0.2235</c:v>
                </c:pt>
                <c:pt idx="38">
                  <c:v>0.22409999999999999</c:v>
                </c:pt>
                <c:pt idx="39">
                  <c:v>0.2248</c:v>
                </c:pt>
                <c:pt idx="40">
                  <c:v>0.2263</c:v>
                </c:pt>
                <c:pt idx="41">
                  <c:v>0.22670000000000001</c:v>
                </c:pt>
                <c:pt idx="42">
                  <c:v>0.22739999999999999</c:v>
                </c:pt>
                <c:pt idx="43">
                  <c:v>0.22800000000000001</c:v>
                </c:pt>
                <c:pt idx="44">
                  <c:v>0.2276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5D-4362-AE3E-8B2B0EE40498}"/>
            </c:ext>
          </c:extLst>
        </c:ser>
        <c:ser>
          <c:idx val="1"/>
          <c:order val="1"/>
          <c:tx>
            <c:strRef>
              <c:f>Hoja1!$F$3</c:f>
              <c:strCache>
                <c:ptCount val="1"/>
                <c:pt idx="0">
                  <c:v>ap-northeast-1c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Hoja1!$D$4:$D$48</c:f>
              <c:numCache>
                <c:formatCode>m/d/yyyy</c:formatCode>
                <c:ptCount val="45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</c:numCache>
            </c:numRef>
          </c:cat>
          <c:val>
            <c:numRef>
              <c:f>Hoja1!$F$4:$F$48</c:f>
              <c:numCache>
                <c:formatCode>General</c:formatCode>
                <c:ptCount val="45"/>
                <c:pt idx="0">
                  <c:v>0.21840000000000001</c:v>
                </c:pt>
                <c:pt idx="1">
                  <c:v>0.21840000000000001</c:v>
                </c:pt>
                <c:pt idx="2">
                  <c:v>0.21840000000000001</c:v>
                </c:pt>
                <c:pt idx="3">
                  <c:v>0.21840000000000001</c:v>
                </c:pt>
                <c:pt idx="4">
                  <c:v>0.21840000000000001</c:v>
                </c:pt>
                <c:pt idx="5">
                  <c:v>0.21840000000000001</c:v>
                </c:pt>
                <c:pt idx="6">
                  <c:v>0.21840000000000001</c:v>
                </c:pt>
                <c:pt idx="7">
                  <c:v>0.21840000000000001</c:v>
                </c:pt>
                <c:pt idx="8">
                  <c:v>0.21840000000000001</c:v>
                </c:pt>
                <c:pt idx="9">
                  <c:v>0.21840000000000001</c:v>
                </c:pt>
                <c:pt idx="10">
                  <c:v>0.21840000000000001</c:v>
                </c:pt>
                <c:pt idx="11">
                  <c:v>0.21840000000000001</c:v>
                </c:pt>
                <c:pt idx="12">
                  <c:v>0.21840000000000001</c:v>
                </c:pt>
                <c:pt idx="13">
                  <c:v>0.21840000000000001</c:v>
                </c:pt>
                <c:pt idx="14">
                  <c:v>0.21840000000000001</c:v>
                </c:pt>
                <c:pt idx="15">
                  <c:v>0.21840000000000001</c:v>
                </c:pt>
                <c:pt idx="16">
                  <c:v>0.21840000000000001</c:v>
                </c:pt>
                <c:pt idx="17">
                  <c:v>0.21840000000000001</c:v>
                </c:pt>
                <c:pt idx="18">
                  <c:v>0.21840000000000001</c:v>
                </c:pt>
                <c:pt idx="19">
                  <c:v>0.21840000000000001</c:v>
                </c:pt>
                <c:pt idx="20">
                  <c:v>0.21840000000000001</c:v>
                </c:pt>
                <c:pt idx="21">
                  <c:v>0.21840000000000001</c:v>
                </c:pt>
                <c:pt idx="22">
                  <c:v>0.21840000000000001</c:v>
                </c:pt>
                <c:pt idx="23">
                  <c:v>0.21840000000000001</c:v>
                </c:pt>
                <c:pt idx="24">
                  <c:v>0.21890000000000001</c:v>
                </c:pt>
                <c:pt idx="25">
                  <c:v>0.2205</c:v>
                </c:pt>
                <c:pt idx="26">
                  <c:v>0.22159999999999999</c:v>
                </c:pt>
                <c:pt idx="27">
                  <c:v>0.2235</c:v>
                </c:pt>
                <c:pt idx="28">
                  <c:v>0.22500000000000001</c:v>
                </c:pt>
                <c:pt idx="29">
                  <c:v>0.22550000000000001</c:v>
                </c:pt>
                <c:pt idx="30">
                  <c:v>0.22539999999999999</c:v>
                </c:pt>
                <c:pt idx="31">
                  <c:v>0.2253</c:v>
                </c:pt>
                <c:pt idx="32">
                  <c:v>0.22589999999999999</c:v>
                </c:pt>
                <c:pt idx="33">
                  <c:v>0.2271</c:v>
                </c:pt>
                <c:pt idx="34">
                  <c:v>0.22700000000000001</c:v>
                </c:pt>
                <c:pt idx="35">
                  <c:v>0.2283</c:v>
                </c:pt>
                <c:pt idx="36">
                  <c:v>0.22939999999999999</c:v>
                </c:pt>
                <c:pt idx="37">
                  <c:v>0.2293</c:v>
                </c:pt>
                <c:pt idx="38">
                  <c:v>0.22950000000000001</c:v>
                </c:pt>
                <c:pt idx="39">
                  <c:v>0.23019999999999999</c:v>
                </c:pt>
                <c:pt idx="40">
                  <c:v>0.23369999999999999</c:v>
                </c:pt>
                <c:pt idx="41">
                  <c:v>0.2369</c:v>
                </c:pt>
                <c:pt idx="42">
                  <c:v>0.2369</c:v>
                </c:pt>
                <c:pt idx="43">
                  <c:v>0.2374</c:v>
                </c:pt>
                <c:pt idx="44">
                  <c:v>0.23810000000000001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5D-4362-AE3E-8B2B0EE40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date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Días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Offset val="100"/>
        <c:baseTimeUnit val="days"/>
        <c:majorUnit val="4"/>
        <c:majorTimeUnit val="days"/>
      </c:dateAx>
      <c:valAx>
        <c:axId val="592198808"/>
        <c:scaling>
          <c:orientation val="minMax"/>
          <c:max val="0.255"/>
          <c:min val="0.205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  <c:majorUnit val="1.0000000000000002E-2"/>
        <c:minorUnit val="2.0000000000000005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Hoja1!$F$52</c:f>
              <c:strCache>
                <c:ptCount val="1"/>
                <c:pt idx="0">
                  <c:v>ap-southeast-1a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Hoja1!$E$53:$E$97</c:f>
              <c:numCache>
                <c:formatCode>m/d/yyyy</c:formatCode>
                <c:ptCount val="45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</c:numCache>
            </c:numRef>
          </c:cat>
          <c:val>
            <c:numRef>
              <c:f>Hoja1!$F$53:$F$97</c:f>
              <c:numCache>
                <c:formatCode>General</c:formatCode>
                <c:ptCount val="45"/>
                <c:pt idx="0">
                  <c:v>0.2109</c:v>
                </c:pt>
                <c:pt idx="1">
                  <c:v>0.2109</c:v>
                </c:pt>
                <c:pt idx="2">
                  <c:v>0.2109</c:v>
                </c:pt>
                <c:pt idx="3">
                  <c:v>0.2109</c:v>
                </c:pt>
                <c:pt idx="4">
                  <c:v>0.2109</c:v>
                </c:pt>
                <c:pt idx="5">
                  <c:v>0.2109</c:v>
                </c:pt>
                <c:pt idx="6">
                  <c:v>0.2109</c:v>
                </c:pt>
                <c:pt idx="7">
                  <c:v>0.2109</c:v>
                </c:pt>
                <c:pt idx="8">
                  <c:v>0.2109</c:v>
                </c:pt>
                <c:pt idx="9">
                  <c:v>0.2109</c:v>
                </c:pt>
                <c:pt idx="10">
                  <c:v>0.2109</c:v>
                </c:pt>
                <c:pt idx="11">
                  <c:v>0.2109</c:v>
                </c:pt>
                <c:pt idx="12">
                  <c:v>0.2109</c:v>
                </c:pt>
                <c:pt idx="13">
                  <c:v>0.2109</c:v>
                </c:pt>
                <c:pt idx="14">
                  <c:v>0.2109</c:v>
                </c:pt>
                <c:pt idx="15">
                  <c:v>0.2109</c:v>
                </c:pt>
                <c:pt idx="16">
                  <c:v>0.2109</c:v>
                </c:pt>
                <c:pt idx="17">
                  <c:v>0.2109</c:v>
                </c:pt>
                <c:pt idx="18">
                  <c:v>0.2117</c:v>
                </c:pt>
                <c:pt idx="19">
                  <c:v>0.21310000000000001</c:v>
                </c:pt>
                <c:pt idx="20">
                  <c:v>0.21490000000000001</c:v>
                </c:pt>
                <c:pt idx="21">
                  <c:v>0.2155</c:v>
                </c:pt>
                <c:pt idx="22">
                  <c:v>0.21629999999999999</c:v>
                </c:pt>
                <c:pt idx="23">
                  <c:v>0.217</c:v>
                </c:pt>
                <c:pt idx="24">
                  <c:v>0.21729999999999999</c:v>
                </c:pt>
                <c:pt idx="25">
                  <c:v>0.21679999999999999</c:v>
                </c:pt>
                <c:pt idx="26">
                  <c:v>0.21659999999999999</c:v>
                </c:pt>
                <c:pt idx="27">
                  <c:v>0.2167</c:v>
                </c:pt>
                <c:pt idx="28">
                  <c:v>0.219</c:v>
                </c:pt>
                <c:pt idx="29">
                  <c:v>0.2213</c:v>
                </c:pt>
                <c:pt idx="30">
                  <c:v>0.2233</c:v>
                </c:pt>
                <c:pt idx="31">
                  <c:v>0.2243</c:v>
                </c:pt>
                <c:pt idx="32">
                  <c:v>0.22589999999999999</c:v>
                </c:pt>
                <c:pt idx="33">
                  <c:v>0.22800000000000001</c:v>
                </c:pt>
                <c:pt idx="34">
                  <c:v>0.2298</c:v>
                </c:pt>
                <c:pt idx="35">
                  <c:v>0.23380000000000001</c:v>
                </c:pt>
                <c:pt idx="36">
                  <c:v>0.23469999999999999</c:v>
                </c:pt>
                <c:pt idx="37">
                  <c:v>0.2356</c:v>
                </c:pt>
                <c:pt idx="38">
                  <c:v>0.2356</c:v>
                </c:pt>
                <c:pt idx="39">
                  <c:v>0.2374</c:v>
                </c:pt>
                <c:pt idx="40">
                  <c:v>0.2397</c:v>
                </c:pt>
                <c:pt idx="41">
                  <c:v>0.24129999999999999</c:v>
                </c:pt>
                <c:pt idx="42">
                  <c:v>0.2414</c:v>
                </c:pt>
                <c:pt idx="43">
                  <c:v>0.24229999999999999</c:v>
                </c:pt>
                <c:pt idx="44">
                  <c:v>0.24299999999999999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E6-498F-9617-A7DFF5B8FE82}"/>
            </c:ext>
          </c:extLst>
        </c:ser>
        <c:ser>
          <c:idx val="1"/>
          <c:order val="1"/>
          <c:tx>
            <c:strRef>
              <c:f>Hoja1!$G$52</c:f>
              <c:strCache>
                <c:ptCount val="1"/>
                <c:pt idx="0">
                  <c:v>ap-southeast-1b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Hoja1!$E$53:$E$97</c:f>
              <c:numCache>
                <c:formatCode>m/d/yyyy</c:formatCode>
                <c:ptCount val="45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</c:numCache>
            </c:numRef>
          </c:cat>
          <c:val>
            <c:numRef>
              <c:f>Hoja1!$G$53:$G$97</c:f>
              <c:numCache>
                <c:formatCode>General</c:formatCode>
                <c:ptCount val="45"/>
                <c:pt idx="0">
                  <c:v>0.2109</c:v>
                </c:pt>
                <c:pt idx="1">
                  <c:v>0.2109</c:v>
                </c:pt>
                <c:pt idx="2">
                  <c:v>0.2109</c:v>
                </c:pt>
                <c:pt idx="3">
                  <c:v>0.2109</c:v>
                </c:pt>
                <c:pt idx="4">
                  <c:v>0.2109</c:v>
                </c:pt>
                <c:pt idx="5">
                  <c:v>0.2109</c:v>
                </c:pt>
                <c:pt idx="6">
                  <c:v>0.2109</c:v>
                </c:pt>
                <c:pt idx="7">
                  <c:v>0.2109</c:v>
                </c:pt>
                <c:pt idx="8">
                  <c:v>0.2109</c:v>
                </c:pt>
                <c:pt idx="9">
                  <c:v>0.2109</c:v>
                </c:pt>
                <c:pt idx="10">
                  <c:v>0.2109</c:v>
                </c:pt>
                <c:pt idx="11">
                  <c:v>0.2109</c:v>
                </c:pt>
                <c:pt idx="12">
                  <c:v>0.2109</c:v>
                </c:pt>
                <c:pt idx="13">
                  <c:v>0.2109</c:v>
                </c:pt>
                <c:pt idx="14">
                  <c:v>0.2109</c:v>
                </c:pt>
                <c:pt idx="15">
                  <c:v>0.2109</c:v>
                </c:pt>
                <c:pt idx="16">
                  <c:v>0.2109</c:v>
                </c:pt>
                <c:pt idx="17">
                  <c:v>0.2109</c:v>
                </c:pt>
                <c:pt idx="18">
                  <c:v>0.2109</c:v>
                </c:pt>
                <c:pt idx="19">
                  <c:v>0.2109</c:v>
                </c:pt>
                <c:pt idx="20">
                  <c:v>0.2109</c:v>
                </c:pt>
                <c:pt idx="21">
                  <c:v>0.2109</c:v>
                </c:pt>
                <c:pt idx="22">
                  <c:v>0.2109</c:v>
                </c:pt>
                <c:pt idx="23">
                  <c:v>0.2109</c:v>
                </c:pt>
                <c:pt idx="24">
                  <c:v>0.2145</c:v>
                </c:pt>
                <c:pt idx="25">
                  <c:v>0.2175</c:v>
                </c:pt>
                <c:pt idx="26">
                  <c:v>0.21890000000000001</c:v>
                </c:pt>
                <c:pt idx="27">
                  <c:v>0.219</c:v>
                </c:pt>
                <c:pt idx="28">
                  <c:v>0.21879999999999999</c:v>
                </c:pt>
                <c:pt idx="29">
                  <c:v>0.21940000000000001</c:v>
                </c:pt>
                <c:pt idx="30">
                  <c:v>0.21940000000000001</c:v>
                </c:pt>
                <c:pt idx="31">
                  <c:v>0.21840000000000001</c:v>
                </c:pt>
                <c:pt idx="32">
                  <c:v>0.21790000000000001</c:v>
                </c:pt>
                <c:pt idx="33">
                  <c:v>0.21820000000000001</c:v>
                </c:pt>
                <c:pt idx="34">
                  <c:v>0.21879999999999999</c:v>
                </c:pt>
                <c:pt idx="35">
                  <c:v>0.2203</c:v>
                </c:pt>
                <c:pt idx="36">
                  <c:v>0.22070000000000001</c:v>
                </c:pt>
                <c:pt idx="37">
                  <c:v>0.22009999999999999</c:v>
                </c:pt>
                <c:pt idx="38">
                  <c:v>0.21890000000000001</c:v>
                </c:pt>
                <c:pt idx="39">
                  <c:v>0.21870000000000001</c:v>
                </c:pt>
                <c:pt idx="40">
                  <c:v>0.22020000000000001</c:v>
                </c:pt>
                <c:pt idx="41">
                  <c:v>0.22109999999999999</c:v>
                </c:pt>
                <c:pt idx="42">
                  <c:v>0.22170000000000001</c:v>
                </c:pt>
                <c:pt idx="43">
                  <c:v>0.22209999999999999</c:v>
                </c:pt>
                <c:pt idx="44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E6-498F-9617-A7DFF5B8FE82}"/>
            </c:ext>
          </c:extLst>
        </c:ser>
        <c:ser>
          <c:idx val="2"/>
          <c:order val="2"/>
          <c:tx>
            <c:strRef>
              <c:f>Hoja1!$H$52</c:f>
              <c:strCache>
                <c:ptCount val="1"/>
                <c:pt idx="0">
                  <c:v>ap-southeast-1c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Hoja1!$E$53:$E$97</c:f>
              <c:numCache>
                <c:formatCode>m/d/yyyy</c:formatCode>
                <c:ptCount val="45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</c:numCache>
            </c:numRef>
          </c:cat>
          <c:val>
            <c:numRef>
              <c:f>Hoja1!$H$53:$H$97</c:f>
              <c:numCache>
                <c:formatCode>General</c:formatCode>
                <c:ptCount val="45"/>
                <c:pt idx="0">
                  <c:v>0.21149999999999999</c:v>
                </c:pt>
                <c:pt idx="1">
                  <c:v>0.21149999999999999</c:v>
                </c:pt>
                <c:pt idx="2">
                  <c:v>0.21360000000000001</c:v>
                </c:pt>
                <c:pt idx="3">
                  <c:v>0.21440000000000001</c:v>
                </c:pt>
                <c:pt idx="4">
                  <c:v>0.21879999999999999</c:v>
                </c:pt>
                <c:pt idx="5">
                  <c:v>0.21929999999999999</c:v>
                </c:pt>
                <c:pt idx="6">
                  <c:v>0.22140000000000001</c:v>
                </c:pt>
                <c:pt idx="7">
                  <c:v>0.2228</c:v>
                </c:pt>
                <c:pt idx="8">
                  <c:v>0.2228</c:v>
                </c:pt>
                <c:pt idx="9">
                  <c:v>0.2228</c:v>
                </c:pt>
                <c:pt idx="10">
                  <c:v>0.2225</c:v>
                </c:pt>
                <c:pt idx="11">
                  <c:v>0.22500000000000001</c:v>
                </c:pt>
                <c:pt idx="12">
                  <c:v>0.22170000000000001</c:v>
                </c:pt>
                <c:pt idx="13">
                  <c:v>0.2215</c:v>
                </c:pt>
                <c:pt idx="14">
                  <c:v>0.22270000000000001</c:v>
                </c:pt>
                <c:pt idx="15">
                  <c:v>0.2276</c:v>
                </c:pt>
                <c:pt idx="16">
                  <c:v>0.2329</c:v>
                </c:pt>
                <c:pt idx="17">
                  <c:v>0.2387</c:v>
                </c:pt>
                <c:pt idx="18">
                  <c:v>0.2462</c:v>
                </c:pt>
                <c:pt idx="19">
                  <c:v>0.25030000000000002</c:v>
                </c:pt>
                <c:pt idx="20">
                  <c:v>0.2515</c:v>
                </c:pt>
                <c:pt idx="21">
                  <c:v>0.25130000000000002</c:v>
                </c:pt>
                <c:pt idx="22">
                  <c:v>0.24879999999999999</c:v>
                </c:pt>
                <c:pt idx="23">
                  <c:v>0.2437</c:v>
                </c:pt>
                <c:pt idx="24">
                  <c:v>0.24299999999999999</c:v>
                </c:pt>
                <c:pt idx="25">
                  <c:v>0.24429999999999999</c:v>
                </c:pt>
                <c:pt idx="26">
                  <c:v>0.24560000000000001</c:v>
                </c:pt>
                <c:pt idx="27">
                  <c:v>0.2487</c:v>
                </c:pt>
                <c:pt idx="28">
                  <c:v>0.25040000000000001</c:v>
                </c:pt>
                <c:pt idx="29">
                  <c:v>0.25040000000000001</c:v>
                </c:pt>
                <c:pt idx="30">
                  <c:v>0.24859999999999999</c:v>
                </c:pt>
                <c:pt idx="31">
                  <c:v>0.248</c:v>
                </c:pt>
                <c:pt idx="32">
                  <c:v>0.24590000000000001</c:v>
                </c:pt>
                <c:pt idx="33">
                  <c:v>0.24560000000000001</c:v>
                </c:pt>
                <c:pt idx="34">
                  <c:v>0.24490000000000001</c:v>
                </c:pt>
                <c:pt idx="35">
                  <c:v>0.24460000000000001</c:v>
                </c:pt>
                <c:pt idx="36">
                  <c:v>0.2515</c:v>
                </c:pt>
                <c:pt idx="37">
                  <c:v>0.247</c:v>
                </c:pt>
                <c:pt idx="38">
                  <c:v>0.23230000000000001</c:v>
                </c:pt>
                <c:pt idx="39">
                  <c:v>0.23430000000000001</c:v>
                </c:pt>
                <c:pt idx="40">
                  <c:v>0.2477</c:v>
                </c:pt>
                <c:pt idx="41">
                  <c:v>0.25319999999999998</c:v>
                </c:pt>
                <c:pt idx="42">
                  <c:v>0.25</c:v>
                </c:pt>
                <c:pt idx="43">
                  <c:v>0.25619999999999998</c:v>
                </c:pt>
                <c:pt idx="44">
                  <c:v>0.25159999999999999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E6-498F-9617-A7DFF5B8F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date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Días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Offset val="100"/>
        <c:baseTimeUnit val="days"/>
        <c:majorUnit val="4"/>
        <c:majorTimeUnit val="days"/>
      </c:dateAx>
      <c:valAx>
        <c:axId val="592198808"/>
        <c:scaling>
          <c:orientation val="minMax"/>
          <c:max val="0.26"/>
          <c:min val="0.205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Hoja1!$D$4</c:f>
              <c:strCache>
                <c:ptCount val="1"/>
                <c:pt idx="0">
                  <c:v>us-west-1b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Hoja1!$C$5:$C$27</c:f>
              <c:strCache>
                <c:ptCount val="23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  <c:pt idx="5">
                  <c:v>Semana 6</c:v>
                </c:pt>
                <c:pt idx="6">
                  <c:v>Semana 7</c:v>
                </c:pt>
                <c:pt idx="7">
                  <c:v>Semana 8</c:v>
                </c:pt>
                <c:pt idx="8">
                  <c:v>Semana 9</c:v>
                </c:pt>
                <c:pt idx="9">
                  <c:v>Semana 10</c:v>
                </c:pt>
                <c:pt idx="10">
                  <c:v>Semana 11</c:v>
                </c:pt>
                <c:pt idx="11">
                  <c:v>Semana 12</c:v>
                </c:pt>
                <c:pt idx="12">
                  <c:v>Semana 13</c:v>
                </c:pt>
                <c:pt idx="13">
                  <c:v>Semana 14</c:v>
                </c:pt>
                <c:pt idx="14">
                  <c:v>Semana 15</c:v>
                </c:pt>
                <c:pt idx="15">
                  <c:v>Semana 16</c:v>
                </c:pt>
                <c:pt idx="16">
                  <c:v>Semana 17</c:v>
                </c:pt>
                <c:pt idx="17">
                  <c:v>Semana 18</c:v>
                </c:pt>
                <c:pt idx="18">
                  <c:v>Semana 19</c:v>
                </c:pt>
                <c:pt idx="19">
                  <c:v>Semana 20</c:v>
                </c:pt>
                <c:pt idx="20">
                  <c:v>Semana 21</c:v>
                </c:pt>
                <c:pt idx="21">
                  <c:v>Semana 22</c:v>
                </c:pt>
                <c:pt idx="22">
                  <c:v>Semana 23</c:v>
                </c:pt>
              </c:strCache>
            </c:strRef>
          </c:cat>
          <c:val>
            <c:numRef>
              <c:f>Hoja1!$D$5:$D$27</c:f>
              <c:numCache>
                <c:formatCode>General</c:formatCode>
                <c:ptCount val="23"/>
                <c:pt idx="0">
                  <c:v>0.13370000000000001</c:v>
                </c:pt>
                <c:pt idx="1">
                  <c:v>0.1419</c:v>
                </c:pt>
                <c:pt idx="2">
                  <c:v>0.14149999999999999</c:v>
                </c:pt>
                <c:pt idx="3">
                  <c:v>0.1386</c:v>
                </c:pt>
                <c:pt idx="4">
                  <c:v>0.15210000000000001</c:v>
                </c:pt>
                <c:pt idx="5">
                  <c:v>0.16220000000000001</c:v>
                </c:pt>
                <c:pt idx="6">
                  <c:v>0.16209999999999999</c:v>
                </c:pt>
                <c:pt idx="7">
                  <c:v>0.15770000000000001</c:v>
                </c:pt>
                <c:pt idx="8">
                  <c:v>0.15859999999999999</c:v>
                </c:pt>
                <c:pt idx="9">
                  <c:v>0.14599999999999999</c:v>
                </c:pt>
                <c:pt idx="10">
                  <c:v>0.13320000000000001</c:v>
                </c:pt>
                <c:pt idx="11">
                  <c:v>0.1226</c:v>
                </c:pt>
                <c:pt idx="12">
                  <c:v>0.11700000000000001</c:v>
                </c:pt>
                <c:pt idx="13">
                  <c:v>0.1198</c:v>
                </c:pt>
                <c:pt idx="14">
                  <c:v>0.1196</c:v>
                </c:pt>
                <c:pt idx="15">
                  <c:v>0.1162</c:v>
                </c:pt>
                <c:pt idx="16">
                  <c:v>0.115</c:v>
                </c:pt>
                <c:pt idx="17">
                  <c:v>0.115</c:v>
                </c:pt>
                <c:pt idx="18">
                  <c:v>0.115</c:v>
                </c:pt>
                <c:pt idx="19">
                  <c:v>0.1152</c:v>
                </c:pt>
                <c:pt idx="20">
                  <c:v>0.1157</c:v>
                </c:pt>
                <c:pt idx="21">
                  <c:v>0.11559999999999999</c:v>
                </c:pt>
                <c:pt idx="22">
                  <c:v>0.11559999999999999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06-463A-8E84-1CD9B3C43DA2}"/>
            </c:ext>
          </c:extLst>
        </c:ser>
        <c:ser>
          <c:idx val="1"/>
          <c:order val="1"/>
          <c:tx>
            <c:strRef>
              <c:f>Hoja1!$E$4</c:f>
              <c:strCache>
                <c:ptCount val="1"/>
                <c:pt idx="0">
                  <c:v>us-west-1c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Hoja1!$C$5:$C$27</c:f>
              <c:strCache>
                <c:ptCount val="23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  <c:pt idx="5">
                  <c:v>Semana 6</c:v>
                </c:pt>
                <c:pt idx="6">
                  <c:v>Semana 7</c:v>
                </c:pt>
                <c:pt idx="7">
                  <c:v>Semana 8</c:v>
                </c:pt>
                <c:pt idx="8">
                  <c:v>Semana 9</c:v>
                </c:pt>
                <c:pt idx="9">
                  <c:v>Semana 10</c:v>
                </c:pt>
                <c:pt idx="10">
                  <c:v>Semana 11</c:v>
                </c:pt>
                <c:pt idx="11">
                  <c:v>Semana 12</c:v>
                </c:pt>
                <c:pt idx="12">
                  <c:v>Semana 13</c:v>
                </c:pt>
                <c:pt idx="13">
                  <c:v>Semana 14</c:v>
                </c:pt>
                <c:pt idx="14">
                  <c:v>Semana 15</c:v>
                </c:pt>
                <c:pt idx="15">
                  <c:v>Semana 16</c:v>
                </c:pt>
                <c:pt idx="16">
                  <c:v>Semana 17</c:v>
                </c:pt>
                <c:pt idx="17">
                  <c:v>Semana 18</c:v>
                </c:pt>
                <c:pt idx="18">
                  <c:v>Semana 19</c:v>
                </c:pt>
                <c:pt idx="19">
                  <c:v>Semana 20</c:v>
                </c:pt>
                <c:pt idx="20">
                  <c:v>Semana 21</c:v>
                </c:pt>
                <c:pt idx="21">
                  <c:v>Semana 22</c:v>
                </c:pt>
                <c:pt idx="22">
                  <c:v>Semana 23</c:v>
                </c:pt>
              </c:strCache>
            </c:strRef>
          </c:cat>
          <c:val>
            <c:numRef>
              <c:f>Hoja1!$E$5:$E$27</c:f>
              <c:numCache>
                <c:formatCode>General</c:formatCode>
                <c:ptCount val="23"/>
                <c:pt idx="0">
                  <c:v>0.1163</c:v>
                </c:pt>
                <c:pt idx="1">
                  <c:v>0.1168</c:v>
                </c:pt>
                <c:pt idx="2">
                  <c:v>0.1159</c:v>
                </c:pt>
                <c:pt idx="3">
                  <c:v>0.1196</c:v>
                </c:pt>
                <c:pt idx="4">
                  <c:v>0.1263</c:v>
                </c:pt>
                <c:pt idx="5">
                  <c:v>0.12959999999999999</c:v>
                </c:pt>
                <c:pt idx="6">
                  <c:v>0.12640000000000001</c:v>
                </c:pt>
                <c:pt idx="7">
                  <c:v>0.12</c:v>
                </c:pt>
                <c:pt idx="8">
                  <c:v>0.1212</c:v>
                </c:pt>
                <c:pt idx="9">
                  <c:v>0.11550000000000001</c:v>
                </c:pt>
                <c:pt idx="10">
                  <c:v>0.115</c:v>
                </c:pt>
                <c:pt idx="11">
                  <c:v>0.115</c:v>
                </c:pt>
                <c:pt idx="12">
                  <c:v>0.115</c:v>
                </c:pt>
                <c:pt idx="13">
                  <c:v>0.115</c:v>
                </c:pt>
                <c:pt idx="14">
                  <c:v>0.115</c:v>
                </c:pt>
                <c:pt idx="15">
                  <c:v>0.115</c:v>
                </c:pt>
                <c:pt idx="16">
                  <c:v>0.115</c:v>
                </c:pt>
                <c:pt idx="17">
                  <c:v>0.1172</c:v>
                </c:pt>
                <c:pt idx="18">
                  <c:v>0.1183</c:v>
                </c:pt>
                <c:pt idx="19">
                  <c:v>0.11799999999999999</c:v>
                </c:pt>
                <c:pt idx="20">
                  <c:v>0.1188</c:v>
                </c:pt>
                <c:pt idx="21">
                  <c:v>0.1183</c:v>
                </c:pt>
                <c:pt idx="22">
                  <c:v>0.11840000000000001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06-463A-8E84-1CD9B3C43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cat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Semanas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Algn val="ctr"/>
        <c:lblOffset val="100"/>
        <c:tickLblSkip val="4"/>
        <c:noMultiLvlLbl val="0"/>
      </c:catAx>
      <c:valAx>
        <c:axId val="592198808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Hoja1!$E$13</c:f>
              <c:strCache>
                <c:ptCount val="1"/>
                <c:pt idx="0">
                  <c:v>us-east-2a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Hoja1!$D$14:$D$36</c:f>
              <c:strCache>
                <c:ptCount val="23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  <c:pt idx="5">
                  <c:v>Semana 6</c:v>
                </c:pt>
                <c:pt idx="6">
                  <c:v>Semana 7</c:v>
                </c:pt>
                <c:pt idx="7">
                  <c:v>Semana 8</c:v>
                </c:pt>
                <c:pt idx="8">
                  <c:v>Semana 9</c:v>
                </c:pt>
                <c:pt idx="9">
                  <c:v>Semana 10</c:v>
                </c:pt>
                <c:pt idx="10">
                  <c:v>Semana 11</c:v>
                </c:pt>
                <c:pt idx="11">
                  <c:v>Semana 12</c:v>
                </c:pt>
                <c:pt idx="12">
                  <c:v>Semana 13</c:v>
                </c:pt>
                <c:pt idx="13">
                  <c:v>Semana 14</c:v>
                </c:pt>
                <c:pt idx="14">
                  <c:v>Semana 15</c:v>
                </c:pt>
                <c:pt idx="15">
                  <c:v>Semana 16</c:v>
                </c:pt>
                <c:pt idx="16">
                  <c:v>Semana 17</c:v>
                </c:pt>
                <c:pt idx="17">
                  <c:v>Semana 18</c:v>
                </c:pt>
                <c:pt idx="18">
                  <c:v>Semana 19</c:v>
                </c:pt>
                <c:pt idx="19">
                  <c:v>Semana 20</c:v>
                </c:pt>
                <c:pt idx="20">
                  <c:v>Semana 21</c:v>
                </c:pt>
                <c:pt idx="21">
                  <c:v>Semana 22</c:v>
                </c:pt>
                <c:pt idx="22">
                  <c:v>Semana 23</c:v>
                </c:pt>
              </c:strCache>
            </c:strRef>
          </c:cat>
          <c:val>
            <c:numRef>
              <c:f>Hoja1!$E$14:$E$36</c:f>
              <c:numCache>
                <c:formatCode>General</c:formatCode>
                <c:ptCount val="23"/>
                <c:pt idx="0">
                  <c:v>7.0999999999999994E-2</c:v>
                </c:pt>
                <c:pt idx="1">
                  <c:v>7.2099999999999997E-2</c:v>
                </c:pt>
                <c:pt idx="2">
                  <c:v>7.2099999999999997E-2</c:v>
                </c:pt>
                <c:pt idx="3">
                  <c:v>7.0999999999999994E-2</c:v>
                </c:pt>
                <c:pt idx="4">
                  <c:v>7.2800000000000004E-2</c:v>
                </c:pt>
                <c:pt idx="5">
                  <c:v>7.2700000000000001E-2</c:v>
                </c:pt>
                <c:pt idx="6">
                  <c:v>7.0999999999999994E-2</c:v>
                </c:pt>
                <c:pt idx="7">
                  <c:v>7.1599999999999997E-2</c:v>
                </c:pt>
                <c:pt idx="8">
                  <c:v>8.9700000000000002E-2</c:v>
                </c:pt>
                <c:pt idx="9">
                  <c:v>9.9000000000000005E-2</c:v>
                </c:pt>
                <c:pt idx="10">
                  <c:v>0.13789999999999999</c:v>
                </c:pt>
                <c:pt idx="11">
                  <c:v>0.20680000000000001</c:v>
                </c:pt>
                <c:pt idx="12">
                  <c:v>0.21709999999999999</c:v>
                </c:pt>
                <c:pt idx="13">
                  <c:v>0.18820000000000001</c:v>
                </c:pt>
                <c:pt idx="14">
                  <c:v>9.4200000000000006E-2</c:v>
                </c:pt>
                <c:pt idx="15">
                  <c:v>8.0799999999999997E-2</c:v>
                </c:pt>
                <c:pt idx="16">
                  <c:v>7.9100000000000004E-2</c:v>
                </c:pt>
                <c:pt idx="17">
                  <c:v>7.8700000000000006E-2</c:v>
                </c:pt>
                <c:pt idx="18">
                  <c:v>7.7600000000000002E-2</c:v>
                </c:pt>
                <c:pt idx="19">
                  <c:v>7.6899999999999996E-2</c:v>
                </c:pt>
                <c:pt idx="20">
                  <c:v>8.6300000000000002E-2</c:v>
                </c:pt>
                <c:pt idx="21">
                  <c:v>8.8499999999999995E-2</c:v>
                </c:pt>
                <c:pt idx="22">
                  <c:v>8.9099999999999999E-2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6-4ACD-9CC9-7A8A0126C3EE}"/>
            </c:ext>
          </c:extLst>
        </c:ser>
        <c:ser>
          <c:idx val="1"/>
          <c:order val="1"/>
          <c:tx>
            <c:strRef>
              <c:f>Hoja1!$F$13</c:f>
              <c:strCache>
                <c:ptCount val="1"/>
                <c:pt idx="0">
                  <c:v>us-east-2b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Hoja1!$D$14:$D$36</c:f>
              <c:strCache>
                <c:ptCount val="23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  <c:pt idx="5">
                  <c:v>Semana 6</c:v>
                </c:pt>
                <c:pt idx="6">
                  <c:v>Semana 7</c:v>
                </c:pt>
                <c:pt idx="7">
                  <c:v>Semana 8</c:v>
                </c:pt>
                <c:pt idx="8">
                  <c:v>Semana 9</c:v>
                </c:pt>
                <c:pt idx="9">
                  <c:v>Semana 10</c:v>
                </c:pt>
                <c:pt idx="10">
                  <c:v>Semana 11</c:v>
                </c:pt>
                <c:pt idx="11">
                  <c:v>Semana 12</c:v>
                </c:pt>
                <c:pt idx="12">
                  <c:v>Semana 13</c:v>
                </c:pt>
                <c:pt idx="13">
                  <c:v>Semana 14</c:v>
                </c:pt>
                <c:pt idx="14">
                  <c:v>Semana 15</c:v>
                </c:pt>
                <c:pt idx="15">
                  <c:v>Semana 16</c:v>
                </c:pt>
                <c:pt idx="16">
                  <c:v>Semana 17</c:v>
                </c:pt>
                <c:pt idx="17">
                  <c:v>Semana 18</c:v>
                </c:pt>
                <c:pt idx="18">
                  <c:v>Semana 19</c:v>
                </c:pt>
                <c:pt idx="19">
                  <c:v>Semana 20</c:v>
                </c:pt>
                <c:pt idx="20">
                  <c:v>Semana 21</c:v>
                </c:pt>
                <c:pt idx="21">
                  <c:v>Semana 22</c:v>
                </c:pt>
                <c:pt idx="22">
                  <c:v>Semana 23</c:v>
                </c:pt>
              </c:strCache>
            </c:strRef>
          </c:cat>
          <c:val>
            <c:numRef>
              <c:f>Hoja1!$F$14:$F$36</c:f>
              <c:numCache>
                <c:formatCode>General</c:formatCode>
                <c:ptCount val="23"/>
                <c:pt idx="0">
                  <c:v>7.0999999999999994E-2</c:v>
                </c:pt>
                <c:pt idx="1">
                  <c:v>7.0999999999999994E-2</c:v>
                </c:pt>
                <c:pt idx="2">
                  <c:v>7.0999999999999994E-2</c:v>
                </c:pt>
                <c:pt idx="3">
                  <c:v>7.0999999999999994E-2</c:v>
                </c:pt>
                <c:pt idx="4">
                  <c:v>7.0999999999999994E-2</c:v>
                </c:pt>
                <c:pt idx="5">
                  <c:v>7.0999999999999994E-2</c:v>
                </c:pt>
                <c:pt idx="6">
                  <c:v>7.0999999999999994E-2</c:v>
                </c:pt>
                <c:pt idx="7">
                  <c:v>7.0999999999999994E-2</c:v>
                </c:pt>
                <c:pt idx="8">
                  <c:v>7.7700000000000005E-2</c:v>
                </c:pt>
                <c:pt idx="9">
                  <c:v>8.3699999999999997E-2</c:v>
                </c:pt>
                <c:pt idx="10">
                  <c:v>9.2700000000000005E-2</c:v>
                </c:pt>
                <c:pt idx="11">
                  <c:v>0.10290000000000001</c:v>
                </c:pt>
                <c:pt idx="12">
                  <c:v>0.15770000000000001</c:v>
                </c:pt>
                <c:pt idx="13">
                  <c:v>0.1588</c:v>
                </c:pt>
                <c:pt idx="14">
                  <c:v>9.1899999999999996E-2</c:v>
                </c:pt>
                <c:pt idx="15">
                  <c:v>7.5800000000000006E-2</c:v>
                </c:pt>
                <c:pt idx="16">
                  <c:v>7.1099999999999997E-2</c:v>
                </c:pt>
                <c:pt idx="17">
                  <c:v>7.1099999999999997E-2</c:v>
                </c:pt>
                <c:pt idx="18">
                  <c:v>7.0999999999999994E-2</c:v>
                </c:pt>
                <c:pt idx="19">
                  <c:v>7.0999999999999994E-2</c:v>
                </c:pt>
                <c:pt idx="20">
                  <c:v>7.0999999999999994E-2</c:v>
                </c:pt>
                <c:pt idx="21">
                  <c:v>7.0999999999999994E-2</c:v>
                </c:pt>
                <c:pt idx="22">
                  <c:v>7.0999999999999994E-2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6-4ACD-9CC9-7A8A0126C3EE}"/>
            </c:ext>
          </c:extLst>
        </c:ser>
        <c:ser>
          <c:idx val="2"/>
          <c:order val="2"/>
          <c:tx>
            <c:strRef>
              <c:f>Hoja1!$G$13</c:f>
              <c:strCache>
                <c:ptCount val="1"/>
                <c:pt idx="0">
                  <c:v>us-east-2c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Hoja1!$D$14:$D$36</c:f>
              <c:strCache>
                <c:ptCount val="23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  <c:pt idx="5">
                  <c:v>Semana 6</c:v>
                </c:pt>
                <c:pt idx="6">
                  <c:v>Semana 7</c:v>
                </c:pt>
                <c:pt idx="7">
                  <c:v>Semana 8</c:v>
                </c:pt>
                <c:pt idx="8">
                  <c:v>Semana 9</c:v>
                </c:pt>
                <c:pt idx="9">
                  <c:v>Semana 10</c:v>
                </c:pt>
                <c:pt idx="10">
                  <c:v>Semana 11</c:v>
                </c:pt>
                <c:pt idx="11">
                  <c:v>Semana 12</c:v>
                </c:pt>
                <c:pt idx="12">
                  <c:v>Semana 13</c:v>
                </c:pt>
                <c:pt idx="13">
                  <c:v>Semana 14</c:v>
                </c:pt>
                <c:pt idx="14">
                  <c:v>Semana 15</c:v>
                </c:pt>
                <c:pt idx="15">
                  <c:v>Semana 16</c:v>
                </c:pt>
                <c:pt idx="16">
                  <c:v>Semana 17</c:v>
                </c:pt>
                <c:pt idx="17">
                  <c:v>Semana 18</c:v>
                </c:pt>
                <c:pt idx="18">
                  <c:v>Semana 19</c:v>
                </c:pt>
                <c:pt idx="19">
                  <c:v>Semana 20</c:v>
                </c:pt>
                <c:pt idx="20">
                  <c:v>Semana 21</c:v>
                </c:pt>
                <c:pt idx="21">
                  <c:v>Semana 22</c:v>
                </c:pt>
                <c:pt idx="22">
                  <c:v>Semana 23</c:v>
                </c:pt>
              </c:strCache>
            </c:strRef>
          </c:cat>
          <c:val>
            <c:numRef>
              <c:f>Hoja1!$G$14:$G$36</c:f>
              <c:numCache>
                <c:formatCode>General</c:formatCode>
                <c:ptCount val="23"/>
                <c:pt idx="0">
                  <c:v>7.0999999999999994E-2</c:v>
                </c:pt>
                <c:pt idx="1">
                  <c:v>7.0999999999999994E-2</c:v>
                </c:pt>
                <c:pt idx="2">
                  <c:v>7.0999999999999994E-2</c:v>
                </c:pt>
                <c:pt idx="3">
                  <c:v>7.0999999999999994E-2</c:v>
                </c:pt>
                <c:pt idx="4">
                  <c:v>7.0999999999999994E-2</c:v>
                </c:pt>
                <c:pt idx="5">
                  <c:v>7.0999999999999994E-2</c:v>
                </c:pt>
                <c:pt idx="6">
                  <c:v>7.0999999999999994E-2</c:v>
                </c:pt>
                <c:pt idx="7">
                  <c:v>7.0999999999999994E-2</c:v>
                </c:pt>
                <c:pt idx="8">
                  <c:v>7.2900000000000006E-2</c:v>
                </c:pt>
                <c:pt idx="9">
                  <c:v>7.9100000000000004E-2</c:v>
                </c:pt>
                <c:pt idx="10">
                  <c:v>8.7400000000000005E-2</c:v>
                </c:pt>
                <c:pt idx="11">
                  <c:v>9.3600000000000003E-2</c:v>
                </c:pt>
                <c:pt idx="12">
                  <c:v>0.1036</c:v>
                </c:pt>
                <c:pt idx="13">
                  <c:v>0.1031</c:v>
                </c:pt>
                <c:pt idx="14">
                  <c:v>8.8700000000000001E-2</c:v>
                </c:pt>
                <c:pt idx="15">
                  <c:v>7.6200000000000004E-2</c:v>
                </c:pt>
                <c:pt idx="16">
                  <c:v>7.0999999999999994E-2</c:v>
                </c:pt>
                <c:pt idx="17">
                  <c:v>7.0999999999999994E-2</c:v>
                </c:pt>
                <c:pt idx="18">
                  <c:v>7.0999999999999994E-2</c:v>
                </c:pt>
                <c:pt idx="19">
                  <c:v>7.0999999999999994E-2</c:v>
                </c:pt>
                <c:pt idx="20">
                  <c:v>7.0999999999999994E-2</c:v>
                </c:pt>
                <c:pt idx="21">
                  <c:v>7.0999999999999994E-2</c:v>
                </c:pt>
                <c:pt idx="22">
                  <c:v>7.0999999999999994E-2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C6-4ACD-9CC9-7A8A0126C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cat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Semanas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Algn val="ctr"/>
        <c:lblOffset val="100"/>
        <c:tickLblSkip val="4"/>
        <c:noMultiLvlLbl val="0"/>
      </c:catAx>
      <c:valAx>
        <c:axId val="592198808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Hoja1!$E$5</c:f>
              <c:strCache>
                <c:ptCount val="1"/>
                <c:pt idx="0">
                  <c:v>ap-northeast-1a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Hoja1!$D$6:$D$11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Hoja1!$E$6:$E$11</c:f>
              <c:numCache>
                <c:formatCode>General</c:formatCode>
                <c:ptCount val="6"/>
                <c:pt idx="0">
                  <c:v>0.4027</c:v>
                </c:pt>
                <c:pt idx="1">
                  <c:v>0.44900000000000001</c:v>
                </c:pt>
                <c:pt idx="2">
                  <c:v>0.3357</c:v>
                </c:pt>
                <c:pt idx="3">
                  <c:v>0.3342</c:v>
                </c:pt>
                <c:pt idx="4">
                  <c:v>0.32969999999999999</c:v>
                </c:pt>
                <c:pt idx="5">
                  <c:v>0.3196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FC-4CCD-9E73-09ABC5007F0F}"/>
            </c:ext>
          </c:extLst>
        </c:ser>
        <c:ser>
          <c:idx val="1"/>
          <c:order val="1"/>
          <c:tx>
            <c:strRef>
              <c:f>Hoja1!$F$5</c:f>
              <c:strCache>
                <c:ptCount val="1"/>
                <c:pt idx="0">
                  <c:v>ap-northeast-1c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Hoja1!$D$6:$D$11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Hoja1!$F$6:$F$11</c:f>
              <c:numCache>
                <c:formatCode>General</c:formatCode>
                <c:ptCount val="6"/>
                <c:pt idx="0">
                  <c:v>0.4642</c:v>
                </c:pt>
                <c:pt idx="1">
                  <c:v>0.55820000000000003</c:v>
                </c:pt>
                <c:pt idx="2">
                  <c:v>0.36659999999999998</c:v>
                </c:pt>
                <c:pt idx="3">
                  <c:v>0.32279999999999998</c:v>
                </c:pt>
                <c:pt idx="4">
                  <c:v>0.32</c:v>
                </c:pt>
                <c:pt idx="5">
                  <c:v>0.3196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FC-4CCD-9E73-09ABC5007F0F}"/>
            </c:ext>
          </c:extLst>
        </c:ser>
        <c:ser>
          <c:idx val="2"/>
          <c:order val="2"/>
          <c:tx>
            <c:strRef>
              <c:f>Hoja1!$G$5</c:f>
              <c:strCache>
                <c:ptCount val="1"/>
                <c:pt idx="0">
                  <c:v>ap-northeast-1d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Hoja1!$D$6:$D$11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Hoja1!$G$6:$G$11</c:f>
              <c:numCache>
                <c:formatCode>General</c:formatCode>
                <c:ptCount val="6"/>
                <c:pt idx="0">
                  <c:v>0.3196</c:v>
                </c:pt>
                <c:pt idx="1">
                  <c:v>0.3196</c:v>
                </c:pt>
                <c:pt idx="2">
                  <c:v>0.3196</c:v>
                </c:pt>
                <c:pt idx="3">
                  <c:v>0.3196</c:v>
                </c:pt>
                <c:pt idx="4">
                  <c:v>0.3196</c:v>
                </c:pt>
                <c:pt idx="5">
                  <c:v>0.3196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FC-4CCD-9E73-09ABC5007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cat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Meses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Algn val="ctr"/>
        <c:lblOffset val="100"/>
        <c:tickLblSkip val="1"/>
        <c:noMultiLvlLbl val="0"/>
      </c:catAx>
      <c:valAx>
        <c:axId val="592198808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Hoja1!$D$4</c:f>
              <c:strCache>
                <c:ptCount val="1"/>
                <c:pt idx="0">
                  <c:v>eu-central-1a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Hoja1!$C$5:$C$10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Hoja1!$D$5:$D$10</c:f>
              <c:numCache>
                <c:formatCode>General</c:formatCode>
                <c:ptCount val="6"/>
                <c:pt idx="0">
                  <c:v>0.32319999999999999</c:v>
                </c:pt>
                <c:pt idx="1">
                  <c:v>0.33119999999999999</c:v>
                </c:pt>
                <c:pt idx="2">
                  <c:v>0.34029999999999999</c:v>
                </c:pt>
                <c:pt idx="3">
                  <c:v>0.3604</c:v>
                </c:pt>
                <c:pt idx="4">
                  <c:v>0.32390000000000002</c:v>
                </c:pt>
                <c:pt idx="5">
                  <c:v>0.3518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80-427C-9FA9-52C0F35BB903}"/>
            </c:ext>
          </c:extLst>
        </c:ser>
        <c:ser>
          <c:idx val="1"/>
          <c:order val="1"/>
          <c:tx>
            <c:strRef>
              <c:f>Hoja1!$E$4</c:f>
              <c:strCache>
                <c:ptCount val="1"/>
                <c:pt idx="0">
                  <c:v>eu-central-1b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Hoja1!$C$5:$C$10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Hoja1!$E$5:$E$10</c:f>
              <c:numCache>
                <c:formatCode>General</c:formatCode>
                <c:ptCount val="6"/>
                <c:pt idx="0">
                  <c:v>0.32319999999999999</c:v>
                </c:pt>
                <c:pt idx="1">
                  <c:v>0.32319999999999999</c:v>
                </c:pt>
                <c:pt idx="2">
                  <c:v>0.32319999999999999</c:v>
                </c:pt>
                <c:pt idx="3">
                  <c:v>0.32319999999999999</c:v>
                </c:pt>
                <c:pt idx="4">
                  <c:v>0.32319999999999999</c:v>
                </c:pt>
                <c:pt idx="5">
                  <c:v>0.32319999999999999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0-427C-9FA9-52C0F35BB903}"/>
            </c:ext>
          </c:extLst>
        </c:ser>
        <c:ser>
          <c:idx val="2"/>
          <c:order val="2"/>
          <c:tx>
            <c:strRef>
              <c:f>Hoja1!$F$4</c:f>
              <c:strCache>
                <c:ptCount val="1"/>
                <c:pt idx="0">
                  <c:v>eu-central-1c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Hoja1!$C$5:$C$10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Hoja1!$F$5:$F$10</c:f>
              <c:numCache>
                <c:formatCode>General</c:formatCode>
                <c:ptCount val="6"/>
                <c:pt idx="0">
                  <c:v>0.32319999999999999</c:v>
                </c:pt>
                <c:pt idx="1">
                  <c:v>0.32319999999999999</c:v>
                </c:pt>
                <c:pt idx="2">
                  <c:v>0.32319999999999999</c:v>
                </c:pt>
                <c:pt idx="3">
                  <c:v>0.32319999999999999</c:v>
                </c:pt>
                <c:pt idx="4">
                  <c:v>0.32319999999999999</c:v>
                </c:pt>
                <c:pt idx="5">
                  <c:v>0.32319999999999999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80-427C-9FA9-52C0F35BB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cat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Meses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Algn val="ctr"/>
        <c:lblOffset val="100"/>
        <c:tickLblSkip val="1"/>
        <c:noMultiLvlLbl val="0"/>
      </c:catAx>
      <c:valAx>
        <c:axId val="592198808"/>
        <c:scaling>
          <c:orientation val="minMax"/>
          <c:min val="0.3200000000000000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A520D-3A8D-46AA-AF90-563860E78DC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151858-9021-4B14-8678-F4AFFEB0FE1A}">
      <dgm:prSet phldrT="[Texto]"/>
      <dgm:spPr/>
      <dgm:t>
        <a:bodyPr/>
        <a:lstStyle/>
        <a:p>
          <a:r>
            <a:rPr lang="es-ES" b="1" dirty="0"/>
            <a:t>Estudio de las características de la plataforma pública </a:t>
          </a:r>
          <a:r>
            <a:rPr lang="es-ES" b="1" i="1" dirty="0"/>
            <a:t>AWS</a:t>
          </a:r>
          <a:endParaRPr lang="es-ES" i="1" dirty="0"/>
        </a:p>
      </dgm:t>
    </dgm:pt>
    <dgm:pt modelId="{52475DDB-E505-4481-8249-4DCFDBB88A9B}" type="parTrans" cxnId="{CF010324-5137-4B31-B672-C8FE866CF47E}">
      <dgm:prSet/>
      <dgm:spPr/>
      <dgm:t>
        <a:bodyPr/>
        <a:lstStyle/>
        <a:p>
          <a:endParaRPr lang="es-ES"/>
        </a:p>
      </dgm:t>
    </dgm:pt>
    <dgm:pt modelId="{F59C048A-BDBB-4F4D-83E6-EA2A159FA8A1}" type="sibTrans" cxnId="{CF010324-5137-4B31-B672-C8FE866CF47E}">
      <dgm:prSet/>
      <dgm:spPr/>
      <dgm:t>
        <a:bodyPr/>
        <a:lstStyle/>
        <a:p>
          <a:endParaRPr lang="es-ES"/>
        </a:p>
      </dgm:t>
    </dgm:pt>
    <dgm:pt modelId="{6BCF1429-7C54-480E-9360-9C8EB64613C8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1"/>
            <a:t>Adquisición, almacenamiento y preprocesado de los datos extraídos</a:t>
          </a:r>
          <a:endParaRPr lang="es-ES" dirty="0"/>
        </a:p>
      </dgm:t>
    </dgm:pt>
    <dgm:pt modelId="{310C4D9B-15E7-432A-ACC6-B22AAF26FC83}" type="parTrans" cxnId="{F604C517-52F9-409F-AF57-346AAE2ED338}">
      <dgm:prSet/>
      <dgm:spPr/>
      <dgm:t>
        <a:bodyPr/>
        <a:lstStyle/>
        <a:p>
          <a:endParaRPr lang="es-ES"/>
        </a:p>
      </dgm:t>
    </dgm:pt>
    <dgm:pt modelId="{85577BB9-41BD-4984-9F71-0CB8A8E6F8CF}" type="sibTrans" cxnId="{F604C517-52F9-409F-AF57-346AAE2ED338}">
      <dgm:prSet/>
      <dgm:spPr/>
      <dgm:t>
        <a:bodyPr/>
        <a:lstStyle/>
        <a:p>
          <a:endParaRPr lang="es-ES"/>
        </a:p>
      </dgm:t>
    </dgm:pt>
    <dgm:pt modelId="{EDE3A861-8949-4599-826F-F49F7B195C88}">
      <dgm:prSet phldrT="[Texto]"/>
      <dgm:spPr>
        <a:solidFill>
          <a:schemeClr val="accent4"/>
        </a:solidFill>
      </dgm:spPr>
      <dgm:t>
        <a:bodyPr/>
        <a:lstStyle/>
        <a:p>
          <a:r>
            <a:rPr lang="es-ES" b="1"/>
            <a:t>Evaluación de los resultados</a:t>
          </a:r>
          <a:endParaRPr lang="es-ES" dirty="0"/>
        </a:p>
      </dgm:t>
    </dgm:pt>
    <dgm:pt modelId="{6B74C594-B717-4E90-A171-5358F8387CFD}" type="parTrans" cxnId="{0078F961-FDEC-4745-8C17-EC20049D5732}">
      <dgm:prSet/>
      <dgm:spPr/>
      <dgm:t>
        <a:bodyPr/>
        <a:lstStyle/>
        <a:p>
          <a:endParaRPr lang="es-ES"/>
        </a:p>
      </dgm:t>
    </dgm:pt>
    <dgm:pt modelId="{950241C4-A840-4EB2-9A11-E5857E3F0301}" type="sibTrans" cxnId="{0078F961-FDEC-4745-8C17-EC20049D5732}">
      <dgm:prSet/>
      <dgm:spPr/>
      <dgm:t>
        <a:bodyPr/>
        <a:lstStyle/>
        <a:p>
          <a:endParaRPr lang="es-ES"/>
        </a:p>
      </dgm:t>
    </dgm:pt>
    <dgm:pt modelId="{24F3EE8D-C117-49A2-9986-2AFA881C3B98}">
      <dgm:prSet phldrT="[Texto]"/>
      <dgm:spPr>
        <a:solidFill>
          <a:srgbClr val="D13A05"/>
        </a:solidFill>
      </dgm:spPr>
      <dgm:t>
        <a:bodyPr/>
        <a:lstStyle/>
        <a:p>
          <a:r>
            <a:rPr lang="es-ES" b="1" dirty="0"/>
            <a:t>Desarrollo, implementación y ejecución de algoritmos estadísticos</a:t>
          </a:r>
          <a:endParaRPr lang="es-ES" dirty="0"/>
        </a:p>
      </dgm:t>
    </dgm:pt>
    <dgm:pt modelId="{4E2B9A15-F009-4F14-9C5B-41AA325F2392}" type="parTrans" cxnId="{286C2280-7F71-4BCA-AB7F-A0EB3AD814A9}">
      <dgm:prSet/>
      <dgm:spPr/>
      <dgm:t>
        <a:bodyPr/>
        <a:lstStyle/>
        <a:p>
          <a:endParaRPr lang="es-ES"/>
        </a:p>
      </dgm:t>
    </dgm:pt>
    <dgm:pt modelId="{32B1EE0A-6B4E-460F-A400-5E9D065C074C}" type="sibTrans" cxnId="{286C2280-7F71-4BCA-AB7F-A0EB3AD814A9}">
      <dgm:prSet/>
      <dgm:spPr/>
      <dgm:t>
        <a:bodyPr/>
        <a:lstStyle/>
        <a:p>
          <a:endParaRPr lang="es-ES"/>
        </a:p>
      </dgm:t>
    </dgm:pt>
    <dgm:pt modelId="{E561B078-421A-424B-A694-F65D5A82AF1D}">
      <dgm:prSet phldrT="[Texto]"/>
      <dgm:spPr>
        <a:solidFill>
          <a:schemeClr val="accent2"/>
        </a:solidFill>
      </dgm:spPr>
      <dgm:t>
        <a:bodyPr/>
        <a:lstStyle/>
        <a:p>
          <a:r>
            <a:rPr lang="es-ES" b="1" dirty="0"/>
            <a:t>Conocimiento y aplicación de medidas estadísticas</a:t>
          </a:r>
          <a:endParaRPr lang="es-ES" dirty="0"/>
        </a:p>
      </dgm:t>
    </dgm:pt>
    <dgm:pt modelId="{952AE06E-8513-438D-8E93-E16FFFE79F66}" type="sibTrans" cxnId="{229B6991-1ECB-47EC-A031-856026EE8219}">
      <dgm:prSet/>
      <dgm:spPr/>
      <dgm:t>
        <a:bodyPr/>
        <a:lstStyle/>
        <a:p>
          <a:endParaRPr lang="es-ES"/>
        </a:p>
      </dgm:t>
    </dgm:pt>
    <dgm:pt modelId="{6CD020DD-D48B-48E0-A790-CBE029AE7B04}" type="parTrans" cxnId="{229B6991-1ECB-47EC-A031-856026EE8219}">
      <dgm:prSet/>
      <dgm:spPr/>
      <dgm:t>
        <a:bodyPr/>
        <a:lstStyle/>
        <a:p>
          <a:endParaRPr lang="es-ES"/>
        </a:p>
      </dgm:t>
    </dgm:pt>
    <dgm:pt modelId="{278FD41E-1D3C-46C2-B3E4-E05D5399B8C3}" type="pres">
      <dgm:prSet presAssocID="{DFFA520D-3A8D-46AA-AF90-563860E78DC9}" presName="rootnode" presStyleCnt="0">
        <dgm:presLayoutVars>
          <dgm:chMax/>
          <dgm:chPref/>
          <dgm:dir/>
          <dgm:animLvl val="lvl"/>
        </dgm:presLayoutVars>
      </dgm:prSet>
      <dgm:spPr/>
    </dgm:pt>
    <dgm:pt modelId="{1AAD644D-6894-4514-A808-EFF45E67814B}" type="pres">
      <dgm:prSet presAssocID="{C6151858-9021-4B14-8678-F4AFFEB0FE1A}" presName="composite" presStyleCnt="0"/>
      <dgm:spPr/>
    </dgm:pt>
    <dgm:pt modelId="{B18066DA-7E26-469D-A6F9-EC6041A87B16}" type="pres">
      <dgm:prSet presAssocID="{C6151858-9021-4B14-8678-F4AFFEB0FE1A}" presName="bentUpArrow1" presStyleLbl="alignImgPlace1" presStyleIdx="0" presStyleCnt="4"/>
      <dgm:spPr/>
    </dgm:pt>
    <dgm:pt modelId="{A775029E-21AC-4EAF-8959-7960E8C0851A}" type="pres">
      <dgm:prSet presAssocID="{C6151858-9021-4B14-8678-F4AFFEB0FE1A}" presName="ParentText" presStyleLbl="node1" presStyleIdx="0" presStyleCnt="5" custScaleX="236045">
        <dgm:presLayoutVars>
          <dgm:chMax val="1"/>
          <dgm:chPref val="1"/>
          <dgm:bulletEnabled val="1"/>
        </dgm:presLayoutVars>
      </dgm:prSet>
      <dgm:spPr/>
    </dgm:pt>
    <dgm:pt modelId="{B63348A5-1BEB-4508-BD72-CA42C755A759}" type="pres">
      <dgm:prSet presAssocID="{C6151858-9021-4B14-8678-F4AFFEB0FE1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1343EF-6561-4B97-8678-8BBB58BAAA78}" type="pres">
      <dgm:prSet presAssocID="{F59C048A-BDBB-4F4D-83E6-EA2A159FA8A1}" presName="sibTrans" presStyleCnt="0"/>
      <dgm:spPr/>
    </dgm:pt>
    <dgm:pt modelId="{92A0C52F-416A-4492-B5E5-63FD98D0A6F6}" type="pres">
      <dgm:prSet presAssocID="{E561B078-421A-424B-A694-F65D5A82AF1D}" presName="composite" presStyleCnt="0"/>
      <dgm:spPr/>
    </dgm:pt>
    <dgm:pt modelId="{A00FD9C6-B256-48AB-BDD0-6AA67231226D}" type="pres">
      <dgm:prSet presAssocID="{E561B078-421A-424B-A694-F65D5A82AF1D}" presName="bentUpArrow1" presStyleLbl="alignImgPlace1" presStyleIdx="1" presStyleCnt="4" custLinFactNeighborX="-40857"/>
      <dgm:spPr>
        <a:solidFill>
          <a:schemeClr val="accent2">
            <a:lumMod val="40000"/>
            <a:lumOff val="60000"/>
          </a:schemeClr>
        </a:solidFill>
      </dgm:spPr>
    </dgm:pt>
    <dgm:pt modelId="{2B16B3C9-3B0B-44B3-974F-6CB6F759E788}" type="pres">
      <dgm:prSet presAssocID="{E561B078-421A-424B-A694-F65D5A82AF1D}" presName="ParentText" presStyleLbl="node1" presStyleIdx="1" presStyleCnt="5" custScaleX="242930" custLinFactNeighborX="32806">
        <dgm:presLayoutVars>
          <dgm:chMax val="1"/>
          <dgm:chPref val="1"/>
          <dgm:bulletEnabled val="1"/>
        </dgm:presLayoutVars>
      </dgm:prSet>
      <dgm:spPr/>
    </dgm:pt>
    <dgm:pt modelId="{16AB4628-0E09-4F48-A4F2-F8E545128D2A}" type="pres">
      <dgm:prSet presAssocID="{E561B078-421A-424B-A694-F65D5A82AF1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F6BBCD7-C110-472D-933C-66A7C2B34107}" type="pres">
      <dgm:prSet presAssocID="{952AE06E-8513-438D-8E93-E16FFFE79F66}" presName="sibTrans" presStyleCnt="0"/>
      <dgm:spPr/>
    </dgm:pt>
    <dgm:pt modelId="{1C77623C-190C-4BAA-9600-5C835007D5BE}" type="pres">
      <dgm:prSet presAssocID="{6BCF1429-7C54-480E-9360-9C8EB64613C8}" presName="composite" presStyleCnt="0"/>
      <dgm:spPr/>
    </dgm:pt>
    <dgm:pt modelId="{7ABC8E63-8C99-425C-A8C9-5B8BC080DDFD}" type="pres">
      <dgm:prSet presAssocID="{6BCF1429-7C54-480E-9360-9C8EB64613C8}" presName="bentUpArrow1" presStyleLbl="alignImgPlace1" presStyleIdx="2" presStyleCnt="4" custLinFactNeighborX="-69529"/>
      <dgm:spPr>
        <a:solidFill>
          <a:schemeClr val="accent6">
            <a:lumMod val="40000"/>
            <a:lumOff val="60000"/>
          </a:schemeClr>
        </a:solidFill>
      </dgm:spPr>
    </dgm:pt>
    <dgm:pt modelId="{281B89EB-612F-4DEA-AFB6-CA62FA1B4133}" type="pres">
      <dgm:prSet presAssocID="{6BCF1429-7C54-480E-9360-9C8EB64613C8}" presName="ParentText" presStyleLbl="node1" presStyleIdx="2" presStyleCnt="5" custScaleX="265464" custLinFactNeighborX="8376">
        <dgm:presLayoutVars>
          <dgm:chMax val="1"/>
          <dgm:chPref val="1"/>
          <dgm:bulletEnabled val="1"/>
        </dgm:presLayoutVars>
      </dgm:prSet>
      <dgm:spPr/>
    </dgm:pt>
    <dgm:pt modelId="{4AAE7A4F-E408-45D0-92D2-6C4D1B061380}" type="pres">
      <dgm:prSet presAssocID="{6BCF1429-7C54-480E-9360-9C8EB64613C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267E255-61F1-46DC-83CE-7B0CDC2536CC}" type="pres">
      <dgm:prSet presAssocID="{85577BB9-41BD-4984-9F71-0CB8A8E6F8CF}" presName="sibTrans" presStyleCnt="0"/>
      <dgm:spPr/>
    </dgm:pt>
    <dgm:pt modelId="{278DE908-11F7-4591-8F5D-A58EAA62825A}" type="pres">
      <dgm:prSet presAssocID="{24F3EE8D-C117-49A2-9986-2AFA881C3B98}" presName="composite" presStyleCnt="0"/>
      <dgm:spPr/>
    </dgm:pt>
    <dgm:pt modelId="{4FD5D3A5-6753-4D1C-AEA0-8CAC240F5C46}" type="pres">
      <dgm:prSet presAssocID="{24F3EE8D-C117-49A2-9986-2AFA881C3B98}" presName="bentUpArrow1" presStyleLbl="alignImgPlace1" presStyleIdx="3" presStyleCnt="4" custLinFactNeighborX="-74557" custLinFactNeighborY="0"/>
      <dgm:spPr>
        <a:solidFill>
          <a:srgbClr val="FA9D8E"/>
        </a:solidFill>
      </dgm:spPr>
    </dgm:pt>
    <dgm:pt modelId="{948B6CEF-BC77-4C17-92AA-8529AAD4E70D}" type="pres">
      <dgm:prSet presAssocID="{24F3EE8D-C117-49A2-9986-2AFA881C3B98}" presName="ParentText" presStyleLbl="node1" presStyleIdx="3" presStyleCnt="5" custScaleX="270858">
        <dgm:presLayoutVars>
          <dgm:chMax val="1"/>
          <dgm:chPref val="1"/>
          <dgm:bulletEnabled val="1"/>
        </dgm:presLayoutVars>
      </dgm:prSet>
      <dgm:spPr/>
    </dgm:pt>
    <dgm:pt modelId="{2CF6113F-4AB4-40F9-8A2A-70FC81437468}" type="pres">
      <dgm:prSet presAssocID="{24F3EE8D-C117-49A2-9986-2AFA881C3B98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1E16A24-B895-48DD-A16D-854EAAC8E5A2}" type="pres">
      <dgm:prSet presAssocID="{32B1EE0A-6B4E-460F-A400-5E9D065C074C}" presName="sibTrans" presStyleCnt="0"/>
      <dgm:spPr/>
    </dgm:pt>
    <dgm:pt modelId="{C669D8B3-B04F-4A50-8D53-C3743E0A5BB3}" type="pres">
      <dgm:prSet presAssocID="{EDE3A861-8949-4599-826F-F49F7B195C88}" presName="composite" presStyleCnt="0"/>
      <dgm:spPr/>
    </dgm:pt>
    <dgm:pt modelId="{FCD300E1-F3B1-4B8C-BDD3-0E9E377F2355}" type="pres">
      <dgm:prSet presAssocID="{EDE3A861-8949-4599-826F-F49F7B195C88}" presName="ParentText" presStyleLbl="node1" presStyleIdx="4" presStyleCnt="5" custScaleX="265069" custScaleY="99030" custLinFactNeighborX="28653">
        <dgm:presLayoutVars>
          <dgm:chMax val="1"/>
          <dgm:chPref val="1"/>
          <dgm:bulletEnabled val="1"/>
        </dgm:presLayoutVars>
      </dgm:prSet>
      <dgm:spPr/>
    </dgm:pt>
  </dgm:ptLst>
  <dgm:cxnLst>
    <dgm:cxn modelId="{F604C517-52F9-409F-AF57-346AAE2ED338}" srcId="{DFFA520D-3A8D-46AA-AF90-563860E78DC9}" destId="{6BCF1429-7C54-480E-9360-9C8EB64613C8}" srcOrd="2" destOrd="0" parTransId="{310C4D9B-15E7-432A-ACC6-B22AAF26FC83}" sibTransId="{85577BB9-41BD-4984-9F71-0CB8A8E6F8CF}"/>
    <dgm:cxn modelId="{CF010324-5137-4B31-B672-C8FE866CF47E}" srcId="{DFFA520D-3A8D-46AA-AF90-563860E78DC9}" destId="{C6151858-9021-4B14-8678-F4AFFEB0FE1A}" srcOrd="0" destOrd="0" parTransId="{52475DDB-E505-4481-8249-4DCFDBB88A9B}" sibTransId="{F59C048A-BDBB-4F4D-83E6-EA2A159FA8A1}"/>
    <dgm:cxn modelId="{1294F938-CDE2-4CE4-B69C-A21B6AC6ECB1}" type="presOf" srcId="{E561B078-421A-424B-A694-F65D5A82AF1D}" destId="{2B16B3C9-3B0B-44B3-974F-6CB6F759E788}" srcOrd="0" destOrd="0" presId="urn:microsoft.com/office/officeart/2005/8/layout/StepDownProcess"/>
    <dgm:cxn modelId="{5FAFC95D-F1E5-41E3-8435-350B45EB697B}" type="presOf" srcId="{6BCF1429-7C54-480E-9360-9C8EB64613C8}" destId="{281B89EB-612F-4DEA-AFB6-CA62FA1B4133}" srcOrd="0" destOrd="0" presId="urn:microsoft.com/office/officeart/2005/8/layout/StepDownProcess"/>
    <dgm:cxn modelId="{0078F961-FDEC-4745-8C17-EC20049D5732}" srcId="{DFFA520D-3A8D-46AA-AF90-563860E78DC9}" destId="{EDE3A861-8949-4599-826F-F49F7B195C88}" srcOrd="4" destOrd="0" parTransId="{6B74C594-B717-4E90-A171-5358F8387CFD}" sibTransId="{950241C4-A840-4EB2-9A11-E5857E3F0301}"/>
    <dgm:cxn modelId="{8514AC78-9D30-406D-B52E-117FEC4CD678}" type="presOf" srcId="{C6151858-9021-4B14-8678-F4AFFEB0FE1A}" destId="{A775029E-21AC-4EAF-8959-7960E8C0851A}" srcOrd="0" destOrd="0" presId="urn:microsoft.com/office/officeart/2005/8/layout/StepDownProcess"/>
    <dgm:cxn modelId="{575C6C5A-4779-4968-81E2-808E6E8FE6EF}" type="presOf" srcId="{DFFA520D-3A8D-46AA-AF90-563860E78DC9}" destId="{278FD41E-1D3C-46C2-B3E4-E05D5399B8C3}" srcOrd="0" destOrd="0" presId="urn:microsoft.com/office/officeart/2005/8/layout/StepDownProcess"/>
    <dgm:cxn modelId="{286C2280-7F71-4BCA-AB7F-A0EB3AD814A9}" srcId="{DFFA520D-3A8D-46AA-AF90-563860E78DC9}" destId="{24F3EE8D-C117-49A2-9986-2AFA881C3B98}" srcOrd="3" destOrd="0" parTransId="{4E2B9A15-F009-4F14-9C5B-41AA325F2392}" sibTransId="{32B1EE0A-6B4E-460F-A400-5E9D065C074C}"/>
    <dgm:cxn modelId="{229B6991-1ECB-47EC-A031-856026EE8219}" srcId="{DFFA520D-3A8D-46AA-AF90-563860E78DC9}" destId="{E561B078-421A-424B-A694-F65D5A82AF1D}" srcOrd="1" destOrd="0" parTransId="{6CD020DD-D48B-48E0-A790-CBE029AE7B04}" sibTransId="{952AE06E-8513-438D-8E93-E16FFFE79F66}"/>
    <dgm:cxn modelId="{B93521A2-6BA7-40CE-9E49-F670F083FB75}" type="presOf" srcId="{24F3EE8D-C117-49A2-9986-2AFA881C3B98}" destId="{948B6CEF-BC77-4C17-92AA-8529AAD4E70D}" srcOrd="0" destOrd="0" presId="urn:microsoft.com/office/officeart/2005/8/layout/StepDownProcess"/>
    <dgm:cxn modelId="{8A95C3AA-1E6F-44B5-B3F3-6025590B5186}" type="presOf" srcId="{EDE3A861-8949-4599-826F-F49F7B195C88}" destId="{FCD300E1-F3B1-4B8C-BDD3-0E9E377F2355}" srcOrd="0" destOrd="0" presId="urn:microsoft.com/office/officeart/2005/8/layout/StepDownProcess"/>
    <dgm:cxn modelId="{BDA694F3-2DA8-48B4-BEC2-7D34C258E5FC}" type="presParOf" srcId="{278FD41E-1D3C-46C2-B3E4-E05D5399B8C3}" destId="{1AAD644D-6894-4514-A808-EFF45E67814B}" srcOrd="0" destOrd="0" presId="urn:microsoft.com/office/officeart/2005/8/layout/StepDownProcess"/>
    <dgm:cxn modelId="{D519DA85-404E-4814-8EBD-CA75388DA4FA}" type="presParOf" srcId="{1AAD644D-6894-4514-A808-EFF45E67814B}" destId="{B18066DA-7E26-469D-A6F9-EC6041A87B16}" srcOrd="0" destOrd="0" presId="urn:microsoft.com/office/officeart/2005/8/layout/StepDownProcess"/>
    <dgm:cxn modelId="{7871A773-F47E-4EA0-B9BD-471C07FE0380}" type="presParOf" srcId="{1AAD644D-6894-4514-A808-EFF45E67814B}" destId="{A775029E-21AC-4EAF-8959-7960E8C0851A}" srcOrd="1" destOrd="0" presId="urn:microsoft.com/office/officeart/2005/8/layout/StepDownProcess"/>
    <dgm:cxn modelId="{09CFAA81-CFB7-4888-9D40-A1B5976282FF}" type="presParOf" srcId="{1AAD644D-6894-4514-A808-EFF45E67814B}" destId="{B63348A5-1BEB-4508-BD72-CA42C755A759}" srcOrd="2" destOrd="0" presId="urn:microsoft.com/office/officeart/2005/8/layout/StepDownProcess"/>
    <dgm:cxn modelId="{2894059E-9A78-40A9-B025-F706BB2E79C4}" type="presParOf" srcId="{278FD41E-1D3C-46C2-B3E4-E05D5399B8C3}" destId="{781343EF-6561-4B97-8678-8BBB58BAAA78}" srcOrd="1" destOrd="0" presId="urn:microsoft.com/office/officeart/2005/8/layout/StepDownProcess"/>
    <dgm:cxn modelId="{349EA1AB-B2F2-43AB-919F-9E2F837D244B}" type="presParOf" srcId="{278FD41E-1D3C-46C2-B3E4-E05D5399B8C3}" destId="{92A0C52F-416A-4492-B5E5-63FD98D0A6F6}" srcOrd="2" destOrd="0" presId="urn:microsoft.com/office/officeart/2005/8/layout/StepDownProcess"/>
    <dgm:cxn modelId="{39B9B5D7-C433-4B84-8B7D-FB53B64F9FF0}" type="presParOf" srcId="{92A0C52F-416A-4492-B5E5-63FD98D0A6F6}" destId="{A00FD9C6-B256-48AB-BDD0-6AA67231226D}" srcOrd="0" destOrd="0" presId="urn:microsoft.com/office/officeart/2005/8/layout/StepDownProcess"/>
    <dgm:cxn modelId="{9FB1A936-BF02-4F8D-A109-5273FC798D8F}" type="presParOf" srcId="{92A0C52F-416A-4492-B5E5-63FD98D0A6F6}" destId="{2B16B3C9-3B0B-44B3-974F-6CB6F759E788}" srcOrd="1" destOrd="0" presId="urn:microsoft.com/office/officeart/2005/8/layout/StepDownProcess"/>
    <dgm:cxn modelId="{EDDB5991-BD3F-414E-9A66-B3A24ACD807F}" type="presParOf" srcId="{92A0C52F-416A-4492-B5E5-63FD98D0A6F6}" destId="{16AB4628-0E09-4F48-A4F2-F8E545128D2A}" srcOrd="2" destOrd="0" presId="urn:microsoft.com/office/officeart/2005/8/layout/StepDownProcess"/>
    <dgm:cxn modelId="{9DCD7172-E5FA-495D-B5CC-78D97DF627EC}" type="presParOf" srcId="{278FD41E-1D3C-46C2-B3E4-E05D5399B8C3}" destId="{5F6BBCD7-C110-472D-933C-66A7C2B34107}" srcOrd="3" destOrd="0" presId="urn:microsoft.com/office/officeart/2005/8/layout/StepDownProcess"/>
    <dgm:cxn modelId="{5F6C9F09-5658-4616-B6E0-3A34534D01B2}" type="presParOf" srcId="{278FD41E-1D3C-46C2-B3E4-E05D5399B8C3}" destId="{1C77623C-190C-4BAA-9600-5C835007D5BE}" srcOrd="4" destOrd="0" presId="urn:microsoft.com/office/officeart/2005/8/layout/StepDownProcess"/>
    <dgm:cxn modelId="{AE21421F-394B-4A8D-B2B9-C195FA0EC51C}" type="presParOf" srcId="{1C77623C-190C-4BAA-9600-5C835007D5BE}" destId="{7ABC8E63-8C99-425C-A8C9-5B8BC080DDFD}" srcOrd="0" destOrd="0" presId="urn:microsoft.com/office/officeart/2005/8/layout/StepDownProcess"/>
    <dgm:cxn modelId="{84D2C03A-5D67-4550-8EAF-E6FFCA29D757}" type="presParOf" srcId="{1C77623C-190C-4BAA-9600-5C835007D5BE}" destId="{281B89EB-612F-4DEA-AFB6-CA62FA1B4133}" srcOrd="1" destOrd="0" presId="urn:microsoft.com/office/officeart/2005/8/layout/StepDownProcess"/>
    <dgm:cxn modelId="{5F0170D7-088C-486B-B5D4-60BB6D57F1A6}" type="presParOf" srcId="{1C77623C-190C-4BAA-9600-5C835007D5BE}" destId="{4AAE7A4F-E408-45D0-92D2-6C4D1B061380}" srcOrd="2" destOrd="0" presId="urn:microsoft.com/office/officeart/2005/8/layout/StepDownProcess"/>
    <dgm:cxn modelId="{C6E2D69E-3B90-44E9-95AA-D691FA32FDFE}" type="presParOf" srcId="{278FD41E-1D3C-46C2-B3E4-E05D5399B8C3}" destId="{3267E255-61F1-46DC-83CE-7B0CDC2536CC}" srcOrd="5" destOrd="0" presId="urn:microsoft.com/office/officeart/2005/8/layout/StepDownProcess"/>
    <dgm:cxn modelId="{315D20DB-A759-42D5-835D-E6557DF118B4}" type="presParOf" srcId="{278FD41E-1D3C-46C2-B3E4-E05D5399B8C3}" destId="{278DE908-11F7-4591-8F5D-A58EAA62825A}" srcOrd="6" destOrd="0" presId="urn:microsoft.com/office/officeart/2005/8/layout/StepDownProcess"/>
    <dgm:cxn modelId="{24987993-3828-4660-BCB8-98A935BE1D91}" type="presParOf" srcId="{278DE908-11F7-4591-8F5D-A58EAA62825A}" destId="{4FD5D3A5-6753-4D1C-AEA0-8CAC240F5C46}" srcOrd="0" destOrd="0" presId="urn:microsoft.com/office/officeart/2005/8/layout/StepDownProcess"/>
    <dgm:cxn modelId="{7CB8B6CC-2DB1-4C88-AC39-9C4231A9B554}" type="presParOf" srcId="{278DE908-11F7-4591-8F5D-A58EAA62825A}" destId="{948B6CEF-BC77-4C17-92AA-8529AAD4E70D}" srcOrd="1" destOrd="0" presId="urn:microsoft.com/office/officeart/2005/8/layout/StepDownProcess"/>
    <dgm:cxn modelId="{62F91324-4176-4926-ABCC-DEE1F444D73B}" type="presParOf" srcId="{278DE908-11F7-4591-8F5D-A58EAA62825A}" destId="{2CF6113F-4AB4-40F9-8A2A-70FC81437468}" srcOrd="2" destOrd="0" presId="urn:microsoft.com/office/officeart/2005/8/layout/StepDownProcess"/>
    <dgm:cxn modelId="{ED20BCBE-B50A-4401-9CDA-879404FD4321}" type="presParOf" srcId="{278FD41E-1D3C-46C2-B3E4-E05D5399B8C3}" destId="{01E16A24-B895-48DD-A16D-854EAAC8E5A2}" srcOrd="7" destOrd="0" presId="urn:microsoft.com/office/officeart/2005/8/layout/StepDownProcess"/>
    <dgm:cxn modelId="{BBB59C2C-6897-46B4-9B72-474C5998FC11}" type="presParOf" srcId="{278FD41E-1D3C-46C2-B3E4-E05D5399B8C3}" destId="{C669D8B3-B04F-4A50-8D53-C3743E0A5BB3}" srcOrd="8" destOrd="0" presId="urn:microsoft.com/office/officeart/2005/8/layout/StepDownProcess"/>
    <dgm:cxn modelId="{3BF07F9C-6883-44E3-B177-101D8632CE11}" type="presParOf" srcId="{C669D8B3-B04F-4A50-8D53-C3743E0A5BB3}" destId="{FCD300E1-F3B1-4B8C-BDD3-0E9E377F235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066DA-7E26-469D-A6F9-EC6041A87B16}">
      <dsp:nvSpPr>
        <dsp:cNvPr id="0" name=""/>
        <dsp:cNvSpPr/>
      </dsp:nvSpPr>
      <dsp:spPr>
        <a:xfrm rot="5400000">
          <a:off x="1055950" y="1145301"/>
          <a:ext cx="747064" cy="8505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5029E-21AC-4EAF-8959-7960E8C0851A}">
      <dsp:nvSpPr>
        <dsp:cNvPr id="0" name=""/>
        <dsp:cNvSpPr/>
      </dsp:nvSpPr>
      <dsp:spPr>
        <a:xfrm>
          <a:off x="2561" y="317165"/>
          <a:ext cx="2968540" cy="8802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Estudio de las características de la plataforma pública </a:t>
          </a:r>
          <a:r>
            <a:rPr lang="es-ES" sz="1600" b="1" i="1" kern="1200" dirty="0"/>
            <a:t>AWS</a:t>
          </a:r>
          <a:endParaRPr lang="es-ES" sz="1600" i="1" kern="1200" dirty="0"/>
        </a:p>
      </dsp:txBody>
      <dsp:txXfrm>
        <a:off x="45541" y="360145"/>
        <a:ext cx="2882580" cy="794330"/>
      </dsp:txXfrm>
    </dsp:sp>
    <dsp:sp modelId="{B63348A5-1BEB-4508-BD72-CA42C755A759}">
      <dsp:nvSpPr>
        <dsp:cNvPr id="0" name=""/>
        <dsp:cNvSpPr/>
      </dsp:nvSpPr>
      <dsp:spPr>
        <a:xfrm>
          <a:off x="2115640" y="401121"/>
          <a:ext cx="914670" cy="71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FD9C6-B256-48AB-BDD0-6AA67231226D}">
      <dsp:nvSpPr>
        <dsp:cNvPr id="0" name=""/>
        <dsp:cNvSpPr/>
      </dsp:nvSpPr>
      <dsp:spPr>
        <a:xfrm rot="5400000">
          <a:off x="2205072" y="2134157"/>
          <a:ext cx="747064" cy="8505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6B3C9-3B0B-44B3-974F-6CB6F759E788}">
      <dsp:nvSpPr>
        <dsp:cNvPr id="0" name=""/>
        <dsp:cNvSpPr/>
      </dsp:nvSpPr>
      <dsp:spPr>
        <a:xfrm>
          <a:off x="1868454" y="1306022"/>
          <a:ext cx="3055127" cy="880290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Conocimiento y aplicación de medidas estadísticas</a:t>
          </a:r>
          <a:endParaRPr lang="es-ES" sz="1600" kern="1200" dirty="0"/>
        </a:p>
      </dsp:txBody>
      <dsp:txXfrm>
        <a:off x="1911434" y="1349002"/>
        <a:ext cx="2969167" cy="794330"/>
      </dsp:txXfrm>
    </dsp:sp>
    <dsp:sp modelId="{16AB4628-0E09-4F48-A4F2-F8E545128D2A}">
      <dsp:nvSpPr>
        <dsp:cNvPr id="0" name=""/>
        <dsp:cNvSpPr/>
      </dsp:nvSpPr>
      <dsp:spPr>
        <a:xfrm>
          <a:off x="3612252" y="1389978"/>
          <a:ext cx="914670" cy="71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C8E63-8C99-425C-A8C9-5B8BC080DDFD}">
      <dsp:nvSpPr>
        <dsp:cNvPr id="0" name=""/>
        <dsp:cNvSpPr/>
      </dsp:nvSpPr>
      <dsp:spPr>
        <a:xfrm rot="5400000">
          <a:off x="3556229" y="3123014"/>
          <a:ext cx="747064" cy="8505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B89EB-612F-4DEA-AFB6-CA62FA1B4133}">
      <dsp:nvSpPr>
        <dsp:cNvPr id="0" name=""/>
        <dsp:cNvSpPr/>
      </dsp:nvSpPr>
      <dsp:spPr>
        <a:xfrm>
          <a:off x="3014538" y="2294879"/>
          <a:ext cx="3338518" cy="880290"/>
        </a:xfrm>
        <a:prstGeom prst="roundRect">
          <a:avLst>
            <a:gd name="adj" fmla="val 1667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Adquisición, almacenamiento y preprocesado de los datos extraídos</a:t>
          </a:r>
          <a:endParaRPr lang="es-ES" sz="1600" kern="1200" dirty="0"/>
        </a:p>
      </dsp:txBody>
      <dsp:txXfrm>
        <a:off x="3057518" y="2337859"/>
        <a:ext cx="3252558" cy="794330"/>
      </dsp:txXfrm>
    </dsp:sp>
    <dsp:sp modelId="{4AAE7A4F-E408-45D0-92D2-6C4D1B061380}">
      <dsp:nvSpPr>
        <dsp:cNvPr id="0" name=""/>
        <dsp:cNvSpPr/>
      </dsp:nvSpPr>
      <dsp:spPr>
        <a:xfrm>
          <a:off x="5207267" y="2378834"/>
          <a:ext cx="914670" cy="71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5D3A5-6753-4D1C-AEA0-8CAC240F5C46}">
      <dsp:nvSpPr>
        <dsp:cNvPr id="0" name=""/>
        <dsp:cNvSpPr/>
      </dsp:nvSpPr>
      <dsp:spPr>
        <a:xfrm rot="5400000">
          <a:off x="5000703" y="4111871"/>
          <a:ext cx="747064" cy="8505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A9D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6CEF-BC77-4C17-92AA-8529AAD4E70D}">
      <dsp:nvSpPr>
        <dsp:cNvPr id="0" name=""/>
        <dsp:cNvSpPr/>
      </dsp:nvSpPr>
      <dsp:spPr>
        <a:xfrm>
          <a:off x="4362519" y="3283735"/>
          <a:ext cx="3406354" cy="880290"/>
        </a:xfrm>
        <a:prstGeom prst="roundRect">
          <a:avLst>
            <a:gd name="adj" fmla="val 16670"/>
          </a:avLst>
        </a:prstGeom>
        <a:solidFill>
          <a:srgbClr val="D13A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Desarrollo, implementación y ejecución de algoritmos estadísticos</a:t>
          </a:r>
          <a:endParaRPr lang="es-ES" sz="1600" kern="1200" dirty="0"/>
        </a:p>
      </dsp:txBody>
      <dsp:txXfrm>
        <a:off x="4405499" y="3326715"/>
        <a:ext cx="3320394" cy="794330"/>
      </dsp:txXfrm>
    </dsp:sp>
    <dsp:sp modelId="{2CF6113F-4AB4-40F9-8A2A-70FC81437468}">
      <dsp:nvSpPr>
        <dsp:cNvPr id="0" name=""/>
        <dsp:cNvSpPr/>
      </dsp:nvSpPr>
      <dsp:spPr>
        <a:xfrm>
          <a:off x="6694505" y="3367691"/>
          <a:ext cx="914670" cy="71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300E1-F3B1-4B8C-BDD3-0E9E377F2355}">
      <dsp:nvSpPr>
        <dsp:cNvPr id="0" name=""/>
        <dsp:cNvSpPr/>
      </dsp:nvSpPr>
      <dsp:spPr>
        <a:xfrm>
          <a:off x="5818401" y="4272592"/>
          <a:ext cx="3333550" cy="871751"/>
        </a:xfrm>
        <a:prstGeom prst="roundRect">
          <a:avLst>
            <a:gd name="adj" fmla="val 166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Evaluación de los resultados</a:t>
          </a:r>
          <a:endParaRPr lang="es-ES" sz="1600" kern="1200" dirty="0"/>
        </a:p>
      </dsp:txBody>
      <dsp:txXfrm>
        <a:off x="5860964" y="4315155"/>
        <a:ext cx="3248424" cy="786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155D-5680-4AB9-8046-D8CCD26EBFAD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7B4F9-A34F-48BB-9BD9-10C7D07A1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0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DB42D-6F5F-449D-98D1-66522A94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387CF-2BF0-40C1-88BC-2DB3DBA80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9F8DA-CA62-41F1-B8B1-6065C59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6280-566A-4E6A-8820-254C6021BE60}" type="datetime1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B300E-2B1B-4136-87DE-4BA855BC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19AE65-F6E6-4711-A102-80ED2C9A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39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AF09A-CE2B-4FC5-ADAE-0DBBF0A3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D557A0-D839-47E2-BF28-7BC6B2228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245AC-F8EC-48C1-B957-5BD46A2D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152-DA54-41A6-9C78-B30649891A07}" type="datetime1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A7127-45F7-4FBF-AFD8-3091E7D7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14013-4590-469E-8CA1-8489AC55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97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DFBA85-EEE9-4ECE-81C7-CE6379F0C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BC8F2C-D435-4D37-934B-1F03278AA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4DD9E3-0FA6-46EB-8C80-931E5C1C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465B-BC9B-4471-A9C2-D09DEC9D83EA}" type="datetime1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AFFEF8-D52E-4CFC-A17F-DED0D5DC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BA2DF-2328-4A60-9314-11A5F855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66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26984-2A15-4E60-884C-D663B9EA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0D8E3-9DB9-428E-A388-B3DAA651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AE52D-91F5-4F06-A375-253ED463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F792-D001-41C7-AE22-69A2EBCDFB17}" type="datetime1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53A1B-13E0-4B65-988A-2E9CF9DB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274803-D516-41FB-96DF-77FB2925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1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DEFE-E457-4DA0-AF67-84B0BE46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948F9C-E5B7-4E23-B2D9-6112523D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72591-82C3-4647-BD90-3C204363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CA71-EB86-49EA-9A16-1242D99064F1}" type="datetime1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0986CE-95CE-474E-A335-AD660602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BAFE3-DAE5-49AE-9A8F-F8EBF0AC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40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EDE0D-1A03-4013-A436-FA3E4849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4DB9C-963A-4E00-91C7-D1322FFA5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5726BE-A656-4193-9AC0-5CA736183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79CFB7-2BDE-41F2-AB7F-C4AE9F00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650C-EC34-476D-B6B0-2AB3CA97AB99}" type="datetime1">
              <a:rPr lang="es-ES" smtClean="0"/>
              <a:t>10/12/2018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5B66B3-9148-4A99-99D3-6D899875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3FFDF-BBB4-46E2-8282-0EB7E07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7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54C51-6444-4446-8D42-DBE565CA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1F0C81-7881-4594-9FCF-A9131666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12E6CB-DF22-4A14-B948-AF6DB970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02EF0E-4B44-45A7-825F-CDD633782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850F2F-7489-40AF-8071-ADFCE944A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99A152-15FA-4AC2-BF2A-299E02F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E9E9-697E-446E-B853-81C10A6CF7DD}" type="datetime1">
              <a:rPr lang="es-ES" smtClean="0"/>
              <a:t>10/12/2018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4E0BE2-7A7E-49F4-9344-0AFF69D8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4DEC06-1FC9-45B9-B1DF-68867358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2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539D7-2F92-45B3-907A-DCCC6DA5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50E212-9DD1-4A29-8F0F-1B421022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27AF-9A4C-4F82-8F9E-ACF4FD5F0273}" type="datetime1">
              <a:rPr lang="es-ES" smtClean="0"/>
              <a:t>10/12/2018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81C3C7-D516-486B-B52B-8710D58F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7F428A-7534-407F-9484-9390D66A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0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6B1D10-3540-4DC7-8BDE-B91D2E57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D72-B70B-410F-A427-7DDD9259A214}" type="datetime1">
              <a:rPr lang="es-ES" smtClean="0"/>
              <a:t>10/12/2018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A0CA9E-F236-42C2-B20A-035A2007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20A439-3082-454C-8E99-DFB8E661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8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43B47-B16F-4BA5-A998-B45E6D2A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DD36B-F178-4BF9-9780-958C9FB3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ED84C-3FEF-4C3F-B702-366578263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25FAD9-08EB-4F0F-909D-77BC51F0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500-BEAC-4A44-8044-6BE26A70312A}" type="datetime1">
              <a:rPr lang="es-ES" smtClean="0"/>
              <a:t>10/12/2018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E3FCAC-EA75-4F8F-9C14-5CD0943E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7C730-3BCD-4770-B1E9-BDD3B19A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15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8983D-9CA6-45F5-9F64-FF6F26BB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BF6161-C410-43B5-912D-D76945911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3CF3BF-2654-4074-9A73-136C8EE4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161BF-7408-40D8-B545-0C25EADD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E088-34C5-41E5-B90A-C81EF07857B3}" type="datetime1">
              <a:rPr lang="es-ES" smtClean="0"/>
              <a:t>10/12/2018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5191F4-E177-49F0-9C03-0861D148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0CF8F-0686-4B7B-809F-BA6F674A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82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37F303-2E68-4907-AEA5-456E0063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59AD8-F424-4EA8-AA58-1F3DC5FC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BA35E-D87D-4D0D-88E6-8E7FFFC47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B2FF-A0DC-43A5-95DA-96554F9EB24E}" type="datetime1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D33A-0F8B-48AE-9A44-404624D78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D3E1F-87AB-4361-A4A2-8F50FE8C8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84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045"/>
            <a:ext cx="9144000" cy="1376997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 FIN DE GRADO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62ED5D-5AAD-476F-8791-36DF293A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488"/>
            <a:ext cx="9144000" cy="2073592"/>
          </a:xfrm>
        </p:spPr>
        <p:txBody>
          <a:bodyPr>
            <a:normAutofit fontScale="85000" lnSpcReduction="10000"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Predicción de precios de instancias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“spot”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la nube de Amazon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Tecnología específica de Computación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LUIS MENDOZA MONTERO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8B26A4-DEF8-4D9E-8E81-9DDC8B2BDB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41" y="441642"/>
            <a:ext cx="1565979" cy="1295717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BD1671-1789-4A1E-B852-AC692A9F44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730" y="492442"/>
            <a:ext cx="1743710" cy="1376997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31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10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MODELOS DE DESPLIEGUE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pública: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recursos son compartidos por todos los usuarios.</a:t>
            </a:r>
          </a:p>
          <a:p>
            <a:pPr marL="457200" indent="-457200">
              <a:buFontTx/>
              <a:buChar char="-"/>
            </a:pP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privada: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recursos son exclusivos para los usuarios particulares.</a:t>
            </a:r>
          </a:p>
          <a:p>
            <a:pPr marL="457200" indent="-457200">
              <a:buFontTx/>
              <a:buChar char="-"/>
            </a:pP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híbrida: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combinación de nube pública con la nube privada.</a:t>
            </a: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EE87A5-26D7-4C6E-A611-BE8B1F1526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302" y="3234753"/>
            <a:ext cx="6281395" cy="3506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68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CONTRATACIÓN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456506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SaaS: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proveedores ofrecen servicios desarrollados por ellos atendiendo a las necesidades de los usuarios.</a:t>
            </a:r>
          </a:p>
          <a:p>
            <a:pPr marL="457200" indent="-457200">
              <a:buFontTx/>
              <a:buChar char="-"/>
            </a:pP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PaaS: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usuarios pueden desarrollar sus propias aplicaciones.</a:t>
            </a:r>
          </a:p>
          <a:p>
            <a:pPr marL="457200" indent="-457200">
              <a:buFontTx/>
              <a:buChar char="-"/>
            </a:pP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IaaS: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usuarios pagan por el uso de recursos virtuales centralizados en servidores externos.</a:t>
            </a:r>
          </a:p>
        </p:txBody>
      </p:sp>
      <p:sp>
        <p:nvSpPr>
          <p:cNvPr id="3" name="Flecha: doblada hacia arriba 2">
            <a:extLst>
              <a:ext uri="{FF2B5EF4-FFF2-40B4-BE49-F238E27FC236}">
                <a16:creationId xmlns:a16="http://schemas.microsoft.com/office/drawing/2014/main" id="{D2CD15C1-32D0-4C48-9F21-9018CB7CE2E6}"/>
              </a:ext>
            </a:extLst>
          </p:cNvPr>
          <p:cNvSpPr/>
          <p:nvPr/>
        </p:nvSpPr>
        <p:spPr>
          <a:xfrm rot="5400000">
            <a:off x="2865656" y="4593331"/>
            <a:ext cx="733686" cy="25039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976BDD6-B935-41D7-A6BD-A2D6B6A9F6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47" y="3373340"/>
            <a:ext cx="5345415" cy="319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4F79D71-245A-40B8-8CFA-0E98D6C2A13C}"/>
              </a:ext>
            </a:extLst>
          </p:cNvPr>
          <p:cNvSpPr txBox="1"/>
          <p:nvPr/>
        </p:nvSpPr>
        <p:spPr>
          <a:xfrm>
            <a:off x="1217877" y="4571252"/>
            <a:ext cx="26226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económico</a:t>
            </a:r>
          </a:p>
        </p:txBody>
      </p:sp>
      <p:sp>
        <p:nvSpPr>
          <p:cNvPr id="14" name="Flecha: curvada hacia la derecha 13">
            <a:extLst>
              <a:ext uri="{FF2B5EF4-FFF2-40B4-BE49-F238E27FC236}">
                <a16:creationId xmlns:a16="http://schemas.microsoft.com/office/drawing/2014/main" id="{A9B197A0-2AC2-4B8C-BF1D-3636EBD21AB9}"/>
              </a:ext>
            </a:extLst>
          </p:cNvPr>
          <p:cNvSpPr/>
          <p:nvPr/>
        </p:nvSpPr>
        <p:spPr>
          <a:xfrm>
            <a:off x="259740" y="3312352"/>
            <a:ext cx="691765" cy="16890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D605AC8-E3B3-4FE5-AA19-375B23D7398C}"/>
              </a:ext>
            </a:extLst>
          </p:cNvPr>
          <p:cNvSpPr/>
          <p:nvPr/>
        </p:nvSpPr>
        <p:spPr>
          <a:xfrm>
            <a:off x="1217877" y="4571252"/>
            <a:ext cx="2622604" cy="6367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23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092510-532C-464A-9AE6-B22F88845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49" y="3675416"/>
            <a:ext cx="4005800" cy="2225290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CA110A8-2E85-4E0A-A2E6-707EB69FF726}"/>
              </a:ext>
            </a:extLst>
          </p:cNvPr>
          <p:cNvSpPr txBox="1">
            <a:spLocks/>
          </p:cNvSpPr>
          <p:nvPr/>
        </p:nvSpPr>
        <p:spPr>
          <a:xfrm>
            <a:off x="453223" y="957294"/>
            <a:ext cx="11123875" cy="5399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AWS: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pionera de las plataformas desplegables en la nube que ofrece sus servicios a más de un millón de clientes por todo el mundo.</a:t>
            </a:r>
          </a:p>
          <a:p>
            <a:pPr marL="457200" indent="-45720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Oferta recursos aptos para informática relacionados con el mundo empresarial y para los usuarios más potenciales.</a:t>
            </a:r>
          </a:p>
          <a:p>
            <a:pPr marL="457200" indent="-45720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-as-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Acceso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97FAC5F0-2841-49B9-8F65-1A82296762B0}"/>
              </a:ext>
            </a:extLst>
          </p:cNvPr>
          <p:cNvSpPr/>
          <p:nvPr/>
        </p:nvSpPr>
        <p:spPr>
          <a:xfrm>
            <a:off x="2470726" y="3656821"/>
            <a:ext cx="644056" cy="2225290"/>
          </a:xfrm>
          <a:prstGeom prst="leftBrace">
            <a:avLst/>
          </a:prstGeom>
          <a:noFill/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5800B29-3C3B-4653-B34F-C654D6978C5A}"/>
              </a:ext>
            </a:extLst>
          </p:cNvPr>
          <p:cNvSpPr txBox="1"/>
          <p:nvPr/>
        </p:nvSpPr>
        <p:spPr>
          <a:xfrm>
            <a:off x="3291155" y="3500049"/>
            <a:ext cx="56096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Línea de comandos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 de desarrollo SW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Interfaz de usuario</a:t>
            </a:r>
          </a:p>
        </p:txBody>
      </p:sp>
    </p:spTree>
    <p:extLst>
      <p:ext uri="{BB962C8B-B14F-4D97-AF65-F5344CB8AC3E}">
        <p14:creationId xmlns:p14="http://schemas.microsoft.com/office/powerpoint/2010/main" val="24489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CA110A8-2E85-4E0A-A2E6-707EB69FF726}"/>
              </a:ext>
            </a:extLst>
          </p:cNvPr>
          <p:cNvSpPr txBox="1">
            <a:spLocks/>
          </p:cNvSpPr>
          <p:nvPr/>
        </p:nvSpPr>
        <p:spPr>
          <a:xfrm>
            <a:off x="453223" y="1262095"/>
            <a:ext cx="11123875" cy="5094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EC2: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 web de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permite ofrecer capacidad de cómputo y almacenamiento escalable en la nube a un reducido coste por medio de instancias.</a:t>
            </a:r>
          </a:p>
          <a:p>
            <a:pPr marL="457200" indent="-45720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servidores privados virtuales de tamaño flexible que funcionan sin necesidad de invertir en hardware o en infraestructura para la adquisición de los mismos.</a:t>
            </a:r>
          </a:p>
          <a:p>
            <a:pPr marL="457200" indent="-45720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servicio interactúa con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otros servicios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llevar a cabo el correcto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funcionamiento del mismo.</a:t>
            </a:r>
          </a:p>
        </p:txBody>
      </p:sp>
      <p:pic>
        <p:nvPicPr>
          <p:cNvPr id="11" name="Imagen 10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9E005F2C-00A6-435A-885E-49D47E059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4242381"/>
            <a:ext cx="2336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3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DE SERVICIOS AMAZON EC2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D2A110D-4015-4163-902E-117193ED65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" y="860555"/>
            <a:ext cx="5522156" cy="56104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EFC1BC6-92C5-4497-A6EC-0C5AF9F80ACB}"/>
              </a:ext>
            </a:extLst>
          </p:cNvPr>
          <p:cNvSpPr txBox="1"/>
          <p:nvPr/>
        </p:nvSpPr>
        <p:spPr>
          <a:xfrm>
            <a:off x="5136543" y="1500988"/>
            <a:ext cx="70514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 de colas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SQS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Servicios de almacenamiento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S3, EBS, Simple DB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 de interacción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Management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 de monitorización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7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LANZAMIENTO DE LAS INSTANCIAS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EFC1BC6-92C5-4497-A6EC-0C5AF9F80ACB}"/>
              </a:ext>
            </a:extLst>
          </p:cNvPr>
          <p:cNvSpPr txBox="1"/>
          <p:nvPr/>
        </p:nvSpPr>
        <p:spPr>
          <a:xfrm>
            <a:off x="302150" y="1500988"/>
            <a:ext cx="11885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AMIs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imágenes de máquina de Amazon que se encargan de lanzar instancias para las máquina locales de los usuarios.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Desde una única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puede lanzar mínimo una instancia para cada máquina local.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AC95A3-F678-45BC-925F-82CEA43C02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60" y="3050978"/>
            <a:ext cx="4720038" cy="3572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8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 DE UNA INSTANCIA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EFC1BC6-92C5-4497-A6EC-0C5AF9F80ACB}"/>
              </a:ext>
            </a:extLst>
          </p:cNvPr>
          <p:cNvSpPr txBox="1"/>
          <p:nvPr/>
        </p:nvSpPr>
        <p:spPr>
          <a:xfrm>
            <a:off x="6376946" y="1500988"/>
            <a:ext cx="58110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Pendiente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primer lanzamiento desde una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Ejecución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 una máquina local.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Detenida/Interrumpida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fallo involuntario o por el sistema.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Finalizada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termina el periodo de contratación de la misma.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C25C70-02A9-4743-9FD1-5BF54ED72F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3" y="1500988"/>
            <a:ext cx="6131533" cy="4333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59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OPCIONES DE CONTRATACIÓN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C1660A5-3505-4EFD-A155-028D4F950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19981"/>
              </p:ext>
            </p:extLst>
          </p:nvPr>
        </p:nvGraphicFramePr>
        <p:xfrm>
          <a:off x="539359" y="1205022"/>
          <a:ext cx="11188812" cy="3383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604">
                  <a:extLst>
                    <a:ext uri="{9D8B030D-6E8A-4147-A177-3AD203B41FA5}">
                      <a16:colId xmlns:a16="http://schemas.microsoft.com/office/drawing/2014/main" val="2259562514"/>
                    </a:ext>
                  </a:extLst>
                </a:gridCol>
                <a:gridCol w="3729604">
                  <a:extLst>
                    <a:ext uri="{9D8B030D-6E8A-4147-A177-3AD203B41FA5}">
                      <a16:colId xmlns:a16="http://schemas.microsoft.com/office/drawing/2014/main" val="1335196557"/>
                    </a:ext>
                  </a:extLst>
                </a:gridCol>
                <a:gridCol w="3729604">
                  <a:extLst>
                    <a:ext uri="{9D8B030D-6E8A-4147-A177-3AD203B41FA5}">
                      <a16:colId xmlns:a16="http://schemas.microsoft.com/office/drawing/2014/main" val="4034998875"/>
                    </a:ext>
                  </a:extLst>
                </a:gridCol>
              </a:tblGrid>
              <a:tr h="67328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01799"/>
                  </a:ext>
                </a:extLst>
              </a:tr>
              <a:tr h="69029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PUJAR por los recursos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Precio por hora 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SI puede interrumpir la instancia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82589"/>
                  </a:ext>
                </a:extLst>
              </a:tr>
              <a:tr h="67328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Reservadas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SIEMPRE hay disponibilidad de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 interrumpe la instancia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Precio por hora 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78005"/>
                  </a:ext>
                </a:extLst>
              </a:tr>
              <a:tr h="67328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Bajo demanda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NO SIEMPRE hay disponibilidad de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 interrumpe la instancia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Precio por hora 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87499"/>
                  </a:ext>
                </a:extLst>
              </a:tr>
              <a:tr h="673281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dedicados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recursos HW exclusivos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 interrumpe la instancia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Precio por hora MUY 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5826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44C609A4-9DA6-4708-9AF4-26D10F97E4D3}"/>
              </a:ext>
            </a:extLst>
          </p:cNvPr>
          <p:cNvSpPr txBox="1"/>
          <p:nvPr/>
        </p:nvSpPr>
        <p:spPr>
          <a:xfrm>
            <a:off x="838201" y="5328940"/>
            <a:ext cx="10158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 Los host dedicados no los contemplaremos durante el trabajo debido a su elevado precio por los recursos exclusivos que requiere ***</a:t>
            </a:r>
          </a:p>
        </p:txBody>
      </p:sp>
    </p:spTree>
    <p:extLst>
      <p:ext uri="{BB962C8B-B14F-4D97-AF65-F5344CB8AC3E}">
        <p14:creationId xmlns:p14="http://schemas.microsoft.com/office/powerpoint/2010/main" val="145215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CATEGORÍAS Y TIPOS DE INSTANCIA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57D22E-D5D9-4B86-BEDE-065E99C12535}"/>
              </a:ext>
            </a:extLst>
          </p:cNvPr>
          <p:cNvSpPr txBox="1"/>
          <p:nvPr/>
        </p:nvSpPr>
        <p:spPr>
          <a:xfrm>
            <a:off x="302150" y="1302206"/>
            <a:ext cx="11885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instancias se clasifican en varios tipos en función de la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categoría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 que pertenezcan atendiendo a sus características generales.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instancia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 varias tamaños en función de la cantidad o calidad de sus especificaciones: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xlarge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2xlarge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4xlarge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64B1A3E-DFA5-4DB4-9F6F-E5215696D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74840"/>
              </p:ext>
            </p:extLst>
          </p:nvPr>
        </p:nvGraphicFramePr>
        <p:xfrm>
          <a:off x="699715" y="3678873"/>
          <a:ext cx="109648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424">
                  <a:extLst>
                    <a:ext uri="{9D8B030D-6E8A-4147-A177-3AD203B41FA5}">
                      <a16:colId xmlns:a16="http://schemas.microsoft.com/office/drawing/2014/main" val="2623894315"/>
                    </a:ext>
                  </a:extLst>
                </a:gridCol>
                <a:gridCol w="5482424">
                  <a:extLst>
                    <a:ext uri="{9D8B030D-6E8A-4147-A177-3AD203B41FA5}">
                      <a16:colId xmlns:a16="http://schemas.microsoft.com/office/drawing/2014/main" val="2860075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Categoría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instancia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8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USO GENERAL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T3, T2, M4 Y M5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6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OPTIMIZADAS PARA INFORMÁTICA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C5 y C4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00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OPTIMIZADAS PARA MEMORIA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R5, R4, X1e, X1, Memoria elevada y Z1d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65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INFORMÁTICA ACELERADA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P3, P2, G3, y F1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51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OPTIMIZADAS PARA ALMACENAMIENTO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H1, I3 y D2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95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88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INFRAESTRUCTURA GLOBAL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57D22E-D5D9-4B86-BEDE-065E99C12535}"/>
              </a:ext>
            </a:extLst>
          </p:cNvPr>
          <p:cNvSpPr txBox="1"/>
          <p:nvPr/>
        </p:nvSpPr>
        <p:spPr>
          <a:xfrm>
            <a:off x="302150" y="1500988"/>
            <a:ext cx="11885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instancias son desplegadas en varias </a:t>
            </a:r>
            <a:r>
              <a:rPr lang="es-E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regiones divididas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nivel mundial.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una de estas regiones están compuestas por una o varias zonas de disponibilidad.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9B46AB-FB90-415A-A706-0D5A5CAACD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29" y="2966736"/>
            <a:ext cx="6203799" cy="3651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49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045"/>
            <a:ext cx="9144000" cy="1376997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27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045"/>
            <a:ext cx="9144000" cy="1376997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TEMPORALES Y MÉTODOS DE ANÁLISIS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50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A LAS SERIES TEMPORALES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57D22E-D5D9-4B86-BEDE-065E99C12535}"/>
              </a:ext>
            </a:extLst>
          </p:cNvPr>
          <p:cNvSpPr txBox="1"/>
          <p:nvPr/>
        </p:nvSpPr>
        <p:spPr>
          <a:xfrm>
            <a:off x="302150" y="1500988"/>
            <a:ext cx="118858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 temporal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conjunto de observaciones secuenciales obtenidas a lo largo de un determinado periodo de tiempo.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series temporales se utilizarán para realizar un análisis de datos pasados para predecir datos futuros.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este análisis, necesitaremos estudiar </a:t>
            </a:r>
            <a:r>
              <a:rPr lang="es-ES" sz="300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tendencia </a:t>
            </a:r>
            <a:r>
              <a:rPr lang="es-ES" sz="300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irregularidad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comportamiento de los datos pasados.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26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DE ANÁLISIS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8FC506-8EEA-4676-AE56-B4B5921C6C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5" y="905153"/>
            <a:ext cx="10352599" cy="5870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044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COEFICIENTE DE GINI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224621" y="1109695"/>
            <a:ext cx="11885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coeficiente de Gini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una medida estadística que nos permite medir la desigualdad de los datos. En concreto, la utilizaremos para medir la desigualdad de los precios en un determinado periodo de tiempo.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valor entre 0 y 1.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Cuanto más próximo sea el valor a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mayor será la igualdad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presentan los precios entre ellos.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Cuanto más próximo sea el valor a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mayor será la desigualdad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presentan los precios entre ellos.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9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COEFICIENTE DE GINI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302150" y="1500988"/>
            <a:ext cx="11885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Fórmula del coeficiente de Gini: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 de texto 2">
                <a:extLst>
                  <a:ext uri="{FF2B5EF4-FFF2-40B4-BE49-F238E27FC236}">
                    <a16:creationId xmlns:a16="http://schemas.microsoft.com/office/drawing/2014/main" id="{BCC4C165-83BF-4D61-AA53-F00BA2F988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7212" y="2540635"/>
                <a:ext cx="3935896" cy="9817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000" i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E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20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s-E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s-ES" sz="20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ES" sz="200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s-ES" sz="20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s-ES" sz="20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20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s-E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2000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s-ES" dirty="0"/>
              </a:p>
              <a:p>
                <a:pPr algn="just" fontAlgn="auto">
                  <a:lnSpc>
                    <a:spcPct val="107000"/>
                  </a:lnSpc>
                  <a:spcAft>
                    <a:spcPts val="800"/>
                  </a:spcAft>
                </a:pPr>
                <a:endParaRPr lang="es-ES" sz="1200" kern="150" dirty="0">
                  <a:effectLst/>
                  <a:latin typeface="Liberation Serif"/>
                  <a:ea typeface="DejaVu Sans"/>
                  <a:cs typeface="DejaVu Sans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9" name="Cuadro de texto 2">
                <a:extLst>
                  <a:ext uri="{FF2B5EF4-FFF2-40B4-BE49-F238E27FC236}">
                    <a16:creationId xmlns:a16="http://schemas.microsoft.com/office/drawing/2014/main" id="{BCC4C165-83BF-4D61-AA53-F00BA2F9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7212" y="2540635"/>
                <a:ext cx="3935896" cy="981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61528AB5-3330-4488-BB17-47D413BB28D0}"/>
              </a:ext>
            </a:extLst>
          </p:cNvPr>
          <p:cNvSpPr txBox="1"/>
          <p:nvPr/>
        </p:nvSpPr>
        <p:spPr>
          <a:xfrm>
            <a:off x="302149" y="3995894"/>
            <a:ext cx="11885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el número de observaciones tomadas</a:t>
            </a:r>
          </a:p>
          <a:p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media de los precios</a:t>
            </a:r>
          </a:p>
          <a:p>
            <a:r>
              <a:rPr lang="es-E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cada una de las observaciones</a:t>
            </a:r>
          </a:p>
        </p:txBody>
      </p:sp>
    </p:spTree>
    <p:extLst>
      <p:ext uri="{BB962C8B-B14F-4D97-AF65-F5344CB8AC3E}">
        <p14:creationId xmlns:p14="http://schemas.microsoft.com/office/powerpoint/2010/main" val="1788616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25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EXPONENTIAL SMOOTHING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85FF4BD-5C0B-49A2-981C-C468811927C7}"/>
                  </a:ext>
                </a:extLst>
              </p:cNvPr>
              <p:cNvSpPr txBox="1"/>
              <p:nvPr/>
            </p:nvSpPr>
            <p:spPr>
              <a:xfrm>
                <a:off x="302150" y="1500988"/>
                <a:ext cx="11885877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</a:t>
                </a:r>
                <a:r>
                  <a:rPr lang="es-E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</a:t>
                </a:r>
                <a:r>
                  <a:rPr lang="es-ES" sz="3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</a:t>
                </a:r>
                <a:r>
                  <a:rPr lang="es-ES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3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Smoothing</a:t>
                </a:r>
                <a:r>
                  <a:rPr lang="es-ES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una algoritmo de suavizado exponencial ideal para llevar a cabo pronósticos de datos </a:t>
                </a:r>
                <a:r>
                  <a:rPr lang="es-E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tendencia clara ni estacionalidades</a:t>
                </a: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s-E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tiliza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un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par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metro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800"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 indica el peso que se le asocia a las observaciones pasadas.</a:t>
                </a:r>
              </a:p>
              <a:p>
                <a:endParaRPr lang="es-E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un valor entre 0 y 1.</a:t>
                </a:r>
              </a:p>
              <a:p>
                <a:pPr marL="285750" indent="-285750">
                  <a:buFontTx/>
                  <a:buChar char="-"/>
                </a:pPr>
                <a:endParaRPr lang="es-E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85FF4BD-5C0B-49A2-981C-C4688119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0" y="1500988"/>
                <a:ext cx="11885877" cy="4708981"/>
              </a:xfrm>
              <a:prstGeom prst="rect">
                <a:avLst/>
              </a:prstGeom>
              <a:blipFill>
                <a:blip r:embed="rId2"/>
                <a:stretch>
                  <a:fillRect l="-1077" t="-16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brir llave 11">
            <a:extLst>
              <a:ext uri="{FF2B5EF4-FFF2-40B4-BE49-F238E27FC236}">
                <a16:creationId xmlns:a16="http://schemas.microsoft.com/office/drawing/2014/main" id="{DCDFDF72-5667-4851-B1DF-A1BB2A88766F}"/>
              </a:ext>
            </a:extLst>
          </p:cNvPr>
          <p:cNvSpPr/>
          <p:nvPr/>
        </p:nvSpPr>
        <p:spPr>
          <a:xfrm>
            <a:off x="4941733" y="4342487"/>
            <a:ext cx="644056" cy="2225290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E96807-EA40-4D7A-A36D-9BECB10931F5}"/>
              </a:ext>
            </a:extLst>
          </p:cNvPr>
          <p:cNvSpPr txBox="1"/>
          <p:nvPr/>
        </p:nvSpPr>
        <p:spPr>
          <a:xfrm>
            <a:off x="5585789" y="4417358"/>
            <a:ext cx="6152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Cuanto más cercano a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más peso le asociará a las observaciones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lejanas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Cuanto más cercano a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más peso le asociará a las observaciones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cercanas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3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EXPONENTIAL SMOOTHING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278297" y="1516890"/>
            <a:ext cx="118858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Suavizado de valores pasados: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el valor de la observación real actual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valor de la observación suavizada actual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Pronóstico de valores futuros: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valor de la última observación real que disponemos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 de texto 2">
                <a:extLst>
                  <a:ext uri="{FF2B5EF4-FFF2-40B4-BE49-F238E27FC236}">
                    <a16:creationId xmlns:a16="http://schemas.microsoft.com/office/drawing/2014/main" id="{E6C04A50-AB54-4B78-8080-32BFF6B92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5895" y="2250910"/>
                <a:ext cx="3630766" cy="4525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200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s-ES" sz="20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ES" dirty="0"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1" name="Cuadro de texto 2">
                <a:extLst>
                  <a:ext uri="{FF2B5EF4-FFF2-40B4-BE49-F238E27FC236}">
                    <a16:creationId xmlns:a16="http://schemas.microsoft.com/office/drawing/2014/main" id="{E6C04A50-AB54-4B78-8080-32BFF6B9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5895" y="2250910"/>
                <a:ext cx="3630766" cy="452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0C452C-49C4-4ABE-A222-719001E91B5A}"/>
                  </a:ext>
                </a:extLst>
              </p:cNvPr>
              <p:cNvSpPr txBox="1"/>
              <p:nvPr/>
            </p:nvSpPr>
            <p:spPr>
              <a:xfrm>
                <a:off x="7076661" y="1898110"/>
                <a:ext cx="2584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 ≤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≤1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0C452C-49C4-4ABE-A222-719001E9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1898110"/>
                <a:ext cx="25841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1B3620-C3E9-4E32-82B4-73BEF240B664}"/>
                  </a:ext>
                </a:extLst>
              </p:cNvPr>
              <p:cNvSpPr txBox="1"/>
              <p:nvPr/>
            </p:nvSpPr>
            <p:spPr>
              <a:xfrm>
                <a:off x="7807847" y="2357759"/>
                <a:ext cx="1121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1B3620-C3E9-4E32-82B4-73BEF240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847" y="2357759"/>
                <a:ext cx="112180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 de texto 2">
                <a:extLst>
                  <a:ext uri="{FF2B5EF4-FFF2-40B4-BE49-F238E27FC236}">
                    <a16:creationId xmlns:a16="http://schemas.microsoft.com/office/drawing/2014/main" id="{081232BC-E3DE-4F9D-9B46-6422857A0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402" y="5051076"/>
                <a:ext cx="3791751" cy="3619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ES" sz="2000" i="1" kern="150">
                          <a:effectLst/>
                          <a:latin typeface="Cambria Math" panose="02040503050406030204" pitchFamily="18" charset="0"/>
                          <a:ea typeface="DejaVu Sans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s-ES" sz="2000" i="1" kern="150">
                          <a:effectLst/>
                          <a:latin typeface="Cambria Math" panose="02040503050406030204" pitchFamily="18" charset="0"/>
                          <a:ea typeface="DejaVu Sans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𝑜𝑟𝑖𝑔𝑖𝑛</m:t>
                          </m:r>
                        </m:sub>
                      </m:sSub>
                      <m:r>
                        <a:rPr lang="es-ES" sz="2000" i="1" kern="150">
                          <a:effectLst/>
                          <a:latin typeface="Cambria Math" panose="02040503050406030204" pitchFamily="18" charset="0"/>
                          <a:ea typeface="DejaVu Sans"/>
                          <a:cs typeface="Times New Roman" panose="02020603050405020304" pitchFamily="18" charset="0"/>
                        </a:rPr>
                        <m:t>+ </m:t>
                      </m:r>
                      <m:d>
                        <m:dPr>
                          <m:ctrlP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" sz="2000" kern="150" dirty="0">
                  <a:effectLst/>
                  <a:latin typeface="Liberation Serif"/>
                  <a:ea typeface="DejaVu Sans"/>
                  <a:cs typeface="DejaVu Sans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3" name="Cuadro de texto 2">
                <a:extLst>
                  <a:ext uri="{FF2B5EF4-FFF2-40B4-BE49-F238E27FC236}">
                    <a16:creationId xmlns:a16="http://schemas.microsoft.com/office/drawing/2014/main" id="{081232BC-E3DE-4F9D-9B46-6422857A0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5402" y="5051076"/>
                <a:ext cx="3791751" cy="361950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559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EXPONENTIAL SMOOTHING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306123" y="1405211"/>
            <a:ext cx="118858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otro método de suavizado exponencial ideal para realizar pronósticos de datos que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presentan tendencias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 dos parámetros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9E930EEA-074D-4E13-B4FE-561C404D39B9}"/>
              </a:ext>
            </a:extLst>
          </p:cNvPr>
          <p:cNvSpPr/>
          <p:nvPr/>
        </p:nvSpPr>
        <p:spPr>
          <a:xfrm>
            <a:off x="4489833" y="3370615"/>
            <a:ext cx="644056" cy="2225290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73FD797-CDA9-432B-BEA8-17441358063B}"/>
                  </a:ext>
                </a:extLst>
              </p:cNvPr>
              <p:cNvSpPr txBox="1"/>
              <p:nvPr/>
            </p:nvSpPr>
            <p:spPr>
              <a:xfrm>
                <a:off x="5043774" y="3513797"/>
                <a:ext cx="6152988" cy="1990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400"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s-E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peso que le asocia a las observaciones pasadas</a:t>
                </a:r>
              </a:p>
              <a:p>
                <a:pPr marL="285750" indent="-285750">
                  <a:buFontTx/>
                  <a:buChar char="-"/>
                </a:pPr>
                <a:endParaRPr lang="es-E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E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parámetro de suavizado para medir la tendencia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73FD797-CDA9-432B-BEA8-174413580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74" y="3513797"/>
                <a:ext cx="6152988" cy="1990610"/>
              </a:xfrm>
              <a:prstGeom prst="rect">
                <a:avLst/>
              </a:prstGeom>
              <a:blipFill>
                <a:blip r:embed="rId2"/>
                <a:stretch>
                  <a:fillRect l="-1584" t="-2446" b="-33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548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EXPONENTIAL SMOOTHING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278297" y="1516890"/>
            <a:ext cx="118858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Suavizado de valores pasados: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el valor de la observación real actual</a:t>
            </a:r>
          </a:p>
          <a:p>
            <a:r>
              <a:rPr lang="es-E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valor de la observación suavizada actual</a:t>
            </a:r>
          </a:p>
          <a:p>
            <a:r>
              <a:rPr lang="es-E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valor de la estimación de la tendencia</a:t>
            </a:r>
          </a:p>
          <a:p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suma de </a:t>
            </a:r>
            <a:r>
              <a:rPr lang="es-E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 de texto 2">
                <a:extLst>
                  <a:ext uri="{FF2B5EF4-FFF2-40B4-BE49-F238E27FC236}">
                    <a16:creationId xmlns:a16="http://schemas.microsoft.com/office/drawing/2014/main" id="{E6C04A50-AB54-4B78-8080-32BFF6B92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5585" y="2314107"/>
                <a:ext cx="1937138" cy="4525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algn="ctr">
                  <a:spcAft>
                    <a:spcPts val="600"/>
                  </a:spcAft>
                </a:pPr>
                <a:endParaRPr lang="es-ES" dirty="0"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1" name="Cuadro de texto 2">
                <a:extLst>
                  <a:ext uri="{FF2B5EF4-FFF2-40B4-BE49-F238E27FC236}">
                    <a16:creationId xmlns:a16="http://schemas.microsoft.com/office/drawing/2014/main" id="{E6C04A50-AB54-4B78-8080-32BFF6B9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585" y="2314107"/>
                <a:ext cx="1937138" cy="452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0C452C-49C4-4ABE-A222-719001E91B5A}"/>
                  </a:ext>
                </a:extLst>
              </p:cNvPr>
              <p:cNvSpPr txBox="1"/>
              <p:nvPr/>
            </p:nvSpPr>
            <p:spPr>
              <a:xfrm>
                <a:off x="7821101" y="1752620"/>
                <a:ext cx="2584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 ≤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≤1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0C452C-49C4-4ABE-A222-719001E9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01" y="1752620"/>
                <a:ext cx="25841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1B3620-C3E9-4E32-82B4-73BEF240B664}"/>
                  </a:ext>
                </a:extLst>
              </p:cNvPr>
              <p:cNvSpPr txBox="1"/>
              <p:nvPr/>
            </p:nvSpPr>
            <p:spPr>
              <a:xfrm>
                <a:off x="8552287" y="2157921"/>
                <a:ext cx="1121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1B3620-C3E9-4E32-82B4-73BEF240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87" y="2157921"/>
                <a:ext cx="1121801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brir llave 13">
            <a:extLst>
              <a:ext uri="{FF2B5EF4-FFF2-40B4-BE49-F238E27FC236}">
                <a16:creationId xmlns:a16="http://schemas.microsoft.com/office/drawing/2014/main" id="{0F02D616-8518-4BD9-A47D-3BDBD499F7CE}"/>
              </a:ext>
            </a:extLst>
          </p:cNvPr>
          <p:cNvSpPr/>
          <p:nvPr/>
        </p:nvSpPr>
        <p:spPr>
          <a:xfrm>
            <a:off x="5718648" y="1414608"/>
            <a:ext cx="644056" cy="2225290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 de texto 2">
                <a:extLst>
                  <a:ext uri="{FF2B5EF4-FFF2-40B4-BE49-F238E27FC236}">
                    <a16:creationId xmlns:a16="http://schemas.microsoft.com/office/drawing/2014/main" id="{6164474C-E833-47F4-A7E1-968F0016A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6661" y="1335915"/>
                <a:ext cx="4073054" cy="3619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i="1" dirty="0"/>
              </a:p>
              <a:p>
                <a:pPr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5" name="Cuadro de texto 2">
                <a:extLst>
                  <a:ext uri="{FF2B5EF4-FFF2-40B4-BE49-F238E27FC236}">
                    <a16:creationId xmlns:a16="http://schemas.microsoft.com/office/drawing/2014/main" id="{6164474C-E833-47F4-A7E1-968F0016A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6661" y="1335915"/>
                <a:ext cx="4073054" cy="361950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 de texto 2">
                <a:extLst>
                  <a:ext uri="{FF2B5EF4-FFF2-40B4-BE49-F238E27FC236}">
                    <a16:creationId xmlns:a16="http://schemas.microsoft.com/office/drawing/2014/main" id="{E3D4D7C0-E558-4717-9B94-68016DA19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6660" y="2754570"/>
                <a:ext cx="4073054" cy="3619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ES" i="1" dirty="0"/>
              </a:p>
              <a:p>
                <a:pPr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6" name="Cuadro de texto 2">
                <a:extLst>
                  <a:ext uri="{FF2B5EF4-FFF2-40B4-BE49-F238E27FC236}">
                    <a16:creationId xmlns:a16="http://schemas.microsoft.com/office/drawing/2014/main" id="{E3D4D7C0-E558-4717-9B94-68016DA19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6660" y="2754570"/>
                <a:ext cx="4073054" cy="361950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F029406-1591-459E-99E4-F39947CE7DE9}"/>
                  </a:ext>
                </a:extLst>
              </p:cNvPr>
              <p:cNvSpPr txBox="1"/>
              <p:nvPr/>
            </p:nvSpPr>
            <p:spPr>
              <a:xfrm>
                <a:off x="7821101" y="3218802"/>
                <a:ext cx="2584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 ≤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F029406-1591-459E-99E4-F39947CE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01" y="3218802"/>
                <a:ext cx="258417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2AB2C33-E787-4C9F-8799-B449BFDCC175}"/>
                  </a:ext>
                </a:extLst>
              </p:cNvPr>
              <p:cNvSpPr txBox="1"/>
              <p:nvPr/>
            </p:nvSpPr>
            <p:spPr>
              <a:xfrm>
                <a:off x="6857000" y="3488069"/>
                <a:ext cx="4618729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2AB2C33-E787-4C9F-8799-B449BFDCC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00" y="3488069"/>
                <a:ext cx="4618729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13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EXPONENTIAL SMOOTHING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278297" y="1516890"/>
            <a:ext cx="1188587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Pronóstico de valores futuros:</a:t>
            </a:r>
          </a:p>
          <a:p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el número de observaciones que vamos a pronosticar</a:t>
            </a: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 de texto 2">
                <a:extLst>
                  <a:ext uri="{FF2B5EF4-FFF2-40B4-BE49-F238E27FC236}">
                    <a16:creationId xmlns:a16="http://schemas.microsoft.com/office/drawing/2014/main" id="{081232BC-E3DE-4F9D-9B46-6422857A0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8261" y="2539934"/>
                <a:ext cx="3791751" cy="3619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algn="just">
                  <a:spcAft>
                    <a:spcPts val="600"/>
                  </a:spcAft>
                </a:pPr>
                <a:endParaRPr lang="es-ES" sz="2000" kern="150" dirty="0">
                  <a:effectLst/>
                  <a:latin typeface="Liberation Serif"/>
                  <a:ea typeface="DejaVu Sans"/>
                  <a:cs typeface="DejaVu Sans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3" name="Cuadro de texto 2">
                <a:extLst>
                  <a:ext uri="{FF2B5EF4-FFF2-40B4-BE49-F238E27FC236}">
                    <a16:creationId xmlns:a16="http://schemas.microsoft.com/office/drawing/2014/main" id="{081232BC-E3DE-4F9D-9B46-6422857A0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261" y="2539934"/>
                <a:ext cx="3791751" cy="361950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77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8838C-E703-44F6-BE3E-64DB624A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</a:t>
            </a:fld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97F3401-B5DB-4C1F-A491-27DA4BDE638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604799B-C009-4104-B065-F375DDA56B45}"/>
              </a:ext>
            </a:extLst>
          </p:cNvPr>
          <p:cNvSpPr txBox="1">
            <a:spLocks/>
          </p:cNvSpPr>
          <p:nvPr/>
        </p:nvSpPr>
        <p:spPr>
          <a:xfrm>
            <a:off x="722904" y="1460389"/>
            <a:ext cx="10515600" cy="510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9046BAC-C2CB-484C-B569-4057C5B45679}"/>
              </a:ext>
            </a:extLst>
          </p:cNvPr>
          <p:cNvSpPr txBox="1">
            <a:spLocks/>
          </p:cNvSpPr>
          <p:nvPr/>
        </p:nvSpPr>
        <p:spPr>
          <a:xfrm>
            <a:off x="722904" y="1109696"/>
            <a:ext cx="10515600" cy="5246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DE7F5419-76A1-4EE4-B7B1-6AAE15EB3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23" y="1109695"/>
            <a:ext cx="11123875" cy="551374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</a:t>
            </a:r>
            <a:r>
              <a:rPr lang="es-E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ofrece servicios para adquirir potencia de cómputo, almacenamiento en BBDD y otras funcionalidades en la nube.</a:t>
            </a:r>
          </a:p>
          <a:p>
            <a:pPr marL="457200" indent="-457200" algn="l">
              <a:buFontTx/>
              <a:buChar char="-"/>
            </a:pP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EC2: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servicio que ofrece instancias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varios tipos de tamaño con características computacionales.</a:t>
            </a:r>
          </a:p>
          <a:p>
            <a:pPr marL="457200" indent="-457200" algn="l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Estas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pueden clasificarse por familia, región y zona de disponibilidad para diferentes sistemas operativos.</a:t>
            </a:r>
            <a:endParaRPr lang="es-E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varios tipos de instancias: reservadas, bajo demanda, 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(subasta) y hosts dedicados.</a:t>
            </a:r>
          </a:p>
          <a:p>
            <a:pPr marL="457200" indent="-457200" algn="l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instancias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tienen un precio por hora menor. El valor del precio varía dinámicamente.</a:t>
            </a:r>
          </a:p>
        </p:txBody>
      </p:sp>
    </p:spTree>
    <p:extLst>
      <p:ext uri="{BB962C8B-B14F-4D97-AF65-F5344CB8AC3E}">
        <p14:creationId xmlns:p14="http://schemas.microsoft.com/office/powerpoint/2010/main" val="3122074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11692"/>
            <a:ext cx="9144000" cy="1376997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ENTORNO DE TRABAJO Y PREPARACIÓN DE LOS DATOS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850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ENTORNO DE TRABAJO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278297" y="1516890"/>
            <a:ext cx="118858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Notebook: 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entorno de desarrollo para implementar código en lenguaje Python estructurado en </a:t>
            </a:r>
            <a:r>
              <a:rPr lang="es-E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libretas.</a:t>
            </a:r>
          </a:p>
          <a:p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SQLite: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gestor de base de datos.</a:t>
            </a:r>
          </a:p>
          <a:p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E2BCD6-8853-4677-86F4-1880B5381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6" y="4262035"/>
            <a:ext cx="1705419" cy="17054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5ED312-F896-40E0-B3B8-934568EBB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27" y="4198429"/>
            <a:ext cx="2962846" cy="18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4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14902" y="218077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PREPARACIÓN DE LOS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224621" y="1038402"/>
            <a:ext cx="118858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Credenciales de acceso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necesarias para ingresar con la cuenta de AWS para acceder a la plataforma.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Inserción de los datos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 la BBDD.</a:t>
            </a: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lecha: doblada hacia arriba 1">
            <a:extLst>
              <a:ext uri="{FF2B5EF4-FFF2-40B4-BE49-F238E27FC236}">
                <a16:creationId xmlns:a16="http://schemas.microsoft.com/office/drawing/2014/main" id="{50E9D6E3-F729-4098-B29E-A810C5C8DA53}"/>
              </a:ext>
            </a:extLst>
          </p:cNvPr>
          <p:cNvSpPr/>
          <p:nvPr/>
        </p:nvSpPr>
        <p:spPr>
          <a:xfrm rot="5400000">
            <a:off x="3778919" y="4006132"/>
            <a:ext cx="906996" cy="2869760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273C38D-3D04-472C-94DA-354892CBA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51" y="4068323"/>
            <a:ext cx="1394751" cy="12216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59A9E5A-4C60-4613-B37B-49C5D4D7DE1E}"/>
              </a:ext>
            </a:extLst>
          </p:cNvPr>
          <p:cNvSpPr txBox="1"/>
          <p:nvPr/>
        </p:nvSpPr>
        <p:spPr>
          <a:xfrm>
            <a:off x="6096000" y="5391650"/>
            <a:ext cx="5096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CON VALORES PERDIDOS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869984-D678-4D05-AC8F-D3A604610852}"/>
              </a:ext>
            </a:extLst>
          </p:cNvPr>
          <p:cNvSpPr txBox="1"/>
          <p:nvPr/>
        </p:nvSpPr>
        <p:spPr>
          <a:xfrm>
            <a:off x="3317670" y="5849072"/>
            <a:ext cx="174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Problema…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9A7524EE-D613-41FF-9165-92E9302DE273}"/>
              </a:ext>
            </a:extLst>
          </p:cNvPr>
          <p:cNvSpPr/>
          <p:nvPr/>
        </p:nvSpPr>
        <p:spPr>
          <a:xfrm>
            <a:off x="4136096" y="2120769"/>
            <a:ext cx="644056" cy="2008071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CE8FB8-12E7-4669-B564-1581C2A5801C}"/>
              </a:ext>
            </a:extLst>
          </p:cNvPr>
          <p:cNvSpPr txBox="1"/>
          <p:nvPr/>
        </p:nvSpPr>
        <p:spPr>
          <a:xfrm>
            <a:off x="216017" y="2755473"/>
            <a:ext cx="3966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Script de descarga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0A21EF-3F40-4CBE-8160-6E12328DD7D3}"/>
              </a:ext>
            </a:extLst>
          </p:cNvPr>
          <p:cNvSpPr txBox="1"/>
          <p:nvPr/>
        </p:nvSpPr>
        <p:spPr>
          <a:xfrm>
            <a:off x="4663399" y="2083230"/>
            <a:ext cx="720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Atributos: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precio/hora, zona de disponibilidad, sistema operativo, tipo de instancia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F6B17AF-492D-478C-A8DF-52CAF0F3799D}"/>
              </a:ext>
            </a:extLst>
          </p:cNvPr>
          <p:cNvSpPr txBox="1"/>
          <p:nvPr/>
        </p:nvSpPr>
        <p:spPr>
          <a:xfrm>
            <a:off x="4622363" y="3009156"/>
            <a:ext cx="7203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Ejecución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90 días anteriores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BCDE9E-9E2D-4B21-8626-E61F99D60106}"/>
              </a:ext>
            </a:extLst>
          </p:cNvPr>
          <p:cNvSpPr txBox="1"/>
          <p:nvPr/>
        </p:nvSpPr>
        <p:spPr>
          <a:xfrm>
            <a:off x="4622362" y="3542380"/>
            <a:ext cx="766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disponibles: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desde el 01/02/2018 hasta el 30/09/2018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8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PERDIDOS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153061" y="1019256"/>
            <a:ext cx="11885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Como el sistema solo registra el precio cuando este cambia, no todas las horas quedan registradas en la BBDD…</a:t>
            </a:r>
          </a:p>
          <a:p>
            <a:pPr marL="285750" indent="-285750">
              <a:buFontTx/>
              <a:buChar char="-"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5389DED4-1434-484B-A2EF-FD2FDF1CE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759446"/>
              </p:ext>
            </p:extLst>
          </p:nvPr>
        </p:nvGraphicFramePr>
        <p:xfrm>
          <a:off x="1422400" y="2334724"/>
          <a:ext cx="6624320" cy="3822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errar llave 2">
            <a:extLst>
              <a:ext uri="{FF2B5EF4-FFF2-40B4-BE49-F238E27FC236}">
                <a16:creationId xmlns:a16="http://schemas.microsoft.com/office/drawing/2014/main" id="{D627AC8A-D850-49E1-9AD8-DD642B3BDB99}"/>
              </a:ext>
            </a:extLst>
          </p:cNvPr>
          <p:cNvSpPr/>
          <p:nvPr/>
        </p:nvSpPr>
        <p:spPr>
          <a:xfrm rot="16200000">
            <a:off x="3275329" y="5177217"/>
            <a:ext cx="326003" cy="128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06FA00-0F68-44C1-90C3-0C563FA2BC53}"/>
              </a:ext>
            </a:extLst>
          </p:cNvPr>
          <p:cNvSpPr txBox="1"/>
          <p:nvPr/>
        </p:nvSpPr>
        <p:spPr>
          <a:xfrm>
            <a:off x="2141937" y="600592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>
                <a:solidFill>
                  <a:srgbClr val="FF0000"/>
                </a:solidFill>
              </a:rPr>
              <a:t>¿ 02:00:00, 03:00:00,…?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7320E5F-5B63-4B2F-828D-19147944A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62" y="2609974"/>
            <a:ext cx="3297936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PERDIDOS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153061" y="1019256"/>
            <a:ext cx="11885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rellenar los precios de las horas perdidas con el último precio anterior a esas horas registrado por el sistema.</a:t>
            </a:r>
          </a:p>
          <a:p>
            <a:pPr marL="285750" indent="-285750">
              <a:buFontTx/>
              <a:buChar char="-"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D30149E-9B81-4EC8-9006-4850B30A8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097815"/>
              </p:ext>
            </p:extLst>
          </p:nvPr>
        </p:nvGraphicFramePr>
        <p:xfrm>
          <a:off x="1666240" y="2366308"/>
          <a:ext cx="6241609" cy="3990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629277C7-55B9-4D92-8AF3-0CDCE2E77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23" y="2560320"/>
            <a:ext cx="2519304" cy="27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8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 DE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iagrama de flujo: disco magnético 1">
            <a:extLst>
              <a:ext uri="{FF2B5EF4-FFF2-40B4-BE49-F238E27FC236}">
                <a16:creationId xmlns:a16="http://schemas.microsoft.com/office/drawing/2014/main" id="{2DDE9A59-813E-49D7-A983-891074FB80CE}"/>
              </a:ext>
            </a:extLst>
          </p:cNvPr>
          <p:cNvSpPr/>
          <p:nvPr/>
        </p:nvSpPr>
        <p:spPr>
          <a:xfrm>
            <a:off x="4711145" y="1098951"/>
            <a:ext cx="2234317" cy="985962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85FECB0-1B40-4AF9-88C9-3352873FAA00}"/>
              </a:ext>
            </a:extLst>
          </p:cNvPr>
          <p:cNvCxnSpPr/>
          <p:nvPr/>
        </p:nvCxnSpPr>
        <p:spPr>
          <a:xfrm>
            <a:off x="5785237" y="2146853"/>
            <a:ext cx="0" cy="715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EF0181-3974-4F30-86B9-00B57A47E943}"/>
              </a:ext>
            </a:extLst>
          </p:cNvPr>
          <p:cNvSpPr/>
          <p:nvPr/>
        </p:nvSpPr>
        <p:spPr>
          <a:xfrm>
            <a:off x="4820476" y="2901361"/>
            <a:ext cx="2015653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FFEBBCF-25F7-4D56-8826-B39ADFBDF248}"/>
              </a:ext>
            </a:extLst>
          </p:cNvPr>
          <p:cNvCxnSpPr/>
          <p:nvPr/>
        </p:nvCxnSpPr>
        <p:spPr>
          <a:xfrm>
            <a:off x="5785237" y="3500559"/>
            <a:ext cx="0" cy="715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52F3C6-02C9-475F-B60B-9089BE94A99C}"/>
              </a:ext>
            </a:extLst>
          </p:cNvPr>
          <p:cNvSpPr/>
          <p:nvPr/>
        </p:nvSpPr>
        <p:spPr>
          <a:xfrm>
            <a:off x="4820476" y="4254380"/>
            <a:ext cx="2015653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B6DB8D8-540B-4914-B6AD-15238314B2A6}"/>
              </a:ext>
            </a:extLst>
          </p:cNvPr>
          <p:cNvCxnSpPr>
            <a:cxnSpLocks/>
          </p:cNvCxnSpPr>
          <p:nvPr/>
        </p:nvCxnSpPr>
        <p:spPr>
          <a:xfrm flipH="1">
            <a:off x="2862470" y="4604239"/>
            <a:ext cx="1505117" cy="24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0E6C424-88CA-42A4-833E-48AF704A84CC}"/>
              </a:ext>
            </a:extLst>
          </p:cNvPr>
          <p:cNvCxnSpPr>
            <a:cxnSpLocks/>
          </p:cNvCxnSpPr>
          <p:nvPr/>
        </p:nvCxnSpPr>
        <p:spPr>
          <a:xfrm>
            <a:off x="7289018" y="4588769"/>
            <a:ext cx="1481271" cy="261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017B04C-E31A-477F-AC04-9710A3377EDA}"/>
              </a:ext>
            </a:extLst>
          </p:cNvPr>
          <p:cNvSpPr/>
          <p:nvPr/>
        </p:nvSpPr>
        <p:spPr>
          <a:xfrm>
            <a:off x="462504" y="4727267"/>
            <a:ext cx="2015653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FA35CBF-74A5-46B8-8314-6B82E1E1329E}"/>
              </a:ext>
            </a:extLst>
          </p:cNvPr>
          <p:cNvSpPr/>
          <p:nvPr/>
        </p:nvSpPr>
        <p:spPr>
          <a:xfrm>
            <a:off x="9165867" y="4768437"/>
            <a:ext cx="2015653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503938D-C8CC-489E-B953-B9E272322922}"/>
              </a:ext>
            </a:extLst>
          </p:cNvPr>
          <p:cNvSpPr txBox="1"/>
          <p:nvPr/>
        </p:nvSpPr>
        <p:spPr>
          <a:xfrm>
            <a:off x="5220691" y="1487029"/>
            <a:ext cx="120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BBDD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3FA7A68-3708-4726-BE04-C5E95E53CC4D}"/>
              </a:ext>
            </a:extLst>
          </p:cNvPr>
          <p:cNvSpPr txBox="1"/>
          <p:nvPr/>
        </p:nvSpPr>
        <p:spPr>
          <a:xfrm>
            <a:off x="4820467" y="2869277"/>
            <a:ext cx="196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horas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7C6EE0E-3F1A-48C4-83AF-EA11CF90752C}"/>
              </a:ext>
            </a:extLst>
          </p:cNvPr>
          <p:cNvSpPr txBox="1"/>
          <p:nvPr/>
        </p:nvSpPr>
        <p:spPr>
          <a:xfrm>
            <a:off x="4766976" y="4209509"/>
            <a:ext cx="201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días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7975A33-4C0B-4F14-B7B1-EA0089C78335}"/>
              </a:ext>
            </a:extLst>
          </p:cNvPr>
          <p:cNvSpPr txBox="1"/>
          <p:nvPr/>
        </p:nvSpPr>
        <p:spPr>
          <a:xfrm>
            <a:off x="431123" y="4682396"/>
            <a:ext cx="201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semanas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2EB358B-7007-4D7E-B4EC-FE01EEDE3BD8}"/>
              </a:ext>
            </a:extLst>
          </p:cNvPr>
          <p:cNvSpPr txBox="1"/>
          <p:nvPr/>
        </p:nvSpPr>
        <p:spPr>
          <a:xfrm>
            <a:off x="9182429" y="4682396"/>
            <a:ext cx="199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meses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33160B5-7894-49CC-B70D-71CF13FAA924}"/>
              </a:ext>
            </a:extLst>
          </p:cNvPr>
          <p:cNvSpPr txBox="1"/>
          <p:nvPr/>
        </p:nvSpPr>
        <p:spPr>
          <a:xfrm>
            <a:off x="4190072" y="4945090"/>
            <a:ext cx="317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día contendrá el valor del precio máximo de las horas correspondientes a ese día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22AACA-22C5-4138-B39F-954C0E022CCA}"/>
              </a:ext>
            </a:extLst>
          </p:cNvPr>
          <p:cNvSpPr txBox="1"/>
          <p:nvPr/>
        </p:nvSpPr>
        <p:spPr>
          <a:xfrm>
            <a:off x="0" y="5372492"/>
            <a:ext cx="317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semana contendrá el valor del precio máximo de los días correspondientes a esa semana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E18FC44-A377-495B-ADEE-C83BC3048F17}"/>
              </a:ext>
            </a:extLst>
          </p:cNvPr>
          <p:cNvSpPr txBox="1"/>
          <p:nvPr/>
        </p:nvSpPr>
        <p:spPr>
          <a:xfrm>
            <a:off x="8713302" y="5324958"/>
            <a:ext cx="293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mes contendrá el valor del precio máximo de los días correspondientes a ese mes</a:t>
            </a:r>
          </a:p>
        </p:txBody>
      </p:sp>
    </p:spTree>
    <p:extLst>
      <p:ext uri="{BB962C8B-B14F-4D97-AF65-F5344CB8AC3E}">
        <p14:creationId xmlns:p14="http://schemas.microsoft.com/office/powerpoint/2010/main" val="973565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PARÁMETROS DEL SISTEMA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00D8F90-17FA-464F-A171-A41FFA56FFBE}"/>
              </a:ext>
            </a:extLst>
          </p:cNvPr>
          <p:cNvSpPr txBox="1"/>
          <p:nvPr/>
        </p:nvSpPr>
        <p:spPr>
          <a:xfrm>
            <a:off x="224621" y="1109695"/>
            <a:ext cx="118858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 de inicio / fin: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especificar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observaciones pasadas.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Posteriores: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número de observaciones futuras.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sistema operativo: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SUSE Linux / Linux Unix / Windows</a:t>
            </a: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Categoría_Región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C4_ap_northeast_1, C4_ap_northeast_2, …</a:t>
            </a: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Zona de disponibilidad: 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ap-northeast-1a, ap-northeast-1c, …</a:t>
            </a: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Otros parámetros: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beta </a:t>
            </a:r>
          </a:p>
        </p:txBody>
      </p:sp>
    </p:spTree>
    <p:extLst>
      <p:ext uri="{BB962C8B-B14F-4D97-AF65-F5344CB8AC3E}">
        <p14:creationId xmlns:p14="http://schemas.microsoft.com/office/powerpoint/2010/main" val="2097389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 LOS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5421E43-7FBB-4059-BDE5-93890009C8A8}"/>
                  </a:ext>
                </a:extLst>
              </p:cNvPr>
              <p:cNvSpPr txBox="1"/>
              <p:nvPr/>
            </p:nvSpPr>
            <p:spPr>
              <a:xfrm>
                <a:off x="361780" y="1189008"/>
                <a:ext cx="11047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Obtener el modelo para la predicción con la parametrización de </a:t>
                </a:r>
                <a14:m>
                  <m:oMath xmlns:m="http://schemas.openxmlformats.org/officeDocument/2006/math">
                    <m:r>
                      <a:rPr lang="es-E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𝛂</m:t>
                    </m:r>
                    <m:r>
                      <a:rPr lang="es-E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E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 minimicen el ECM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30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entre</m:t>
                    </m:r>
                    <m:r>
                      <a:rPr lang="es-ES" sz="30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valor del precio del sistema frente al estimado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5421E43-7FBB-4059-BDE5-93890009C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0" y="1189008"/>
                <a:ext cx="11047677" cy="1477328"/>
              </a:xfrm>
              <a:prstGeom prst="rect">
                <a:avLst/>
              </a:prstGeom>
              <a:blipFill>
                <a:blip r:embed="rId2"/>
                <a:stretch>
                  <a:fillRect l="-1103" t="-5372" r="-1875" b="-119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038E0F46-2D2B-4EED-84D0-E184325219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98" y="2833493"/>
            <a:ext cx="9419404" cy="3534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585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DEL MODELO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421E43-7FBB-4059-BDE5-93890009C8A8}"/>
              </a:ext>
            </a:extLst>
          </p:cNvPr>
          <p:cNvSpPr txBox="1"/>
          <p:nvPr/>
        </p:nvSpPr>
        <p:spPr>
          <a:xfrm>
            <a:off x="0" y="935466"/>
            <a:ext cx="1190310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Evaluar el modelo obtenido con el conjunto de test en base a las siguientes métricas: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Error Cuadrático Medio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entre el conjunto de entrenamiento del modelo de predicción frente al de test con los datos reales.</a:t>
            </a:r>
          </a:p>
          <a:p>
            <a:pPr marL="742950" lvl="1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Servicio Cumplido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200150" lvl="2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precioMaximoCjtoTrain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precioMaximoCjtoTest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 </a:t>
            </a:r>
          </a:p>
          <a:p>
            <a:pPr marL="1200150" lvl="2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precioMaximoCjtoTrain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precioMaximoCjtoTest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</a:t>
            </a:r>
          </a:p>
          <a:p>
            <a:pPr marL="1200150" lvl="2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Ahorro en coste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porcentaje de ahorro del precio obtenido de la instancia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frente a una reservada y bajo demanda.</a:t>
            </a:r>
          </a:p>
          <a:p>
            <a:pPr marL="1200150" lvl="2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436AB13-7C52-4FD4-A36E-10EF72C9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848" y="4150460"/>
            <a:ext cx="423633" cy="49720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14A037B-BB0F-4809-947E-FB917CEC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098" y="4671329"/>
            <a:ext cx="349131" cy="4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6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4025"/>
            <a:ext cx="9144000" cy="1376997"/>
          </a:xfrm>
        </p:spPr>
        <p:txBody>
          <a:bodyPr>
            <a:norm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08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8838C-E703-44F6-BE3E-64DB624A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</a:t>
            </a:fld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97F3401-B5DB-4C1F-A491-27DA4BDE638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604799B-C009-4104-B065-F375DDA56B45}"/>
              </a:ext>
            </a:extLst>
          </p:cNvPr>
          <p:cNvSpPr txBox="1">
            <a:spLocks/>
          </p:cNvSpPr>
          <p:nvPr/>
        </p:nvSpPr>
        <p:spPr>
          <a:xfrm>
            <a:off x="722904" y="1460389"/>
            <a:ext cx="10515600" cy="510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9046BAC-C2CB-484C-B569-4057C5B45679}"/>
              </a:ext>
            </a:extLst>
          </p:cNvPr>
          <p:cNvSpPr txBox="1">
            <a:spLocks/>
          </p:cNvSpPr>
          <p:nvPr/>
        </p:nvSpPr>
        <p:spPr>
          <a:xfrm>
            <a:off x="722904" y="1109696"/>
            <a:ext cx="10515600" cy="5246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DE7F5419-76A1-4EE4-B7B1-6AAE15EB3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23" y="1109695"/>
            <a:ext cx="11123875" cy="5513742"/>
          </a:xfrm>
        </p:spPr>
        <p:txBody>
          <a:bodyPr>
            <a:normAutofit/>
          </a:bodyPr>
          <a:lstStyle/>
          <a:p>
            <a:pPr algn="l"/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de solicitud de las instancias 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El usuario fija el precio máximo a pagar por la instancia que desea desplegar.</a:t>
            </a:r>
          </a:p>
          <a:p>
            <a:pPr lvl="1" algn="l"/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 el precio que ofrece el usuario (</a:t>
            </a:r>
            <a:r>
              <a:rPr lang="es-E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es igual o superior al que especificado por el sistema, las instancias se desplegarán.</a:t>
            </a:r>
          </a:p>
          <a:p>
            <a:pPr lvl="1" algn="l"/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Si en un momento dado, el precio del sistema supera al ofrecido por el usuario, las instancias se interrumpirán notificándoselo al usuario.</a:t>
            </a:r>
          </a:p>
        </p:txBody>
      </p:sp>
    </p:spTree>
    <p:extLst>
      <p:ext uri="{BB962C8B-B14F-4D97-AF65-F5344CB8AC3E}">
        <p14:creationId xmlns:p14="http://schemas.microsoft.com/office/powerpoint/2010/main" val="2441992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40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 1 – PREDICCIÓN DIARIA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85475" y="1207733"/>
            <a:ext cx="11928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de usuario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 especificaciones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 de la zona y región entre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ap_northeast_1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ap_southeast_1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las observaciones pasadas (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01/02/2018 – 17/03/2018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B55249B-5C1B-498E-A69D-38EAE7A8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302267"/>
              </p:ext>
            </p:extLst>
          </p:nvPr>
        </p:nvGraphicFramePr>
        <p:xfrm>
          <a:off x="657306" y="3585346"/>
          <a:ext cx="4815840" cy="316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B55249B-5C1B-498E-A69D-38EAE7A8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910593"/>
              </p:ext>
            </p:extLst>
          </p:nvPr>
        </p:nvGraphicFramePr>
        <p:xfrm>
          <a:off x="6096000" y="3577400"/>
          <a:ext cx="4887398" cy="316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Elipse 12">
            <a:extLst>
              <a:ext uri="{FF2B5EF4-FFF2-40B4-BE49-F238E27FC236}">
                <a16:creationId xmlns:a16="http://schemas.microsoft.com/office/drawing/2014/main" id="{D6D432C4-D26A-4CD8-8110-46F9EEEC50E3}"/>
              </a:ext>
            </a:extLst>
          </p:cNvPr>
          <p:cNvSpPr/>
          <p:nvPr/>
        </p:nvSpPr>
        <p:spPr>
          <a:xfrm>
            <a:off x="1884459" y="6257678"/>
            <a:ext cx="1252993" cy="55405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7E3AD170-4860-4769-BECE-FC620F0C8C74}"/>
              </a:ext>
            </a:extLst>
          </p:cNvPr>
          <p:cNvSpPr/>
          <p:nvPr/>
        </p:nvSpPr>
        <p:spPr>
          <a:xfrm>
            <a:off x="3929605" y="991609"/>
            <a:ext cx="644056" cy="1664322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6EAC5E4-7DA4-49A0-8562-7A4ADA9255E9}"/>
              </a:ext>
            </a:extLst>
          </p:cNvPr>
          <p:cNvSpPr txBox="1"/>
          <p:nvPr/>
        </p:nvSpPr>
        <p:spPr>
          <a:xfrm>
            <a:off x="4456714" y="1165259"/>
            <a:ext cx="7710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instancia: 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c4.2xlarge</a:t>
            </a:r>
          </a:p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Operativo: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SUSE Linux</a:t>
            </a:r>
          </a:p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Periodo de contratación: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17 al 24 de marzo </a:t>
            </a:r>
            <a:r>
              <a:rPr lang="es-E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de 2018 (7 días)</a:t>
            </a:r>
            <a:endParaRPr lang="es-E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04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 1 – PREDICCIÓN DIARIA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07753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entrenamiento: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28/02/2018 – 17/03/2018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test: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17/03/2018 – 24/03/2018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Resultados: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Coeficiente de Gini: 0’0071 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E28B8B7-CEE8-4643-93F0-872AC268322F}"/>
              </a:ext>
            </a:extLst>
          </p:cNvPr>
          <p:cNvSpPr/>
          <p:nvPr/>
        </p:nvSpPr>
        <p:spPr>
          <a:xfrm>
            <a:off x="5634161" y="3233326"/>
            <a:ext cx="628153" cy="136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85BC92-5FAB-4B91-B4A2-278AF9FD6BB5}"/>
              </a:ext>
            </a:extLst>
          </p:cNvPr>
          <p:cNvSpPr txBox="1"/>
          <p:nvPr/>
        </p:nvSpPr>
        <p:spPr>
          <a:xfrm>
            <a:off x="6572413" y="2999837"/>
            <a:ext cx="5080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desigualdad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285730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59463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s-E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s-E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5’55 × </a:t>
                          </a:r>
                          <a:r>
                            <a:rPr lang="es-E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0’2276 $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1’3186 × 10</a:t>
                          </a:r>
                          <a:r>
                            <a:rPr lang="es-ES" sz="18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0’2295 $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0’504 $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0’504 $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0’9568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0’0506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3’8555 × </a:t>
                          </a:r>
                          <a:r>
                            <a:rPr lang="es-E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0’2326 $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9’7543 × 1</a:t>
                          </a:r>
                          <a:r>
                            <a:rPr lang="es-E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  <a:r>
                            <a:rPr lang="es-ES" sz="18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-6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285730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37607" t="-79245" r="-143760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2920" t="-79245" r="-112773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5’55 × </a:t>
                          </a:r>
                          <a:r>
                            <a:rPr lang="es-E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0’2276 $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1’3186 × 10</a:t>
                          </a:r>
                          <a:r>
                            <a:rPr lang="es-ES" sz="18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0’2295 $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0’504 $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0’504 $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0’9568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0’0506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3’8555 × </a:t>
                          </a:r>
                          <a:r>
                            <a:rPr lang="es-E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0’2326 $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9’7543 × 1</a:t>
                          </a:r>
                          <a:r>
                            <a:rPr lang="es-E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  <a:r>
                            <a:rPr lang="es-ES" sz="18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-6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0411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 1 – PREDICCIÓN DIARIA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0775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Comparativa de algoritmos: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911CA0E-735C-4B94-97E4-EFA875989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20866"/>
              </p:ext>
            </p:extLst>
          </p:nvPr>
        </p:nvGraphicFramePr>
        <p:xfrm>
          <a:off x="1674554" y="2402401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74995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81339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42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ECM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1’3186 × 10</a:t>
                      </a:r>
                      <a:r>
                        <a:rPr lang="es-ES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-7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9’75429 × 10</a:t>
                      </a:r>
                      <a:r>
                        <a:rPr lang="es-ES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-6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6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Servicio Cumplido</a:t>
                      </a:r>
                      <a:endParaRPr lang="es-ES" sz="1800" kern="150" dirty="0">
                        <a:effectLst/>
                        <a:latin typeface="Times New Roman" panose="02020603050405020304" pitchFamily="18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58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Ahorro en coste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53,85 %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4416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36E897A8-ECCB-4380-93BD-8978C3EA4DD4}"/>
              </a:ext>
            </a:extLst>
          </p:cNvPr>
          <p:cNvSpPr txBox="1"/>
          <p:nvPr/>
        </p:nvSpPr>
        <p:spPr>
          <a:xfrm>
            <a:off x="300825" y="4762593"/>
            <a:ext cx="10775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cumple con el servicio requerido para el usuario pero el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6A2B8F-7B6A-4017-A389-B5FE44117F7E}"/>
              </a:ext>
            </a:extLst>
          </p:cNvPr>
          <p:cNvSpPr txBox="1"/>
          <p:nvPr/>
        </p:nvSpPr>
        <p:spPr>
          <a:xfrm>
            <a:off x="4613202" y="3449976"/>
            <a:ext cx="26860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0’2276 &lt;  0’2295  </a:t>
            </a:r>
            <a:r>
              <a:rPr lang="es-E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1AFFDF-4368-40E7-9A99-D31A4678E8CF}"/>
              </a:ext>
            </a:extLst>
          </p:cNvPr>
          <p:cNvSpPr txBox="1"/>
          <p:nvPr/>
        </p:nvSpPr>
        <p:spPr>
          <a:xfrm>
            <a:off x="7451696" y="3433589"/>
            <a:ext cx="26860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0’2326 &gt;= 0’2295 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</a:p>
          <a:p>
            <a:endParaRPr lang="es-E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288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 2 – PREDICCIÓN SEMANAL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85475" y="1207733"/>
            <a:ext cx="11928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de usuario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 especificaciones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 de la zona y región entre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us_east_2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us_west_1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las observaciones pasadas (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Semana 1: 01/02/2018 – Semana 23: 15/08/2018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D432C4-D26A-4CD8-8110-46F9EEEC50E3}"/>
              </a:ext>
            </a:extLst>
          </p:cNvPr>
          <p:cNvSpPr/>
          <p:nvPr/>
        </p:nvSpPr>
        <p:spPr>
          <a:xfrm>
            <a:off x="1916265" y="6237957"/>
            <a:ext cx="1015780" cy="48351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7E3AD170-4860-4769-BECE-FC620F0C8C74}"/>
              </a:ext>
            </a:extLst>
          </p:cNvPr>
          <p:cNvSpPr/>
          <p:nvPr/>
        </p:nvSpPr>
        <p:spPr>
          <a:xfrm>
            <a:off x="3929605" y="991609"/>
            <a:ext cx="644056" cy="1664322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6EAC5E4-7DA4-49A0-8562-7A4ADA9255E9}"/>
              </a:ext>
            </a:extLst>
          </p:cNvPr>
          <p:cNvSpPr txBox="1"/>
          <p:nvPr/>
        </p:nvSpPr>
        <p:spPr>
          <a:xfrm>
            <a:off x="4456714" y="1014185"/>
            <a:ext cx="7710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instancia: 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m4.2xlarge</a:t>
            </a:r>
          </a:p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Operativo: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Linux/Unix</a:t>
            </a:r>
          </a:p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Periodo de contratación: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15 de agosto al 12 de septiembre de 2018 (4 semanas)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5B55249B-5C1B-498E-A69D-38EAE7A8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74740"/>
              </p:ext>
            </p:extLst>
          </p:nvPr>
        </p:nvGraphicFramePr>
        <p:xfrm>
          <a:off x="5826984" y="3647700"/>
          <a:ext cx="4815840" cy="316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2B3B4329-0B68-42E5-A87C-F5DF0F7B4B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90859"/>
              </p:ext>
            </p:extLst>
          </p:nvPr>
        </p:nvGraphicFramePr>
        <p:xfrm>
          <a:off x="756039" y="3330412"/>
          <a:ext cx="5112690" cy="3303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6089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 2 – PREDICCIÓN SEMANAL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07753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entrenamiento: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Semana 13 – Semana 23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test: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Semana 24 – Semana 28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Resultados: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Coeficiente de Gini: 0’1817 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E28B8B7-CEE8-4643-93F0-872AC268322F}"/>
              </a:ext>
            </a:extLst>
          </p:cNvPr>
          <p:cNvSpPr/>
          <p:nvPr/>
        </p:nvSpPr>
        <p:spPr>
          <a:xfrm>
            <a:off x="5634161" y="3233326"/>
            <a:ext cx="628153" cy="136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85BC92-5FAB-4B91-B4A2-278AF9FD6BB5}"/>
              </a:ext>
            </a:extLst>
          </p:cNvPr>
          <p:cNvSpPr txBox="1"/>
          <p:nvPr/>
        </p:nvSpPr>
        <p:spPr>
          <a:xfrm>
            <a:off x="6572413" y="2999837"/>
            <a:ext cx="5457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desigualdad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medio-bajo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99166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59463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s-E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s-E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0’0899 $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7’85 × </a:t>
                          </a:r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s-E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0’0899 $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0’4 $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0’4 $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0’8721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0’5855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5’34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0’099 $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2’264 × </a:t>
                          </a:r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99166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37607" t="-79245" r="-143760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2920" t="-79245" r="-112773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0’0899 $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7’85 × </a:t>
                          </a:r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s-E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0’0899 $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0’4 $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0’4 $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0’8721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0’5855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5’34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0’099 $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2’264 × </a:t>
                          </a:r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3952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 2 – PREDICCIÓN SEMANAL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0775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Comparativa de algoritmos: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911CA0E-735C-4B94-97E4-EFA875989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52070"/>
              </p:ext>
            </p:extLst>
          </p:nvPr>
        </p:nvGraphicFramePr>
        <p:xfrm>
          <a:off x="1674554" y="2489862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74995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81339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42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ECM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rgbClr val="008E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7’85 × 10</a:t>
                      </a:r>
                      <a:r>
                        <a:rPr lang="es-ES" sz="1800" b="0" kern="1200" baseline="30000" dirty="0">
                          <a:solidFill>
                            <a:srgbClr val="008E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</a:t>
                      </a:r>
                      <a:endParaRPr lang="es-ES" sz="1800" b="0" dirty="0">
                        <a:solidFill>
                          <a:srgbClr val="008E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2’264 × 10</a:t>
                      </a:r>
                      <a:r>
                        <a:rPr lang="es-ES" sz="1800" kern="1200" baseline="30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-4</a:t>
                      </a:r>
                      <a:endParaRPr lang="es-E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6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Servicio Cumplido</a:t>
                      </a:r>
                      <a:endParaRPr lang="es-ES" sz="1800" kern="150" dirty="0">
                        <a:effectLst/>
                        <a:latin typeface="Times New Roman" panose="02020603050405020304" pitchFamily="18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58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Ahorro en coste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rgbClr val="008E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77’53 %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75’25 %</a:t>
                      </a:r>
                      <a:endParaRPr lang="es-E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441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6C36AA3-7C97-4A3C-B1C8-939924F438B0}"/>
              </a:ext>
            </a:extLst>
          </p:cNvPr>
          <p:cNvSpPr txBox="1"/>
          <p:nvPr/>
        </p:nvSpPr>
        <p:spPr>
          <a:xfrm>
            <a:off x="300825" y="4762593"/>
            <a:ext cx="10775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igualdad de condiciones, el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tiene menor ECM y mayor ahorro económico que el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98885D-E1E6-49FA-8937-7D3A70DDB020}"/>
              </a:ext>
            </a:extLst>
          </p:cNvPr>
          <p:cNvSpPr txBox="1"/>
          <p:nvPr/>
        </p:nvSpPr>
        <p:spPr>
          <a:xfrm>
            <a:off x="4752952" y="3518328"/>
            <a:ext cx="2686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0’0899 &gt;= 0’0899 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s-E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07EEF8-4DA6-4E90-B460-44E344ED414F}"/>
              </a:ext>
            </a:extLst>
          </p:cNvPr>
          <p:cNvSpPr txBox="1"/>
          <p:nvPr/>
        </p:nvSpPr>
        <p:spPr>
          <a:xfrm>
            <a:off x="7602852" y="3518328"/>
            <a:ext cx="2686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0’099 &gt;= 0’0899 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s-E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244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 3 – PREDICCIÓN MENSUAL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85475" y="1207733"/>
            <a:ext cx="11928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de usuario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 especificaciones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 de la zona y región entre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eu_central_1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ap_northeast_1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las observaciones pasadas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(febrero - julio)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D432C4-D26A-4CD8-8110-46F9EEEC50E3}"/>
              </a:ext>
            </a:extLst>
          </p:cNvPr>
          <p:cNvSpPr/>
          <p:nvPr/>
        </p:nvSpPr>
        <p:spPr>
          <a:xfrm>
            <a:off x="6783125" y="6205977"/>
            <a:ext cx="1252993" cy="55405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7E3AD170-4860-4769-BECE-FC620F0C8C74}"/>
              </a:ext>
            </a:extLst>
          </p:cNvPr>
          <p:cNvSpPr/>
          <p:nvPr/>
        </p:nvSpPr>
        <p:spPr>
          <a:xfrm>
            <a:off x="3929605" y="991609"/>
            <a:ext cx="644056" cy="1664322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6EAC5E4-7DA4-49A0-8562-7A4ADA9255E9}"/>
              </a:ext>
            </a:extLst>
          </p:cNvPr>
          <p:cNvSpPr txBox="1"/>
          <p:nvPr/>
        </p:nvSpPr>
        <p:spPr>
          <a:xfrm>
            <a:off x="4456714" y="1165259"/>
            <a:ext cx="7710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instancia: 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i3.2xlarge</a:t>
            </a:r>
          </a:p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Operativo: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SUSE Linux</a:t>
            </a:r>
          </a:p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Periodo de contratación: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agosto y septiembre (2 meses)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B55249B-5C1B-498E-A69D-38EAE7A8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529639"/>
              </p:ext>
            </p:extLst>
          </p:nvPr>
        </p:nvGraphicFramePr>
        <p:xfrm>
          <a:off x="6027089" y="3475071"/>
          <a:ext cx="5122626" cy="316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B55249B-5C1B-498E-A69D-38EAE7A8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957266"/>
              </p:ext>
            </p:extLst>
          </p:nvPr>
        </p:nvGraphicFramePr>
        <p:xfrm>
          <a:off x="687126" y="3488896"/>
          <a:ext cx="5061006" cy="316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0337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 3 – PREDICCIÓN MENSUAL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07753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entrenamiento: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febrero - julio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test: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agosto - septiembre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Resultados: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Coeficiente de Gini: 0’066 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E28B8B7-CEE8-4643-93F0-872AC268322F}"/>
              </a:ext>
            </a:extLst>
          </p:cNvPr>
          <p:cNvSpPr/>
          <p:nvPr/>
        </p:nvSpPr>
        <p:spPr>
          <a:xfrm>
            <a:off x="5634161" y="3233326"/>
            <a:ext cx="628153" cy="136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85BC92-5FAB-4B91-B4A2-278AF9FD6BB5}"/>
              </a:ext>
            </a:extLst>
          </p:cNvPr>
          <p:cNvSpPr txBox="1"/>
          <p:nvPr/>
        </p:nvSpPr>
        <p:spPr>
          <a:xfrm>
            <a:off x="6572413" y="2999837"/>
            <a:ext cx="5457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desigualdad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846989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59463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s-E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s-E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0’655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2’27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0’325 $</a:t>
                          </a:r>
                          <a:endParaRPr lang="es-ES" sz="18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1’6385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s-E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0’3196 $</a:t>
                          </a:r>
                          <a:endParaRPr lang="es-ES" sz="18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0,732 $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0,732 $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0’5467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0’3446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2’1911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0’3175 $</a:t>
                          </a:r>
                          <a:endParaRPr lang="es-ES" sz="18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4’41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846989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37607" t="-79245" r="-143760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2920" t="-79245" r="-112773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0’655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2’27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0’325 $</a:t>
                          </a:r>
                          <a:endParaRPr lang="es-ES" sz="18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1’6385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s-E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0’3196 $</a:t>
                          </a:r>
                          <a:endParaRPr lang="es-ES" sz="18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0,732 $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0,732 $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0’5467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0’3446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2’1911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0’3175 $</a:t>
                          </a:r>
                          <a:endParaRPr lang="es-ES" sz="18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4’41 × 10</a:t>
                          </a:r>
                          <a:r>
                            <a:rPr lang="es-E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9170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 3 – PREDICCIÓN MENSUAL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0775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Comparativa de algoritmos: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911CA0E-735C-4B94-97E4-EFA875989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03102"/>
              </p:ext>
            </p:extLst>
          </p:nvPr>
        </p:nvGraphicFramePr>
        <p:xfrm>
          <a:off x="1674554" y="2489862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74995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81339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42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ECM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4’41 × 10</a:t>
                      </a:r>
                      <a:r>
                        <a:rPr lang="es-ES" sz="1800" b="0" kern="12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-6</a:t>
                      </a:r>
                      <a:endParaRPr lang="es-E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1’6385 × 10</a:t>
                      </a:r>
                      <a:r>
                        <a:rPr lang="es-ES" sz="1800" kern="12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</a:t>
                      </a:r>
                      <a:endParaRPr lang="es-E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6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Servicio Cumplido</a:t>
                      </a:r>
                      <a:endParaRPr lang="es-ES" sz="1800" kern="150" dirty="0">
                        <a:effectLst/>
                        <a:latin typeface="Times New Roman" panose="02020603050405020304" pitchFamily="18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58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Ahorro en coste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56’63 %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s-E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4416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30449643-8D7C-44BA-A570-9CA7E5FF43D1}"/>
              </a:ext>
            </a:extLst>
          </p:cNvPr>
          <p:cNvSpPr txBox="1"/>
          <p:nvPr/>
        </p:nvSpPr>
        <p:spPr>
          <a:xfrm>
            <a:off x="350882" y="4599920"/>
            <a:ext cx="10775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cumple con el servicio requerido para el usuario pero el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CE2BF2-6F8E-4954-B745-B78DE44C5C48}"/>
              </a:ext>
            </a:extLst>
          </p:cNvPr>
          <p:cNvSpPr txBox="1"/>
          <p:nvPr/>
        </p:nvSpPr>
        <p:spPr>
          <a:xfrm>
            <a:off x="4824510" y="3506659"/>
            <a:ext cx="2686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0’325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&gt;= </a:t>
            </a:r>
            <a:r>
              <a:rPr lang="es-E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0’3196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s-E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EE1FC9-0A24-470C-AB1A-A8C9DBD3CA97}"/>
              </a:ext>
            </a:extLst>
          </p:cNvPr>
          <p:cNvSpPr txBox="1"/>
          <p:nvPr/>
        </p:nvSpPr>
        <p:spPr>
          <a:xfrm>
            <a:off x="7510606" y="3522561"/>
            <a:ext cx="2686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0’3175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s-E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0’3196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s-E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0446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077534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cumplidos: estudio de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descarga y </a:t>
            </a:r>
            <a:r>
              <a:rPr lang="es-E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datos, estudio y ejecución de algoritmos y estimación del precio.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Nuevas técnicas de predicción.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Windows no cambia a penas de precio.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del pronóstico muy similares a los reales.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 instancia spot &lt; precio instancia reservada / bajo demanda.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9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8838C-E703-44F6-BE3E-64DB624A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5</a:t>
            </a:fld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97F3401-B5DB-4C1F-A491-27DA4BDE638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MOTIVACIÓN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604799B-C009-4104-B065-F375DDA56B45}"/>
              </a:ext>
            </a:extLst>
          </p:cNvPr>
          <p:cNvSpPr txBox="1">
            <a:spLocks/>
          </p:cNvSpPr>
          <p:nvPr/>
        </p:nvSpPr>
        <p:spPr>
          <a:xfrm>
            <a:off x="722904" y="1460389"/>
            <a:ext cx="10515600" cy="510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9046BAC-C2CB-484C-B569-4057C5B45679}"/>
              </a:ext>
            </a:extLst>
          </p:cNvPr>
          <p:cNvSpPr txBox="1">
            <a:spLocks/>
          </p:cNvSpPr>
          <p:nvPr/>
        </p:nvSpPr>
        <p:spPr>
          <a:xfrm>
            <a:off x="722904" y="1109696"/>
            <a:ext cx="10515600" cy="5246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DE7F5419-76A1-4EE4-B7B1-6AAE15EB3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23" y="1109695"/>
            <a:ext cx="11123875" cy="5513742"/>
          </a:xfrm>
        </p:spPr>
        <p:txBody>
          <a:bodyPr>
            <a:normAutofit/>
          </a:bodyPr>
          <a:lstStyle/>
          <a:p>
            <a:r>
              <a:rPr lang="es-E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¿Podemos calcular el mejor </a:t>
            </a:r>
            <a:r>
              <a:rPr lang="es-E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  <a:r>
              <a:rPr lang="es-E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un usuario que desee contratar una instancia spot durante un determinado tiempo sin que el sistema llegue a interrumpírsela y que le suponga un ahorro económico frente a la opción de reservarla por un precio por hora mayor?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C9E58D-C75A-4DFD-BD75-10CF3389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4" y="4160624"/>
            <a:ext cx="3220397" cy="21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68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50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PROPUESTAS DE MEJORA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07753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Otras técnicas de predicción: regresión,...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</a:t>
            </a:r>
            <a:r>
              <a:rPr lang="es-E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técnica de ponderado </a:t>
            </a:r>
            <a:r>
              <a:rPr lang="es-E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exponencial para periodos con estacionalidad.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hold-out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 entrenamiento: varios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conjuntos para obtener el modelo.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29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51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05621" y="1207732"/>
            <a:ext cx="10515600" cy="13525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1307987" y="2919426"/>
            <a:ext cx="9167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MUCHAS GRACIAS POR SU ATENCIÓN</a:t>
            </a: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9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5F6D7-6BEC-4D70-9EE5-D731F9DB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4" y="755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BF652F1-82BE-4A04-8984-1F408A129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665004"/>
              </p:ext>
            </p:extLst>
          </p:nvPr>
        </p:nvGraphicFramePr>
        <p:xfrm>
          <a:off x="1152938" y="1106267"/>
          <a:ext cx="9151952" cy="546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14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8838C-E703-44F6-BE3E-64DB624A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7</a:t>
            </a:fld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97F3401-B5DB-4C1F-A491-27DA4BDE638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ESQUEMA DEL TRABAJO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A6829AE-579F-458C-BECA-D380139A2D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6" y="855084"/>
            <a:ext cx="10282757" cy="5866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045"/>
            <a:ext cx="9144000" cy="1376997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CARÁCTERÍSTICAS DEL ENTORNO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38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</a:t>
            </a:r>
            <a:r>
              <a:rPr lang="es-E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Computing: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tecnología que permite ofrecer servicios informáticos para el uso de recursos computacionales en la nube.</a:t>
            </a:r>
          </a:p>
          <a:p>
            <a:pPr marL="457200" indent="-45720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generales:</a:t>
            </a:r>
          </a:p>
          <a:p>
            <a:pPr marL="914400" lvl="1" indent="-457200">
              <a:buFontTx/>
              <a:buChar char="-"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s-E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Pago por uso</a:t>
            </a: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los usuarios solo pagan el tiempo de uso de los recursos que necesiten.</a:t>
            </a:r>
          </a:p>
          <a:p>
            <a:pPr marL="914400" lvl="1" indent="-457200">
              <a:buFontTx/>
              <a:buChar char="-"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s-E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Acceso desde la red</a:t>
            </a: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los usuarios pueden acceder a los recursos por medio de una conexión a Internet.</a:t>
            </a:r>
          </a:p>
          <a:p>
            <a:pPr marL="914400" lvl="1" indent="-457200">
              <a:buFontTx/>
              <a:buChar char="-"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s-E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</a:t>
            </a: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 función de las necesidades de los usuarios, los recursos pueden variar en cuanto a calidad o cantidad de los mismos. </a:t>
            </a:r>
          </a:p>
          <a:p>
            <a:pPr marL="914400" lvl="1" indent="-457200">
              <a:buFontTx/>
              <a:buChar char="-"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s-E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Recursos compartidos</a:t>
            </a: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los recursos son reservas comunes para todos los usuarios.</a:t>
            </a:r>
          </a:p>
          <a:p>
            <a:pPr marL="914400" lvl="1" indent="-457200">
              <a:buFontTx/>
              <a:buChar char="-"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s-E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 supervisado</a:t>
            </a: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los recursos son controlados de forma transparente a los usuarios por proveedores en la nube.</a:t>
            </a:r>
          </a:p>
        </p:txBody>
      </p:sp>
    </p:spTree>
    <p:extLst>
      <p:ext uri="{BB962C8B-B14F-4D97-AF65-F5344CB8AC3E}">
        <p14:creationId xmlns:p14="http://schemas.microsoft.com/office/powerpoint/2010/main" val="2985892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2739</Words>
  <Application>Microsoft Office PowerPoint</Application>
  <PresentationFormat>Panorámica</PresentationFormat>
  <Paragraphs>551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Liberation Serif</vt:lpstr>
      <vt:lpstr>Times New Roman</vt:lpstr>
      <vt:lpstr>Tema de Office</vt:lpstr>
      <vt:lpstr>TRABAJO FIN DE GRADO</vt:lpstr>
      <vt:lpstr>INTRODUCCIÓN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CARÁCTERÍSTICAS DEL ENTORNO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SERIES TEMPORALES Y MÉTODOS DE ANÁLISIS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ENTORNO DE TRABAJO Y PREPARACIÓN DE LOS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EXPERIMENTOS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 DE GRADO</dc:title>
  <dc:creator>Luis</dc:creator>
  <cp:lastModifiedBy>Luis</cp:lastModifiedBy>
  <cp:revision>135</cp:revision>
  <dcterms:created xsi:type="dcterms:W3CDTF">2018-12-04T17:34:36Z</dcterms:created>
  <dcterms:modified xsi:type="dcterms:W3CDTF">2018-12-10T20:00:11Z</dcterms:modified>
</cp:coreProperties>
</file>