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4" r:id="rId3"/>
    <p:sldId id="259" r:id="rId4"/>
    <p:sldId id="263" r:id="rId5"/>
    <p:sldId id="264" r:id="rId6"/>
    <p:sldId id="265" r:id="rId7"/>
    <p:sldId id="311" r:id="rId8"/>
    <p:sldId id="262" r:id="rId9"/>
    <p:sldId id="257" r:id="rId10"/>
    <p:sldId id="260" r:id="rId11"/>
    <p:sldId id="305" r:id="rId12"/>
    <p:sldId id="270" r:id="rId13"/>
    <p:sldId id="261" r:id="rId14"/>
    <p:sldId id="271" r:id="rId15"/>
    <p:sldId id="272" r:id="rId16"/>
    <p:sldId id="306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307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308" r:id="rId33"/>
    <p:sldId id="313" r:id="rId34"/>
    <p:sldId id="291" r:id="rId35"/>
    <p:sldId id="293" r:id="rId36"/>
    <p:sldId id="294" r:id="rId37"/>
    <p:sldId id="310" r:id="rId38"/>
    <p:sldId id="295" r:id="rId39"/>
    <p:sldId id="296" r:id="rId40"/>
    <p:sldId id="297" r:id="rId41"/>
    <p:sldId id="312" r:id="rId42"/>
    <p:sldId id="298" r:id="rId43"/>
    <p:sldId id="299" r:id="rId44"/>
    <p:sldId id="300" r:id="rId45"/>
    <p:sldId id="301" r:id="rId46"/>
    <p:sldId id="302" r:id="rId47"/>
    <p:sldId id="309" r:id="rId4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Libro3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Hoja1!$F$7</c:f>
              <c:strCache>
                <c:ptCount val="1"/>
                <c:pt idx="0">
                  <c:v>Precio Sistema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Hoja1!$E$8:$E$12</c:f>
              <c:numCache>
                <c:formatCode>h:mm:ss</c:formatCode>
                <c:ptCount val="5"/>
                <c:pt idx="0">
                  <c:v>8.245370370370371E-2</c:v>
                </c:pt>
                <c:pt idx="1">
                  <c:v>0.34901620370370368</c:v>
                </c:pt>
                <c:pt idx="2">
                  <c:v>0.54015046296296299</c:v>
                </c:pt>
                <c:pt idx="3">
                  <c:v>0.71307870370370363</c:v>
                </c:pt>
                <c:pt idx="4">
                  <c:v>0.77239583333333339</c:v>
                </c:pt>
              </c:numCache>
            </c:numRef>
          </c:cat>
          <c:val>
            <c:numRef>
              <c:f>Hoja1!$F$8:$F$12</c:f>
              <c:numCache>
                <c:formatCode>General</c:formatCode>
                <c:ptCount val="5"/>
                <c:pt idx="0">
                  <c:v>0.2346</c:v>
                </c:pt>
                <c:pt idx="1">
                  <c:v>0.23449999999999999</c:v>
                </c:pt>
                <c:pt idx="2">
                  <c:v>0.2344</c:v>
                </c:pt>
                <c:pt idx="3">
                  <c:v>0.2344</c:v>
                </c:pt>
                <c:pt idx="4">
                  <c:v>0.23419999999999999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37-4D42-9245-859D31D8B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9088776"/>
        <c:axId val="430045568"/>
      </c:lineChart>
      <c:catAx>
        <c:axId val="419088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 (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Horas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h:mm:ss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430045568"/>
        <c:crosses val="autoZero"/>
        <c:auto val="1"/>
        <c:lblAlgn val="ctr"/>
        <c:lblOffset val="100"/>
        <c:noMultiLvlLbl val="0"/>
      </c:catAx>
      <c:valAx>
        <c:axId val="430045568"/>
        <c:scaling>
          <c:orientation val="minMax"/>
          <c:max val="0.235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  <a:r>
                  <a:rPr lang="es-ES"/>
                  <a:t> </a:t>
                </a:r>
              </a:p>
              <a:p>
                <a:pPr>
                  <a:defRPr/>
                </a:pP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($ 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419088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Hoja1!$I$7</c:f>
              <c:strCache>
                <c:ptCount val="1"/>
                <c:pt idx="0">
                  <c:v>Precio Sistema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Hoja1!$H$8:$H$31</c:f>
              <c:numCache>
                <c:formatCode>h:mm:ss</c:formatCode>
                <c:ptCount val="24"/>
                <c:pt idx="0">
                  <c:v>0</c:v>
                </c:pt>
                <c:pt idx="1">
                  <c:v>4.1666666666666664E-2</c:v>
                </c:pt>
                <c:pt idx="2">
                  <c:v>8.3333333333333329E-2</c:v>
                </c:pt>
                <c:pt idx="3">
                  <c:v>0.125</c:v>
                </c:pt>
                <c:pt idx="4">
                  <c:v>0.16666666666666666</c:v>
                </c:pt>
                <c:pt idx="5">
                  <c:v>0.20833333333333334</c:v>
                </c:pt>
                <c:pt idx="6">
                  <c:v>0.25</c:v>
                </c:pt>
                <c:pt idx="7">
                  <c:v>0.29166666666666669</c:v>
                </c:pt>
                <c:pt idx="8">
                  <c:v>0.33333333333333331</c:v>
                </c:pt>
                <c:pt idx="9">
                  <c:v>0.375</c:v>
                </c:pt>
                <c:pt idx="10">
                  <c:v>0.41666666666666669</c:v>
                </c:pt>
                <c:pt idx="11">
                  <c:v>0.45833333333333331</c:v>
                </c:pt>
                <c:pt idx="12">
                  <c:v>0.5</c:v>
                </c:pt>
                <c:pt idx="13">
                  <c:v>0.54166666666666663</c:v>
                </c:pt>
                <c:pt idx="14">
                  <c:v>0.58333333333333337</c:v>
                </c:pt>
                <c:pt idx="15">
                  <c:v>0.625</c:v>
                </c:pt>
                <c:pt idx="16">
                  <c:v>0.66666666666666663</c:v>
                </c:pt>
                <c:pt idx="17">
                  <c:v>0.70833333333333337</c:v>
                </c:pt>
                <c:pt idx="18">
                  <c:v>0.75</c:v>
                </c:pt>
                <c:pt idx="19">
                  <c:v>0.79166666666666663</c:v>
                </c:pt>
                <c:pt idx="20">
                  <c:v>0.83333333333333337</c:v>
                </c:pt>
                <c:pt idx="21">
                  <c:v>0.875</c:v>
                </c:pt>
                <c:pt idx="22">
                  <c:v>0.91666666666666663</c:v>
                </c:pt>
                <c:pt idx="23">
                  <c:v>0.95833333333333337</c:v>
                </c:pt>
              </c:numCache>
            </c:numRef>
          </c:cat>
          <c:val>
            <c:numRef>
              <c:f>Hoja1!$I$8:$I$31</c:f>
              <c:numCache>
                <c:formatCode>General</c:formatCode>
                <c:ptCount val="24"/>
                <c:pt idx="0">
                  <c:v>0.2349</c:v>
                </c:pt>
                <c:pt idx="1">
                  <c:v>0.2349</c:v>
                </c:pt>
                <c:pt idx="2">
                  <c:v>0.2349</c:v>
                </c:pt>
                <c:pt idx="3">
                  <c:v>0.2349</c:v>
                </c:pt>
                <c:pt idx="4">
                  <c:v>0.2349</c:v>
                </c:pt>
                <c:pt idx="5">
                  <c:v>0.2349</c:v>
                </c:pt>
                <c:pt idx="6">
                  <c:v>0.2349</c:v>
                </c:pt>
                <c:pt idx="7">
                  <c:v>0.2349</c:v>
                </c:pt>
                <c:pt idx="8">
                  <c:v>0.2346</c:v>
                </c:pt>
                <c:pt idx="9">
                  <c:v>0.23449999999999999</c:v>
                </c:pt>
                <c:pt idx="10">
                  <c:v>0.23449999999999999</c:v>
                </c:pt>
                <c:pt idx="11">
                  <c:v>0.23449999999999999</c:v>
                </c:pt>
                <c:pt idx="12">
                  <c:v>0.23449999999999999</c:v>
                </c:pt>
                <c:pt idx="13">
                  <c:v>0.2344</c:v>
                </c:pt>
                <c:pt idx="14">
                  <c:v>0.2344</c:v>
                </c:pt>
                <c:pt idx="15">
                  <c:v>0.2344</c:v>
                </c:pt>
                <c:pt idx="16">
                  <c:v>0.2344</c:v>
                </c:pt>
                <c:pt idx="17">
                  <c:v>0.2344</c:v>
                </c:pt>
                <c:pt idx="18">
                  <c:v>0.23419999999999999</c:v>
                </c:pt>
                <c:pt idx="19">
                  <c:v>0.23419999999999999</c:v>
                </c:pt>
                <c:pt idx="20">
                  <c:v>0.23419999999999999</c:v>
                </c:pt>
                <c:pt idx="21">
                  <c:v>0.23419999999999999</c:v>
                </c:pt>
                <c:pt idx="22">
                  <c:v>0.23419999999999999</c:v>
                </c:pt>
                <c:pt idx="23">
                  <c:v>0.23419999999999999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D4-46DA-903F-74036C90A5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9534904"/>
        <c:axId val="669540808"/>
      </c:lineChart>
      <c:catAx>
        <c:axId val="669534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 b="0" i="0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 (</a:t>
                </a:r>
                <a:r>
                  <a:rPr lang="es-ES" sz="1400" b="0" i="1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Horas</a:t>
                </a:r>
                <a:r>
                  <a:rPr lang="es-ES" sz="1400" b="0" i="0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s-ES" sz="7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h:mm:ss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669540808"/>
        <c:crosses val="autoZero"/>
        <c:auto val="1"/>
        <c:lblAlgn val="ctr"/>
        <c:lblOffset val="100"/>
        <c:tickMarkSkip val="2"/>
        <c:noMultiLvlLbl val="0"/>
      </c:catAx>
      <c:valAx>
        <c:axId val="66954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</a:p>
              <a:p>
                <a:pPr>
                  <a:defRPr/>
                </a:pP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($ 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  <a:prstDash val="sysDas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669534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Hoja1!$E$3</c:f>
              <c:strCache>
                <c:ptCount val="1"/>
                <c:pt idx="0">
                  <c:v>ap-northeast-1a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Hoja1!$D$4:$D$48</c:f>
              <c:numCache>
                <c:formatCode>m/d/yyyy</c:formatCode>
                <c:ptCount val="45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</c:numCache>
            </c:numRef>
          </c:cat>
          <c:val>
            <c:numRef>
              <c:f>Hoja1!$E$4:$E$48</c:f>
              <c:numCache>
                <c:formatCode>General</c:formatCode>
                <c:ptCount val="45"/>
                <c:pt idx="0">
                  <c:v>0.21840000000000001</c:v>
                </c:pt>
                <c:pt idx="1">
                  <c:v>0.21840000000000001</c:v>
                </c:pt>
                <c:pt idx="2">
                  <c:v>0.21840000000000001</c:v>
                </c:pt>
                <c:pt idx="3">
                  <c:v>0.21840000000000001</c:v>
                </c:pt>
                <c:pt idx="4">
                  <c:v>0.21840000000000001</c:v>
                </c:pt>
                <c:pt idx="5">
                  <c:v>0.21840000000000001</c:v>
                </c:pt>
                <c:pt idx="6">
                  <c:v>0.21840000000000001</c:v>
                </c:pt>
                <c:pt idx="7">
                  <c:v>0.21840000000000001</c:v>
                </c:pt>
                <c:pt idx="8">
                  <c:v>0.21840000000000001</c:v>
                </c:pt>
                <c:pt idx="9">
                  <c:v>0.21840000000000001</c:v>
                </c:pt>
                <c:pt idx="10">
                  <c:v>0.21840000000000001</c:v>
                </c:pt>
                <c:pt idx="11">
                  <c:v>0.21840000000000001</c:v>
                </c:pt>
                <c:pt idx="12">
                  <c:v>0.21840000000000001</c:v>
                </c:pt>
                <c:pt idx="13">
                  <c:v>0.21840000000000001</c:v>
                </c:pt>
                <c:pt idx="14">
                  <c:v>0.21840000000000001</c:v>
                </c:pt>
                <c:pt idx="15">
                  <c:v>0.21840000000000001</c:v>
                </c:pt>
                <c:pt idx="16">
                  <c:v>0.21840000000000001</c:v>
                </c:pt>
                <c:pt idx="17">
                  <c:v>0.21840000000000001</c:v>
                </c:pt>
                <c:pt idx="18">
                  <c:v>0.21840000000000001</c:v>
                </c:pt>
                <c:pt idx="19">
                  <c:v>0.21840000000000001</c:v>
                </c:pt>
                <c:pt idx="20">
                  <c:v>0.21840000000000001</c:v>
                </c:pt>
                <c:pt idx="21">
                  <c:v>0.21840000000000001</c:v>
                </c:pt>
                <c:pt idx="22">
                  <c:v>0.21840000000000001</c:v>
                </c:pt>
                <c:pt idx="23">
                  <c:v>0.21840000000000001</c:v>
                </c:pt>
                <c:pt idx="24">
                  <c:v>0.21840000000000001</c:v>
                </c:pt>
                <c:pt idx="25">
                  <c:v>0.21840000000000001</c:v>
                </c:pt>
                <c:pt idx="26">
                  <c:v>0.21840000000000001</c:v>
                </c:pt>
                <c:pt idx="27">
                  <c:v>0.21840000000000001</c:v>
                </c:pt>
                <c:pt idx="28">
                  <c:v>0.21890000000000001</c:v>
                </c:pt>
                <c:pt idx="29">
                  <c:v>0.22009999999999999</c:v>
                </c:pt>
                <c:pt idx="30">
                  <c:v>0.2213</c:v>
                </c:pt>
                <c:pt idx="31">
                  <c:v>0.22209999999999999</c:v>
                </c:pt>
                <c:pt idx="32">
                  <c:v>0.22270000000000001</c:v>
                </c:pt>
                <c:pt idx="33">
                  <c:v>0.22259999999999999</c:v>
                </c:pt>
                <c:pt idx="34">
                  <c:v>0.22189999999999999</c:v>
                </c:pt>
                <c:pt idx="35">
                  <c:v>0.2228</c:v>
                </c:pt>
                <c:pt idx="36">
                  <c:v>0.2233</c:v>
                </c:pt>
                <c:pt idx="37">
                  <c:v>0.2235</c:v>
                </c:pt>
                <c:pt idx="38">
                  <c:v>0.22409999999999999</c:v>
                </c:pt>
                <c:pt idx="39">
                  <c:v>0.2248</c:v>
                </c:pt>
                <c:pt idx="40">
                  <c:v>0.2263</c:v>
                </c:pt>
                <c:pt idx="41">
                  <c:v>0.22670000000000001</c:v>
                </c:pt>
                <c:pt idx="42">
                  <c:v>0.22739999999999999</c:v>
                </c:pt>
                <c:pt idx="43">
                  <c:v>0.22800000000000001</c:v>
                </c:pt>
                <c:pt idx="44">
                  <c:v>0.2276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5D-4362-AE3E-8B2B0EE40498}"/>
            </c:ext>
          </c:extLst>
        </c:ser>
        <c:ser>
          <c:idx val="1"/>
          <c:order val="1"/>
          <c:tx>
            <c:strRef>
              <c:f>Hoja1!$F$3</c:f>
              <c:strCache>
                <c:ptCount val="1"/>
                <c:pt idx="0">
                  <c:v>ap-northeast-1c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Hoja1!$D$4:$D$48</c:f>
              <c:numCache>
                <c:formatCode>m/d/yyyy</c:formatCode>
                <c:ptCount val="45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</c:numCache>
            </c:numRef>
          </c:cat>
          <c:val>
            <c:numRef>
              <c:f>Hoja1!$F$4:$F$48</c:f>
              <c:numCache>
                <c:formatCode>General</c:formatCode>
                <c:ptCount val="45"/>
                <c:pt idx="0">
                  <c:v>0.21840000000000001</c:v>
                </c:pt>
                <c:pt idx="1">
                  <c:v>0.21840000000000001</c:v>
                </c:pt>
                <c:pt idx="2">
                  <c:v>0.21840000000000001</c:v>
                </c:pt>
                <c:pt idx="3">
                  <c:v>0.21840000000000001</c:v>
                </c:pt>
                <c:pt idx="4">
                  <c:v>0.21840000000000001</c:v>
                </c:pt>
                <c:pt idx="5">
                  <c:v>0.21840000000000001</c:v>
                </c:pt>
                <c:pt idx="6">
                  <c:v>0.21840000000000001</c:v>
                </c:pt>
                <c:pt idx="7">
                  <c:v>0.21840000000000001</c:v>
                </c:pt>
                <c:pt idx="8">
                  <c:v>0.21840000000000001</c:v>
                </c:pt>
                <c:pt idx="9">
                  <c:v>0.21840000000000001</c:v>
                </c:pt>
                <c:pt idx="10">
                  <c:v>0.21840000000000001</c:v>
                </c:pt>
                <c:pt idx="11">
                  <c:v>0.21840000000000001</c:v>
                </c:pt>
                <c:pt idx="12">
                  <c:v>0.21840000000000001</c:v>
                </c:pt>
                <c:pt idx="13">
                  <c:v>0.21840000000000001</c:v>
                </c:pt>
                <c:pt idx="14">
                  <c:v>0.21840000000000001</c:v>
                </c:pt>
                <c:pt idx="15">
                  <c:v>0.21840000000000001</c:v>
                </c:pt>
                <c:pt idx="16">
                  <c:v>0.21840000000000001</c:v>
                </c:pt>
                <c:pt idx="17">
                  <c:v>0.21840000000000001</c:v>
                </c:pt>
                <c:pt idx="18">
                  <c:v>0.21840000000000001</c:v>
                </c:pt>
                <c:pt idx="19">
                  <c:v>0.21840000000000001</c:v>
                </c:pt>
                <c:pt idx="20">
                  <c:v>0.21840000000000001</c:v>
                </c:pt>
                <c:pt idx="21">
                  <c:v>0.21840000000000001</c:v>
                </c:pt>
                <c:pt idx="22">
                  <c:v>0.21840000000000001</c:v>
                </c:pt>
                <c:pt idx="23">
                  <c:v>0.21840000000000001</c:v>
                </c:pt>
                <c:pt idx="24">
                  <c:v>0.21890000000000001</c:v>
                </c:pt>
                <c:pt idx="25">
                  <c:v>0.2205</c:v>
                </c:pt>
                <c:pt idx="26">
                  <c:v>0.22159999999999999</c:v>
                </c:pt>
                <c:pt idx="27">
                  <c:v>0.2235</c:v>
                </c:pt>
                <c:pt idx="28">
                  <c:v>0.22500000000000001</c:v>
                </c:pt>
                <c:pt idx="29">
                  <c:v>0.22550000000000001</c:v>
                </c:pt>
                <c:pt idx="30">
                  <c:v>0.22539999999999999</c:v>
                </c:pt>
                <c:pt idx="31">
                  <c:v>0.2253</c:v>
                </c:pt>
                <c:pt idx="32">
                  <c:v>0.22589999999999999</c:v>
                </c:pt>
                <c:pt idx="33">
                  <c:v>0.2271</c:v>
                </c:pt>
                <c:pt idx="34">
                  <c:v>0.22700000000000001</c:v>
                </c:pt>
                <c:pt idx="35">
                  <c:v>0.2283</c:v>
                </c:pt>
                <c:pt idx="36">
                  <c:v>0.22939999999999999</c:v>
                </c:pt>
                <c:pt idx="37">
                  <c:v>0.2293</c:v>
                </c:pt>
                <c:pt idx="38">
                  <c:v>0.22950000000000001</c:v>
                </c:pt>
                <c:pt idx="39">
                  <c:v>0.23019999999999999</c:v>
                </c:pt>
                <c:pt idx="40">
                  <c:v>0.23369999999999999</c:v>
                </c:pt>
                <c:pt idx="41">
                  <c:v>0.2369</c:v>
                </c:pt>
                <c:pt idx="42">
                  <c:v>0.2369</c:v>
                </c:pt>
                <c:pt idx="43">
                  <c:v>0.2374</c:v>
                </c:pt>
                <c:pt idx="44">
                  <c:v>0.23810000000000001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5D-4362-AE3E-8B2B0EE404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95200"/>
        <c:axId val="592198808"/>
      </c:lineChart>
      <c:dateAx>
        <c:axId val="59219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Días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8808"/>
        <c:crosses val="autoZero"/>
        <c:auto val="1"/>
        <c:lblOffset val="100"/>
        <c:baseTimeUnit val="days"/>
        <c:majorUnit val="4"/>
        <c:majorTimeUnit val="days"/>
      </c:dateAx>
      <c:valAx>
        <c:axId val="592198808"/>
        <c:scaling>
          <c:orientation val="minMax"/>
          <c:max val="0.255"/>
          <c:min val="0.205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 USD / hora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5200"/>
        <c:crosses val="autoZero"/>
        <c:crossBetween val="between"/>
        <c:majorUnit val="1.0000000000000002E-2"/>
        <c:minorUnit val="2.0000000000000005E-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Hoja1!$F$52</c:f>
              <c:strCache>
                <c:ptCount val="1"/>
                <c:pt idx="0">
                  <c:v>ap-southeast-1a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Hoja1!$E$53:$E$97</c:f>
              <c:numCache>
                <c:formatCode>m/d/yyyy</c:formatCode>
                <c:ptCount val="45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</c:numCache>
            </c:numRef>
          </c:cat>
          <c:val>
            <c:numRef>
              <c:f>Hoja1!$F$53:$F$97</c:f>
              <c:numCache>
                <c:formatCode>General</c:formatCode>
                <c:ptCount val="45"/>
                <c:pt idx="0">
                  <c:v>0.2109</c:v>
                </c:pt>
                <c:pt idx="1">
                  <c:v>0.2109</c:v>
                </c:pt>
                <c:pt idx="2">
                  <c:v>0.2109</c:v>
                </c:pt>
                <c:pt idx="3">
                  <c:v>0.2109</c:v>
                </c:pt>
                <c:pt idx="4">
                  <c:v>0.2109</c:v>
                </c:pt>
                <c:pt idx="5">
                  <c:v>0.2109</c:v>
                </c:pt>
                <c:pt idx="6">
                  <c:v>0.2109</c:v>
                </c:pt>
                <c:pt idx="7">
                  <c:v>0.2109</c:v>
                </c:pt>
                <c:pt idx="8">
                  <c:v>0.2109</c:v>
                </c:pt>
                <c:pt idx="9">
                  <c:v>0.2109</c:v>
                </c:pt>
                <c:pt idx="10">
                  <c:v>0.2109</c:v>
                </c:pt>
                <c:pt idx="11">
                  <c:v>0.2109</c:v>
                </c:pt>
                <c:pt idx="12">
                  <c:v>0.2109</c:v>
                </c:pt>
                <c:pt idx="13">
                  <c:v>0.2109</c:v>
                </c:pt>
                <c:pt idx="14">
                  <c:v>0.2109</c:v>
                </c:pt>
                <c:pt idx="15">
                  <c:v>0.2109</c:v>
                </c:pt>
                <c:pt idx="16">
                  <c:v>0.2109</c:v>
                </c:pt>
                <c:pt idx="17">
                  <c:v>0.2109</c:v>
                </c:pt>
                <c:pt idx="18">
                  <c:v>0.2117</c:v>
                </c:pt>
                <c:pt idx="19">
                  <c:v>0.21310000000000001</c:v>
                </c:pt>
                <c:pt idx="20">
                  <c:v>0.21490000000000001</c:v>
                </c:pt>
                <c:pt idx="21">
                  <c:v>0.2155</c:v>
                </c:pt>
                <c:pt idx="22">
                  <c:v>0.21629999999999999</c:v>
                </c:pt>
                <c:pt idx="23">
                  <c:v>0.217</c:v>
                </c:pt>
                <c:pt idx="24">
                  <c:v>0.21729999999999999</c:v>
                </c:pt>
                <c:pt idx="25">
                  <c:v>0.21679999999999999</c:v>
                </c:pt>
                <c:pt idx="26">
                  <c:v>0.21659999999999999</c:v>
                </c:pt>
                <c:pt idx="27">
                  <c:v>0.2167</c:v>
                </c:pt>
                <c:pt idx="28">
                  <c:v>0.219</c:v>
                </c:pt>
                <c:pt idx="29">
                  <c:v>0.2213</c:v>
                </c:pt>
                <c:pt idx="30">
                  <c:v>0.2233</c:v>
                </c:pt>
                <c:pt idx="31">
                  <c:v>0.2243</c:v>
                </c:pt>
                <c:pt idx="32">
                  <c:v>0.22589999999999999</c:v>
                </c:pt>
                <c:pt idx="33">
                  <c:v>0.22800000000000001</c:v>
                </c:pt>
                <c:pt idx="34">
                  <c:v>0.2298</c:v>
                </c:pt>
                <c:pt idx="35">
                  <c:v>0.23380000000000001</c:v>
                </c:pt>
                <c:pt idx="36">
                  <c:v>0.23469999999999999</c:v>
                </c:pt>
                <c:pt idx="37">
                  <c:v>0.2356</c:v>
                </c:pt>
                <c:pt idx="38">
                  <c:v>0.2356</c:v>
                </c:pt>
                <c:pt idx="39">
                  <c:v>0.2374</c:v>
                </c:pt>
                <c:pt idx="40">
                  <c:v>0.2397</c:v>
                </c:pt>
                <c:pt idx="41">
                  <c:v>0.24129999999999999</c:v>
                </c:pt>
                <c:pt idx="42">
                  <c:v>0.2414</c:v>
                </c:pt>
                <c:pt idx="43">
                  <c:v>0.24229999999999999</c:v>
                </c:pt>
                <c:pt idx="44">
                  <c:v>0.24299999999999999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E6-498F-9617-A7DFF5B8FE82}"/>
            </c:ext>
          </c:extLst>
        </c:ser>
        <c:ser>
          <c:idx val="1"/>
          <c:order val="1"/>
          <c:tx>
            <c:strRef>
              <c:f>Hoja1!$G$52</c:f>
              <c:strCache>
                <c:ptCount val="1"/>
                <c:pt idx="0">
                  <c:v>ap-southeast-1b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Hoja1!$E$53:$E$97</c:f>
              <c:numCache>
                <c:formatCode>m/d/yyyy</c:formatCode>
                <c:ptCount val="45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</c:numCache>
            </c:numRef>
          </c:cat>
          <c:val>
            <c:numRef>
              <c:f>Hoja1!$G$53:$G$97</c:f>
              <c:numCache>
                <c:formatCode>General</c:formatCode>
                <c:ptCount val="45"/>
                <c:pt idx="0">
                  <c:v>0.2109</c:v>
                </c:pt>
                <c:pt idx="1">
                  <c:v>0.2109</c:v>
                </c:pt>
                <c:pt idx="2">
                  <c:v>0.2109</c:v>
                </c:pt>
                <c:pt idx="3">
                  <c:v>0.2109</c:v>
                </c:pt>
                <c:pt idx="4">
                  <c:v>0.2109</c:v>
                </c:pt>
                <c:pt idx="5">
                  <c:v>0.2109</c:v>
                </c:pt>
                <c:pt idx="6">
                  <c:v>0.2109</c:v>
                </c:pt>
                <c:pt idx="7">
                  <c:v>0.2109</c:v>
                </c:pt>
                <c:pt idx="8">
                  <c:v>0.2109</c:v>
                </c:pt>
                <c:pt idx="9">
                  <c:v>0.2109</c:v>
                </c:pt>
                <c:pt idx="10">
                  <c:v>0.2109</c:v>
                </c:pt>
                <c:pt idx="11">
                  <c:v>0.2109</c:v>
                </c:pt>
                <c:pt idx="12">
                  <c:v>0.2109</c:v>
                </c:pt>
                <c:pt idx="13">
                  <c:v>0.2109</c:v>
                </c:pt>
                <c:pt idx="14">
                  <c:v>0.2109</c:v>
                </c:pt>
                <c:pt idx="15">
                  <c:v>0.2109</c:v>
                </c:pt>
                <c:pt idx="16">
                  <c:v>0.2109</c:v>
                </c:pt>
                <c:pt idx="17">
                  <c:v>0.2109</c:v>
                </c:pt>
                <c:pt idx="18">
                  <c:v>0.2109</c:v>
                </c:pt>
                <c:pt idx="19">
                  <c:v>0.2109</c:v>
                </c:pt>
                <c:pt idx="20">
                  <c:v>0.2109</c:v>
                </c:pt>
                <c:pt idx="21">
                  <c:v>0.2109</c:v>
                </c:pt>
                <c:pt idx="22">
                  <c:v>0.2109</c:v>
                </c:pt>
                <c:pt idx="23">
                  <c:v>0.2109</c:v>
                </c:pt>
                <c:pt idx="24">
                  <c:v>0.2145</c:v>
                </c:pt>
                <c:pt idx="25">
                  <c:v>0.2175</c:v>
                </c:pt>
                <c:pt idx="26">
                  <c:v>0.21890000000000001</c:v>
                </c:pt>
                <c:pt idx="27">
                  <c:v>0.219</c:v>
                </c:pt>
                <c:pt idx="28">
                  <c:v>0.21879999999999999</c:v>
                </c:pt>
                <c:pt idx="29">
                  <c:v>0.21940000000000001</c:v>
                </c:pt>
                <c:pt idx="30">
                  <c:v>0.21940000000000001</c:v>
                </c:pt>
                <c:pt idx="31">
                  <c:v>0.21840000000000001</c:v>
                </c:pt>
                <c:pt idx="32">
                  <c:v>0.21790000000000001</c:v>
                </c:pt>
                <c:pt idx="33">
                  <c:v>0.21820000000000001</c:v>
                </c:pt>
                <c:pt idx="34">
                  <c:v>0.21879999999999999</c:v>
                </c:pt>
                <c:pt idx="35">
                  <c:v>0.2203</c:v>
                </c:pt>
                <c:pt idx="36">
                  <c:v>0.22070000000000001</c:v>
                </c:pt>
                <c:pt idx="37">
                  <c:v>0.22009999999999999</c:v>
                </c:pt>
                <c:pt idx="38">
                  <c:v>0.21890000000000001</c:v>
                </c:pt>
                <c:pt idx="39">
                  <c:v>0.21870000000000001</c:v>
                </c:pt>
                <c:pt idx="40">
                  <c:v>0.22020000000000001</c:v>
                </c:pt>
                <c:pt idx="41">
                  <c:v>0.22109999999999999</c:v>
                </c:pt>
                <c:pt idx="42">
                  <c:v>0.22170000000000001</c:v>
                </c:pt>
                <c:pt idx="43">
                  <c:v>0.22209999999999999</c:v>
                </c:pt>
                <c:pt idx="44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E6-498F-9617-A7DFF5B8FE82}"/>
            </c:ext>
          </c:extLst>
        </c:ser>
        <c:ser>
          <c:idx val="2"/>
          <c:order val="2"/>
          <c:tx>
            <c:strRef>
              <c:f>Hoja1!$H$52</c:f>
              <c:strCache>
                <c:ptCount val="1"/>
                <c:pt idx="0">
                  <c:v>ap-southeast-1c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Hoja1!$E$53:$E$97</c:f>
              <c:numCache>
                <c:formatCode>m/d/yyyy</c:formatCode>
                <c:ptCount val="45"/>
                <c:pt idx="0">
                  <c:v>43132</c:v>
                </c:pt>
                <c:pt idx="1">
                  <c:v>43133</c:v>
                </c:pt>
                <c:pt idx="2">
                  <c:v>43134</c:v>
                </c:pt>
                <c:pt idx="3">
                  <c:v>43135</c:v>
                </c:pt>
                <c:pt idx="4">
                  <c:v>43136</c:v>
                </c:pt>
                <c:pt idx="5">
                  <c:v>43137</c:v>
                </c:pt>
                <c:pt idx="6">
                  <c:v>43138</c:v>
                </c:pt>
                <c:pt idx="7">
                  <c:v>43139</c:v>
                </c:pt>
                <c:pt idx="8">
                  <c:v>43140</c:v>
                </c:pt>
                <c:pt idx="9">
                  <c:v>43141</c:v>
                </c:pt>
                <c:pt idx="10">
                  <c:v>43142</c:v>
                </c:pt>
                <c:pt idx="11">
                  <c:v>43143</c:v>
                </c:pt>
                <c:pt idx="12">
                  <c:v>43144</c:v>
                </c:pt>
                <c:pt idx="13">
                  <c:v>43145</c:v>
                </c:pt>
                <c:pt idx="14">
                  <c:v>43146</c:v>
                </c:pt>
                <c:pt idx="15">
                  <c:v>43147</c:v>
                </c:pt>
                <c:pt idx="16">
                  <c:v>43148</c:v>
                </c:pt>
                <c:pt idx="17">
                  <c:v>43149</c:v>
                </c:pt>
                <c:pt idx="18">
                  <c:v>43150</c:v>
                </c:pt>
                <c:pt idx="19">
                  <c:v>43151</c:v>
                </c:pt>
                <c:pt idx="20">
                  <c:v>43152</c:v>
                </c:pt>
                <c:pt idx="21">
                  <c:v>43153</c:v>
                </c:pt>
                <c:pt idx="22">
                  <c:v>43154</c:v>
                </c:pt>
                <c:pt idx="23">
                  <c:v>43155</c:v>
                </c:pt>
                <c:pt idx="24">
                  <c:v>43156</c:v>
                </c:pt>
                <c:pt idx="25">
                  <c:v>43157</c:v>
                </c:pt>
                <c:pt idx="26">
                  <c:v>43158</c:v>
                </c:pt>
                <c:pt idx="27">
                  <c:v>43159</c:v>
                </c:pt>
                <c:pt idx="28">
                  <c:v>43160</c:v>
                </c:pt>
                <c:pt idx="29">
                  <c:v>43161</c:v>
                </c:pt>
                <c:pt idx="30">
                  <c:v>43162</c:v>
                </c:pt>
                <c:pt idx="31">
                  <c:v>43163</c:v>
                </c:pt>
                <c:pt idx="32">
                  <c:v>43164</c:v>
                </c:pt>
                <c:pt idx="33">
                  <c:v>43165</c:v>
                </c:pt>
                <c:pt idx="34">
                  <c:v>43166</c:v>
                </c:pt>
                <c:pt idx="35">
                  <c:v>43167</c:v>
                </c:pt>
                <c:pt idx="36">
                  <c:v>43168</c:v>
                </c:pt>
                <c:pt idx="37">
                  <c:v>43169</c:v>
                </c:pt>
                <c:pt idx="38">
                  <c:v>43170</c:v>
                </c:pt>
                <c:pt idx="39">
                  <c:v>43171</c:v>
                </c:pt>
                <c:pt idx="40">
                  <c:v>43172</c:v>
                </c:pt>
                <c:pt idx="41">
                  <c:v>43173</c:v>
                </c:pt>
                <c:pt idx="42">
                  <c:v>43174</c:v>
                </c:pt>
                <c:pt idx="43">
                  <c:v>43175</c:v>
                </c:pt>
                <c:pt idx="44">
                  <c:v>43176</c:v>
                </c:pt>
              </c:numCache>
            </c:numRef>
          </c:cat>
          <c:val>
            <c:numRef>
              <c:f>Hoja1!$H$53:$H$97</c:f>
              <c:numCache>
                <c:formatCode>General</c:formatCode>
                <c:ptCount val="45"/>
                <c:pt idx="0">
                  <c:v>0.21149999999999999</c:v>
                </c:pt>
                <c:pt idx="1">
                  <c:v>0.21149999999999999</c:v>
                </c:pt>
                <c:pt idx="2">
                  <c:v>0.21360000000000001</c:v>
                </c:pt>
                <c:pt idx="3">
                  <c:v>0.21440000000000001</c:v>
                </c:pt>
                <c:pt idx="4">
                  <c:v>0.21879999999999999</c:v>
                </c:pt>
                <c:pt idx="5">
                  <c:v>0.21929999999999999</c:v>
                </c:pt>
                <c:pt idx="6">
                  <c:v>0.22140000000000001</c:v>
                </c:pt>
                <c:pt idx="7">
                  <c:v>0.2228</c:v>
                </c:pt>
                <c:pt idx="8">
                  <c:v>0.2228</c:v>
                </c:pt>
                <c:pt idx="9">
                  <c:v>0.2228</c:v>
                </c:pt>
                <c:pt idx="10">
                  <c:v>0.2225</c:v>
                </c:pt>
                <c:pt idx="11">
                  <c:v>0.22500000000000001</c:v>
                </c:pt>
                <c:pt idx="12">
                  <c:v>0.22170000000000001</c:v>
                </c:pt>
                <c:pt idx="13">
                  <c:v>0.2215</c:v>
                </c:pt>
                <c:pt idx="14">
                  <c:v>0.22270000000000001</c:v>
                </c:pt>
                <c:pt idx="15">
                  <c:v>0.2276</c:v>
                </c:pt>
                <c:pt idx="16">
                  <c:v>0.2329</c:v>
                </c:pt>
                <c:pt idx="17">
                  <c:v>0.2387</c:v>
                </c:pt>
                <c:pt idx="18">
                  <c:v>0.2462</c:v>
                </c:pt>
                <c:pt idx="19">
                  <c:v>0.25030000000000002</c:v>
                </c:pt>
                <c:pt idx="20">
                  <c:v>0.2515</c:v>
                </c:pt>
                <c:pt idx="21">
                  <c:v>0.25130000000000002</c:v>
                </c:pt>
                <c:pt idx="22">
                  <c:v>0.24879999999999999</c:v>
                </c:pt>
                <c:pt idx="23">
                  <c:v>0.2437</c:v>
                </c:pt>
                <c:pt idx="24">
                  <c:v>0.24299999999999999</c:v>
                </c:pt>
                <c:pt idx="25">
                  <c:v>0.24429999999999999</c:v>
                </c:pt>
                <c:pt idx="26">
                  <c:v>0.24560000000000001</c:v>
                </c:pt>
                <c:pt idx="27">
                  <c:v>0.2487</c:v>
                </c:pt>
                <c:pt idx="28">
                  <c:v>0.25040000000000001</c:v>
                </c:pt>
                <c:pt idx="29">
                  <c:v>0.25040000000000001</c:v>
                </c:pt>
                <c:pt idx="30">
                  <c:v>0.24859999999999999</c:v>
                </c:pt>
                <c:pt idx="31">
                  <c:v>0.248</c:v>
                </c:pt>
                <c:pt idx="32">
                  <c:v>0.24590000000000001</c:v>
                </c:pt>
                <c:pt idx="33">
                  <c:v>0.24560000000000001</c:v>
                </c:pt>
                <c:pt idx="34">
                  <c:v>0.24490000000000001</c:v>
                </c:pt>
                <c:pt idx="35">
                  <c:v>0.24460000000000001</c:v>
                </c:pt>
                <c:pt idx="36">
                  <c:v>0.2515</c:v>
                </c:pt>
                <c:pt idx="37">
                  <c:v>0.247</c:v>
                </c:pt>
                <c:pt idx="38">
                  <c:v>0.23230000000000001</c:v>
                </c:pt>
                <c:pt idx="39">
                  <c:v>0.23430000000000001</c:v>
                </c:pt>
                <c:pt idx="40">
                  <c:v>0.2477</c:v>
                </c:pt>
                <c:pt idx="41">
                  <c:v>0.25319999999999998</c:v>
                </c:pt>
                <c:pt idx="42">
                  <c:v>0.25</c:v>
                </c:pt>
                <c:pt idx="43">
                  <c:v>0.25619999999999998</c:v>
                </c:pt>
                <c:pt idx="44">
                  <c:v>0.25159999999999999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E6-498F-9617-A7DFF5B8FE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95200"/>
        <c:axId val="592198808"/>
      </c:lineChart>
      <c:dateAx>
        <c:axId val="59219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Días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8808"/>
        <c:crosses val="autoZero"/>
        <c:auto val="1"/>
        <c:lblOffset val="100"/>
        <c:baseTimeUnit val="days"/>
        <c:majorUnit val="4"/>
        <c:majorTimeUnit val="days"/>
      </c:dateAx>
      <c:valAx>
        <c:axId val="592198808"/>
        <c:scaling>
          <c:orientation val="minMax"/>
          <c:max val="0.26"/>
          <c:min val="0.205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 USD / hora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Hoja1!$D$4</c:f>
              <c:strCache>
                <c:ptCount val="1"/>
                <c:pt idx="0">
                  <c:v>us-west-1b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Hoja1!$C$5:$C$27</c:f>
              <c:strCache>
                <c:ptCount val="23"/>
                <c:pt idx="0">
                  <c:v>Semana 1</c:v>
                </c:pt>
                <c:pt idx="1">
                  <c:v>Semana 2</c:v>
                </c:pt>
                <c:pt idx="2">
                  <c:v>Semana 3</c:v>
                </c:pt>
                <c:pt idx="3">
                  <c:v>Semana 4</c:v>
                </c:pt>
                <c:pt idx="4">
                  <c:v>Semana 5</c:v>
                </c:pt>
                <c:pt idx="5">
                  <c:v>Semana 6</c:v>
                </c:pt>
                <c:pt idx="6">
                  <c:v>Semana 7</c:v>
                </c:pt>
                <c:pt idx="7">
                  <c:v>Semana 8</c:v>
                </c:pt>
                <c:pt idx="8">
                  <c:v>Semana 9</c:v>
                </c:pt>
                <c:pt idx="9">
                  <c:v>Semana 10</c:v>
                </c:pt>
                <c:pt idx="10">
                  <c:v>Semana 11</c:v>
                </c:pt>
                <c:pt idx="11">
                  <c:v>Semana 12</c:v>
                </c:pt>
                <c:pt idx="12">
                  <c:v>Semana 13</c:v>
                </c:pt>
                <c:pt idx="13">
                  <c:v>Semana 14</c:v>
                </c:pt>
                <c:pt idx="14">
                  <c:v>Semana 15</c:v>
                </c:pt>
                <c:pt idx="15">
                  <c:v>Semana 16</c:v>
                </c:pt>
                <c:pt idx="16">
                  <c:v>Semana 17</c:v>
                </c:pt>
                <c:pt idx="17">
                  <c:v>Semana 18</c:v>
                </c:pt>
                <c:pt idx="18">
                  <c:v>Semana 19</c:v>
                </c:pt>
                <c:pt idx="19">
                  <c:v>Semana 20</c:v>
                </c:pt>
                <c:pt idx="20">
                  <c:v>Semana 21</c:v>
                </c:pt>
                <c:pt idx="21">
                  <c:v>Semana 22</c:v>
                </c:pt>
                <c:pt idx="22">
                  <c:v>Semana 23</c:v>
                </c:pt>
              </c:strCache>
            </c:strRef>
          </c:cat>
          <c:val>
            <c:numRef>
              <c:f>Hoja1!$D$5:$D$27</c:f>
              <c:numCache>
                <c:formatCode>General</c:formatCode>
                <c:ptCount val="23"/>
                <c:pt idx="0">
                  <c:v>0.13370000000000001</c:v>
                </c:pt>
                <c:pt idx="1">
                  <c:v>0.1419</c:v>
                </c:pt>
                <c:pt idx="2">
                  <c:v>0.14149999999999999</c:v>
                </c:pt>
                <c:pt idx="3">
                  <c:v>0.1386</c:v>
                </c:pt>
                <c:pt idx="4">
                  <c:v>0.15210000000000001</c:v>
                </c:pt>
                <c:pt idx="5">
                  <c:v>0.16220000000000001</c:v>
                </c:pt>
                <c:pt idx="6">
                  <c:v>0.16209999999999999</c:v>
                </c:pt>
                <c:pt idx="7">
                  <c:v>0.15770000000000001</c:v>
                </c:pt>
                <c:pt idx="8">
                  <c:v>0.15859999999999999</c:v>
                </c:pt>
                <c:pt idx="9">
                  <c:v>0.14599999999999999</c:v>
                </c:pt>
                <c:pt idx="10">
                  <c:v>0.13320000000000001</c:v>
                </c:pt>
                <c:pt idx="11">
                  <c:v>0.1226</c:v>
                </c:pt>
                <c:pt idx="12">
                  <c:v>0.11700000000000001</c:v>
                </c:pt>
                <c:pt idx="13">
                  <c:v>0.1198</c:v>
                </c:pt>
                <c:pt idx="14">
                  <c:v>0.1196</c:v>
                </c:pt>
                <c:pt idx="15">
                  <c:v>0.1162</c:v>
                </c:pt>
                <c:pt idx="16">
                  <c:v>0.115</c:v>
                </c:pt>
                <c:pt idx="17">
                  <c:v>0.115</c:v>
                </c:pt>
                <c:pt idx="18">
                  <c:v>0.115</c:v>
                </c:pt>
                <c:pt idx="19">
                  <c:v>0.1152</c:v>
                </c:pt>
                <c:pt idx="20">
                  <c:v>0.1157</c:v>
                </c:pt>
                <c:pt idx="21">
                  <c:v>0.11559999999999999</c:v>
                </c:pt>
                <c:pt idx="22">
                  <c:v>0.11559999999999999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06-463A-8E84-1CD9B3C43DA2}"/>
            </c:ext>
          </c:extLst>
        </c:ser>
        <c:ser>
          <c:idx val="1"/>
          <c:order val="1"/>
          <c:tx>
            <c:strRef>
              <c:f>Hoja1!$E$4</c:f>
              <c:strCache>
                <c:ptCount val="1"/>
                <c:pt idx="0">
                  <c:v>us-west-1c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Hoja1!$C$5:$C$27</c:f>
              <c:strCache>
                <c:ptCount val="23"/>
                <c:pt idx="0">
                  <c:v>Semana 1</c:v>
                </c:pt>
                <c:pt idx="1">
                  <c:v>Semana 2</c:v>
                </c:pt>
                <c:pt idx="2">
                  <c:v>Semana 3</c:v>
                </c:pt>
                <c:pt idx="3">
                  <c:v>Semana 4</c:v>
                </c:pt>
                <c:pt idx="4">
                  <c:v>Semana 5</c:v>
                </c:pt>
                <c:pt idx="5">
                  <c:v>Semana 6</c:v>
                </c:pt>
                <c:pt idx="6">
                  <c:v>Semana 7</c:v>
                </c:pt>
                <c:pt idx="7">
                  <c:v>Semana 8</c:v>
                </c:pt>
                <c:pt idx="8">
                  <c:v>Semana 9</c:v>
                </c:pt>
                <c:pt idx="9">
                  <c:v>Semana 10</c:v>
                </c:pt>
                <c:pt idx="10">
                  <c:v>Semana 11</c:v>
                </c:pt>
                <c:pt idx="11">
                  <c:v>Semana 12</c:v>
                </c:pt>
                <c:pt idx="12">
                  <c:v>Semana 13</c:v>
                </c:pt>
                <c:pt idx="13">
                  <c:v>Semana 14</c:v>
                </c:pt>
                <c:pt idx="14">
                  <c:v>Semana 15</c:v>
                </c:pt>
                <c:pt idx="15">
                  <c:v>Semana 16</c:v>
                </c:pt>
                <c:pt idx="16">
                  <c:v>Semana 17</c:v>
                </c:pt>
                <c:pt idx="17">
                  <c:v>Semana 18</c:v>
                </c:pt>
                <c:pt idx="18">
                  <c:v>Semana 19</c:v>
                </c:pt>
                <c:pt idx="19">
                  <c:v>Semana 20</c:v>
                </c:pt>
                <c:pt idx="20">
                  <c:v>Semana 21</c:v>
                </c:pt>
                <c:pt idx="21">
                  <c:v>Semana 22</c:v>
                </c:pt>
                <c:pt idx="22">
                  <c:v>Semana 23</c:v>
                </c:pt>
              </c:strCache>
            </c:strRef>
          </c:cat>
          <c:val>
            <c:numRef>
              <c:f>Hoja1!$E$5:$E$27</c:f>
              <c:numCache>
                <c:formatCode>General</c:formatCode>
                <c:ptCount val="23"/>
                <c:pt idx="0">
                  <c:v>0.1163</c:v>
                </c:pt>
                <c:pt idx="1">
                  <c:v>0.1168</c:v>
                </c:pt>
                <c:pt idx="2">
                  <c:v>0.1159</c:v>
                </c:pt>
                <c:pt idx="3">
                  <c:v>0.1196</c:v>
                </c:pt>
                <c:pt idx="4">
                  <c:v>0.1263</c:v>
                </c:pt>
                <c:pt idx="5">
                  <c:v>0.12959999999999999</c:v>
                </c:pt>
                <c:pt idx="6">
                  <c:v>0.12640000000000001</c:v>
                </c:pt>
                <c:pt idx="7">
                  <c:v>0.12</c:v>
                </c:pt>
                <c:pt idx="8">
                  <c:v>0.1212</c:v>
                </c:pt>
                <c:pt idx="9">
                  <c:v>0.11550000000000001</c:v>
                </c:pt>
                <c:pt idx="10">
                  <c:v>0.115</c:v>
                </c:pt>
                <c:pt idx="11">
                  <c:v>0.115</c:v>
                </c:pt>
                <c:pt idx="12">
                  <c:v>0.115</c:v>
                </c:pt>
                <c:pt idx="13">
                  <c:v>0.115</c:v>
                </c:pt>
                <c:pt idx="14">
                  <c:v>0.115</c:v>
                </c:pt>
                <c:pt idx="15">
                  <c:v>0.115</c:v>
                </c:pt>
                <c:pt idx="16">
                  <c:v>0.115</c:v>
                </c:pt>
                <c:pt idx="17">
                  <c:v>0.1172</c:v>
                </c:pt>
                <c:pt idx="18">
                  <c:v>0.1183</c:v>
                </c:pt>
                <c:pt idx="19">
                  <c:v>0.11799999999999999</c:v>
                </c:pt>
                <c:pt idx="20">
                  <c:v>0.1188</c:v>
                </c:pt>
                <c:pt idx="21">
                  <c:v>0.1183</c:v>
                </c:pt>
                <c:pt idx="22">
                  <c:v>0.11840000000000001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06-463A-8E84-1CD9B3C43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95200"/>
        <c:axId val="592198808"/>
      </c:lineChart>
      <c:catAx>
        <c:axId val="59219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Semanas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8808"/>
        <c:crosses val="autoZero"/>
        <c:auto val="1"/>
        <c:lblAlgn val="ctr"/>
        <c:lblOffset val="100"/>
        <c:tickLblSkip val="4"/>
        <c:noMultiLvlLbl val="0"/>
      </c:catAx>
      <c:valAx>
        <c:axId val="592198808"/>
        <c:scaling>
          <c:orientation val="minMax"/>
          <c:max val="0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 USD / hora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Hoja1!$E$13</c:f>
              <c:strCache>
                <c:ptCount val="1"/>
                <c:pt idx="0">
                  <c:v>us-east-2a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Hoja1!$D$14:$D$36</c:f>
              <c:strCache>
                <c:ptCount val="23"/>
                <c:pt idx="0">
                  <c:v>Semana 1</c:v>
                </c:pt>
                <c:pt idx="1">
                  <c:v>Semana 2</c:v>
                </c:pt>
                <c:pt idx="2">
                  <c:v>Semana 3</c:v>
                </c:pt>
                <c:pt idx="3">
                  <c:v>Semana 4</c:v>
                </c:pt>
                <c:pt idx="4">
                  <c:v>Semana 5</c:v>
                </c:pt>
                <c:pt idx="5">
                  <c:v>Semana 6</c:v>
                </c:pt>
                <c:pt idx="6">
                  <c:v>Semana 7</c:v>
                </c:pt>
                <c:pt idx="7">
                  <c:v>Semana 8</c:v>
                </c:pt>
                <c:pt idx="8">
                  <c:v>Semana 9</c:v>
                </c:pt>
                <c:pt idx="9">
                  <c:v>Semana 10</c:v>
                </c:pt>
                <c:pt idx="10">
                  <c:v>Semana 11</c:v>
                </c:pt>
                <c:pt idx="11">
                  <c:v>Semana 12</c:v>
                </c:pt>
                <c:pt idx="12">
                  <c:v>Semana 13</c:v>
                </c:pt>
                <c:pt idx="13">
                  <c:v>Semana 14</c:v>
                </c:pt>
                <c:pt idx="14">
                  <c:v>Semana 15</c:v>
                </c:pt>
                <c:pt idx="15">
                  <c:v>Semana 16</c:v>
                </c:pt>
                <c:pt idx="16">
                  <c:v>Semana 17</c:v>
                </c:pt>
                <c:pt idx="17">
                  <c:v>Semana 18</c:v>
                </c:pt>
                <c:pt idx="18">
                  <c:v>Semana 19</c:v>
                </c:pt>
                <c:pt idx="19">
                  <c:v>Semana 20</c:v>
                </c:pt>
                <c:pt idx="20">
                  <c:v>Semana 21</c:v>
                </c:pt>
                <c:pt idx="21">
                  <c:v>Semana 22</c:v>
                </c:pt>
                <c:pt idx="22">
                  <c:v>Semana 23</c:v>
                </c:pt>
              </c:strCache>
            </c:strRef>
          </c:cat>
          <c:val>
            <c:numRef>
              <c:f>Hoja1!$E$14:$E$36</c:f>
              <c:numCache>
                <c:formatCode>General</c:formatCode>
                <c:ptCount val="23"/>
                <c:pt idx="0">
                  <c:v>7.0999999999999994E-2</c:v>
                </c:pt>
                <c:pt idx="1">
                  <c:v>7.2099999999999997E-2</c:v>
                </c:pt>
                <c:pt idx="2">
                  <c:v>7.2099999999999997E-2</c:v>
                </c:pt>
                <c:pt idx="3">
                  <c:v>7.0999999999999994E-2</c:v>
                </c:pt>
                <c:pt idx="4">
                  <c:v>7.2800000000000004E-2</c:v>
                </c:pt>
                <c:pt idx="5">
                  <c:v>7.2700000000000001E-2</c:v>
                </c:pt>
                <c:pt idx="6">
                  <c:v>7.0999999999999994E-2</c:v>
                </c:pt>
                <c:pt idx="7">
                  <c:v>7.1599999999999997E-2</c:v>
                </c:pt>
                <c:pt idx="8">
                  <c:v>8.9700000000000002E-2</c:v>
                </c:pt>
                <c:pt idx="9">
                  <c:v>9.9000000000000005E-2</c:v>
                </c:pt>
                <c:pt idx="10">
                  <c:v>0.13789999999999999</c:v>
                </c:pt>
                <c:pt idx="11">
                  <c:v>0.20680000000000001</c:v>
                </c:pt>
                <c:pt idx="12">
                  <c:v>0.21709999999999999</c:v>
                </c:pt>
                <c:pt idx="13">
                  <c:v>0.18820000000000001</c:v>
                </c:pt>
                <c:pt idx="14">
                  <c:v>9.4200000000000006E-2</c:v>
                </c:pt>
                <c:pt idx="15">
                  <c:v>8.0799999999999997E-2</c:v>
                </c:pt>
                <c:pt idx="16">
                  <c:v>7.9100000000000004E-2</c:v>
                </c:pt>
                <c:pt idx="17">
                  <c:v>7.8700000000000006E-2</c:v>
                </c:pt>
                <c:pt idx="18">
                  <c:v>7.7600000000000002E-2</c:v>
                </c:pt>
                <c:pt idx="19">
                  <c:v>7.6899999999999996E-2</c:v>
                </c:pt>
                <c:pt idx="20">
                  <c:v>8.6300000000000002E-2</c:v>
                </c:pt>
                <c:pt idx="21">
                  <c:v>8.8499999999999995E-2</c:v>
                </c:pt>
                <c:pt idx="22">
                  <c:v>8.9099999999999999E-2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6-4ACD-9CC9-7A8A0126C3EE}"/>
            </c:ext>
          </c:extLst>
        </c:ser>
        <c:ser>
          <c:idx val="1"/>
          <c:order val="1"/>
          <c:tx>
            <c:strRef>
              <c:f>Hoja1!$F$13</c:f>
              <c:strCache>
                <c:ptCount val="1"/>
                <c:pt idx="0">
                  <c:v>us-east-2b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Hoja1!$D$14:$D$36</c:f>
              <c:strCache>
                <c:ptCount val="23"/>
                <c:pt idx="0">
                  <c:v>Semana 1</c:v>
                </c:pt>
                <c:pt idx="1">
                  <c:v>Semana 2</c:v>
                </c:pt>
                <c:pt idx="2">
                  <c:v>Semana 3</c:v>
                </c:pt>
                <c:pt idx="3">
                  <c:v>Semana 4</c:v>
                </c:pt>
                <c:pt idx="4">
                  <c:v>Semana 5</c:v>
                </c:pt>
                <c:pt idx="5">
                  <c:v>Semana 6</c:v>
                </c:pt>
                <c:pt idx="6">
                  <c:v>Semana 7</c:v>
                </c:pt>
                <c:pt idx="7">
                  <c:v>Semana 8</c:v>
                </c:pt>
                <c:pt idx="8">
                  <c:v>Semana 9</c:v>
                </c:pt>
                <c:pt idx="9">
                  <c:v>Semana 10</c:v>
                </c:pt>
                <c:pt idx="10">
                  <c:v>Semana 11</c:v>
                </c:pt>
                <c:pt idx="11">
                  <c:v>Semana 12</c:v>
                </c:pt>
                <c:pt idx="12">
                  <c:v>Semana 13</c:v>
                </c:pt>
                <c:pt idx="13">
                  <c:v>Semana 14</c:v>
                </c:pt>
                <c:pt idx="14">
                  <c:v>Semana 15</c:v>
                </c:pt>
                <c:pt idx="15">
                  <c:v>Semana 16</c:v>
                </c:pt>
                <c:pt idx="16">
                  <c:v>Semana 17</c:v>
                </c:pt>
                <c:pt idx="17">
                  <c:v>Semana 18</c:v>
                </c:pt>
                <c:pt idx="18">
                  <c:v>Semana 19</c:v>
                </c:pt>
                <c:pt idx="19">
                  <c:v>Semana 20</c:v>
                </c:pt>
                <c:pt idx="20">
                  <c:v>Semana 21</c:v>
                </c:pt>
                <c:pt idx="21">
                  <c:v>Semana 22</c:v>
                </c:pt>
                <c:pt idx="22">
                  <c:v>Semana 23</c:v>
                </c:pt>
              </c:strCache>
            </c:strRef>
          </c:cat>
          <c:val>
            <c:numRef>
              <c:f>Hoja1!$F$14:$F$36</c:f>
              <c:numCache>
                <c:formatCode>General</c:formatCode>
                <c:ptCount val="23"/>
                <c:pt idx="0">
                  <c:v>7.0999999999999994E-2</c:v>
                </c:pt>
                <c:pt idx="1">
                  <c:v>7.0999999999999994E-2</c:v>
                </c:pt>
                <c:pt idx="2">
                  <c:v>7.0999999999999994E-2</c:v>
                </c:pt>
                <c:pt idx="3">
                  <c:v>7.0999999999999994E-2</c:v>
                </c:pt>
                <c:pt idx="4">
                  <c:v>7.0999999999999994E-2</c:v>
                </c:pt>
                <c:pt idx="5">
                  <c:v>7.0999999999999994E-2</c:v>
                </c:pt>
                <c:pt idx="6">
                  <c:v>7.0999999999999994E-2</c:v>
                </c:pt>
                <c:pt idx="7">
                  <c:v>7.0999999999999994E-2</c:v>
                </c:pt>
                <c:pt idx="8">
                  <c:v>7.7700000000000005E-2</c:v>
                </c:pt>
                <c:pt idx="9">
                  <c:v>8.3699999999999997E-2</c:v>
                </c:pt>
                <c:pt idx="10">
                  <c:v>9.2700000000000005E-2</c:v>
                </c:pt>
                <c:pt idx="11">
                  <c:v>0.10290000000000001</c:v>
                </c:pt>
                <c:pt idx="12">
                  <c:v>0.15770000000000001</c:v>
                </c:pt>
                <c:pt idx="13">
                  <c:v>0.1588</c:v>
                </c:pt>
                <c:pt idx="14">
                  <c:v>9.1899999999999996E-2</c:v>
                </c:pt>
                <c:pt idx="15">
                  <c:v>7.5800000000000006E-2</c:v>
                </c:pt>
                <c:pt idx="16">
                  <c:v>7.1099999999999997E-2</c:v>
                </c:pt>
                <c:pt idx="17">
                  <c:v>7.1099999999999997E-2</c:v>
                </c:pt>
                <c:pt idx="18">
                  <c:v>7.0999999999999994E-2</c:v>
                </c:pt>
                <c:pt idx="19">
                  <c:v>7.0999999999999994E-2</c:v>
                </c:pt>
                <c:pt idx="20">
                  <c:v>7.0999999999999994E-2</c:v>
                </c:pt>
                <c:pt idx="21">
                  <c:v>7.0999999999999994E-2</c:v>
                </c:pt>
                <c:pt idx="22">
                  <c:v>7.0999999999999994E-2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C6-4ACD-9CC9-7A8A0126C3EE}"/>
            </c:ext>
          </c:extLst>
        </c:ser>
        <c:ser>
          <c:idx val="2"/>
          <c:order val="2"/>
          <c:tx>
            <c:strRef>
              <c:f>Hoja1!$G$13</c:f>
              <c:strCache>
                <c:ptCount val="1"/>
                <c:pt idx="0">
                  <c:v>us-east-2c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Hoja1!$D$14:$D$36</c:f>
              <c:strCache>
                <c:ptCount val="23"/>
                <c:pt idx="0">
                  <c:v>Semana 1</c:v>
                </c:pt>
                <c:pt idx="1">
                  <c:v>Semana 2</c:v>
                </c:pt>
                <c:pt idx="2">
                  <c:v>Semana 3</c:v>
                </c:pt>
                <c:pt idx="3">
                  <c:v>Semana 4</c:v>
                </c:pt>
                <c:pt idx="4">
                  <c:v>Semana 5</c:v>
                </c:pt>
                <c:pt idx="5">
                  <c:v>Semana 6</c:v>
                </c:pt>
                <c:pt idx="6">
                  <c:v>Semana 7</c:v>
                </c:pt>
                <c:pt idx="7">
                  <c:v>Semana 8</c:v>
                </c:pt>
                <c:pt idx="8">
                  <c:v>Semana 9</c:v>
                </c:pt>
                <c:pt idx="9">
                  <c:v>Semana 10</c:v>
                </c:pt>
                <c:pt idx="10">
                  <c:v>Semana 11</c:v>
                </c:pt>
                <c:pt idx="11">
                  <c:v>Semana 12</c:v>
                </c:pt>
                <c:pt idx="12">
                  <c:v>Semana 13</c:v>
                </c:pt>
                <c:pt idx="13">
                  <c:v>Semana 14</c:v>
                </c:pt>
                <c:pt idx="14">
                  <c:v>Semana 15</c:v>
                </c:pt>
                <c:pt idx="15">
                  <c:v>Semana 16</c:v>
                </c:pt>
                <c:pt idx="16">
                  <c:v>Semana 17</c:v>
                </c:pt>
                <c:pt idx="17">
                  <c:v>Semana 18</c:v>
                </c:pt>
                <c:pt idx="18">
                  <c:v>Semana 19</c:v>
                </c:pt>
                <c:pt idx="19">
                  <c:v>Semana 20</c:v>
                </c:pt>
                <c:pt idx="20">
                  <c:v>Semana 21</c:v>
                </c:pt>
                <c:pt idx="21">
                  <c:v>Semana 22</c:v>
                </c:pt>
                <c:pt idx="22">
                  <c:v>Semana 23</c:v>
                </c:pt>
              </c:strCache>
            </c:strRef>
          </c:cat>
          <c:val>
            <c:numRef>
              <c:f>Hoja1!$G$14:$G$36</c:f>
              <c:numCache>
                <c:formatCode>General</c:formatCode>
                <c:ptCount val="23"/>
                <c:pt idx="0">
                  <c:v>7.0999999999999994E-2</c:v>
                </c:pt>
                <c:pt idx="1">
                  <c:v>7.0999999999999994E-2</c:v>
                </c:pt>
                <c:pt idx="2">
                  <c:v>7.0999999999999994E-2</c:v>
                </c:pt>
                <c:pt idx="3">
                  <c:v>7.0999999999999994E-2</c:v>
                </c:pt>
                <c:pt idx="4">
                  <c:v>7.0999999999999994E-2</c:v>
                </c:pt>
                <c:pt idx="5">
                  <c:v>7.0999999999999994E-2</c:v>
                </c:pt>
                <c:pt idx="6">
                  <c:v>7.0999999999999994E-2</c:v>
                </c:pt>
                <c:pt idx="7">
                  <c:v>7.0999999999999994E-2</c:v>
                </c:pt>
                <c:pt idx="8">
                  <c:v>7.2900000000000006E-2</c:v>
                </c:pt>
                <c:pt idx="9">
                  <c:v>7.9100000000000004E-2</c:v>
                </c:pt>
                <c:pt idx="10">
                  <c:v>8.7400000000000005E-2</c:v>
                </c:pt>
                <c:pt idx="11">
                  <c:v>9.3600000000000003E-2</c:v>
                </c:pt>
                <c:pt idx="12">
                  <c:v>0.1036</c:v>
                </c:pt>
                <c:pt idx="13">
                  <c:v>0.1031</c:v>
                </c:pt>
                <c:pt idx="14">
                  <c:v>8.8700000000000001E-2</c:v>
                </c:pt>
                <c:pt idx="15">
                  <c:v>7.6200000000000004E-2</c:v>
                </c:pt>
                <c:pt idx="16">
                  <c:v>7.0999999999999994E-2</c:v>
                </c:pt>
                <c:pt idx="17">
                  <c:v>7.0999999999999994E-2</c:v>
                </c:pt>
                <c:pt idx="18">
                  <c:v>7.0999999999999994E-2</c:v>
                </c:pt>
                <c:pt idx="19">
                  <c:v>7.0999999999999994E-2</c:v>
                </c:pt>
                <c:pt idx="20">
                  <c:v>7.0999999999999994E-2</c:v>
                </c:pt>
                <c:pt idx="21">
                  <c:v>7.0999999999999994E-2</c:v>
                </c:pt>
                <c:pt idx="22">
                  <c:v>7.0999999999999994E-2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C6-4ACD-9CC9-7A8A0126C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95200"/>
        <c:axId val="592198808"/>
      </c:lineChart>
      <c:catAx>
        <c:axId val="59219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Semanas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8808"/>
        <c:crosses val="autoZero"/>
        <c:auto val="1"/>
        <c:lblAlgn val="ctr"/>
        <c:lblOffset val="100"/>
        <c:tickLblSkip val="4"/>
        <c:noMultiLvlLbl val="0"/>
      </c:catAx>
      <c:valAx>
        <c:axId val="592198808"/>
        <c:scaling>
          <c:orientation val="minMax"/>
          <c:max val="0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 USD / hora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Hoja1!$E$5</c:f>
              <c:strCache>
                <c:ptCount val="1"/>
                <c:pt idx="0">
                  <c:v>ap-northeast-1a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Hoja1!$D$6:$D$11</c:f>
              <c:strCache>
                <c:ptCount val="6"/>
                <c:pt idx="0">
                  <c:v>Febrero</c:v>
                </c:pt>
                <c:pt idx="1">
                  <c:v>Marzo</c:v>
                </c:pt>
                <c:pt idx="2">
                  <c:v>Abril</c:v>
                </c:pt>
                <c:pt idx="3">
                  <c:v>Mayo</c:v>
                </c:pt>
                <c:pt idx="4">
                  <c:v>Junio</c:v>
                </c:pt>
                <c:pt idx="5">
                  <c:v>Julio</c:v>
                </c:pt>
              </c:strCache>
            </c:strRef>
          </c:cat>
          <c:val>
            <c:numRef>
              <c:f>Hoja1!$E$6:$E$11</c:f>
              <c:numCache>
                <c:formatCode>General</c:formatCode>
                <c:ptCount val="6"/>
                <c:pt idx="0">
                  <c:v>0.4027</c:v>
                </c:pt>
                <c:pt idx="1">
                  <c:v>0.44900000000000001</c:v>
                </c:pt>
                <c:pt idx="2">
                  <c:v>0.3357</c:v>
                </c:pt>
                <c:pt idx="3">
                  <c:v>0.3342</c:v>
                </c:pt>
                <c:pt idx="4">
                  <c:v>0.32969999999999999</c:v>
                </c:pt>
                <c:pt idx="5">
                  <c:v>0.3196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FC-4CCD-9E73-09ABC5007F0F}"/>
            </c:ext>
          </c:extLst>
        </c:ser>
        <c:ser>
          <c:idx val="1"/>
          <c:order val="1"/>
          <c:tx>
            <c:strRef>
              <c:f>Hoja1!$F$5</c:f>
              <c:strCache>
                <c:ptCount val="1"/>
                <c:pt idx="0">
                  <c:v>ap-northeast-1c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Hoja1!$D$6:$D$11</c:f>
              <c:strCache>
                <c:ptCount val="6"/>
                <c:pt idx="0">
                  <c:v>Febrero</c:v>
                </c:pt>
                <c:pt idx="1">
                  <c:v>Marzo</c:v>
                </c:pt>
                <c:pt idx="2">
                  <c:v>Abril</c:v>
                </c:pt>
                <c:pt idx="3">
                  <c:v>Mayo</c:v>
                </c:pt>
                <c:pt idx="4">
                  <c:v>Junio</c:v>
                </c:pt>
                <c:pt idx="5">
                  <c:v>Julio</c:v>
                </c:pt>
              </c:strCache>
            </c:strRef>
          </c:cat>
          <c:val>
            <c:numRef>
              <c:f>Hoja1!$F$6:$F$11</c:f>
              <c:numCache>
                <c:formatCode>General</c:formatCode>
                <c:ptCount val="6"/>
                <c:pt idx="0">
                  <c:v>0.4642</c:v>
                </c:pt>
                <c:pt idx="1">
                  <c:v>0.55820000000000003</c:v>
                </c:pt>
                <c:pt idx="2">
                  <c:v>0.36659999999999998</c:v>
                </c:pt>
                <c:pt idx="3">
                  <c:v>0.32279999999999998</c:v>
                </c:pt>
                <c:pt idx="4">
                  <c:v>0.32</c:v>
                </c:pt>
                <c:pt idx="5">
                  <c:v>0.3196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FC-4CCD-9E73-09ABC5007F0F}"/>
            </c:ext>
          </c:extLst>
        </c:ser>
        <c:ser>
          <c:idx val="2"/>
          <c:order val="2"/>
          <c:tx>
            <c:strRef>
              <c:f>Hoja1!$G$5</c:f>
              <c:strCache>
                <c:ptCount val="1"/>
                <c:pt idx="0">
                  <c:v>ap-northeast-1d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Hoja1!$D$6:$D$11</c:f>
              <c:strCache>
                <c:ptCount val="6"/>
                <c:pt idx="0">
                  <c:v>Febrero</c:v>
                </c:pt>
                <c:pt idx="1">
                  <c:v>Marzo</c:v>
                </c:pt>
                <c:pt idx="2">
                  <c:v>Abril</c:v>
                </c:pt>
                <c:pt idx="3">
                  <c:v>Mayo</c:v>
                </c:pt>
                <c:pt idx="4">
                  <c:v>Junio</c:v>
                </c:pt>
                <c:pt idx="5">
                  <c:v>Julio</c:v>
                </c:pt>
              </c:strCache>
            </c:strRef>
          </c:cat>
          <c:val>
            <c:numRef>
              <c:f>Hoja1!$G$6:$G$11</c:f>
              <c:numCache>
                <c:formatCode>General</c:formatCode>
                <c:ptCount val="6"/>
                <c:pt idx="0">
                  <c:v>0.3196</c:v>
                </c:pt>
                <c:pt idx="1">
                  <c:v>0.3196</c:v>
                </c:pt>
                <c:pt idx="2">
                  <c:v>0.3196</c:v>
                </c:pt>
                <c:pt idx="3">
                  <c:v>0.3196</c:v>
                </c:pt>
                <c:pt idx="4">
                  <c:v>0.3196</c:v>
                </c:pt>
                <c:pt idx="5">
                  <c:v>0.3196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FC-4CCD-9E73-09ABC5007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95200"/>
        <c:axId val="592198808"/>
      </c:lineChart>
      <c:catAx>
        <c:axId val="59219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Meses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8808"/>
        <c:crosses val="autoZero"/>
        <c:auto val="1"/>
        <c:lblAlgn val="ctr"/>
        <c:lblOffset val="100"/>
        <c:tickLblSkip val="1"/>
        <c:noMultiLvlLbl val="0"/>
      </c:catAx>
      <c:valAx>
        <c:axId val="592198808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 USD / hora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Hoja1!$D$4</c:f>
              <c:strCache>
                <c:ptCount val="1"/>
                <c:pt idx="0">
                  <c:v>eu-central-1a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Hoja1!$C$5:$C$10</c:f>
              <c:strCache>
                <c:ptCount val="6"/>
                <c:pt idx="0">
                  <c:v>Febrero</c:v>
                </c:pt>
                <c:pt idx="1">
                  <c:v>Marzo</c:v>
                </c:pt>
                <c:pt idx="2">
                  <c:v>Abril</c:v>
                </c:pt>
                <c:pt idx="3">
                  <c:v>Mayo</c:v>
                </c:pt>
                <c:pt idx="4">
                  <c:v>Junio</c:v>
                </c:pt>
                <c:pt idx="5">
                  <c:v>Julio</c:v>
                </c:pt>
              </c:strCache>
            </c:strRef>
          </c:cat>
          <c:val>
            <c:numRef>
              <c:f>Hoja1!$D$5:$D$10</c:f>
              <c:numCache>
                <c:formatCode>General</c:formatCode>
                <c:ptCount val="6"/>
                <c:pt idx="0">
                  <c:v>0.32319999999999999</c:v>
                </c:pt>
                <c:pt idx="1">
                  <c:v>0.33119999999999999</c:v>
                </c:pt>
                <c:pt idx="2">
                  <c:v>0.34029999999999999</c:v>
                </c:pt>
                <c:pt idx="3">
                  <c:v>0.3604</c:v>
                </c:pt>
                <c:pt idx="4">
                  <c:v>0.32390000000000002</c:v>
                </c:pt>
                <c:pt idx="5">
                  <c:v>0.3518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80-427C-9FA9-52C0F35BB903}"/>
            </c:ext>
          </c:extLst>
        </c:ser>
        <c:ser>
          <c:idx val="1"/>
          <c:order val="1"/>
          <c:tx>
            <c:strRef>
              <c:f>Hoja1!$E$4</c:f>
              <c:strCache>
                <c:ptCount val="1"/>
                <c:pt idx="0">
                  <c:v>eu-central-1b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Hoja1!$C$5:$C$10</c:f>
              <c:strCache>
                <c:ptCount val="6"/>
                <c:pt idx="0">
                  <c:v>Febrero</c:v>
                </c:pt>
                <c:pt idx="1">
                  <c:v>Marzo</c:v>
                </c:pt>
                <c:pt idx="2">
                  <c:v>Abril</c:v>
                </c:pt>
                <c:pt idx="3">
                  <c:v>Mayo</c:v>
                </c:pt>
                <c:pt idx="4">
                  <c:v>Junio</c:v>
                </c:pt>
                <c:pt idx="5">
                  <c:v>Julio</c:v>
                </c:pt>
              </c:strCache>
            </c:strRef>
          </c:cat>
          <c:val>
            <c:numRef>
              <c:f>Hoja1!$E$5:$E$10</c:f>
              <c:numCache>
                <c:formatCode>General</c:formatCode>
                <c:ptCount val="6"/>
                <c:pt idx="0">
                  <c:v>0.32319999999999999</c:v>
                </c:pt>
                <c:pt idx="1">
                  <c:v>0.32319999999999999</c:v>
                </c:pt>
                <c:pt idx="2">
                  <c:v>0.32319999999999999</c:v>
                </c:pt>
                <c:pt idx="3">
                  <c:v>0.32319999999999999</c:v>
                </c:pt>
                <c:pt idx="4">
                  <c:v>0.32319999999999999</c:v>
                </c:pt>
                <c:pt idx="5">
                  <c:v>0.32319999999999999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80-427C-9FA9-52C0F35BB903}"/>
            </c:ext>
          </c:extLst>
        </c:ser>
        <c:ser>
          <c:idx val="2"/>
          <c:order val="2"/>
          <c:tx>
            <c:strRef>
              <c:f>Hoja1!$F$4</c:f>
              <c:strCache>
                <c:ptCount val="1"/>
                <c:pt idx="0">
                  <c:v>eu-central-1c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Hoja1!$C$5:$C$10</c:f>
              <c:strCache>
                <c:ptCount val="6"/>
                <c:pt idx="0">
                  <c:v>Febrero</c:v>
                </c:pt>
                <c:pt idx="1">
                  <c:v>Marzo</c:v>
                </c:pt>
                <c:pt idx="2">
                  <c:v>Abril</c:v>
                </c:pt>
                <c:pt idx="3">
                  <c:v>Mayo</c:v>
                </c:pt>
                <c:pt idx="4">
                  <c:v>Junio</c:v>
                </c:pt>
                <c:pt idx="5">
                  <c:v>Julio</c:v>
                </c:pt>
              </c:strCache>
            </c:strRef>
          </c:cat>
          <c:val>
            <c:numRef>
              <c:f>Hoja1!$F$5:$F$10</c:f>
              <c:numCache>
                <c:formatCode>General</c:formatCode>
                <c:ptCount val="6"/>
                <c:pt idx="0">
                  <c:v>0.32319999999999999</c:v>
                </c:pt>
                <c:pt idx="1">
                  <c:v>0.32319999999999999</c:v>
                </c:pt>
                <c:pt idx="2">
                  <c:v>0.32319999999999999</c:v>
                </c:pt>
                <c:pt idx="3">
                  <c:v>0.32319999999999999</c:v>
                </c:pt>
                <c:pt idx="4">
                  <c:v>0.32319999999999999</c:v>
                </c:pt>
                <c:pt idx="5">
                  <c:v>0.32319999999999999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80-427C-9FA9-52C0F35BB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2195200"/>
        <c:axId val="592198808"/>
      </c:lineChart>
      <c:catAx>
        <c:axId val="59219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Meses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8808"/>
        <c:crosses val="autoZero"/>
        <c:auto val="1"/>
        <c:lblAlgn val="ctr"/>
        <c:lblOffset val="100"/>
        <c:tickLblSkip val="1"/>
        <c:noMultiLvlLbl val="0"/>
      </c:catAx>
      <c:valAx>
        <c:axId val="592198808"/>
        <c:scaling>
          <c:orientation val="minMax"/>
          <c:min val="0.3200000000000000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Precio</a:t>
                </a:r>
              </a:p>
              <a:p>
                <a:pPr>
                  <a:defRPr/>
                </a:pP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</a:t>
                </a:r>
                <a:r>
                  <a:rPr lang="es-ES" sz="1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 USD / hora</a:t>
                </a:r>
                <a:r>
                  <a:rPr lang="es-ES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s-ES"/>
          </a:p>
        </c:txPr>
        <c:crossAx val="59219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A520D-3A8D-46AA-AF90-563860E78DC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151858-9021-4B14-8678-F4AFFEB0FE1A}">
      <dgm:prSet phldrT="[Texto]"/>
      <dgm:spPr/>
      <dgm:t>
        <a:bodyPr/>
        <a:lstStyle/>
        <a:p>
          <a:r>
            <a:rPr lang="es-ES" b="1" dirty="0"/>
            <a:t>Estudio de las características de la plataforma pública </a:t>
          </a:r>
          <a:r>
            <a:rPr lang="es-ES" b="1" i="1" dirty="0"/>
            <a:t>AWS</a:t>
          </a:r>
          <a:endParaRPr lang="es-ES" i="1" dirty="0"/>
        </a:p>
      </dgm:t>
    </dgm:pt>
    <dgm:pt modelId="{52475DDB-E505-4481-8249-4DCFDBB88A9B}" type="parTrans" cxnId="{CF010324-5137-4B31-B672-C8FE866CF47E}">
      <dgm:prSet/>
      <dgm:spPr/>
      <dgm:t>
        <a:bodyPr/>
        <a:lstStyle/>
        <a:p>
          <a:endParaRPr lang="es-ES"/>
        </a:p>
      </dgm:t>
    </dgm:pt>
    <dgm:pt modelId="{F59C048A-BDBB-4F4D-83E6-EA2A159FA8A1}" type="sibTrans" cxnId="{CF010324-5137-4B31-B672-C8FE866CF47E}">
      <dgm:prSet/>
      <dgm:spPr/>
      <dgm:t>
        <a:bodyPr/>
        <a:lstStyle/>
        <a:p>
          <a:endParaRPr lang="es-ES"/>
        </a:p>
      </dgm:t>
    </dgm:pt>
    <dgm:pt modelId="{6BCF1429-7C54-480E-9360-9C8EB64613C8}">
      <dgm:prSet phldrT="[Texto]"/>
      <dgm:spPr>
        <a:solidFill>
          <a:schemeClr val="accent6"/>
        </a:solidFill>
      </dgm:spPr>
      <dgm:t>
        <a:bodyPr/>
        <a:lstStyle/>
        <a:p>
          <a:r>
            <a:rPr lang="es-ES" b="1"/>
            <a:t>Adquisición, almacenamiento y preprocesado de los datos extraídos</a:t>
          </a:r>
          <a:endParaRPr lang="es-ES" dirty="0"/>
        </a:p>
      </dgm:t>
    </dgm:pt>
    <dgm:pt modelId="{310C4D9B-15E7-432A-ACC6-B22AAF26FC83}" type="parTrans" cxnId="{F604C517-52F9-409F-AF57-346AAE2ED338}">
      <dgm:prSet/>
      <dgm:spPr/>
      <dgm:t>
        <a:bodyPr/>
        <a:lstStyle/>
        <a:p>
          <a:endParaRPr lang="es-ES"/>
        </a:p>
      </dgm:t>
    </dgm:pt>
    <dgm:pt modelId="{85577BB9-41BD-4984-9F71-0CB8A8E6F8CF}" type="sibTrans" cxnId="{F604C517-52F9-409F-AF57-346AAE2ED338}">
      <dgm:prSet/>
      <dgm:spPr/>
      <dgm:t>
        <a:bodyPr/>
        <a:lstStyle/>
        <a:p>
          <a:endParaRPr lang="es-ES"/>
        </a:p>
      </dgm:t>
    </dgm:pt>
    <dgm:pt modelId="{EDE3A861-8949-4599-826F-F49F7B195C88}">
      <dgm:prSet phldrT="[Texto]"/>
      <dgm:spPr>
        <a:solidFill>
          <a:schemeClr val="accent4"/>
        </a:solidFill>
      </dgm:spPr>
      <dgm:t>
        <a:bodyPr/>
        <a:lstStyle/>
        <a:p>
          <a:r>
            <a:rPr lang="es-ES" b="1"/>
            <a:t>Evaluación de los resultados</a:t>
          </a:r>
          <a:endParaRPr lang="es-ES" dirty="0"/>
        </a:p>
      </dgm:t>
    </dgm:pt>
    <dgm:pt modelId="{6B74C594-B717-4E90-A171-5358F8387CFD}" type="parTrans" cxnId="{0078F961-FDEC-4745-8C17-EC20049D5732}">
      <dgm:prSet/>
      <dgm:spPr/>
      <dgm:t>
        <a:bodyPr/>
        <a:lstStyle/>
        <a:p>
          <a:endParaRPr lang="es-ES"/>
        </a:p>
      </dgm:t>
    </dgm:pt>
    <dgm:pt modelId="{950241C4-A840-4EB2-9A11-E5857E3F0301}" type="sibTrans" cxnId="{0078F961-FDEC-4745-8C17-EC20049D5732}">
      <dgm:prSet/>
      <dgm:spPr/>
      <dgm:t>
        <a:bodyPr/>
        <a:lstStyle/>
        <a:p>
          <a:endParaRPr lang="es-ES"/>
        </a:p>
      </dgm:t>
    </dgm:pt>
    <dgm:pt modelId="{24F3EE8D-C117-49A2-9986-2AFA881C3B98}">
      <dgm:prSet phldrT="[Texto]"/>
      <dgm:spPr>
        <a:solidFill>
          <a:srgbClr val="D13A05"/>
        </a:solidFill>
      </dgm:spPr>
      <dgm:t>
        <a:bodyPr/>
        <a:lstStyle/>
        <a:p>
          <a:r>
            <a:rPr lang="es-ES" b="1" dirty="0"/>
            <a:t>Desarrollo, implementación y ejecución de algoritmos estadísticos</a:t>
          </a:r>
          <a:endParaRPr lang="es-ES" dirty="0"/>
        </a:p>
      </dgm:t>
    </dgm:pt>
    <dgm:pt modelId="{4E2B9A15-F009-4F14-9C5B-41AA325F2392}" type="parTrans" cxnId="{286C2280-7F71-4BCA-AB7F-A0EB3AD814A9}">
      <dgm:prSet/>
      <dgm:spPr/>
      <dgm:t>
        <a:bodyPr/>
        <a:lstStyle/>
        <a:p>
          <a:endParaRPr lang="es-ES"/>
        </a:p>
      </dgm:t>
    </dgm:pt>
    <dgm:pt modelId="{32B1EE0A-6B4E-460F-A400-5E9D065C074C}" type="sibTrans" cxnId="{286C2280-7F71-4BCA-AB7F-A0EB3AD814A9}">
      <dgm:prSet/>
      <dgm:spPr/>
      <dgm:t>
        <a:bodyPr/>
        <a:lstStyle/>
        <a:p>
          <a:endParaRPr lang="es-ES"/>
        </a:p>
      </dgm:t>
    </dgm:pt>
    <dgm:pt modelId="{E561B078-421A-424B-A694-F65D5A82AF1D}">
      <dgm:prSet phldrT="[Texto]"/>
      <dgm:spPr>
        <a:solidFill>
          <a:schemeClr val="accent2"/>
        </a:solidFill>
      </dgm:spPr>
      <dgm:t>
        <a:bodyPr/>
        <a:lstStyle/>
        <a:p>
          <a:r>
            <a:rPr lang="es-ES" b="1" dirty="0"/>
            <a:t>Conocimiento y aplicación de medidas estadísticas</a:t>
          </a:r>
          <a:endParaRPr lang="es-ES" dirty="0"/>
        </a:p>
      </dgm:t>
    </dgm:pt>
    <dgm:pt modelId="{952AE06E-8513-438D-8E93-E16FFFE79F66}" type="sibTrans" cxnId="{229B6991-1ECB-47EC-A031-856026EE8219}">
      <dgm:prSet/>
      <dgm:spPr/>
      <dgm:t>
        <a:bodyPr/>
        <a:lstStyle/>
        <a:p>
          <a:endParaRPr lang="es-ES"/>
        </a:p>
      </dgm:t>
    </dgm:pt>
    <dgm:pt modelId="{6CD020DD-D48B-48E0-A790-CBE029AE7B04}" type="parTrans" cxnId="{229B6991-1ECB-47EC-A031-856026EE8219}">
      <dgm:prSet/>
      <dgm:spPr/>
      <dgm:t>
        <a:bodyPr/>
        <a:lstStyle/>
        <a:p>
          <a:endParaRPr lang="es-ES"/>
        </a:p>
      </dgm:t>
    </dgm:pt>
    <dgm:pt modelId="{278FD41E-1D3C-46C2-B3E4-E05D5399B8C3}" type="pres">
      <dgm:prSet presAssocID="{DFFA520D-3A8D-46AA-AF90-563860E78DC9}" presName="rootnode" presStyleCnt="0">
        <dgm:presLayoutVars>
          <dgm:chMax/>
          <dgm:chPref/>
          <dgm:dir/>
          <dgm:animLvl val="lvl"/>
        </dgm:presLayoutVars>
      </dgm:prSet>
      <dgm:spPr/>
    </dgm:pt>
    <dgm:pt modelId="{1AAD644D-6894-4514-A808-EFF45E67814B}" type="pres">
      <dgm:prSet presAssocID="{C6151858-9021-4B14-8678-F4AFFEB0FE1A}" presName="composite" presStyleCnt="0"/>
      <dgm:spPr/>
    </dgm:pt>
    <dgm:pt modelId="{B18066DA-7E26-469D-A6F9-EC6041A87B16}" type="pres">
      <dgm:prSet presAssocID="{C6151858-9021-4B14-8678-F4AFFEB0FE1A}" presName="bentUpArrow1" presStyleLbl="alignImgPlace1" presStyleIdx="0" presStyleCnt="4"/>
      <dgm:spPr/>
    </dgm:pt>
    <dgm:pt modelId="{A775029E-21AC-4EAF-8959-7960E8C0851A}" type="pres">
      <dgm:prSet presAssocID="{C6151858-9021-4B14-8678-F4AFFEB0FE1A}" presName="ParentText" presStyleLbl="node1" presStyleIdx="0" presStyleCnt="5" custScaleX="236045">
        <dgm:presLayoutVars>
          <dgm:chMax val="1"/>
          <dgm:chPref val="1"/>
          <dgm:bulletEnabled val="1"/>
        </dgm:presLayoutVars>
      </dgm:prSet>
      <dgm:spPr/>
    </dgm:pt>
    <dgm:pt modelId="{B63348A5-1BEB-4508-BD72-CA42C755A759}" type="pres">
      <dgm:prSet presAssocID="{C6151858-9021-4B14-8678-F4AFFEB0FE1A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81343EF-6561-4B97-8678-8BBB58BAAA78}" type="pres">
      <dgm:prSet presAssocID="{F59C048A-BDBB-4F4D-83E6-EA2A159FA8A1}" presName="sibTrans" presStyleCnt="0"/>
      <dgm:spPr/>
    </dgm:pt>
    <dgm:pt modelId="{92A0C52F-416A-4492-B5E5-63FD98D0A6F6}" type="pres">
      <dgm:prSet presAssocID="{E561B078-421A-424B-A694-F65D5A82AF1D}" presName="composite" presStyleCnt="0"/>
      <dgm:spPr/>
    </dgm:pt>
    <dgm:pt modelId="{A00FD9C6-B256-48AB-BDD0-6AA67231226D}" type="pres">
      <dgm:prSet presAssocID="{E561B078-421A-424B-A694-F65D5A82AF1D}" presName="bentUpArrow1" presStyleLbl="alignImgPlace1" presStyleIdx="1" presStyleCnt="4" custLinFactNeighborX="-40857"/>
      <dgm:spPr>
        <a:solidFill>
          <a:schemeClr val="accent2">
            <a:lumMod val="40000"/>
            <a:lumOff val="60000"/>
          </a:schemeClr>
        </a:solidFill>
      </dgm:spPr>
    </dgm:pt>
    <dgm:pt modelId="{2B16B3C9-3B0B-44B3-974F-6CB6F759E788}" type="pres">
      <dgm:prSet presAssocID="{E561B078-421A-424B-A694-F65D5A82AF1D}" presName="ParentText" presStyleLbl="node1" presStyleIdx="1" presStyleCnt="5" custScaleX="242930" custLinFactNeighborX="32806">
        <dgm:presLayoutVars>
          <dgm:chMax val="1"/>
          <dgm:chPref val="1"/>
          <dgm:bulletEnabled val="1"/>
        </dgm:presLayoutVars>
      </dgm:prSet>
      <dgm:spPr/>
    </dgm:pt>
    <dgm:pt modelId="{16AB4628-0E09-4F48-A4F2-F8E545128D2A}" type="pres">
      <dgm:prSet presAssocID="{E561B078-421A-424B-A694-F65D5A82AF1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F6BBCD7-C110-472D-933C-66A7C2B34107}" type="pres">
      <dgm:prSet presAssocID="{952AE06E-8513-438D-8E93-E16FFFE79F66}" presName="sibTrans" presStyleCnt="0"/>
      <dgm:spPr/>
    </dgm:pt>
    <dgm:pt modelId="{1C77623C-190C-4BAA-9600-5C835007D5BE}" type="pres">
      <dgm:prSet presAssocID="{6BCF1429-7C54-480E-9360-9C8EB64613C8}" presName="composite" presStyleCnt="0"/>
      <dgm:spPr/>
    </dgm:pt>
    <dgm:pt modelId="{7ABC8E63-8C99-425C-A8C9-5B8BC080DDFD}" type="pres">
      <dgm:prSet presAssocID="{6BCF1429-7C54-480E-9360-9C8EB64613C8}" presName="bentUpArrow1" presStyleLbl="alignImgPlace1" presStyleIdx="2" presStyleCnt="4" custLinFactNeighborX="-69529"/>
      <dgm:spPr>
        <a:solidFill>
          <a:schemeClr val="accent6">
            <a:lumMod val="40000"/>
            <a:lumOff val="60000"/>
          </a:schemeClr>
        </a:solidFill>
      </dgm:spPr>
    </dgm:pt>
    <dgm:pt modelId="{281B89EB-612F-4DEA-AFB6-CA62FA1B4133}" type="pres">
      <dgm:prSet presAssocID="{6BCF1429-7C54-480E-9360-9C8EB64613C8}" presName="ParentText" presStyleLbl="node1" presStyleIdx="2" presStyleCnt="5" custScaleX="265464" custLinFactNeighborX="8376">
        <dgm:presLayoutVars>
          <dgm:chMax val="1"/>
          <dgm:chPref val="1"/>
          <dgm:bulletEnabled val="1"/>
        </dgm:presLayoutVars>
      </dgm:prSet>
      <dgm:spPr/>
    </dgm:pt>
    <dgm:pt modelId="{4AAE7A4F-E408-45D0-92D2-6C4D1B061380}" type="pres">
      <dgm:prSet presAssocID="{6BCF1429-7C54-480E-9360-9C8EB64613C8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267E255-61F1-46DC-83CE-7B0CDC2536CC}" type="pres">
      <dgm:prSet presAssocID="{85577BB9-41BD-4984-9F71-0CB8A8E6F8CF}" presName="sibTrans" presStyleCnt="0"/>
      <dgm:spPr/>
    </dgm:pt>
    <dgm:pt modelId="{278DE908-11F7-4591-8F5D-A58EAA62825A}" type="pres">
      <dgm:prSet presAssocID="{24F3EE8D-C117-49A2-9986-2AFA881C3B98}" presName="composite" presStyleCnt="0"/>
      <dgm:spPr/>
    </dgm:pt>
    <dgm:pt modelId="{4FD5D3A5-6753-4D1C-AEA0-8CAC240F5C46}" type="pres">
      <dgm:prSet presAssocID="{24F3EE8D-C117-49A2-9986-2AFA881C3B98}" presName="bentUpArrow1" presStyleLbl="alignImgPlace1" presStyleIdx="3" presStyleCnt="4" custLinFactNeighborX="-74557" custLinFactNeighborY="0"/>
      <dgm:spPr>
        <a:solidFill>
          <a:srgbClr val="FA9D8E"/>
        </a:solidFill>
      </dgm:spPr>
    </dgm:pt>
    <dgm:pt modelId="{948B6CEF-BC77-4C17-92AA-8529AAD4E70D}" type="pres">
      <dgm:prSet presAssocID="{24F3EE8D-C117-49A2-9986-2AFA881C3B98}" presName="ParentText" presStyleLbl="node1" presStyleIdx="3" presStyleCnt="5" custScaleX="270858">
        <dgm:presLayoutVars>
          <dgm:chMax val="1"/>
          <dgm:chPref val="1"/>
          <dgm:bulletEnabled val="1"/>
        </dgm:presLayoutVars>
      </dgm:prSet>
      <dgm:spPr/>
    </dgm:pt>
    <dgm:pt modelId="{2CF6113F-4AB4-40F9-8A2A-70FC81437468}" type="pres">
      <dgm:prSet presAssocID="{24F3EE8D-C117-49A2-9986-2AFA881C3B98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1E16A24-B895-48DD-A16D-854EAAC8E5A2}" type="pres">
      <dgm:prSet presAssocID="{32B1EE0A-6B4E-460F-A400-5E9D065C074C}" presName="sibTrans" presStyleCnt="0"/>
      <dgm:spPr/>
    </dgm:pt>
    <dgm:pt modelId="{C669D8B3-B04F-4A50-8D53-C3743E0A5BB3}" type="pres">
      <dgm:prSet presAssocID="{EDE3A861-8949-4599-826F-F49F7B195C88}" presName="composite" presStyleCnt="0"/>
      <dgm:spPr/>
    </dgm:pt>
    <dgm:pt modelId="{FCD300E1-F3B1-4B8C-BDD3-0E9E377F2355}" type="pres">
      <dgm:prSet presAssocID="{EDE3A861-8949-4599-826F-F49F7B195C88}" presName="ParentText" presStyleLbl="node1" presStyleIdx="4" presStyleCnt="5" custScaleX="265069" custScaleY="99030" custLinFactNeighborX="28653">
        <dgm:presLayoutVars>
          <dgm:chMax val="1"/>
          <dgm:chPref val="1"/>
          <dgm:bulletEnabled val="1"/>
        </dgm:presLayoutVars>
      </dgm:prSet>
      <dgm:spPr/>
    </dgm:pt>
  </dgm:ptLst>
  <dgm:cxnLst>
    <dgm:cxn modelId="{F604C517-52F9-409F-AF57-346AAE2ED338}" srcId="{DFFA520D-3A8D-46AA-AF90-563860E78DC9}" destId="{6BCF1429-7C54-480E-9360-9C8EB64613C8}" srcOrd="2" destOrd="0" parTransId="{310C4D9B-15E7-432A-ACC6-B22AAF26FC83}" sibTransId="{85577BB9-41BD-4984-9F71-0CB8A8E6F8CF}"/>
    <dgm:cxn modelId="{CF010324-5137-4B31-B672-C8FE866CF47E}" srcId="{DFFA520D-3A8D-46AA-AF90-563860E78DC9}" destId="{C6151858-9021-4B14-8678-F4AFFEB0FE1A}" srcOrd="0" destOrd="0" parTransId="{52475DDB-E505-4481-8249-4DCFDBB88A9B}" sibTransId="{F59C048A-BDBB-4F4D-83E6-EA2A159FA8A1}"/>
    <dgm:cxn modelId="{1294F938-CDE2-4CE4-B69C-A21B6AC6ECB1}" type="presOf" srcId="{E561B078-421A-424B-A694-F65D5A82AF1D}" destId="{2B16B3C9-3B0B-44B3-974F-6CB6F759E788}" srcOrd="0" destOrd="0" presId="urn:microsoft.com/office/officeart/2005/8/layout/StepDownProcess"/>
    <dgm:cxn modelId="{5FAFC95D-F1E5-41E3-8435-350B45EB697B}" type="presOf" srcId="{6BCF1429-7C54-480E-9360-9C8EB64613C8}" destId="{281B89EB-612F-4DEA-AFB6-CA62FA1B4133}" srcOrd="0" destOrd="0" presId="urn:microsoft.com/office/officeart/2005/8/layout/StepDownProcess"/>
    <dgm:cxn modelId="{0078F961-FDEC-4745-8C17-EC20049D5732}" srcId="{DFFA520D-3A8D-46AA-AF90-563860E78DC9}" destId="{EDE3A861-8949-4599-826F-F49F7B195C88}" srcOrd="4" destOrd="0" parTransId="{6B74C594-B717-4E90-A171-5358F8387CFD}" sibTransId="{950241C4-A840-4EB2-9A11-E5857E3F0301}"/>
    <dgm:cxn modelId="{8514AC78-9D30-406D-B52E-117FEC4CD678}" type="presOf" srcId="{C6151858-9021-4B14-8678-F4AFFEB0FE1A}" destId="{A775029E-21AC-4EAF-8959-7960E8C0851A}" srcOrd="0" destOrd="0" presId="urn:microsoft.com/office/officeart/2005/8/layout/StepDownProcess"/>
    <dgm:cxn modelId="{575C6C5A-4779-4968-81E2-808E6E8FE6EF}" type="presOf" srcId="{DFFA520D-3A8D-46AA-AF90-563860E78DC9}" destId="{278FD41E-1D3C-46C2-B3E4-E05D5399B8C3}" srcOrd="0" destOrd="0" presId="urn:microsoft.com/office/officeart/2005/8/layout/StepDownProcess"/>
    <dgm:cxn modelId="{286C2280-7F71-4BCA-AB7F-A0EB3AD814A9}" srcId="{DFFA520D-3A8D-46AA-AF90-563860E78DC9}" destId="{24F3EE8D-C117-49A2-9986-2AFA881C3B98}" srcOrd="3" destOrd="0" parTransId="{4E2B9A15-F009-4F14-9C5B-41AA325F2392}" sibTransId="{32B1EE0A-6B4E-460F-A400-5E9D065C074C}"/>
    <dgm:cxn modelId="{229B6991-1ECB-47EC-A031-856026EE8219}" srcId="{DFFA520D-3A8D-46AA-AF90-563860E78DC9}" destId="{E561B078-421A-424B-A694-F65D5A82AF1D}" srcOrd="1" destOrd="0" parTransId="{6CD020DD-D48B-48E0-A790-CBE029AE7B04}" sibTransId="{952AE06E-8513-438D-8E93-E16FFFE79F66}"/>
    <dgm:cxn modelId="{B93521A2-6BA7-40CE-9E49-F670F083FB75}" type="presOf" srcId="{24F3EE8D-C117-49A2-9986-2AFA881C3B98}" destId="{948B6CEF-BC77-4C17-92AA-8529AAD4E70D}" srcOrd="0" destOrd="0" presId="urn:microsoft.com/office/officeart/2005/8/layout/StepDownProcess"/>
    <dgm:cxn modelId="{8A95C3AA-1E6F-44B5-B3F3-6025590B5186}" type="presOf" srcId="{EDE3A861-8949-4599-826F-F49F7B195C88}" destId="{FCD300E1-F3B1-4B8C-BDD3-0E9E377F2355}" srcOrd="0" destOrd="0" presId="urn:microsoft.com/office/officeart/2005/8/layout/StepDownProcess"/>
    <dgm:cxn modelId="{BDA694F3-2DA8-48B4-BEC2-7D34C258E5FC}" type="presParOf" srcId="{278FD41E-1D3C-46C2-B3E4-E05D5399B8C3}" destId="{1AAD644D-6894-4514-A808-EFF45E67814B}" srcOrd="0" destOrd="0" presId="urn:microsoft.com/office/officeart/2005/8/layout/StepDownProcess"/>
    <dgm:cxn modelId="{D519DA85-404E-4814-8EBD-CA75388DA4FA}" type="presParOf" srcId="{1AAD644D-6894-4514-A808-EFF45E67814B}" destId="{B18066DA-7E26-469D-A6F9-EC6041A87B16}" srcOrd="0" destOrd="0" presId="urn:microsoft.com/office/officeart/2005/8/layout/StepDownProcess"/>
    <dgm:cxn modelId="{7871A773-F47E-4EA0-B9BD-471C07FE0380}" type="presParOf" srcId="{1AAD644D-6894-4514-A808-EFF45E67814B}" destId="{A775029E-21AC-4EAF-8959-7960E8C0851A}" srcOrd="1" destOrd="0" presId="urn:microsoft.com/office/officeart/2005/8/layout/StepDownProcess"/>
    <dgm:cxn modelId="{09CFAA81-CFB7-4888-9D40-A1B5976282FF}" type="presParOf" srcId="{1AAD644D-6894-4514-A808-EFF45E67814B}" destId="{B63348A5-1BEB-4508-BD72-CA42C755A759}" srcOrd="2" destOrd="0" presId="urn:microsoft.com/office/officeart/2005/8/layout/StepDownProcess"/>
    <dgm:cxn modelId="{2894059E-9A78-40A9-B025-F706BB2E79C4}" type="presParOf" srcId="{278FD41E-1D3C-46C2-B3E4-E05D5399B8C3}" destId="{781343EF-6561-4B97-8678-8BBB58BAAA78}" srcOrd="1" destOrd="0" presId="urn:microsoft.com/office/officeart/2005/8/layout/StepDownProcess"/>
    <dgm:cxn modelId="{349EA1AB-B2F2-43AB-919F-9E2F837D244B}" type="presParOf" srcId="{278FD41E-1D3C-46C2-B3E4-E05D5399B8C3}" destId="{92A0C52F-416A-4492-B5E5-63FD98D0A6F6}" srcOrd="2" destOrd="0" presId="urn:microsoft.com/office/officeart/2005/8/layout/StepDownProcess"/>
    <dgm:cxn modelId="{39B9B5D7-C433-4B84-8B7D-FB53B64F9FF0}" type="presParOf" srcId="{92A0C52F-416A-4492-B5E5-63FD98D0A6F6}" destId="{A00FD9C6-B256-48AB-BDD0-6AA67231226D}" srcOrd="0" destOrd="0" presId="urn:microsoft.com/office/officeart/2005/8/layout/StepDownProcess"/>
    <dgm:cxn modelId="{9FB1A936-BF02-4F8D-A109-5273FC798D8F}" type="presParOf" srcId="{92A0C52F-416A-4492-B5E5-63FD98D0A6F6}" destId="{2B16B3C9-3B0B-44B3-974F-6CB6F759E788}" srcOrd="1" destOrd="0" presId="urn:microsoft.com/office/officeart/2005/8/layout/StepDownProcess"/>
    <dgm:cxn modelId="{EDDB5991-BD3F-414E-9A66-B3A24ACD807F}" type="presParOf" srcId="{92A0C52F-416A-4492-B5E5-63FD98D0A6F6}" destId="{16AB4628-0E09-4F48-A4F2-F8E545128D2A}" srcOrd="2" destOrd="0" presId="urn:microsoft.com/office/officeart/2005/8/layout/StepDownProcess"/>
    <dgm:cxn modelId="{9DCD7172-E5FA-495D-B5CC-78D97DF627EC}" type="presParOf" srcId="{278FD41E-1D3C-46C2-B3E4-E05D5399B8C3}" destId="{5F6BBCD7-C110-472D-933C-66A7C2B34107}" srcOrd="3" destOrd="0" presId="urn:microsoft.com/office/officeart/2005/8/layout/StepDownProcess"/>
    <dgm:cxn modelId="{5F6C9F09-5658-4616-B6E0-3A34534D01B2}" type="presParOf" srcId="{278FD41E-1D3C-46C2-B3E4-E05D5399B8C3}" destId="{1C77623C-190C-4BAA-9600-5C835007D5BE}" srcOrd="4" destOrd="0" presId="urn:microsoft.com/office/officeart/2005/8/layout/StepDownProcess"/>
    <dgm:cxn modelId="{AE21421F-394B-4A8D-B2B9-C195FA0EC51C}" type="presParOf" srcId="{1C77623C-190C-4BAA-9600-5C835007D5BE}" destId="{7ABC8E63-8C99-425C-A8C9-5B8BC080DDFD}" srcOrd="0" destOrd="0" presId="urn:microsoft.com/office/officeart/2005/8/layout/StepDownProcess"/>
    <dgm:cxn modelId="{84D2C03A-5D67-4550-8EAF-E6FFCA29D757}" type="presParOf" srcId="{1C77623C-190C-4BAA-9600-5C835007D5BE}" destId="{281B89EB-612F-4DEA-AFB6-CA62FA1B4133}" srcOrd="1" destOrd="0" presId="urn:microsoft.com/office/officeart/2005/8/layout/StepDownProcess"/>
    <dgm:cxn modelId="{5F0170D7-088C-486B-B5D4-60BB6D57F1A6}" type="presParOf" srcId="{1C77623C-190C-4BAA-9600-5C835007D5BE}" destId="{4AAE7A4F-E408-45D0-92D2-6C4D1B061380}" srcOrd="2" destOrd="0" presId="urn:microsoft.com/office/officeart/2005/8/layout/StepDownProcess"/>
    <dgm:cxn modelId="{C6E2D69E-3B90-44E9-95AA-D691FA32FDFE}" type="presParOf" srcId="{278FD41E-1D3C-46C2-B3E4-E05D5399B8C3}" destId="{3267E255-61F1-46DC-83CE-7B0CDC2536CC}" srcOrd="5" destOrd="0" presId="urn:microsoft.com/office/officeart/2005/8/layout/StepDownProcess"/>
    <dgm:cxn modelId="{315D20DB-A759-42D5-835D-E6557DF118B4}" type="presParOf" srcId="{278FD41E-1D3C-46C2-B3E4-E05D5399B8C3}" destId="{278DE908-11F7-4591-8F5D-A58EAA62825A}" srcOrd="6" destOrd="0" presId="urn:microsoft.com/office/officeart/2005/8/layout/StepDownProcess"/>
    <dgm:cxn modelId="{24987993-3828-4660-BCB8-98A935BE1D91}" type="presParOf" srcId="{278DE908-11F7-4591-8F5D-A58EAA62825A}" destId="{4FD5D3A5-6753-4D1C-AEA0-8CAC240F5C46}" srcOrd="0" destOrd="0" presId="urn:microsoft.com/office/officeart/2005/8/layout/StepDownProcess"/>
    <dgm:cxn modelId="{7CB8B6CC-2DB1-4C88-AC39-9C4231A9B554}" type="presParOf" srcId="{278DE908-11F7-4591-8F5D-A58EAA62825A}" destId="{948B6CEF-BC77-4C17-92AA-8529AAD4E70D}" srcOrd="1" destOrd="0" presId="urn:microsoft.com/office/officeart/2005/8/layout/StepDownProcess"/>
    <dgm:cxn modelId="{62F91324-4176-4926-ABCC-DEE1F444D73B}" type="presParOf" srcId="{278DE908-11F7-4591-8F5D-A58EAA62825A}" destId="{2CF6113F-4AB4-40F9-8A2A-70FC81437468}" srcOrd="2" destOrd="0" presId="urn:microsoft.com/office/officeart/2005/8/layout/StepDownProcess"/>
    <dgm:cxn modelId="{ED20BCBE-B50A-4401-9CDA-879404FD4321}" type="presParOf" srcId="{278FD41E-1D3C-46C2-B3E4-E05D5399B8C3}" destId="{01E16A24-B895-48DD-A16D-854EAAC8E5A2}" srcOrd="7" destOrd="0" presId="urn:microsoft.com/office/officeart/2005/8/layout/StepDownProcess"/>
    <dgm:cxn modelId="{BBB59C2C-6897-46B4-9B72-474C5998FC11}" type="presParOf" srcId="{278FD41E-1D3C-46C2-B3E4-E05D5399B8C3}" destId="{C669D8B3-B04F-4A50-8D53-C3743E0A5BB3}" srcOrd="8" destOrd="0" presId="urn:microsoft.com/office/officeart/2005/8/layout/StepDownProcess"/>
    <dgm:cxn modelId="{3BF07F9C-6883-44E3-B177-101D8632CE11}" type="presParOf" srcId="{C669D8B3-B04F-4A50-8D53-C3743E0A5BB3}" destId="{FCD300E1-F3B1-4B8C-BDD3-0E9E377F235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066DA-7E26-469D-A6F9-EC6041A87B16}">
      <dsp:nvSpPr>
        <dsp:cNvPr id="0" name=""/>
        <dsp:cNvSpPr/>
      </dsp:nvSpPr>
      <dsp:spPr>
        <a:xfrm rot="5400000">
          <a:off x="1055950" y="1145301"/>
          <a:ext cx="747064" cy="8505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5029E-21AC-4EAF-8959-7960E8C0851A}">
      <dsp:nvSpPr>
        <dsp:cNvPr id="0" name=""/>
        <dsp:cNvSpPr/>
      </dsp:nvSpPr>
      <dsp:spPr>
        <a:xfrm>
          <a:off x="2561" y="317165"/>
          <a:ext cx="2968540" cy="88029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Estudio de las características de la plataforma pública </a:t>
          </a:r>
          <a:r>
            <a:rPr lang="es-ES" sz="1600" b="1" i="1" kern="1200" dirty="0"/>
            <a:t>AWS</a:t>
          </a:r>
          <a:endParaRPr lang="es-ES" sz="1600" i="1" kern="1200" dirty="0"/>
        </a:p>
      </dsp:txBody>
      <dsp:txXfrm>
        <a:off x="45541" y="360145"/>
        <a:ext cx="2882580" cy="794330"/>
      </dsp:txXfrm>
    </dsp:sp>
    <dsp:sp modelId="{B63348A5-1BEB-4508-BD72-CA42C755A759}">
      <dsp:nvSpPr>
        <dsp:cNvPr id="0" name=""/>
        <dsp:cNvSpPr/>
      </dsp:nvSpPr>
      <dsp:spPr>
        <a:xfrm>
          <a:off x="2115640" y="401121"/>
          <a:ext cx="914670" cy="71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FD9C6-B256-48AB-BDD0-6AA67231226D}">
      <dsp:nvSpPr>
        <dsp:cNvPr id="0" name=""/>
        <dsp:cNvSpPr/>
      </dsp:nvSpPr>
      <dsp:spPr>
        <a:xfrm rot="5400000">
          <a:off x="2205072" y="2134157"/>
          <a:ext cx="747064" cy="8505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6B3C9-3B0B-44B3-974F-6CB6F759E788}">
      <dsp:nvSpPr>
        <dsp:cNvPr id="0" name=""/>
        <dsp:cNvSpPr/>
      </dsp:nvSpPr>
      <dsp:spPr>
        <a:xfrm>
          <a:off x="1868454" y="1306022"/>
          <a:ext cx="3055127" cy="880290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Conocimiento y aplicación de medidas estadísticas</a:t>
          </a:r>
          <a:endParaRPr lang="es-ES" sz="1600" kern="1200" dirty="0"/>
        </a:p>
      </dsp:txBody>
      <dsp:txXfrm>
        <a:off x="1911434" y="1349002"/>
        <a:ext cx="2969167" cy="794330"/>
      </dsp:txXfrm>
    </dsp:sp>
    <dsp:sp modelId="{16AB4628-0E09-4F48-A4F2-F8E545128D2A}">
      <dsp:nvSpPr>
        <dsp:cNvPr id="0" name=""/>
        <dsp:cNvSpPr/>
      </dsp:nvSpPr>
      <dsp:spPr>
        <a:xfrm>
          <a:off x="3612252" y="1389978"/>
          <a:ext cx="914670" cy="71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C8E63-8C99-425C-A8C9-5B8BC080DDFD}">
      <dsp:nvSpPr>
        <dsp:cNvPr id="0" name=""/>
        <dsp:cNvSpPr/>
      </dsp:nvSpPr>
      <dsp:spPr>
        <a:xfrm rot="5400000">
          <a:off x="3556229" y="3123014"/>
          <a:ext cx="747064" cy="8505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B89EB-612F-4DEA-AFB6-CA62FA1B4133}">
      <dsp:nvSpPr>
        <dsp:cNvPr id="0" name=""/>
        <dsp:cNvSpPr/>
      </dsp:nvSpPr>
      <dsp:spPr>
        <a:xfrm>
          <a:off x="3014538" y="2294879"/>
          <a:ext cx="3338518" cy="880290"/>
        </a:xfrm>
        <a:prstGeom prst="roundRect">
          <a:avLst>
            <a:gd name="adj" fmla="val 1667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Adquisición, almacenamiento y preprocesado de los datos extraídos</a:t>
          </a:r>
          <a:endParaRPr lang="es-ES" sz="1600" kern="1200" dirty="0"/>
        </a:p>
      </dsp:txBody>
      <dsp:txXfrm>
        <a:off x="3057518" y="2337859"/>
        <a:ext cx="3252558" cy="794330"/>
      </dsp:txXfrm>
    </dsp:sp>
    <dsp:sp modelId="{4AAE7A4F-E408-45D0-92D2-6C4D1B061380}">
      <dsp:nvSpPr>
        <dsp:cNvPr id="0" name=""/>
        <dsp:cNvSpPr/>
      </dsp:nvSpPr>
      <dsp:spPr>
        <a:xfrm>
          <a:off x="5207267" y="2378834"/>
          <a:ext cx="914670" cy="71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5D3A5-6753-4D1C-AEA0-8CAC240F5C46}">
      <dsp:nvSpPr>
        <dsp:cNvPr id="0" name=""/>
        <dsp:cNvSpPr/>
      </dsp:nvSpPr>
      <dsp:spPr>
        <a:xfrm rot="5400000">
          <a:off x="5000703" y="4111871"/>
          <a:ext cx="747064" cy="8505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A9D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B6CEF-BC77-4C17-92AA-8529AAD4E70D}">
      <dsp:nvSpPr>
        <dsp:cNvPr id="0" name=""/>
        <dsp:cNvSpPr/>
      </dsp:nvSpPr>
      <dsp:spPr>
        <a:xfrm>
          <a:off x="4362519" y="3283735"/>
          <a:ext cx="3406354" cy="880290"/>
        </a:xfrm>
        <a:prstGeom prst="roundRect">
          <a:avLst>
            <a:gd name="adj" fmla="val 16670"/>
          </a:avLst>
        </a:prstGeom>
        <a:solidFill>
          <a:srgbClr val="D13A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Desarrollo, implementación y ejecución de algoritmos estadísticos</a:t>
          </a:r>
          <a:endParaRPr lang="es-ES" sz="1600" kern="1200" dirty="0"/>
        </a:p>
      </dsp:txBody>
      <dsp:txXfrm>
        <a:off x="4405499" y="3326715"/>
        <a:ext cx="3320394" cy="794330"/>
      </dsp:txXfrm>
    </dsp:sp>
    <dsp:sp modelId="{2CF6113F-4AB4-40F9-8A2A-70FC81437468}">
      <dsp:nvSpPr>
        <dsp:cNvPr id="0" name=""/>
        <dsp:cNvSpPr/>
      </dsp:nvSpPr>
      <dsp:spPr>
        <a:xfrm>
          <a:off x="6694505" y="3367691"/>
          <a:ext cx="914670" cy="71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300E1-F3B1-4B8C-BDD3-0E9E377F2355}">
      <dsp:nvSpPr>
        <dsp:cNvPr id="0" name=""/>
        <dsp:cNvSpPr/>
      </dsp:nvSpPr>
      <dsp:spPr>
        <a:xfrm>
          <a:off x="5818401" y="4272592"/>
          <a:ext cx="3333550" cy="871751"/>
        </a:xfrm>
        <a:prstGeom prst="roundRect">
          <a:avLst>
            <a:gd name="adj" fmla="val 166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Evaluación de los resultados</a:t>
          </a:r>
          <a:endParaRPr lang="es-ES" sz="1600" kern="1200" dirty="0"/>
        </a:p>
      </dsp:txBody>
      <dsp:txXfrm>
        <a:off x="5860964" y="4315155"/>
        <a:ext cx="3248424" cy="786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0155D-5680-4AB9-8046-D8CCD26EBFAD}" type="datetimeFigureOut">
              <a:rPr lang="es-ES" smtClean="0"/>
              <a:t>14/12/2018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7B4F9-A34F-48BB-9BD9-10C7D07A14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00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DB42D-6F5F-449D-98D1-66522A94F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387CF-2BF0-40C1-88BC-2DB3DBA80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99F8DA-CA62-41F1-B8B1-6065C59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D115-E3F2-4814-BF01-8B98C48C3A18}" type="datetime1">
              <a:rPr lang="es-ES" smtClean="0"/>
              <a:t>14/12/2018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B300E-2B1B-4136-87DE-4BA855BC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19AE65-F6E6-4711-A102-80ED2C9A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39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AF09A-CE2B-4FC5-ADAE-0DBBF0A3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D557A0-D839-47E2-BF28-7BC6B2228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245AC-F8EC-48C1-B957-5BD46A2D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97F7-2DDC-411D-A4F6-8B05E7F7B28F}" type="datetime1">
              <a:rPr lang="es-ES" smtClean="0"/>
              <a:t>14/12/2018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A7127-45F7-4FBF-AFD8-3091E7D7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14013-4590-469E-8CA1-8489AC55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97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DFBA85-EEE9-4ECE-81C7-CE6379F0C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BC8F2C-D435-4D37-934B-1F03278AA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4DD9E3-0FA6-46EB-8C80-931E5C1C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C561-AF86-45F6-887E-75F27A23653B}" type="datetime1">
              <a:rPr lang="es-ES" smtClean="0"/>
              <a:t>14/12/2018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AFFEF8-D52E-4CFC-A17F-DED0D5DC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BA2DF-2328-4A60-9314-11A5F855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66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26984-2A15-4E60-884C-D663B9EA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0D8E3-9DB9-428E-A388-B3DAA6510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AE52D-91F5-4F06-A375-253ED463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8A4B9-B10F-4103-BE0E-3AFF73B2D6E3}" type="datetime1">
              <a:rPr lang="es-ES" smtClean="0"/>
              <a:t>14/12/2018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53A1B-13E0-4B65-988A-2E9CF9DB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274803-D516-41FB-96DF-77FB2925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1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2DEFE-E457-4DA0-AF67-84B0BE46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948F9C-E5B7-4E23-B2D9-6112523D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72591-82C3-4647-BD90-3C204363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B8D-34BE-46CA-8C47-25B2DE783A1B}" type="datetime1">
              <a:rPr lang="es-ES" smtClean="0"/>
              <a:t>14/12/2018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0986CE-95CE-474E-A335-AD660602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BBAFE3-DAE5-49AE-9A8F-F8EBF0AC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40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EDE0D-1A03-4013-A436-FA3E4849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4DB9C-963A-4E00-91C7-D1322FFA5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5726BE-A656-4193-9AC0-5CA736183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79CFB7-2BDE-41F2-AB7F-C4AE9F00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92BC-5FDA-4860-AD55-0DCA7154AA66}" type="datetime1">
              <a:rPr lang="es-ES" smtClean="0"/>
              <a:t>14/12/2018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5B66B3-9148-4A99-99D3-6D899875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F3FFDF-BBB4-46E2-8282-0EB7E075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74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54C51-6444-4446-8D42-DBE565CA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1F0C81-7881-4594-9FCF-A9131666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12E6CB-DF22-4A14-B948-AF6DB970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02EF0E-4B44-45A7-825F-CDD633782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850F2F-7489-40AF-8071-ADFCE944A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99A152-15FA-4AC2-BF2A-299E02FE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7F2-D539-4EA4-B121-6F5A919945F6}" type="datetime1">
              <a:rPr lang="es-ES" smtClean="0"/>
              <a:t>14/12/2018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4E0BE2-7A7E-49F4-9344-0AFF69D8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4DEC06-1FC9-45B9-B1DF-68867358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2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539D7-2F92-45B3-907A-DCCC6DA5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50E212-9DD1-4A29-8F0F-1B421022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1D9F-AA03-41C4-B23D-508A5DBC07A3}" type="datetime1">
              <a:rPr lang="es-ES" smtClean="0"/>
              <a:t>14/12/2018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81C3C7-D516-486B-B52B-8710D58F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7F428A-7534-407F-9484-9390D66A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08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6B1D10-3540-4DC7-8BDE-B91D2E57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E371-CAC5-42EB-BC1D-4DEF1D0B6DA8}" type="datetime1">
              <a:rPr lang="es-ES" smtClean="0"/>
              <a:t>14/12/2018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A0CA9E-F236-42C2-B20A-035A2007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20A439-3082-454C-8E99-DFB8E661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8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43B47-B16F-4BA5-A998-B45E6D2A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CDD36B-F178-4BF9-9780-958C9FB3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ED84C-3FEF-4C3F-B702-366578263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25FAD9-08EB-4F0F-909D-77BC51F0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3CB6-FFC3-48CC-9166-BB5F3C5FE1D5}" type="datetime1">
              <a:rPr lang="es-ES" smtClean="0"/>
              <a:t>14/12/2018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E3FCAC-EA75-4F8F-9C14-5CD0943E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7C730-3BCD-4770-B1E9-BDD3B19A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15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8983D-9CA6-45F5-9F64-FF6F26BB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BF6161-C410-43B5-912D-D76945911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3CF3BF-2654-4074-9A73-136C8EE4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161BF-7408-40D8-B545-0C25EADD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9961-811D-4BAA-81B0-6FD0EB4C3A2F}" type="datetime1">
              <a:rPr lang="es-ES" smtClean="0"/>
              <a:t>14/12/2018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5191F4-E177-49F0-9C03-0861D148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A0CF8F-0686-4B7B-809F-BA6F674A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82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37F303-2E68-4907-AEA5-456E0063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A59AD8-F424-4EA8-AA58-1F3DC5FC1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BA35E-D87D-4D0D-88E6-8E7FFFC47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2DE0-C5DE-42DE-8F29-5DE695CFFEDB}" type="datetime1">
              <a:rPr lang="es-ES" smtClean="0"/>
              <a:t>14/12/2018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9AD33A-0F8B-48AE-9A44-404624D78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D3E1F-87AB-4361-A4A2-8F50FE8C8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D1581-451A-4C36-859E-DA3DE6A7B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84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F0CF-A706-4348-BD8A-57EA412B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00" y="2385549"/>
            <a:ext cx="10125116" cy="1376997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Predicción de precios de instancias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“spot”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 nube de Amazon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62ED5D-5AAD-476F-8791-36DF293A3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9121"/>
            <a:ext cx="9144000" cy="1871428"/>
          </a:xfrm>
        </p:spPr>
        <p:txBody>
          <a:bodyPr>
            <a:normAutofit fontScale="85000" lnSpcReduction="20000"/>
          </a:bodyPr>
          <a:lstStyle/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 FIN DE GRADO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Tecnología Específica de Computación</a:t>
            </a:r>
          </a:p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LUIS MENDOZA MONTERO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8B26A4-DEF8-4D9E-8E81-9DDC8B2BDB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4" y="441642"/>
            <a:ext cx="1565979" cy="1295717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CBD1671-1789-4A1E-B852-AC692A9F44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659" y="492442"/>
            <a:ext cx="1743710" cy="1376997"/>
          </a:xfrm>
          <a:prstGeom prst="rect">
            <a:avLst/>
          </a:prstGeom>
          <a:noFill/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D97A3-5C2C-4ABC-9409-39F0271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31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8838C-E703-44F6-BE3E-64DB624A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10</a:t>
            </a:fld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97F3401-B5DB-4C1F-A491-27DA4BDE638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DEL TRABAJO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A6829AE-579F-458C-BECA-D380139A2D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6" y="855084"/>
            <a:ext cx="10282757" cy="5866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F0CF-A706-4348-BD8A-57EA412B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1045"/>
            <a:ext cx="9144000" cy="1376997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DE LAS INSTANCIAS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D97A3-5C2C-4ABC-9409-39F0271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38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OPCIONES DE CONTRATACIÓN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8B0FCB7-9602-4B78-BAEE-0D740046CCA0}"/>
              </a:ext>
            </a:extLst>
          </p:cNvPr>
          <p:cNvSpPr txBox="1"/>
          <p:nvPr/>
        </p:nvSpPr>
        <p:spPr>
          <a:xfrm>
            <a:off x="70356" y="3463541"/>
            <a:ext cx="1687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INSTANCIAS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BBAE9192-03CA-4893-BE1F-B49731112FFD}"/>
              </a:ext>
            </a:extLst>
          </p:cNvPr>
          <p:cNvSpPr/>
          <p:nvPr/>
        </p:nvSpPr>
        <p:spPr>
          <a:xfrm>
            <a:off x="2006049" y="1236635"/>
            <a:ext cx="644056" cy="4905253"/>
          </a:xfrm>
          <a:prstGeom prst="leftBrace">
            <a:avLst/>
          </a:prstGeom>
          <a:noFill/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8B7E767-245C-4E5C-8FB6-20D74CF372BC}"/>
              </a:ext>
            </a:extLst>
          </p:cNvPr>
          <p:cNvSpPr txBox="1"/>
          <p:nvPr/>
        </p:nvSpPr>
        <p:spPr>
          <a:xfrm>
            <a:off x="2631258" y="1315709"/>
            <a:ext cx="1431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EDCEE7-DA80-4B12-97C7-C105A425248E}"/>
              </a:ext>
            </a:extLst>
          </p:cNvPr>
          <p:cNvSpPr txBox="1"/>
          <p:nvPr/>
        </p:nvSpPr>
        <p:spPr>
          <a:xfrm>
            <a:off x="2503184" y="2635758"/>
            <a:ext cx="173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RESERVADAS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7363B52-5563-4998-8BA5-B6E3AB5BA810}"/>
              </a:ext>
            </a:extLst>
          </p:cNvPr>
          <p:cNvSpPr txBox="1"/>
          <p:nvPr/>
        </p:nvSpPr>
        <p:spPr>
          <a:xfrm>
            <a:off x="2564975" y="3863651"/>
            <a:ext cx="143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BAJO DEMANDA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040DB3-0350-4C18-A967-82340A799173}"/>
              </a:ext>
            </a:extLst>
          </p:cNvPr>
          <p:cNvSpPr txBox="1"/>
          <p:nvPr/>
        </p:nvSpPr>
        <p:spPr>
          <a:xfrm>
            <a:off x="2536479" y="5126969"/>
            <a:ext cx="153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DEDICADOS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DC45E562-9CA4-443E-BBB8-4AB8242921CF}"/>
              </a:ext>
            </a:extLst>
          </p:cNvPr>
          <p:cNvSpPr/>
          <p:nvPr/>
        </p:nvSpPr>
        <p:spPr>
          <a:xfrm>
            <a:off x="4470132" y="1537233"/>
            <a:ext cx="659959" cy="11059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220AD0A-9049-4E78-A66D-49447B547B2D}"/>
              </a:ext>
            </a:extLst>
          </p:cNvPr>
          <p:cNvSpPr txBox="1"/>
          <p:nvPr/>
        </p:nvSpPr>
        <p:spPr>
          <a:xfrm>
            <a:off x="5572373" y="1254154"/>
            <a:ext cx="143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 dinámico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8C15E10-30B9-4AF8-865F-7461C7D84B87}"/>
              </a:ext>
            </a:extLst>
          </p:cNvPr>
          <p:cNvSpPr txBox="1"/>
          <p:nvPr/>
        </p:nvSpPr>
        <p:spPr>
          <a:xfrm>
            <a:off x="5517487" y="3742910"/>
            <a:ext cx="143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 estático</a:t>
            </a: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BDFB731-FC11-4997-83D3-B80317875EB5}"/>
              </a:ext>
            </a:extLst>
          </p:cNvPr>
          <p:cNvSpPr/>
          <p:nvPr/>
        </p:nvSpPr>
        <p:spPr>
          <a:xfrm>
            <a:off x="7280248" y="1535180"/>
            <a:ext cx="659959" cy="11059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EB58650-A043-4D0B-8B7C-C071E6C51EC2}"/>
              </a:ext>
            </a:extLst>
          </p:cNvPr>
          <p:cNvSpPr txBox="1"/>
          <p:nvPr/>
        </p:nvSpPr>
        <p:spPr>
          <a:xfrm>
            <a:off x="8216848" y="1233101"/>
            <a:ext cx="143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Coste económico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6E051CE-6FC4-4120-B807-84F335C5BDC3}"/>
              </a:ext>
            </a:extLst>
          </p:cNvPr>
          <p:cNvSpPr txBox="1"/>
          <p:nvPr/>
        </p:nvSpPr>
        <p:spPr>
          <a:xfrm>
            <a:off x="7615088" y="3940526"/>
            <a:ext cx="165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Coste mayor</a:t>
            </a:r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66DF2FAD-958F-4F0E-9388-E15860D1F1A1}"/>
              </a:ext>
            </a:extLst>
          </p:cNvPr>
          <p:cNvSpPr/>
          <p:nvPr/>
        </p:nvSpPr>
        <p:spPr>
          <a:xfrm>
            <a:off x="9691989" y="1500968"/>
            <a:ext cx="659959" cy="110596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C865304-B5FC-4C0F-BAFC-7E1529E7641D}"/>
              </a:ext>
            </a:extLst>
          </p:cNvPr>
          <p:cNvSpPr txBox="1"/>
          <p:nvPr/>
        </p:nvSpPr>
        <p:spPr>
          <a:xfrm>
            <a:off x="10529616" y="1212014"/>
            <a:ext cx="148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Pueden ser interrumpidas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3465AD4-DA6F-4B6B-9AAB-FDEB95D781F1}"/>
              </a:ext>
            </a:extLst>
          </p:cNvPr>
          <p:cNvSpPr txBox="1"/>
          <p:nvPr/>
        </p:nvSpPr>
        <p:spPr>
          <a:xfrm>
            <a:off x="10139651" y="3721187"/>
            <a:ext cx="148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 interrumpen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30CA0D9-25A0-4105-B1B9-C761CBFBD5F5}"/>
              </a:ext>
            </a:extLst>
          </p:cNvPr>
          <p:cNvSpPr txBox="1"/>
          <p:nvPr/>
        </p:nvSpPr>
        <p:spPr>
          <a:xfrm>
            <a:off x="2605125" y="1766644"/>
            <a:ext cx="148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puntual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0C1A55D-ADBD-4AAD-8ABD-09515FF04682}"/>
              </a:ext>
            </a:extLst>
          </p:cNvPr>
          <p:cNvSpPr txBox="1"/>
          <p:nvPr/>
        </p:nvSpPr>
        <p:spPr>
          <a:xfrm>
            <a:off x="2474535" y="2981583"/>
            <a:ext cx="1646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a largo plazo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A5C4D45-9AD5-4C8F-A9DA-09149F2B2262}"/>
              </a:ext>
            </a:extLst>
          </p:cNvPr>
          <p:cNvSpPr txBox="1"/>
          <p:nvPr/>
        </p:nvSpPr>
        <p:spPr>
          <a:xfrm>
            <a:off x="2424778" y="4476264"/>
            <a:ext cx="16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a corto plazo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B9189BA-559D-4E25-B1F8-7DB6BC138C51}"/>
              </a:ext>
            </a:extLst>
          </p:cNvPr>
          <p:cNvSpPr txBox="1"/>
          <p:nvPr/>
        </p:nvSpPr>
        <p:spPr>
          <a:xfrm>
            <a:off x="2466071" y="5691203"/>
            <a:ext cx="16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a largo plazo</a:t>
            </a: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26EBDA43-36D6-4EE1-9AF6-11364973910D}"/>
              </a:ext>
            </a:extLst>
          </p:cNvPr>
          <p:cNvSpPr/>
          <p:nvPr/>
        </p:nvSpPr>
        <p:spPr>
          <a:xfrm>
            <a:off x="7138054" y="2692860"/>
            <a:ext cx="276639" cy="3055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errar llave 41">
            <a:extLst>
              <a:ext uri="{FF2B5EF4-FFF2-40B4-BE49-F238E27FC236}">
                <a16:creationId xmlns:a16="http://schemas.microsoft.com/office/drawing/2014/main" id="{4DF2A719-432E-4C96-A608-740269AA8592}"/>
              </a:ext>
            </a:extLst>
          </p:cNvPr>
          <p:cNvSpPr/>
          <p:nvPr/>
        </p:nvSpPr>
        <p:spPr>
          <a:xfrm>
            <a:off x="9350386" y="2680950"/>
            <a:ext cx="276639" cy="3055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errar llave 48">
            <a:extLst>
              <a:ext uri="{FF2B5EF4-FFF2-40B4-BE49-F238E27FC236}">
                <a16:creationId xmlns:a16="http://schemas.microsoft.com/office/drawing/2014/main" id="{2EBE67C7-B298-47C0-A729-72408B0569B0}"/>
              </a:ext>
            </a:extLst>
          </p:cNvPr>
          <p:cNvSpPr/>
          <p:nvPr/>
        </p:nvSpPr>
        <p:spPr>
          <a:xfrm>
            <a:off x="4931914" y="2692860"/>
            <a:ext cx="276639" cy="30554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15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8838C-E703-44F6-BE3E-64DB624A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13</a:t>
            </a:fld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97F3401-B5DB-4C1F-A491-27DA4BDE6380}"/>
              </a:ext>
            </a:extLst>
          </p:cNvPr>
          <p:cNvSpPr txBox="1">
            <a:spLocks/>
          </p:cNvSpPr>
          <p:nvPr/>
        </p:nvSpPr>
        <p:spPr>
          <a:xfrm>
            <a:off x="614902" y="410684"/>
            <a:ext cx="10515600" cy="997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SOLICITUD INSTANCIA SPOT</a:t>
            </a:r>
            <a:endParaRPr lang="es-E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604799B-C009-4104-B065-F375DDA56B45}"/>
              </a:ext>
            </a:extLst>
          </p:cNvPr>
          <p:cNvSpPr txBox="1">
            <a:spLocks/>
          </p:cNvSpPr>
          <p:nvPr/>
        </p:nvSpPr>
        <p:spPr>
          <a:xfrm>
            <a:off x="722904" y="1460389"/>
            <a:ext cx="10515600" cy="510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9046BAC-C2CB-484C-B569-4057C5B45679}"/>
              </a:ext>
            </a:extLst>
          </p:cNvPr>
          <p:cNvSpPr txBox="1">
            <a:spLocks/>
          </p:cNvSpPr>
          <p:nvPr/>
        </p:nvSpPr>
        <p:spPr>
          <a:xfrm>
            <a:off x="722904" y="1109696"/>
            <a:ext cx="10515600" cy="5246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554CC13-63AA-4DC9-A83B-5EA9C3039B0E}"/>
              </a:ext>
            </a:extLst>
          </p:cNvPr>
          <p:cNvGrpSpPr/>
          <p:nvPr/>
        </p:nvGrpSpPr>
        <p:grpSpPr>
          <a:xfrm>
            <a:off x="5864034" y="845520"/>
            <a:ext cx="566198" cy="527526"/>
            <a:chOff x="3190526" y="841248"/>
            <a:chExt cx="685800" cy="728726"/>
          </a:xfrm>
        </p:grpSpPr>
        <p:sp>
          <p:nvSpPr>
            <p:cNvPr id="3" name="Triángulo isósceles 2">
              <a:extLst>
                <a:ext uri="{FF2B5EF4-FFF2-40B4-BE49-F238E27FC236}">
                  <a16:creationId xmlns:a16="http://schemas.microsoft.com/office/drawing/2014/main" id="{CE1DCD92-1FB9-4ED8-A52E-809BD28F92C2}"/>
                </a:ext>
              </a:extLst>
            </p:cNvPr>
            <p:cNvSpPr/>
            <p:nvPr/>
          </p:nvSpPr>
          <p:spPr>
            <a:xfrm>
              <a:off x="3190526" y="1072131"/>
              <a:ext cx="685800" cy="49784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E7EA621E-848E-4344-809F-2FAEAF811690}"/>
                </a:ext>
              </a:extLst>
            </p:cNvPr>
            <p:cNvSpPr/>
            <p:nvPr/>
          </p:nvSpPr>
          <p:spPr>
            <a:xfrm>
              <a:off x="3310128" y="841248"/>
              <a:ext cx="448056" cy="4077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AB414B5B-311C-471D-A965-774320CCDC86}"/>
              </a:ext>
            </a:extLst>
          </p:cNvPr>
          <p:cNvSpPr txBox="1"/>
          <p:nvPr/>
        </p:nvSpPr>
        <p:spPr>
          <a:xfrm>
            <a:off x="5676273" y="1402735"/>
            <a:ext cx="99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E8E0EAF-4D4D-48D3-9008-9A1796A61276}"/>
              </a:ext>
            </a:extLst>
          </p:cNvPr>
          <p:cNvCxnSpPr/>
          <p:nvPr/>
        </p:nvCxnSpPr>
        <p:spPr>
          <a:xfrm>
            <a:off x="6158358" y="1848487"/>
            <a:ext cx="0" cy="4835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858788-3519-4B5C-BBD7-DDDAFE036ECD}"/>
              </a:ext>
            </a:extLst>
          </p:cNvPr>
          <p:cNvSpPr txBox="1"/>
          <p:nvPr/>
        </p:nvSpPr>
        <p:spPr>
          <a:xfrm>
            <a:off x="5312567" y="2537199"/>
            <a:ext cx="1597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INICIALIZAR PUJA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68337AE-4B6A-4D86-A0CC-A46F5C53B55A}"/>
              </a:ext>
            </a:extLst>
          </p:cNvPr>
          <p:cNvSpPr/>
          <p:nvPr/>
        </p:nvSpPr>
        <p:spPr>
          <a:xfrm>
            <a:off x="5282187" y="2453135"/>
            <a:ext cx="1627626" cy="7358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79DCEEB-3D39-44E2-B9D7-3E8C09F708E5}"/>
              </a:ext>
            </a:extLst>
          </p:cNvPr>
          <p:cNvCxnSpPr/>
          <p:nvPr/>
        </p:nvCxnSpPr>
        <p:spPr>
          <a:xfrm>
            <a:off x="6164750" y="3276333"/>
            <a:ext cx="0" cy="4835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588159B-8E10-4AAC-98EB-4C5C91B7C814}"/>
              </a:ext>
            </a:extLst>
          </p:cNvPr>
          <p:cNvSpPr/>
          <p:nvPr/>
        </p:nvSpPr>
        <p:spPr>
          <a:xfrm rot="2817151">
            <a:off x="5692755" y="4060959"/>
            <a:ext cx="885083" cy="96926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C0F508D4-EF71-4303-AAD6-4528C0461580}"/>
              </a:ext>
            </a:extLst>
          </p:cNvPr>
          <p:cNvCxnSpPr>
            <a:cxnSpLocks/>
          </p:cNvCxnSpPr>
          <p:nvPr/>
        </p:nvCxnSpPr>
        <p:spPr>
          <a:xfrm>
            <a:off x="6823552" y="4537325"/>
            <a:ext cx="2624328" cy="831739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88804F1F-A523-4C73-9820-6029B6E258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70042" y="4545591"/>
            <a:ext cx="2518479" cy="78813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76757CB-8EF8-482B-95CF-B70A5E651E42}"/>
              </a:ext>
            </a:extLst>
          </p:cNvPr>
          <p:cNvSpPr txBox="1"/>
          <p:nvPr/>
        </p:nvSpPr>
        <p:spPr>
          <a:xfrm>
            <a:off x="6786704" y="4014082"/>
            <a:ext cx="3195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 Usuario &gt;= Precio Sistema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0DD0209-BCC5-46F2-84CF-8776CFF00871}"/>
              </a:ext>
            </a:extLst>
          </p:cNvPr>
          <p:cNvSpPr txBox="1"/>
          <p:nvPr/>
        </p:nvSpPr>
        <p:spPr>
          <a:xfrm>
            <a:off x="2542202" y="4031691"/>
            <a:ext cx="2977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 Usuario &lt; Precio Sistema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4E2FE99-797A-4C5E-84D6-FB5C28D20753}"/>
              </a:ext>
            </a:extLst>
          </p:cNvPr>
          <p:cNvSpPr txBox="1"/>
          <p:nvPr/>
        </p:nvSpPr>
        <p:spPr>
          <a:xfrm>
            <a:off x="9508122" y="5103615"/>
            <a:ext cx="167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DESPLIEGUE DE INSTANCIA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080662B-8CDE-487F-88D4-F84F961103B8}"/>
              </a:ext>
            </a:extLst>
          </p:cNvPr>
          <p:cNvSpPr txBox="1"/>
          <p:nvPr/>
        </p:nvSpPr>
        <p:spPr>
          <a:xfrm>
            <a:off x="990882" y="5015492"/>
            <a:ext cx="1825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INTERRUPCIÓN DE INSTANCIA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15838AD-BF33-4050-B38C-61D390BEE981}"/>
              </a:ext>
            </a:extLst>
          </p:cNvPr>
          <p:cNvSpPr/>
          <p:nvPr/>
        </p:nvSpPr>
        <p:spPr>
          <a:xfrm>
            <a:off x="9529379" y="5028076"/>
            <a:ext cx="1627626" cy="7358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7DA8739-0965-497C-8561-D797DE722768}"/>
              </a:ext>
            </a:extLst>
          </p:cNvPr>
          <p:cNvSpPr/>
          <p:nvPr/>
        </p:nvSpPr>
        <p:spPr>
          <a:xfrm>
            <a:off x="1029637" y="4952535"/>
            <a:ext cx="1747649" cy="7358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B2A9A23-C0CF-4126-BF63-989178506FF5}"/>
              </a:ext>
            </a:extLst>
          </p:cNvPr>
          <p:cNvSpPr txBox="1"/>
          <p:nvPr/>
        </p:nvSpPr>
        <p:spPr>
          <a:xfrm>
            <a:off x="5479052" y="4376314"/>
            <a:ext cx="1312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MIENTRAS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C9098C15-2C43-4EA1-9AB8-419F8AEC8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374" y="5906752"/>
            <a:ext cx="423633" cy="49720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DED53286-B2B9-44E2-8C43-3EFF7E69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894" y="5838200"/>
            <a:ext cx="349131" cy="4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14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CATEGORÍAS Y TIPOS DE INSTANCIA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18931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64B1A3E-DFA5-4DB4-9F6F-E5215696D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649632"/>
              </p:ext>
            </p:extLst>
          </p:nvPr>
        </p:nvGraphicFramePr>
        <p:xfrm>
          <a:off x="699715" y="2247232"/>
          <a:ext cx="109648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424">
                  <a:extLst>
                    <a:ext uri="{9D8B030D-6E8A-4147-A177-3AD203B41FA5}">
                      <a16:colId xmlns:a16="http://schemas.microsoft.com/office/drawing/2014/main" val="2623894315"/>
                    </a:ext>
                  </a:extLst>
                </a:gridCol>
                <a:gridCol w="5482424">
                  <a:extLst>
                    <a:ext uri="{9D8B030D-6E8A-4147-A177-3AD203B41FA5}">
                      <a16:colId xmlns:a16="http://schemas.microsoft.com/office/drawing/2014/main" val="2860075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Categoría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instancia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8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USO GENERAL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T3, T2, M4 y M5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6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OPTIMIZADAS PARA INFORMÁTICA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C5 y C4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00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OPTIMIZADAS PARA MEMORIA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R5, R4, X1e, X1, Memoria elevada y Z1d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65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INFORMÁTICA ACELERADA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P3, P2, G3, y F1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51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OPTIMIZADAS PARA ALMACENAMIENTO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H1, I3 y D2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955162"/>
                  </a:ext>
                </a:extLst>
              </a:tr>
            </a:tbl>
          </a:graphicData>
        </a:graphic>
      </p:graphicFrame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3140F221-463F-44E2-8046-9989BBD9B282}"/>
              </a:ext>
            </a:extLst>
          </p:cNvPr>
          <p:cNvSpPr/>
          <p:nvPr/>
        </p:nvSpPr>
        <p:spPr>
          <a:xfrm>
            <a:off x="8763000" y="5180335"/>
            <a:ext cx="233218" cy="517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F03121-94BC-4F99-87D4-4CFEE14D1FDE}"/>
              </a:ext>
            </a:extLst>
          </p:cNvPr>
          <p:cNvSpPr txBox="1"/>
          <p:nvPr/>
        </p:nvSpPr>
        <p:spPr>
          <a:xfrm>
            <a:off x="7546111" y="463058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tipo de instancia…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BE595D8-AE0E-46F2-820A-FFEE9C68217C}"/>
              </a:ext>
            </a:extLst>
          </p:cNvPr>
          <p:cNvSpPr txBox="1"/>
          <p:nvPr/>
        </p:nvSpPr>
        <p:spPr>
          <a:xfrm>
            <a:off x="6972571" y="5805529"/>
            <a:ext cx="381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…presenta varios tamaños de instancia </a:t>
            </a:r>
            <a:r>
              <a:rPr lang="es-E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(nano, </a:t>
            </a:r>
            <a:r>
              <a:rPr lang="es-E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s-E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s-E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2xlarge, …)</a:t>
            </a:r>
          </a:p>
        </p:txBody>
      </p:sp>
      <p:sp>
        <p:nvSpPr>
          <p:cNvPr id="11" name="Flecha: curvada hacia abajo 10">
            <a:extLst>
              <a:ext uri="{FF2B5EF4-FFF2-40B4-BE49-F238E27FC236}">
                <a16:creationId xmlns:a16="http://schemas.microsoft.com/office/drawing/2014/main" id="{EC328BF8-CE20-445F-83CB-FB38C9AC18E1}"/>
              </a:ext>
            </a:extLst>
          </p:cNvPr>
          <p:cNvSpPr/>
          <p:nvPr/>
        </p:nvSpPr>
        <p:spPr>
          <a:xfrm>
            <a:off x="5172364" y="1234383"/>
            <a:ext cx="2087418" cy="4558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D603EB-55C5-4053-BC6B-B94CA8F557DC}"/>
              </a:ext>
            </a:extLst>
          </p:cNvPr>
          <p:cNvSpPr txBox="1"/>
          <p:nvPr/>
        </p:nvSpPr>
        <p:spPr>
          <a:xfrm>
            <a:off x="3724564" y="1750351"/>
            <a:ext cx="180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categoría…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379980-A477-4AE4-9A42-A6B85E10BFC6}"/>
              </a:ext>
            </a:extLst>
          </p:cNvPr>
          <p:cNvSpPr txBox="1"/>
          <p:nvPr/>
        </p:nvSpPr>
        <p:spPr>
          <a:xfrm>
            <a:off x="6740236" y="1734430"/>
            <a:ext cx="354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…presenta varios tipos de instancias</a:t>
            </a:r>
          </a:p>
        </p:txBody>
      </p:sp>
    </p:spTree>
    <p:extLst>
      <p:ext uri="{BB962C8B-B14F-4D97-AF65-F5344CB8AC3E}">
        <p14:creationId xmlns:p14="http://schemas.microsoft.com/office/powerpoint/2010/main" val="258088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INFRAESTRUCTURA GLOBAL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9B46AB-FB90-415A-A706-0D5A5CAACD1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13" y="1284469"/>
            <a:ext cx="7946176" cy="5164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49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F0CF-A706-4348-BD8A-57EA412B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1045"/>
            <a:ext cx="9144000" cy="1376997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TEMPORALES Y MÉTODOS DE ANÁLISIS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D97A3-5C2C-4ABC-9409-39F0271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50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4" y="290222"/>
            <a:ext cx="10839617" cy="121076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A LAS SERIES TEMPORALES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57D22E-D5D9-4B86-BEDE-065E99C12535}"/>
              </a:ext>
            </a:extLst>
          </p:cNvPr>
          <p:cNvSpPr txBox="1"/>
          <p:nvPr/>
        </p:nvSpPr>
        <p:spPr>
          <a:xfrm>
            <a:off x="153061" y="1895307"/>
            <a:ext cx="118858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 temporal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conjunto de observaciones secuenciales obtenidas a lo largo de un determinado periodo de tiempo.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series temporales se utilizarán para realizar un análisis de datos pasados para predecir datos futuros.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este análisis, necesitaremos estudiar la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tendencia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la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irregularidad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comportamiento de los datos pasados.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2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DE ANÁLISIS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8FC506-8EEA-4676-AE56-B4B5921C6C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15" y="905153"/>
            <a:ext cx="10352599" cy="5870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904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19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COEFICIENTE DE GINI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224621" y="1109695"/>
            <a:ext cx="11885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coeficiente de Gini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medida estadística para medir la desigualdad de los datos (precios).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 valor entre 0 y 1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 de texto 2">
                <a:extLst>
                  <a:ext uri="{FF2B5EF4-FFF2-40B4-BE49-F238E27FC236}">
                    <a16:creationId xmlns:a16="http://schemas.microsoft.com/office/drawing/2014/main" id="{6CD89EE3-B480-434B-9EBD-A3DDBC0092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5877" y="2849256"/>
                <a:ext cx="3935896" cy="9817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000" i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s-E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sz="2000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es-E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s-ES" sz="20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s-E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s-ES" sz="2000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s-ES" sz="20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s-ES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s-ES" sz="20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20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s-E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sz="2000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2000" i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s-ES" dirty="0"/>
              </a:p>
              <a:p>
                <a:pPr algn="just" fontAlgn="auto">
                  <a:lnSpc>
                    <a:spcPct val="107000"/>
                  </a:lnSpc>
                  <a:spcAft>
                    <a:spcPts val="800"/>
                  </a:spcAft>
                </a:pPr>
                <a:endParaRPr lang="es-ES" sz="1200" kern="150" dirty="0">
                  <a:effectLst/>
                  <a:latin typeface="Liberation Serif"/>
                  <a:ea typeface="DejaVu Sans"/>
                  <a:cs typeface="DejaVu Sans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ES" sz="1200" kern="150" dirty="0">
                    <a:effectLst/>
                    <a:latin typeface="Liberation Serif"/>
                    <a:ea typeface="DejaVu Sans"/>
                    <a:cs typeface="DejaVu Sans"/>
                  </a:rPr>
                  <a:t> </a:t>
                </a:r>
              </a:p>
            </p:txBody>
          </p:sp>
        </mc:Choice>
        <mc:Fallback xmlns="">
          <p:sp>
            <p:nvSpPr>
              <p:cNvPr id="9" name="Cuadro de texto 2">
                <a:extLst>
                  <a:ext uri="{FF2B5EF4-FFF2-40B4-BE49-F238E27FC236}">
                    <a16:creationId xmlns:a16="http://schemas.microsoft.com/office/drawing/2014/main" id="{6CD89EE3-B480-434B-9EBD-A3DDBC00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5877" y="2849256"/>
                <a:ext cx="3935896" cy="981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6607B4AE-A02B-4DE5-9726-102E0D35169B}"/>
              </a:ext>
            </a:extLst>
          </p:cNvPr>
          <p:cNvSpPr txBox="1"/>
          <p:nvPr/>
        </p:nvSpPr>
        <p:spPr>
          <a:xfrm>
            <a:off x="5415829" y="2690336"/>
            <a:ext cx="664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el número de observaciones tomadas</a:t>
            </a:r>
          </a:p>
          <a:p>
            <a:r>
              <a:rPr lang="es-E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media de los precios</a:t>
            </a:r>
          </a:p>
          <a:p>
            <a:r>
              <a:rPr lang="es-E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cada una de las observaciones</a:t>
            </a: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72854774-093F-4FD1-8099-09A00E7964B9}"/>
              </a:ext>
            </a:extLst>
          </p:cNvPr>
          <p:cNvSpPr/>
          <p:nvPr/>
        </p:nvSpPr>
        <p:spPr>
          <a:xfrm>
            <a:off x="4771773" y="4398147"/>
            <a:ext cx="644056" cy="2225290"/>
          </a:xfrm>
          <a:prstGeom prst="leftBrace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6BD134-8436-4860-803B-F93CED6B2645}"/>
              </a:ext>
            </a:extLst>
          </p:cNvPr>
          <p:cNvSpPr txBox="1"/>
          <p:nvPr/>
        </p:nvSpPr>
        <p:spPr>
          <a:xfrm>
            <a:off x="5172405" y="4534076"/>
            <a:ext cx="6876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Cuanto más próximo sea el valor a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mayor será la igualdad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presentan los precios entre ellos.</a:t>
            </a:r>
          </a:p>
          <a:p>
            <a:pPr marL="285750" indent="-285750">
              <a:buFontTx/>
              <a:buChar char="-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Cuanto más próximo sea el valor a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mayor será la desigualdad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presentan los precios entre ellos.</a:t>
            </a:r>
          </a:p>
        </p:txBody>
      </p:sp>
    </p:spTree>
    <p:extLst>
      <p:ext uri="{BB962C8B-B14F-4D97-AF65-F5344CB8AC3E}">
        <p14:creationId xmlns:p14="http://schemas.microsoft.com/office/powerpoint/2010/main" val="353599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F0CF-A706-4348-BD8A-57EA412B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1045"/>
            <a:ext cx="9144000" cy="1376997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D97A3-5C2C-4ABC-9409-39F0271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27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20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EXPONENTIAL SMOOTHING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85FF4BD-5C0B-49A2-981C-C468811927C7}"/>
                  </a:ext>
                </a:extLst>
              </p:cNvPr>
              <p:cNvSpPr txBox="1"/>
              <p:nvPr/>
            </p:nvSpPr>
            <p:spPr>
              <a:xfrm>
                <a:off x="302150" y="1500988"/>
                <a:ext cx="11885877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</a:t>
                </a:r>
                <a:r>
                  <a:rPr lang="es-E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3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</a:t>
                </a:r>
                <a:r>
                  <a:rPr lang="es-ES" sz="3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</a:t>
                </a:r>
                <a:r>
                  <a:rPr lang="es-ES" sz="3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3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Smoothing</a:t>
                </a:r>
                <a:r>
                  <a:rPr lang="es-ES" sz="3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un algoritmo de suavizado exponencial ideal para llevar a cabo pronósticos de datos </a:t>
                </a:r>
                <a:r>
                  <a:rPr lang="es-E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tendencia clara ni estacionalidades</a:t>
                </a:r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s-E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</a:rPr>
                      <m:t>tiliza</m:t>
                    </m:r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</a:rPr>
                      <m:t>un</m:t>
                    </m:r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</a:rPr>
                      <m:t>par</m:t>
                    </m:r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á</m:t>
                    </m:r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</a:rPr>
                      <m:t>metro</m:t>
                    </m:r>
                    <m:r>
                      <a:rPr lang="es-E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800"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 indica el peso que se le asocia a las observaciones pasadas.</a:t>
                </a:r>
              </a:p>
              <a:p>
                <a:endParaRPr lang="es-E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sz="28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un valor entre 0 y 1</a:t>
                </a:r>
              </a:p>
              <a:p>
                <a:pPr marL="285750" indent="-285750">
                  <a:buFontTx/>
                  <a:buChar char="-"/>
                </a:pPr>
                <a:endParaRPr lang="es-E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85FF4BD-5C0B-49A2-981C-C46881192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0" y="1500988"/>
                <a:ext cx="11885877" cy="4708981"/>
              </a:xfrm>
              <a:prstGeom prst="rect">
                <a:avLst/>
              </a:prstGeom>
              <a:blipFill>
                <a:blip r:embed="rId2"/>
                <a:stretch>
                  <a:fillRect l="-1077" t="-16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brir llave 11">
            <a:extLst>
              <a:ext uri="{FF2B5EF4-FFF2-40B4-BE49-F238E27FC236}">
                <a16:creationId xmlns:a16="http://schemas.microsoft.com/office/drawing/2014/main" id="{DCDFDF72-5667-4851-B1DF-A1BB2A88766F}"/>
              </a:ext>
            </a:extLst>
          </p:cNvPr>
          <p:cNvSpPr/>
          <p:nvPr/>
        </p:nvSpPr>
        <p:spPr>
          <a:xfrm>
            <a:off x="4941733" y="4342487"/>
            <a:ext cx="644056" cy="2225290"/>
          </a:xfrm>
          <a:prstGeom prst="leftBrace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BE96807-EA40-4D7A-A36D-9BECB10931F5}"/>
              </a:ext>
            </a:extLst>
          </p:cNvPr>
          <p:cNvSpPr txBox="1"/>
          <p:nvPr/>
        </p:nvSpPr>
        <p:spPr>
          <a:xfrm>
            <a:off x="5585789" y="4417358"/>
            <a:ext cx="6152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Cuanto más cercano a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más peso le asociará a las observaciones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lejanas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Cuanto más cercano a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más peso le asociará a las observaciones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cercanas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3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21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EXPONENTIAL SMOOTHING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278297" y="1516890"/>
            <a:ext cx="118858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Suavizado de valores pasados: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Pronóstico de valores futuros: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 de texto 2">
                <a:extLst>
                  <a:ext uri="{FF2B5EF4-FFF2-40B4-BE49-F238E27FC236}">
                    <a16:creationId xmlns:a16="http://schemas.microsoft.com/office/drawing/2014/main" id="{E6C04A50-AB54-4B78-8080-32BFF6B92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5895" y="2250910"/>
                <a:ext cx="3630766" cy="4525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200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sz="200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S" sz="200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s-ES" sz="20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ES" dirty="0">
                  <a:latin typeface="Cambria Math" panose="020405030504060302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ES" sz="1200" kern="150" dirty="0">
                    <a:effectLst/>
                    <a:latin typeface="Liberation Serif"/>
                    <a:ea typeface="DejaVu Sans"/>
                    <a:cs typeface="DejaVu Sans"/>
                  </a:rPr>
                  <a:t> </a:t>
                </a:r>
              </a:p>
            </p:txBody>
          </p:sp>
        </mc:Choice>
        <mc:Fallback xmlns="">
          <p:sp>
            <p:nvSpPr>
              <p:cNvPr id="11" name="Cuadro de texto 2">
                <a:extLst>
                  <a:ext uri="{FF2B5EF4-FFF2-40B4-BE49-F238E27FC236}">
                    <a16:creationId xmlns:a16="http://schemas.microsoft.com/office/drawing/2014/main" id="{E6C04A50-AB54-4B78-8080-32BFF6B9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5895" y="2250910"/>
                <a:ext cx="3630766" cy="452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80C452C-49C4-4ABE-A222-719001E91B5A}"/>
                  </a:ext>
                </a:extLst>
              </p:cNvPr>
              <p:cNvSpPr txBox="1"/>
              <p:nvPr/>
            </p:nvSpPr>
            <p:spPr>
              <a:xfrm>
                <a:off x="7076661" y="1898110"/>
                <a:ext cx="2584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 ≤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≤1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80C452C-49C4-4ABE-A222-719001E9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1" y="1898110"/>
                <a:ext cx="25841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71B3620-C3E9-4E32-82B4-73BEF240B664}"/>
                  </a:ext>
                </a:extLst>
              </p:cNvPr>
              <p:cNvSpPr txBox="1"/>
              <p:nvPr/>
            </p:nvSpPr>
            <p:spPr>
              <a:xfrm>
                <a:off x="7807847" y="2357759"/>
                <a:ext cx="1121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71B3620-C3E9-4E32-82B4-73BEF240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847" y="2357759"/>
                <a:ext cx="1121801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 de texto 2">
                <a:extLst>
                  <a:ext uri="{FF2B5EF4-FFF2-40B4-BE49-F238E27FC236}">
                    <a16:creationId xmlns:a16="http://schemas.microsoft.com/office/drawing/2014/main" id="{081232BC-E3DE-4F9D-9B46-6422857A0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402" y="5051076"/>
                <a:ext cx="3791751" cy="3619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kern="150" smtClean="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ES" sz="2000" i="1" kern="150">
                          <a:effectLst/>
                          <a:latin typeface="Cambria Math" panose="02040503050406030204" pitchFamily="18" charset="0"/>
                          <a:ea typeface="DejaVu Sans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s-ES" sz="2000" i="1" kern="150">
                          <a:effectLst/>
                          <a:latin typeface="Cambria Math" panose="02040503050406030204" pitchFamily="18" charset="0"/>
                          <a:ea typeface="DejaVu Sans"/>
                          <a:cs typeface="Times New Roman" panose="020206030504050203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𝑜𝑟𝑖𝑔𝑖𝑛</m:t>
                          </m:r>
                        </m:sub>
                      </m:sSub>
                      <m:r>
                        <a:rPr lang="es-ES" sz="2000" i="1" kern="150">
                          <a:effectLst/>
                          <a:latin typeface="Cambria Math" panose="02040503050406030204" pitchFamily="18" charset="0"/>
                          <a:ea typeface="DejaVu Sans"/>
                          <a:cs typeface="Times New Roman" panose="02020603050405020304" pitchFamily="18" charset="0"/>
                        </a:rPr>
                        <m:t>+ </m:t>
                      </m:r>
                      <m:d>
                        <m:dPr>
                          <m:ctrlP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000" b="0" i="1" kern="150" smtClean="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sz="2000" i="1" kern="150">
                              <a:effectLst/>
                              <a:latin typeface="Cambria Math" panose="02040503050406030204" pitchFamily="18" charset="0"/>
                              <a:ea typeface="DejaVu Sans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" sz="2000" kern="150" dirty="0">
                  <a:effectLst/>
                  <a:latin typeface="Liberation Serif"/>
                  <a:ea typeface="DejaVu Sans"/>
                  <a:cs typeface="DejaVu Sans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ES" sz="1200" kern="150" dirty="0">
                    <a:effectLst/>
                    <a:latin typeface="Liberation Serif"/>
                    <a:ea typeface="DejaVu Sans"/>
                    <a:cs typeface="DejaVu Sans"/>
                  </a:rPr>
                  <a:t> </a:t>
                </a:r>
              </a:p>
            </p:txBody>
          </p:sp>
        </mc:Choice>
        <mc:Fallback xmlns="">
          <p:sp>
            <p:nvSpPr>
              <p:cNvPr id="13" name="Cuadro de texto 2">
                <a:extLst>
                  <a:ext uri="{FF2B5EF4-FFF2-40B4-BE49-F238E27FC236}">
                    <a16:creationId xmlns:a16="http://schemas.microsoft.com/office/drawing/2014/main" id="{081232BC-E3DE-4F9D-9B46-6422857A0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5402" y="5051076"/>
                <a:ext cx="3791751" cy="361950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29FD2558-6A69-4649-9FCD-0E8B8BF2C6FE}"/>
              </a:ext>
            </a:extLst>
          </p:cNvPr>
          <p:cNvSpPr txBox="1"/>
          <p:nvPr/>
        </p:nvSpPr>
        <p:spPr>
          <a:xfrm>
            <a:off x="1868057" y="3042283"/>
            <a:ext cx="8047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el valor de la observación real actual</a:t>
            </a: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valor de la observación suavizada actual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7AD29D-7E51-4F3A-96A8-B39AD36D6352}"/>
              </a:ext>
            </a:extLst>
          </p:cNvPr>
          <p:cNvSpPr txBox="1"/>
          <p:nvPr/>
        </p:nvSpPr>
        <p:spPr>
          <a:xfrm>
            <a:off x="453222" y="5583339"/>
            <a:ext cx="1112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valor de la última observación real que disponemos</a:t>
            </a: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559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EXPONENTIAL SMOOTHING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306123" y="1405211"/>
            <a:ext cx="118858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Smoothing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otro método de suavizado exponencial ideal para realizar pronósticos de datos que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presentan tendencias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 dos parámetros</a:t>
            </a: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9E930EEA-074D-4E13-B4FE-561C404D39B9}"/>
              </a:ext>
            </a:extLst>
          </p:cNvPr>
          <p:cNvSpPr/>
          <p:nvPr/>
        </p:nvSpPr>
        <p:spPr>
          <a:xfrm>
            <a:off x="4489833" y="3370615"/>
            <a:ext cx="644056" cy="2225290"/>
          </a:xfrm>
          <a:prstGeom prst="leftBrace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73FD797-CDA9-432B-BEA8-17441358063B}"/>
                  </a:ext>
                </a:extLst>
              </p:cNvPr>
              <p:cNvSpPr txBox="1"/>
              <p:nvPr/>
            </p:nvSpPr>
            <p:spPr>
              <a:xfrm>
                <a:off x="5043774" y="3513797"/>
                <a:ext cx="6152988" cy="1990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sz="2400"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s-E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peso que le asocia a las observaciones pasadas</a:t>
                </a:r>
              </a:p>
              <a:p>
                <a:pPr marL="285750" indent="-285750">
                  <a:buFontTx/>
                  <a:buChar char="-"/>
                </a:pPr>
                <a:endParaRPr lang="es-E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sz="24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s-E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parámetro de suavizado para medir la tendencia</a:t>
                </a: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73FD797-CDA9-432B-BEA8-174413580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774" y="3513797"/>
                <a:ext cx="6152988" cy="1990610"/>
              </a:xfrm>
              <a:prstGeom prst="rect">
                <a:avLst/>
              </a:prstGeom>
              <a:blipFill>
                <a:blip r:embed="rId2"/>
                <a:stretch>
                  <a:fillRect l="-1584" t="-2446" b="-33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548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23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EXPONENTIAL SMOOTHING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278297" y="1516890"/>
            <a:ext cx="118858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Suavizado de valores pasados: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Pronóstico de valores futuros: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 de texto 2">
                <a:extLst>
                  <a:ext uri="{FF2B5EF4-FFF2-40B4-BE49-F238E27FC236}">
                    <a16:creationId xmlns:a16="http://schemas.microsoft.com/office/drawing/2014/main" id="{E6C04A50-AB54-4B78-8080-32BFF6B92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5585" y="2314107"/>
                <a:ext cx="1937138" cy="45253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algn="ctr">
                  <a:spcAft>
                    <a:spcPts val="600"/>
                  </a:spcAft>
                </a:pPr>
                <a:endParaRPr lang="es-ES" dirty="0">
                  <a:latin typeface="Cambria Math" panose="020405030504060302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ES" sz="1200" kern="150" dirty="0">
                    <a:effectLst/>
                    <a:latin typeface="Liberation Serif"/>
                    <a:ea typeface="DejaVu Sans"/>
                    <a:cs typeface="DejaVu Sans"/>
                  </a:rPr>
                  <a:t> </a:t>
                </a:r>
              </a:p>
            </p:txBody>
          </p:sp>
        </mc:Choice>
        <mc:Fallback xmlns="">
          <p:sp>
            <p:nvSpPr>
              <p:cNvPr id="11" name="Cuadro de texto 2">
                <a:extLst>
                  <a:ext uri="{FF2B5EF4-FFF2-40B4-BE49-F238E27FC236}">
                    <a16:creationId xmlns:a16="http://schemas.microsoft.com/office/drawing/2014/main" id="{E6C04A50-AB54-4B78-8080-32BFF6B9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5585" y="2314107"/>
                <a:ext cx="1937138" cy="452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80C452C-49C4-4ABE-A222-719001E91B5A}"/>
                  </a:ext>
                </a:extLst>
              </p:cNvPr>
              <p:cNvSpPr txBox="1"/>
              <p:nvPr/>
            </p:nvSpPr>
            <p:spPr>
              <a:xfrm>
                <a:off x="7821101" y="1752620"/>
                <a:ext cx="2584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 ≤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 ≤1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80C452C-49C4-4ABE-A222-719001E9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101" y="1752620"/>
                <a:ext cx="25841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71B3620-C3E9-4E32-82B4-73BEF240B664}"/>
                  </a:ext>
                </a:extLst>
              </p:cNvPr>
              <p:cNvSpPr txBox="1"/>
              <p:nvPr/>
            </p:nvSpPr>
            <p:spPr>
              <a:xfrm>
                <a:off x="8552287" y="2157921"/>
                <a:ext cx="1121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771B3620-C3E9-4E32-82B4-73BEF240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87" y="2157921"/>
                <a:ext cx="1121801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brir llave 13">
            <a:extLst>
              <a:ext uri="{FF2B5EF4-FFF2-40B4-BE49-F238E27FC236}">
                <a16:creationId xmlns:a16="http://schemas.microsoft.com/office/drawing/2014/main" id="{0F02D616-8518-4BD9-A47D-3BDBD499F7CE}"/>
              </a:ext>
            </a:extLst>
          </p:cNvPr>
          <p:cNvSpPr/>
          <p:nvPr/>
        </p:nvSpPr>
        <p:spPr>
          <a:xfrm>
            <a:off x="5718648" y="1414608"/>
            <a:ext cx="644056" cy="2225290"/>
          </a:xfrm>
          <a:prstGeom prst="leftBrace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 de texto 2">
                <a:extLst>
                  <a:ext uri="{FF2B5EF4-FFF2-40B4-BE49-F238E27FC236}">
                    <a16:creationId xmlns:a16="http://schemas.microsoft.com/office/drawing/2014/main" id="{6164474C-E833-47F4-A7E1-968F0016A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6661" y="1335915"/>
                <a:ext cx="4073054" cy="3619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i="1" dirty="0"/>
              </a:p>
              <a:p>
                <a:pPr>
                  <a:spcAft>
                    <a:spcPts val="0"/>
                  </a:spcAft>
                </a:pPr>
                <a:r>
                  <a:rPr lang="es-ES" sz="1200" kern="150" dirty="0">
                    <a:effectLst/>
                    <a:latin typeface="Liberation Serif"/>
                    <a:ea typeface="DejaVu Sans"/>
                    <a:cs typeface="DejaVu Sans"/>
                  </a:rPr>
                  <a:t> </a:t>
                </a:r>
              </a:p>
            </p:txBody>
          </p:sp>
        </mc:Choice>
        <mc:Fallback xmlns="">
          <p:sp>
            <p:nvSpPr>
              <p:cNvPr id="15" name="Cuadro de texto 2">
                <a:extLst>
                  <a:ext uri="{FF2B5EF4-FFF2-40B4-BE49-F238E27FC236}">
                    <a16:creationId xmlns:a16="http://schemas.microsoft.com/office/drawing/2014/main" id="{6164474C-E833-47F4-A7E1-968F0016A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6661" y="1335915"/>
                <a:ext cx="4073054" cy="361950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 de texto 2">
                <a:extLst>
                  <a:ext uri="{FF2B5EF4-FFF2-40B4-BE49-F238E27FC236}">
                    <a16:creationId xmlns:a16="http://schemas.microsoft.com/office/drawing/2014/main" id="{E3D4D7C0-E558-4717-9B94-68016DA19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6660" y="2754570"/>
                <a:ext cx="4073054" cy="3619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s-ES" i="1" dirty="0"/>
              </a:p>
              <a:p>
                <a:pPr>
                  <a:spcAft>
                    <a:spcPts val="0"/>
                  </a:spcAft>
                </a:pPr>
                <a:r>
                  <a:rPr lang="es-ES" sz="1200" kern="150" dirty="0">
                    <a:effectLst/>
                    <a:latin typeface="Liberation Serif"/>
                    <a:ea typeface="DejaVu Sans"/>
                    <a:cs typeface="DejaVu Sans"/>
                  </a:rPr>
                  <a:t> </a:t>
                </a:r>
              </a:p>
            </p:txBody>
          </p:sp>
        </mc:Choice>
        <mc:Fallback xmlns="">
          <p:sp>
            <p:nvSpPr>
              <p:cNvPr id="16" name="Cuadro de texto 2">
                <a:extLst>
                  <a:ext uri="{FF2B5EF4-FFF2-40B4-BE49-F238E27FC236}">
                    <a16:creationId xmlns:a16="http://schemas.microsoft.com/office/drawing/2014/main" id="{E3D4D7C0-E558-4717-9B94-68016DA19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6660" y="2754570"/>
                <a:ext cx="4073054" cy="361950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F029406-1591-459E-99E4-F39947CE7DE9}"/>
                  </a:ext>
                </a:extLst>
              </p:cNvPr>
              <p:cNvSpPr txBox="1"/>
              <p:nvPr/>
            </p:nvSpPr>
            <p:spPr>
              <a:xfrm>
                <a:off x="7821101" y="3218802"/>
                <a:ext cx="2584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0 ≤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F029406-1591-459E-99E4-F39947CE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101" y="3218802"/>
                <a:ext cx="258417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2AB2C33-E787-4C9F-8799-B449BFDCC175}"/>
                  </a:ext>
                </a:extLst>
              </p:cNvPr>
              <p:cNvSpPr txBox="1"/>
              <p:nvPr/>
            </p:nvSpPr>
            <p:spPr>
              <a:xfrm>
                <a:off x="6857000" y="3488069"/>
                <a:ext cx="4618729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2AB2C33-E787-4C9F-8799-B449BFDCC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00" y="3488069"/>
                <a:ext cx="4618729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B9D5F544-42C0-4EE7-A9AA-AD0E061A7FFF}"/>
              </a:ext>
            </a:extLst>
          </p:cNvPr>
          <p:cNvSpPr txBox="1"/>
          <p:nvPr/>
        </p:nvSpPr>
        <p:spPr>
          <a:xfrm>
            <a:off x="453223" y="3711251"/>
            <a:ext cx="6209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valor de la observación suavizada actual</a:t>
            </a:r>
          </a:p>
          <a:p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valor de la estimación de la tendencia</a:t>
            </a:r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 de texto 2">
                <a:extLst>
                  <a:ext uri="{FF2B5EF4-FFF2-40B4-BE49-F238E27FC236}">
                    <a16:creationId xmlns:a16="http://schemas.microsoft.com/office/drawing/2014/main" id="{59CA7FAD-DDCF-4B63-80E7-D74605901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772" y="5763857"/>
                <a:ext cx="3791751" cy="3619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𝑚𝑏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  <a:p>
                <a:pPr algn="just">
                  <a:spcAft>
                    <a:spcPts val="600"/>
                  </a:spcAft>
                </a:pPr>
                <a:endParaRPr lang="es-ES" sz="2000" kern="150" dirty="0">
                  <a:effectLst/>
                  <a:latin typeface="Liberation Serif"/>
                  <a:ea typeface="DejaVu Sans"/>
                  <a:cs typeface="DejaVu Sans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s-ES" sz="1200" kern="150" dirty="0">
                    <a:effectLst/>
                    <a:latin typeface="Liberation Serif"/>
                    <a:ea typeface="DejaVu Sans"/>
                    <a:cs typeface="DejaVu Sans"/>
                  </a:rPr>
                  <a:t> </a:t>
                </a:r>
              </a:p>
            </p:txBody>
          </p:sp>
        </mc:Choice>
        <mc:Fallback xmlns="">
          <p:sp>
            <p:nvSpPr>
              <p:cNvPr id="19" name="Cuadro de texto 2">
                <a:extLst>
                  <a:ext uri="{FF2B5EF4-FFF2-40B4-BE49-F238E27FC236}">
                    <a16:creationId xmlns:a16="http://schemas.microsoft.com/office/drawing/2014/main" id="{59CA7FAD-DDCF-4B63-80E7-D7460590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2772" y="5763857"/>
                <a:ext cx="3791751" cy="361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13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F0CF-A706-4348-BD8A-57EA412B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11692"/>
            <a:ext cx="9144000" cy="1376997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ENTORNO DE TRABAJO Y PREPARACIÓN DE LOS DATOS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D97A3-5C2C-4ABC-9409-39F0271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850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ENTORNO DE TRABAJO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E2BCD6-8853-4677-86F4-1880B5381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80" y="1901521"/>
            <a:ext cx="1855470" cy="18554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5ED312-F896-40E0-B3B8-934568EBB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31" y="2013678"/>
            <a:ext cx="2962846" cy="18554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9CF2058-5600-4EFC-AA0F-DFF09225DB4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3" y="1558038"/>
            <a:ext cx="2460928" cy="246092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F0149-29D8-4E7A-B5E9-ED9C303D290C}"/>
              </a:ext>
            </a:extLst>
          </p:cNvPr>
          <p:cNvSpPr txBox="1"/>
          <p:nvPr/>
        </p:nvSpPr>
        <p:spPr>
          <a:xfrm>
            <a:off x="530748" y="39729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Entorno de desarrollo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DB40E5D-2BB9-416C-BA9B-5A5FF1987396}"/>
              </a:ext>
            </a:extLst>
          </p:cNvPr>
          <p:cNvSpPr txBox="1"/>
          <p:nvPr/>
        </p:nvSpPr>
        <p:spPr>
          <a:xfrm>
            <a:off x="9276730" y="4018966"/>
            <a:ext cx="18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Gestor de BBDD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FC8A55A-2EF1-42B5-86E6-76C5DDC3E5EA}"/>
              </a:ext>
            </a:extLst>
          </p:cNvPr>
          <p:cNvSpPr txBox="1"/>
          <p:nvPr/>
        </p:nvSpPr>
        <p:spPr>
          <a:xfrm>
            <a:off x="4643560" y="396407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Lenguaje de programación Python 3</a:t>
            </a:r>
          </a:p>
        </p:txBody>
      </p:sp>
    </p:spTree>
    <p:extLst>
      <p:ext uri="{BB962C8B-B14F-4D97-AF65-F5344CB8AC3E}">
        <p14:creationId xmlns:p14="http://schemas.microsoft.com/office/powerpoint/2010/main" val="190209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14902" y="218077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PREPARACIÓN DE LOS DATOS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224621" y="1038402"/>
            <a:ext cx="1188587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Credenciales de acceso</a:t>
            </a:r>
          </a:p>
          <a:p>
            <a:pPr marL="514350" indent="-514350">
              <a:buAutoNum type="arabicPeriod"/>
            </a:pPr>
            <a:endParaRPr lang="es-E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Inserción de los datos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la BBDD</a:t>
            </a: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lecha: doblada hacia arriba 1">
            <a:extLst>
              <a:ext uri="{FF2B5EF4-FFF2-40B4-BE49-F238E27FC236}">
                <a16:creationId xmlns:a16="http://schemas.microsoft.com/office/drawing/2014/main" id="{50E9D6E3-F729-4098-B29E-A810C5C8DA53}"/>
              </a:ext>
            </a:extLst>
          </p:cNvPr>
          <p:cNvSpPr/>
          <p:nvPr/>
        </p:nvSpPr>
        <p:spPr>
          <a:xfrm rot="5400000">
            <a:off x="3517832" y="4012067"/>
            <a:ext cx="906996" cy="2869760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273C38D-3D04-472C-94DA-354892CBA0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51" y="4068323"/>
            <a:ext cx="1394751" cy="12216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59A9E5A-4C60-4613-B37B-49C5D4D7DE1E}"/>
              </a:ext>
            </a:extLst>
          </p:cNvPr>
          <p:cNvSpPr txBox="1"/>
          <p:nvPr/>
        </p:nvSpPr>
        <p:spPr>
          <a:xfrm>
            <a:off x="5750532" y="5393584"/>
            <a:ext cx="5743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 CON PRECIOS NO REGISTRADOS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869984-D678-4D05-AC8F-D3A604610852}"/>
              </a:ext>
            </a:extLst>
          </p:cNvPr>
          <p:cNvSpPr txBox="1"/>
          <p:nvPr/>
        </p:nvSpPr>
        <p:spPr>
          <a:xfrm>
            <a:off x="3099221" y="5819598"/>
            <a:ext cx="174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Problema…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9A7524EE-D613-41FF-9165-92E9302DE273}"/>
              </a:ext>
            </a:extLst>
          </p:cNvPr>
          <p:cNvSpPr/>
          <p:nvPr/>
        </p:nvSpPr>
        <p:spPr>
          <a:xfrm>
            <a:off x="4136096" y="2120769"/>
            <a:ext cx="644056" cy="2008071"/>
          </a:xfrm>
          <a:prstGeom prst="leftBrace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CE8FB8-12E7-4669-B564-1581C2A5801C}"/>
              </a:ext>
            </a:extLst>
          </p:cNvPr>
          <p:cNvSpPr txBox="1"/>
          <p:nvPr/>
        </p:nvSpPr>
        <p:spPr>
          <a:xfrm>
            <a:off x="216017" y="2755473"/>
            <a:ext cx="3966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Script de descarga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90A21EF-3F40-4CBE-8160-6E12328DD7D3}"/>
              </a:ext>
            </a:extLst>
          </p:cNvPr>
          <p:cNvSpPr txBox="1"/>
          <p:nvPr/>
        </p:nvSpPr>
        <p:spPr>
          <a:xfrm>
            <a:off x="4663399" y="2083230"/>
            <a:ext cx="720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Atributos: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precio/hora, zona de disponibilidad, sistema operativo, tipo de instancia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F6B17AF-492D-478C-A8DF-52CAF0F3799D}"/>
              </a:ext>
            </a:extLst>
          </p:cNvPr>
          <p:cNvSpPr txBox="1"/>
          <p:nvPr/>
        </p:nvSpPr>
        <p:spPr>
          <a:xfrm>
            <a:off x="4622363" y="3009156"/>
            <a:ext cx="7203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Ejecución: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 días anteriores</a:t>
            </a: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BCDE9E-9E2D-4B21-8626-E61F99D60106}"/>
              </a:ext>
            </a:extLst>
          </p:cNvPr>
          <p:cNvSpPr txBox="1"/>
          <p:nvPr/>
        </p:nvSpPr>
        <p:spPr>
          <a:xfrm>
            <a:off x="4622362" y="3542380"/>
            <a:ext cx="766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disponibles: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01/02/2018 - 30/09/2018</a:t>
            </a: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89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PREPROCESADO DE DATOS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153061" y="1019256"/>
            <a:ext cx="1188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sistema solo registra el precio cuando este cambia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5389DED4-1434-484B-A2EF-FD2FDF1CE1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759446"/>
              </p:ext>
            </p:extLst>
          </p:nvPr>
        </p:nvGraphicFramePr>
        <p:xfrm>
          <a:off x="1422400" y="2334724"/>
          <a:ext cx="6624320" cy="3822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errar llave 2">
            <a:extLst>
              <a:ext uri="{FF2B5EF4-FFF2-40B4-BE49-F238E27FC236}">
                <a16:creationId xmlns:a16="http://schemas.microsoft.com/office/drawing/2014/main" id="{D627AC8A-D850-49E1-9AD8-DD642B3BDB99}"/>
              </a:ext>
            </a:extLst>
          </p:cNvPr>
          <p:cNvSpPr/>
          <p:nvPr/>
        </p:nvSpPr>
        <p:spPr>
          <a:xfrm rot="16200000">
            <a:off x="3275329" y="5177217"/>
            <a:ext cx="326003" cy="128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06FA00-0F68-44C1-90C3-0C563FA2BC53}"/>
              </a:ext>
            </a:extLst>
          </p:cNvPr>
          <p:cNvSpPr txBox="1"/>
          <p:nvPr/>
        </p:nvSpPr>
        <p:spPr>
          <a:xfrm>
            <a:off x="2141937" y="6005924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>
                <a:solidFill>
                  <a:srgbClr val="FF0000"/>
                </a:solidFill>
              </a:rPr>
              <a:t>¿ 02:00:00, 03:00:00,…?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7320E5F-5B63-4B2F-828D-19147944A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62" y="2609974"/>
            <a:ext cx="3297936" cy="277368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FD038D8-D3E4-4E18-8E4A-918AE6C94982}"/>
              </a:ext>
            </a:extLst>
          </p:cNvPr>
          <p:cNvSpPr txBox="1"/>
          <p:nvPr/>
        </p:nvSpPr>
        <p:spPr>
          <a:xfrm>
            <a:off x="8419646" y="4971008"/>
            <a:ext cx="323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es una serie temporal</a:t>
            </a:r>
          </a:p>
        </p:txBody>
      </p:sp>
    </p:spTree>
    <p:extLst>
      <p:ext uri="{BB962C8B-B14F-4D97-AF65-F5344CB8AC3E}">
        <p14:creationId xmlns:p14="http://schemas.microsoft.com/office/powerpoint/2010/main" val="13815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28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PREPROCESADO DE DATOS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5FF4BD-5C0B-49A2-981C-C468811927C7}"/>
              </a:ext>
            </a:extLst>
          </p:cNvPr>
          <p:cNvSpPr txBox="1"/>
          <p:nvPr/>
        </p:nvSpPr>
        <p:spPr>
          <a:xfrm>
            <a:off x="153061" y="1128423"/>
            <a:ext cx="1188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Solución</a:t>
            </a: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precios horas perdidas = precio actualizado anterior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DD30149E-9B81-4EC8-9006-4850B30A8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097815"/>
              </p:ext>
            </p:extLst>
          </p:nvPr>
        </p:nvGraphicFramePr>
        <p:xfrm>
          <a:off x="1666240" y="2366308"/>
          <a:ext cx="6241609" cy="3990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Imagen 13">
            <a:extLst>
              <a:ext uri="{FF2B5EF4-FFF2-40B4-BE49-F238E27FC236}">
                <a16:creationId xmlns:a16="http://schemas.microsoft.com/office/drawing/2014/main" id="{629277C7-55B9-4D92-8AF3-0CDCE2E77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23" y="2560320"/>
            <a:ext cx="2519304" cy="27820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387228A-1DE1-4303-9CF6-99FB3AAF57B6}"/>
              </a:ext>
            </a:extLst>
          </p:cNvPr>
          <p:cNvSpPr txBox="1"/>
          <p:nvPr/>
        </p:nvSpPr>
        <p:spPr>
          <a:xfrm>
            <a:off x="8419646" y="5111540"/>
            <a:ext cx="323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Sí es una serie temporal</a:t>
            </a:r>
          </a:p>
        </p:txBody>
      </p:sp>
    </p:spTree>
    <p:extLst>
      <p:ext uri="{BB962C8B-B14F-4D97-AF65-F5344CB8AC3E}">
        <p14:creationId xmlns:p14="http://schemas.microsoft.com/office/powerpoint/2010/main" val="603248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29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PREPROCESADO DE DATOS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iagrama de flujo: disco magnético 1">
            <a:extLst>
              <a:ext uri="{FF2B5EF4-FFF2-40B4-BE49-F238E27FC236}">
                <a16:creationId xmlns:a16="http://schemas.microsoft.com/office/drawing/2014/main" id="{2DDE9A59-813E-49D7-A983-891074FB80CE}"/>
              </a:ext>
            </a:extLst>
          </p:cNvPr>
          <p:cNvSpPr/>
          <p:nvPr/>
        </p:nvSpPr>
        <p:spPr>
          <a:xfrm>
            <a:off x="4711145" y="1098951"/>
            <a:ext cx="2234317" cy="985962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85FECB0-1B40-4AF9-88C9-3352873FAA00}"/>
              </a:ext>
            </a:extLst>
          </p:cNvPr>
          <p:cNvCxnSpPr/>
          <p:nvPr/>
        </p:nvCxnSpPr>
        <p:spPr>
          <a:xfrm>
            <a:off x="5785237" y="2146853"/>
            <a:ext cx="0" cy="715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EEF0181-3974-4F30-86B9-00B57A47E943}"/>
              </a:ext>
            </a:extLst>
          </p:cNvPr>
          <p:cNvSpPr/>
          <p:nvPr/>
        </p:nvSpPr>
        <p:spPr>
          <a:xfrm>
            <a:off x="4820476" y="2901361"/>
            <a:ext cx="2015653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FFEBBCF-25F7-4D56-8826-B39ADFBDF248}"/>
              </a:ext>
            </a:extLst>
          </p:cNvPr>
          <p:cNvCxnSpPr/>
          <p:nvPr/>
        </p:nvCxnSpPr>
        <p:spPr>
          <a:xfrm>
            <a:off x="5785237" y="3500559"/>
            <a:ext cx="0" cy="715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52F3C6-02C9-475F-B60B-9089BE94A99C}"/>
              </a:ext>
            </a:extLst>
          </p:cNvPr>
          <p:cNvSpPr/>
          <p:nvPr/>
        </p:nvSpPr>
        <p:spPr>
          <a:xfrm>
            <a:off x="4820476" y="4254380"/>
            <a:ext cx="2015653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B6DB8D8-540B-4914-B6AD-15238314B2A6}"/>
              </a:ext>
            </a:extLst>
          </p:cNvPr>
          <p:cNvCxnSpPr>
            <a:cxnSpLocks/>
          </p:cNvCxnSpPr>
          <p:nvPr/>
        </p:nvCxnSpPr>
        <p:spPr>
          <a:xfrm flipH="1">
            <a:off x="2862470" y="4604239"/>
            <a:ext cx="1505117" cy="246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0E6C424-88CA-42A4-833E-48AF704A84CC}"/>
              </a:ext>
            </a:extLst>
          </p:cNvPr>
          <p:cNvCxnSpPr>
            <a:cxnSpLocks/>
          </p:cNvCxnSpPr>
          <p:nvPr/>
        </p:nvCxnSpPr>
        <p:spPr>
          <a:xfrm>
            <a:off x="7289018" y="4588769"/>
            <a:ext cx="1481271" cy="261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017B04C-E31A-477F-AC04-9710A3377EDA}"/>
              </a:ext>
            </a:extLst>
          </p:cNvPr>
          <p:cNvSpPr/>
          <p:nvPr/>
        </p:nvSpPr>
        <p:spPr>
          <a:xfrm>
            <a:off x="462504" y="4727267"/>
            <a:ext cx="2015653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FA35CBF-74A5-46B8-8314-6B82E1E1329E}"/>
              </a:ext>
            </a:extLst>
          </p:cNvPr>
          <p:cNvSpPr/>
          <p:nvPr/>
        </p:nvSpPr>
        <p:spPr>
          <a:xfrm>
            <a:off x="9165867" y="4768437"/>
            <a:ext cx="2015653" cy="5565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503938D-C8CC-489E-B953-B9E272322922}"/>
              </a:ext>
            </a:extLst>
          </p:cNvPr>
          <p:cNvSpPr txBox="1"/>
          <p:nvPr/>
        </p:nvSpPr>
        <p:spPr>
          <a:xfrm>
            <a:off x="5220691" y="1487029"/>
            <a:ext cx="1200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BBDD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3FA7A68-3708-4726-BE04-C5E95E53CC4D}"/>
              </a:ext>
            </a:extLst>
          </p:cNvPr>
          <p:cNvSpPr txBox="1"/>
          <p:nvPr/>
        </p:nvSpPr>
        <p:spPr>
          <a:xfrm>
            <a:off x="4820467" y="2869277"/>
            <a:ext cx="1962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Preprocesado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horas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7C6EE0E-3F1A-48C4-83AF-EA11CF90752C}"/>
              </a:ext>
            </a:extLst>
          </p:cNvPr>
          <p:cNvSpPr txBox="1"/>
          <p:nvPr/>
        </p:nvSpPr>
        <p:spPr>
          <a:xfrm>
            <a:off x="4766976" y="4209509"/>
            <a:ext cx="201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Preprocesado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días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7975A33-4C0B-4F14-B7B1-EA0089C78335}"/>
              </a:ext>
            </a:extLst>
          </p:cNvPr>
          <p:cNvSpPr txBox="1"/>
          <p:nvPr/>
        </p:nvSpPr>
        <p:spPr>
          <a:xfrm>
            <a:off x="431123" y="4682396"/>
            <a:ext cx="201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Preprocesado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semanas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2EB358B-7007-4D7E-B4EC-FE01EEDE3BD8}"/>
              </a:ext>
            </a:extLst>
          </p:cNvPr>
          <p:cNvSpPr txBox="1"/>
          <p:nvPr/>
        </p:nvSpPr>
        <p:spPr>
          <a:xfrm>
            <a:off x="9182429" y="4682396"/>
            <a:ext cx="199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Preprocesado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meses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6562220-CA58-419C-A508-A0C6AA46DF7B}"/>
              </a:ext>
            </a:extLst>
          </p:cNvPr>
          <p:cNvSpPr txBox="1"/>
          <p:nvPr/>
        </p:nvSpPr>
        <p:spPr>
          <a:xfrm>
            <a:off x="-103368" y="5499982"/>
            <a:ext cx="42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precioSemana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preciosDiasSemana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8CE9375-696C-4491-8787-8D75B39C0D2A}"/>
              </a:ext>
            </a:extLst>
          </p:cNvPr>
          <p:cNvSpPr txBox="1"/>
          <p:nvPr/>
        </p:nvSpPr>
        <p:spPr>
          <a:xfrm>
            <a:off x="3980625" y="4955696"/>
            <a:ext cx="36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precioDia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preciosHorasDia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A5F5C65-2C62-4971-89F7-45A95ABEE2C5}"/>
              </a:ext>
            </a:extLst>
          </p:cNvPr>
          <p:cNvSpPr txBox="1"/>
          <p:nvPr/>
        </p:nvSpPr>
        <p:spPr>
          <a:xfrm>
            <a:off x="8237549" y="5598122"/>
            <a:ext cx="36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precioMes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preciosDiasMes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356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</a:t>
            </a:r>
            <a:r>
              <a:rPr lang="es-E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" name="Nube 1">
            <a:extLst>
              <a:ext uri="{FF2B5EF4-FFF2-40B4-BE49-F238E27FC236}">
                <a16:creationId xmlns:a16="http://schemas.microsoft.com/office/drawing/2014/main" id="{89764D6E-7801-46D7-B59F-A842951853CF}"/>
              </a:ext>
            </a:extLst>
          </p:cNvPr>
          <p:cNvSpPr/>
          <p:nvPr/>
        </p:nvSpPr>
        <p:spPr>
          <a:xfrm>
            <a:off x="782664" y="1208868"/>
            <a:ext cx="2185261" cy="133285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EDF2B0-42B3-49AD-AD09-8921F1DC21DF}"/>
              </a:ext>
            </a:extLst>
          </p:cNvPr>
          <p:cNvSpPr txBox="1"/>
          <p:nvPr/>
        </p:nvSpPr>
        <p:spPr>
          <a:xfrm>
            <a:off x="1073257" y="1445368"/>
            <a:ext cx="1604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C3145F7-AB0E-415F-A584-80D7F60C66F4}"/>
              </a:ext>
            </a:extLst>
          </p:cNvPr>
          <p:cNvSpPr/>
          <p:nvPr/>
        </p:nvSpPr>
        <p:spPr>
          <a:xfrm>
            <a:off x="3258518" y="1740170"/>
            <a:ext cx="1162373" cy="1937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32B0B9-6246-436B-BB4C-423D819072AA}"/>
              </a:ext>
            </a:extLst>
          </p:cNvPr>
          <p:cNvSpPr txBox="1"/>
          <p:nvPr/>
        </p:nvSpPr>
        <p:spPr>
          <a:xfrm>
            <a:off x="4508797" y="1632444"/>
            <a:ext cx="169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3BCAA273-AEFD-41CA-A68D-44B26492C9C6}"/>
              </a:ext>
            </a:extLst>
          </p:cNvPr>
          <p:cNvSpPr/>
          <p:nvPr/>
        </p:nvSpPr>
        <p:spPr>
          <a:xfrm>
            <a:off x="6389179" y="991609"/>
            <a:ext cx="612000" cy="1672578"/>
          </a:xfrm>
          <a:prstGeom prst="leftBrace">
            <a:avLst/>
          </a:prstGeom>
          <a:noFill/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5DF52B5-B930-449E-BF68-1D53C26E62C8}"/>
              </a:ext>
            </a:extLst>
          </p:cNvPr>
          <p:cNvSpPr txBox="1"/>
          <p:nvPr/>
        </p:nvSpPr>
        <p:spPr>
          <a:xfrm>
            <a:off x="6853397" y="1089234"/>
            <a:ext cx="4148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Pago por uso</a:t>
            </a:r>
          </a:p>
          <a:p>
            <a:pPr marL="285750" indent="-285750">
              <a:buFontTx/>
              <a:buChar char="-"/>
            </a:pP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Acceso desde la red</a:t>
            </a:r>
          </a:p>
          <a:p>
            <a:pPr marL="285750" indent="-285750">
              <a:buFontTx/>
              <a:buChar char="-"/>
            </a:pP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Escalabilidad de recursos</a:t>
            </a:r>
          </a:p>
          <a:p>
            <a:pPr marL="285750" indent="-285750">
              <a:buFontTx/>
              <a:buChar char="-"/>
            </a:pP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Recursos compartidos</a:t>
            </a:r>
          </a:p>
          <a:p>
            <a:pPr marL="285750" indent="-285750">
              <a:buFontTx/>
              <a:buChar char="-"/>
            </a:pP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 supervisado por proveedores</a:t>
            </a:r>
          </a:p>
        </p:txBody>
      </p:sp>
      <p:sp>
        <p:nvSpPr>
          <p:cNvPr id="11" name="Flecha: doblada hacia arriba 10">
            <a:extLst>
              <a:ext uri="{FF2B5EF4-FFF2-40B4-BE49-F238E27FC236}">
                <a16:creationId xmlns:a16="http://schemas.microsoft.com/office/drawing/2014/main" id="{ED0D0E66-3485-4DD0-BFB2-538D8D60E85B}"/>
              </a:ext>
            </a:extLst>
          </p:cNvPr>
          <p:cNvSpPr/>
          <p:nvPr/>
        </p:nvSpPr>
        <p:spPr>
          <a:xfrm rot="5400000">
            <a:off x="2079742" y="2453046"/>
            <a:ext cx="422185" cy="97634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9130FE0-8ADD-4296-9712-3A5A43A88557}"/>
              </a:ext>
            </a:extLst>
          </p:cNvPr>
          <p:cNvSpPr txBox="1"/>
          <p:nvPr/>
        </p:nvSpPr>
        <p:spPr>
          <a:xfrm>
            <a:off x="2954967" y="2701979"/>
            <a:ext cx="2276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Recursos computacionales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0441886-B538-4EB3-87AB-F1C0EC6A85A4}"/>
              </a:ext>
            </a:extLst>
          </p:cNvPr>
          <p:cNvSpPr/>
          <p:nvPr/>
        </p:nvSpPr>
        <p:spPr>
          <a:xfrm>
            <a:off x="2967925" y="2730124"/>
            <a:ext cx="2250620" cy="78893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doblada hacia arriba 13">
            <a:extLst>
              <a:ext uri="{FF2B5EF4-FFF2-40B4-BE49-F238E27FC236}">
                <a16:creationId xmlns:a16="http://schemas.microsoft.com/office/drawing/2014/main" id="{D363AC66-C9C4-4040-ADD6-71A31C8356C7}"/>
              </a:ext>
            </a:extLst>
          </p:cNvPr>
          <p:cNvSpPr/>
          <p:nvPr/>
        </p:nvSpPr>
        <p:spPr>
          <a:xfrm rot="5400000">
            <a:off x="4337633" y="3430379"/>
            <a:ext cx="422185" cy="97634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97D3C54-D80E-4B73-9869-F7BABE125CE4}"/>
              </a:ext>
            </a:extLst>
          </p:cNvPr>
          <p:cNvSpPr txBox="1"/>
          <p:nvPr/>
        </p:nvSpPr>
        <p:spPr>
          <a:xfrm>
            <a:off x="5329395" y="3624545"/>
            <a:ext cx="2185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Plataformas de servicios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C00D268-EE95-470F-A58A-A218CA2EDD50}"/>
              </a:ext>
            </a:extLst>
          </p:cNvPr>
          <p:cNvSpPr/>
          <p:nvPr/>
        </p:nvSpPr>
        <p:spPr>
          <a:xfrm>
            <a:off x="5245069" y="3613771"/>
            <a:ext cx="2250620" cy="78893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doblada hacia arriba 16">
            <a:extLst>
              <a:ext uri="{FF2B5EF4-FFF2-40B4-BE49-F238E27FC236}">
                <a16:creationId xmlns:a16="http://schemas.microsoft.com/office/drawing/2014/main" id="{3156CAE7-3D94-4DF1-99D7-6FE3DF6099DD}"/>
              </a:ext>
            </a:extLst>
          </p:cNvPr>
          <p:cNvSpPr/>
          <p:nvPr/>
        </p:nvSpPr>
        <p:spPr>
          <a:xfrm rot="5400000">
            <a:off x="6790086" y="4260298"/>
            <a:ext cx="422185" cy="976342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9FD820A-6E04-470C-A08F-2FA0E1DD1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00" y="3519055"/>
            <a:ext cx="2487330" cy="1396789"/>
          </a:xfrm>
          <a:prstGeom prst="rect">
            <a:avLst/>
          </a:prstGeom>
        </p:spPr>
      </p:pic>
      <p:pic>
        <p:nvPicPr>
          <p:cNvPr id="22" name="Imagen 21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00C45D75-918B-4250-8A57-897A5859F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45" y="4706206"/>
            <a:ext cx="1798039" cy="27710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24C35C4-DC9C-4EEA-9CD3-03327BF9F0D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829" y="5232789"/>
            <a:ext cx="1791855" cy="4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92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30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DE PREDICCIÓN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8E0F46-2D2B-4EED-84D0-E184325219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3" y="1458942"/>
            <a:ext cx="10874394" cy="4596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58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31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EVALUACIÓN DEL MODELO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421E43-7FBB-4059-BDE5-93890009C8A8}"/>
              </a:ext>
            </a:extLst>
          </p:cNvPr>
          <p:cNvSpPr txBox="1"/>
          <p:nvPr/>
        </p:nvSpPr>
        <p:spPr>
          <a:xfrm>
            <a:off x="0" y="935466"/>
            <a:ext cx="119031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Error Cuadrático Medio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entre el conjunto de entrenamiento del modelo de predicción frente al de test con los datos reales.</a:t>
            </a:r>
          </a:p>
          <a:p>
            <a:pPr marL="742950" lvl="1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Servicio Cumplido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200150" lvl="2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precioEstimado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precioSistemaReal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entonces </a:t>
            </a:r>
          </a:p>
          <a:p>
            <a:pPr marL="1200150" lvl="2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precioEstimado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precioSistemaReal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entonces</a:t>
            </a:r>
          </a:p>
          <a:p>
            <a:pPr marL="1200150" lvl="2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Ahorro en coste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porcentaje de ahorro del precio obtenido de la instancia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frente a una reservada y bajo demanda.</a:t>
            </a:r>
          </a:p>
          <a:p>
            <a:pPr marL="1200150" lvl="2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436AB13-7C52-4FD4-A36E-10EF72C9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724" y="3180397"/>
            <a:ext cx="423633" cy="49720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14A037B-BB0F-4809-947E-FB917CEC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191" y="3780720"/>
            <a:ext cx="349131" cy="49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46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F0CF-A706-4348-BD8A-57EA412B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4025"/>
            <a:ext cx="9144000" cy="1376997"/>
          </a:xfrm>
        </p:spPr>
        <p:txBody>
          <a:bodyPr>
            <a:norm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PRUEBA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D97A3-5C2C-4ABC-9409-39F0271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084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33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4" y="290223"/>
            <a:ext cx="11123875" cy="715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PRUEBA 1</a:t>
            </a:r>
            <a:endParaRPr lang="es-E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85475" y="1207733"/>
            <a:ext cx="11928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potencial usuario de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desea contratar una instancia con las siguientes especificaciones computacionales: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405C5B-1FCE-47BE-80AE-DFF26E25F451}"/>
              </a:ext>
            </a:extLst>
          </p:cNvPr>
          <p:cNvSpPr txBox="1"/>
          <p:nvPr/>
        </p:nvSpPr>
        <p:spPr>
          <a:xfrm>
            <a:off x="697234" y="2489047"/>
            <a:ext cx="605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cores</a:t>
            </a: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GiB</a:t>
            </a: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Almacenamiento: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 EBS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A3B8F4-1A65-49D1-B66D-95A71206D01F}"/>
              </a:ext>
            </a:extLst>
          </p:cNvPr>
          <p:cNvSpPr txBox="1"/>
          <p:nvPr/>
        </p:nvSpPr>
        <p:spPr>
          <a:xfrm>
            <a:off x="453223" y="5398040"/>
            <a:ext cx="11052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 OPTIMIZADA PARA INFORMÁTICA - c4.2xlarge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885746B-95BF-4204-A050-3EFADCA094AF}"/>
              </a:ext>
            </a:extLst>
          </p:cNvPr>
          <p:cNvSpPr txBox="1"/>
          <p:nvPr/>
        </p:nvSpPr>
        <p:spPr>
          <a:xfrm>
            <a:off x="5402610" y="2406650"/>
            <a:ext cx="64184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operativo 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SUSE Linux</a:t>
            </a: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Periodo de contratación: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17 al 24 de marzo de 2018 (7 días)</a:t>
            </a: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3484EDC6-B200-43F8-B7DE-B62D8F37CF3B}"/>
              </a:ext>
            </a:extLst>
          </p:cNvPr>
          <p:cNvSpPr/>
          <p:nvPr/>
        </p:nvSpPr>
        <p:spPr>
          <a:xfrm rot="16200000">
            <a:off x="5158510" y="877585"/>
            <a:ext cx="1209963" cy="7592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9AE9D0D-E23F-44C4-B10E-0F82CD1CC4EA}"/>
              </a:ext>
            </a:extLst>
          </p:cNvPr>
          <p:cNvSpPr txBox="1"/>
          <p:nvPr/>
        </p:nvSpPr>
        <p:spPr>
          <a:xfrm>
            <a:off x="3348678" y="6030175"/>
            <a:ext cx="46961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PREDICCIÓN POR DÍAS  </a:t>
            </a:r>
          </a:p>
        </p:txBody>
      </p:sp>
    </p:spTree>
    <p:extLst>
      <p:ext uri="{BB962C8B-B14F-4D97-AF65-F5344CB8AC3E}">
        <p14:creationId xmlns:p14="http://schemas.microsoft.com/office/powerpoint/2010/main" val="2297848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34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1104662" cy="7013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PRUEBA 1</a:t>
            </a:r>
            <a:endParaRPr lang="es-E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85475" y="1207733"/>
            <a:ext cx="11928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 de la zona y región entre 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ap_northeast_1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ap_southeast_1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las observaciones pasadas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(01/02/2018 – 17/03/2018) 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5B55249B-5C1B-498E-A69D-38EAE7A85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771967"/>
              </p:ext>
            </p:extLst>
          </p:nvPr>
        </p:nvGraphicFramePr>
        <p:xfrm>
          <a:off x="453224" y="2632364"/>
          <a:ext cx="4959286" cy="3797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B55249B-5C1B-498E-A69D-38EAE7A85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48259"/>
              </p:ext>
            </p:extLst>
          </p:nvPr>
        </p:nvGraphicFramePr>
        <p:xfrm>
          <a:off x="5929745" y="2439521"/>
          <a:ext cx="5706987" cy="4024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Elipse 12">
            <a:extLst>
              <a:ext uri="{FF2B5EF4-FFF2-40B4-BE49-F238E27FC236}">
                <a16:creationId xmlns:a16="http://schemas.microsoft.com/office/drawing/2014/main" id="{D6D432C4-D26A-4CD8-8110-46F9EEEC50E3}"/>
              </a:ext>
            </a:extLst>
          </p:cNvPr>
          <p:cNvSpPr/>
          <p:nvPr/>
        </p:nvSpPr>
        <p:spPr>
          <a:xfrm>
            <a:off x="1745914" y="5972596"/>
            <a:ext cx="1252993" cy="55405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104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1104662" cy="7013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PRUEBA 1</a:t>
            </a:r>
            <a:endParaRPr lang="es-E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0" y="1178090"/>
            <a:ext cx="120508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de los algoritmos</a:t>
            </a:r>
          </a:p>
          <a:p>
            <a:pPr algn="ctr"/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Coeficiente de Gini: 0’0071 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E28B8B7-CEE8-4643-93F0-872AC268322F}"/>
              </a:ext>
            </a:extLst>
          </p:cNvPr>
          <p:cNvSpPr/>
          <p:nvPr/>
        </p:nvSpPr>
        <p:spPr>
          <a:xfrm>
            <a:off x="5731803" y="3657094"/>
            <a:ext cx="628153" cy="136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85BC92-5FAB-4B91-B4A2-278AF9FD6BB5}"/>
              </a:ext>
            </a:extLst>
          </p:cNvPr>
          <p:cNvSpPr txBox="1"/>
          <p:nvPr/>
        </p:nvSpPr>
        <p:spPr>
          <a:xfrm>
            <a:off x="6656915" y="3447861"/>
            <a:ext cx="5080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de desigualdad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bajo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61153AE1-84A6-4F01-8C84-A15B7B2DA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6094450"/>
                  </p:ext>
                </p:extLst>
              </p:nvPr>
            </p:nvGraphicFramePr>
            <p:xfrm>
              <a:off x="141101" y="4079550"/>
              <a:ext cx="11909797" cy="2093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730">
                      <a:extLst>
                        <a:ext uri="{9D8B030D-6E8A-4147-A177-3AD203B41FA5}">
                          <a16:colId xmlns:a16="http://schemas.microsoft.com/office/drawing/2014/main" val="365448914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3850298388"/>
                        </a:ext>
                      </a:extLst>
                    </a:gridCol>
                    <a:gridCol w="834140">
                      <a:extLst>
                        <a:ext uri="{9D8B030D-6E8A-4147-A177-3AD203B41FA5}">
                          <a16:colId xmlns:a16="http://schemas.microsoft.com/office/drawing/2014/main" val="4181636510"/>
                        </a:ext>
                      </a:extLst>
                    </a:gridCol>
                    <a:gridCol w="1379537">
                      <a:extLst>
                        <a:ext uri="{9D8B030D-6E8A-4147-A177-3AD203B41FA5}">
                          <a16:colId xmlns:a16="http://schemas.microsoft.com/office/drawing/2014/main" val="1203802318"/>
                        </a:ext>
                      </a:extLst>
                    </a:gridCol>
                    <a:gridCol w="1796772">
                      <a:extLst>
                        <a:ext uri="{9D8B030D-6E8A-4147-A177-3AD203B41FA5}">
                          <a16:colId xmlns:a16="http://schemas.microsoft.com/office/drawing/2014/main" val="3092613620"/>
                        </a:ext>
                      </a:extLst>
                    </a:gridCol>
                    <a:gridCol w="1664295">
                      <a:extLst>
                        <a:ext uri="{9D8B030D-6E8A-4147-A177-3AD203B41FA5}">
                          <a16:colId xmlns:a16="http://schemas.microsoft.com/office/drawing/2014/main" val="2086268076"/>
                        </a:ext>
                      </a:extLst>
                    </a:gridCol>
                    <a:gridCol w="1491894">
                      <a:extLst>
                        <a:ext uri="{9D8B030D-6E8A-4147-A177-3AD203B41FA5}">
                          <a16:colId xmlns:a16="http://schemas.microsoft.com/office/drawing/2014/main" val="3249950147"/>
                        </a:ext>
                      </a:extLst>
                    </a:gridCol>
                    <a:gridCol w="1360335">
                      <a:extLst>
                        <a:ext uri="{9D8B030D-6E8A-4147-A177-3AD203B41FA5}">
                          <a16:colId xmlns:a16="http://schemas.microsoft.com/office/drawing/2014/main" val="2869090079"/>
                        </a:ext>
                      </a:extLst>
                    </a:gridCol>
                    <a:gridCol w="1692544">
                      <a:extLst>
                        <a:ext uri="{9D8B030D-6E8A-4147-A177-3AD203B41FA5}">
                          <a16:colId xmlns:a16="http://schemas.microsoft.com/office/drawing/2014/main" val="848520900"/>
                        </a:ext>
                      </a:extLst>
                    </a:gridCol>
                  </a:tblGrid>
                  <a:tr h="483248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Entrenamiento (Modelo)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109840"/>
                      </a:ext>
                    </a:extLst>
                  </a:tr>
                  <a:tr h="59463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s-ES" b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s-ES" b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estimado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reservada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bajo demanda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005750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5’55 × </a:t>
                          </a:r>
                          <a:r>
                            <a:rPr lang="es-ES" sz="1800" b="0" i="0" u="none" strike="noStrike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b="0" i="0" u="none" strike="noStrike" baseline="30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-7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i="0" u="none" strike="noStrike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0’2276 $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0" i="0" u="none" strike="noStrike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1’3186 × 10</a:t>
                          </a:r>
                          <a:r>
                            <a:rPr lang="es-ES" sz="1800" b="0" i="0" u="none" strike="noStrike" baseline="300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-7</a:t>
                          </a:r>
                          <a:endParaRPr lang="es-ES" sz="1800" b="0" i="0" u="none" strike="noStrike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i="0" u="none" strike="noStrike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0’2295 $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0’504 $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0’504 $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565587661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Double</a:t>
                          </a:r>
                          <a:endParaRPr lang="es-E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0’9568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0’0506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3’8555 × </a:t>
                          </a:r>
                          <a:r>
                            <a:rPr lang="es-ES" sz="1800" b="0" i="0" u="none" strike="noStrike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b="0" i="0" u="none" strike="noStrike" baseline="30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-7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0’2326 $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9’7543 × 1</a:t>
                          </a:r>
                          <a:r>
                            <a:rPr lang="es-ES" sz="1800" b="0" i="0" u="none" strike="noStrike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  <a:r>
                            <a:rPr lang="es-ES" sz="1800" b="0" i="0" u="none" strike="noStrike" baseline="300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-6</a:t>
                          </a:r>
                          <a:endParaRPr lang="es-ES" sz="1800" b="0" i="0" u="none" strike="noStrike" kern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3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61153AE1-84A6-4F01-8C84-A15B7B2DA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6094450"/>
                  </p:ext>
                </p:extLst>
              </p:nvPr>
            </p:nvGraphicFramePr>
            <p:xfrm>
              <a:off x="141101" y="4079550"/>
              <a:ext cx="11909797" cy="2093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730">
                      <a:extLst>
                        <a:ext uri="{9D8B030D-6E8A-4147-A177-3AD203B41FA5}">
                          <a16:colId xmlns:a16="http://schemas.microsoft.com/office/drawing/2014/main" val="365448914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3850298388"/>
                        </a:ext>
                      </a:extLst>
                    </a:gridCol>
                    <a:gridCol w="834140">
                      <a:extLst>
                        <a:ext uri="{9D8B030D-6E8A-4147-A177-3AD203B41FA5}">
                          <a16:colId xmlns:a16="http://schemas.microsoft.com/office/drawing/2014/main" val="4181636510"/>
                        </a:ext>
                      </a:extLst>
                    </a:gridCol>
                    <a:gridCol w="1379537">
                      <a:extLst>
                        <a:ext uri="{9D8B030D-6E8A-4147-A177-3AD203B41FA5}">
                          <a16:colId xmlns:a16="http://schemas.microsoft.com/office/drawing/2014/main" val="1203802318"/>
                        </a:ext>
                      </a:extLst>
                    </a:gridCol>
                    <a:gridCol w="1796772">
                      <a:extLst>
                        <a:ext uri="{9D8B030D-6E8A-4147-A177-3AD203B41FA5}">
                          <a16:colId xmlns:a16="http://schemas.microsoft.com/office/drawing/2014/main" val="3092613620"/>
                        </a:ext>
                      </a:extLst>
                    </a:gridCol>
                    <a:gridCol w="1664295">
                      <a:extLst>
                        <a:ext uri="{9D8B030D-6E8A-4147-A177-3AD203B41FA5}">
                          <a16:colId xmlns:a16="http://schemas.microsoft.com/office/drawing/2014/main" val="2086268076"/>
                        </a:ext>
                      </a:extLst>
                    </a:gridCol>
                    <a:gridCol w="1491894">
                      <a:extLst>
                        <a:ext uri="{9D8B030D-6E8A-4147-A177-3AD203B41FA5}">
                          <a16:colId xmlns:a16="http://schemas.microsoft.com/office/drawing/2014/main" val="3249950147"/>
                        </a:ext>
                      </a:extLst>
                    </a:gridCol>
                    <a:gridCol w="1360335">
                      <a:extLst>
                        <a:ext uri="{9D8B030D-6E8A-4147-A177-3AD203B41FA5}">
                          <a16:colId xmlns:a16="http://schemas.microsoft.com/office/drawing/2014/main" val="2869090079"/>
                        </a:ext>
                      </a:extLst>
                    </a:gridCol>
                    <a:gridCol w="1692544">
                      <a:extLst>
                        <a:ext uri="{9D8B030D-6E8A-4147-A177-3AD203B41FA5}">
                          <a16:colId xmlns:a16="http://schemas.microsoft.com/office/drawing/2014/main" val="848520900"/>
                        </a:ext>
                      </a:extLst>
                    </a:gridCol>
                  </a:tblGrid>
                  <a:tr h="483248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Entrenamiento (Modelo)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1098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37607" t="-79245" r="-1437607" b="-1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2920" t="-79245" r="-1127737" b="-1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estimado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reservada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bajo demanda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005750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5’55 × </a:t>
                          </a:r>
                          <a:r>
                            <a:rPr lang="es-ES" sz="1800" b="0" i="0" u="none" strike="noStrike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b="0" i="0" u="none" strike="noStrike" baseline="30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-7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i="0" u="none" strike="noStrike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0’2276 $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0" i="0" u="none" strike="noStrike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1’3186 × 10</a:t>
                          </a:r>
                          <a:r>
                            <a:rPr lang="es-ES" sz="1800" b="0" i="0" u="none" strike="noStrike" baseline="300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-7</a:t>
                          </a:r>
                          <a:endParaRPr lang="es-ES" sz="1800" b="0" i="0" u="none" strike="noStrike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i="0" u="none" strike="noStrike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0’2295 $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0’504 $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0’504 $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565587661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Double</a:t>
                          </a:r>
                          <a:endParaRPr lang="es-E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0’9568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0’0506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3’8555 × </a:t>
                          </a:r>
                          <a:r>
                            <a:rPr lang="es-ES" sz="1800" b="0" i="0" u="none" strike="noStrike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b="0" i="0" u="none" strike="noStrike" baseline="30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-7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0’2326 $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9’7543 × 1</a:t>
                          </a:r>
                          <a:r>
                            <a:rPr lang="es-ES" sz="1800" b="0" i="0" u="none" strike="noStrike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  <a:r>
                            <a:rPr lang="es-ES" sz="1800" b="0" i="0" u="none" strike="noStrike" baseline="300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-6</a:t>
                          </a:r>
                          <a:endParaRPr lang="es-ES" sz="1800" b="0" i="0" u="none" strike="noStrike" kern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50" marR="6350" marT="6350" marB="0" anchor="ctr"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39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Diagrama de flujo: proceso 1">
            <a:extLst>
              <a:ext uri="{FF2B5EF4-FFF2-40B4-BE49-F238E27FC236}">
                <a16:creationId xmlns:a16="http://schemas.microsoft.com/office/drawing/2014/main" id="{C311A4FA-FB4A-443D-B48F-119B83A6111B}"/>
              </a:ext>
            </a:extLst>
          </p:cNvPr>
          <p:cNvSpPr/>
          <p:nvPr/>
        </p:nvSpPr>
        <p:spPr>
          <a:xfrm>
            <a:off x="2690833" y="1172041"/>
            <a:ext cx="2394225" cy="129905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8D97C4-572A-4225-9AD1-8426A08AB2D9}"/>
              </a:ext>
            </a:extLst>
          </p:cNvPr>
          <p:cNvSpPr txBox="1"/>
          <p:nvPr/>
        </p:nvSpPr>
        <p:spPr>
          <a:xfrm>
            <a:off x="2608708" y="1472673"/>
            <a:ext cx="255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28/02/2018 – 17/03/2018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F88170E9-AD4B-493B-9110-84F0B48EAC4F}"/>
              </a:ext>
            </a:extLst>
          </p:cNvPr>
          <p:cNvSpPr/>
          <p:nvPr/>
        </p:nvSpPr>
        <p:spPr>
          <a:xfrm>
            <a:off x="6992126" y="1520601"/>
            <a:ext cx="2677903" cy="73195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01A9C8E-D3BE-4AA2-8C1D-F3B195DCCE5F}"/>
              </a:ext>
            </a:extLst>
          </p:cNvPr>
          <p:cNvSpPr txBox="1"/>
          <p:nvPr/>
        </p:nvSpPr>
        <p:spPr>
          <a:xfrm>
            <a:off x="7042682" y="1566083"/>
            <a:ext cx="263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</a:p>
          <a:p>
            <a:pPr algn="ctr"/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28/02/2018 – 17/03/2018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11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PRUEBA 1</a:t>
            </a:r>
            <a:endParaRPr lang="es-E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0" y="1178090"/>
            <a:ext cx="1219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Comparativa de resultados</a:t>
            </a:r>
          </a:p>
          <a:p>
            <a:pPr marL="285750" indent="-285750" algn="ctr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911CA0E-735C-4B94-97E4-EFA875989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98370"/>
              </p:ext>
            </p:extLst>
          </p:nvPr>
        </p:nvGraphicFramePr>
        <p:xfrm>
          <a:off x="1948390" y="2383445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774995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81339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42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</a:t>
                      </a:r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Smoothing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Smoothing</a:t>
                      </a:r>
                      <a:endParaRPr lang="es-E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ECM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1’3186 × 10</a:t>
                      </a:r>
                      <a:r>
                        <a:rPr lang="es-ES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-7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9’75429 × 10</a:t>
                      </a:r>
                      <a:r>
                        <a:rPr lang="es-ES" sz="180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-6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26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Servicio Cumplido</a:t>
                      </a:r>
                      <a:endParaRPr lang="es-ES" sz="1800" kern="150" dirty="0">
                        <a:effectLst/>
                        <a:latin typeface="Times New Roman" panose="02020603050405020304" pitchFamily="18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58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Ahorro en coste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53,85 %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4416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36E897A8-ECCB-4380-93BD-8978C3EA4DD4}"/>
              </a:ext>
            </a:extLst>
          </p:cNvPr>
          <p:cNvSpPr txBox="1"/>
          <p:nvPr/>
        </p:nvSpPr>
        <p:spPr>
          <a:xfrm>
            <a:off x="300825" y="4762593"/>
            <a:ext cx="10775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cumple con el servicio requerido para el usuario pero el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6A2B8F-7B6A-4017-A389-B5FE44117F7E}"/>
              </a:ext>
            </a:extLst>
          </p:cNvPr>
          <p:cNvSpPr txBox="1"/>
          <p:nvPr/>
        </p:nvSpPr>
        <p:spPr>
          <a:xfrm>
            <a:off x="4953662" y="3449976"/>
            <a:ext cx="2345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0’2276 &lt;  0’2295  NO</a:t>
            </a:r>
          </a:p>
          <a:p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1AFFDF-4368-40E7-9A99-D31A4678E8CF}"/>
              </a:ext>
            </a:extLst>
          </p:cNvPr>
          <p:cNvSpPr txBox="1"/>
          <p:nvPr/>
        </p:nvSpPr>
        <p:spPr>
          <a:xfrm>
            <a:off x="7792156" y="3433589"/>
            <a:ext cx="23456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0’2326 &gt;= 0’2295  SI</a:t>
            </a:r>
          </a:p>
          <a:p>
            <a:endParaRPr lang="es-ES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9288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4" y="290223"/>
            <a:ext cx="11123875" cy="715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PRUEBA 2</a:t>
            </a:r>
            <a:endParaRPr lang="es-E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85475" y="1207733"/>
            <a:ext cx="11928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-up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acaba de iniciar su negocio quiere contratar una instancia durante sus primeras semanas con los siguientes requisitos: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405C5B-1FCE-47BE-80AE-DFF26E25F451}"/>
              </a:ext>
            </a:extLst>
          </p:cNvPr>
          <p:cNvSpPr txBox="1"/>
          <p:nvPr/>
        </p:nvSpPr>
        <p:spPr>
          <a:xfrm>
            <a:off x="697234" y="2489047"/>
            <a:ext cx="605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cores</a:t>
            </a: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GiB</a:t>
            </a: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 de banda: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 MBps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A3B8F4-1A65-49D1-B66D-95A71206D01F}"/>
              </a:ext>
            </a:extLst>
          </p:cNvPr>
          <p:cNvSpPr txBox="1"/>
          <p:nvPr/>
        </p:nvSpPr>
        <p:spPr>
          <a:xfrm>
            <a:off x="1818529" y="5397328"/>
            <a:ext cx="808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 PARA USO GENERAL - m4.2xlarge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885746B-95BF-4204-A050-3EFADCA094AF}"/>
              </a:ext>
            </a:extLst>
          </p:cNvPr>
          <p:cNvSpPr txBox="1"/>
          <p:nvPr/>
        </p:nvSpPr>
        <p:spPr>
          <a:xfrm>
            <a:off x="5402610" y="2406650"/>
            <a:ext cx="6418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operativo 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Unix</a:t>
            </a: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Periodo de contratación: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15 de agosto al 12 de septiembre de 2018 (4 semanas)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3484EDC6-B200-43F8-B7DE-B62D8F37CF3B}"/>
              </a:ext>
            </a:extLst>
          </p:cNvPr>
          <p:cNvSpPr/>
          <p:nvPr/>
        </p:nvSpPr>
        <p:spPr>
          <a:xfrm rot="16200000">
            <a:off x="5158510" y="877585"/>
            <a:ext cx="1209963" cy="7592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9AE9D0D-E23F-44C4-B10E-0F82CD1CC4EA}"/>
              </a:ext>
            </a:extLst>
          </p:cNvPr>
          <p:cNvSpPr txBox="1"/>
          <p:nvPr/>
        </p:nvSpPr>
        <p:spPr>
          <a:xfrm>
            <a:off x="2929829" y="6044020"/>
            <a:ext cx="5859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PREDICCIÓN POR SEMANAS  </a:t>
            </a:r>
          </a:p>
        </p:txBody>
      </p:sp>
    </p:spTree>
    <p:extLst>
      <p:ext uri="{BB962C8B-B14F-4D97-AF65-F5344CB8AC3E}">
        <p14:creationId xmlns:p14="http://schemas.microsoft.com/office/powerpoint/2010/main" val="1609862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PRUEBA 2</a:t>
            </a:r>
            <a:endParaRPr lang="es-E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85475" y="1207733"/>
            <a:ext cx="11928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 de la zona y región entre 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us_east_2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us_west_1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las observaciones pasadas (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Semana 1: 01/02/2018 – Semana 23: 15/08/2018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D432C4-D26A-4CD8-8110-46F9EEEC50E3}"/>
              </a:ext>
            </a:extLst>
          </p:cNvPr>
          <p:cNvSpPr/>
          <p:nvPr/>
        </p:nvSpPr>
        <p:spPr>
          <a:xfrm>
            <a:off x="1692633" y="6194385"/>
            <a:ext cx="1015780" cy="48351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5B55249B-5C1B-498E-A69D-38EAE7A85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9224641"/>
              </p:ext>
            </p:extLst>
          </p:nvPr>
        </p:nvGraphicFramePr>
        <p:xfrm>
          <a:off x="5892567" y="2609151"/>
          <a:ext cx="5676206" cy="4046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2B3B4329-0B68-42E5-A87C-F5DF0F7B4B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181568"/>
              </p:ext>
            </p:extLst>
          </p:nvPr>
        </p:nvGraphicFramePr>
        <p:xfrm>
          <a:off x="320696" y="2540584"/>
          <a:ext cx="5548033" cy="4093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6089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39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PRUEBA 2</a:t>
            </a:r>
            <a:endParaRPr lang="es-E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0" y="1178090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de los algoritmos</a:t>
            </a:r>
          </a:p>
          <a:p>
            <a:pPr algn="ctr"/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Coeficiente de Gini: 0’1817 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E28B8B7-CEE8-4643-93F0-872AC268322F}"/>
              </a:ext>
            </a:extLst>
          </p:cNvPr>
          <p:cNvSpPr/>
          <p:nvPr/>
        </p:nvSpPr>
        <p:spPr>
          <a:xfrm>
            <a:off x="5643435" y="3659710"/>
            <a:ext cx="628153" cy="136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85BC92-5FAB-4B91-B4A2-278AF9FD6BB5}"/>
              </a:ext>
            </a:extLst>
          </p:cNvPr>
          <p:cNvSpPr txBox="1"/>
          <p:nvPr/>
        </p:nvSpPr>
        <p:spPr>
          <a:xfrm>
            <a:off x="6572413" y="3439924"/>
            <a:ext cx="5457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de desigualdad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medio-bajo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61153AE1-84A6-4F01-8C84-A15B7B2DA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0252615"/>
                  </p:ext>
                </p:extLst>
              </p:nvPr>
            </p:nvGraphicFramePr>
            <p:xfrm>
              <a:off x="141101" y="4079550"/>
              <a:ext cx="11909797" cy="2093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730">
                      <a:extLst>
                        <a:ext uri="{9D8B030D-6E8A-4147-A177-3AD203B41FA5}">
                          <a16:colId xmlns:a16="http://schemas.microsoft.com/office/drawing/2014/main" val="365448914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3850298388"/>
                        </a:ext>
                      </a:extLst>
                    </a:gridCol>
                    <a:gridCol w="834140">
                      <a:extLst>
                        <a:ext uri="{9D8B030D-6E8A-4147-A177-3AD203B41FA5}">
                          <a16:colId xmlns:a16="http://schemas.microsoft.com/office/drawing/2014/main" val="4181636510"/>
                        </a:ext>
                      </a:extLst>
                    </a:gridCol>
                    <a:gridCol w="1379537">
                      <a:extLst>
                        <a:ext uri="{9D8B030D-6E8A-4147-A177-3AD203B41FA5}">
                          <a16:colId xmlns:a16="http://schemas.microsoft.com/office/drawing/2014/main" val="1203802318"/>
                        </a:ext>
                      </a:extLst>
                    </a:gridCol>
                    <a:gridCol w="1796772">
                      <a:extLst>
                        <a:ext uri="{9D8B030D-6E8A-4147-A177-3AD203B41FA5}">
                          <a16:colId xmlns:a16="http://schemas.microsoft.com/office/drawing/2014/main" val="3092613620"/>
                        </a:ext>
                      </a:extLst>
                    </a:gridCol>
                    <a:gridCol w="1664295">
                      <a:extLst>
                        <a:ext uri="{9D8B030D-6E8A-4147-A177-3AD203B41FA5}">
                          <a16:colId xmlns:a16="http://schemas.microsoft.com/office/drawing/2014/main" val="2086268076"/>
                        </a:ext>
                      </a:extLst>
                    </a:gridCol>
                    <a:gridCol w="1491894">
                      <a:extLst>
                        <a:ext uri="{9D8B030D-6E8A-4147-A177-3AD203B41FA5}">
                          <a16:colId xmlns:a16="http://schemas.microsoft.com/office/drawing/2014/main" val="3249950147"/>
                        </a:ext>
                      </a:extLst>
                    </a:gridCol>
                    <a:gridCol w="1360335">
                      <a:extLst>
                        <a:ext uri="{9D8B030D-6E8A-4147-A177-3AD203B41FA5}">
                          <a16:colId xmlns:a16="http://schemas.microsoft.com/office/drawing/2014/main" val="2869090079"/>
                        </a:ext>
                      </a:extLst>
                    </a:gridCol>
                    <a:gridCol w="1692544">
                      <a:extLst>
                        <a:ext uri="{9D8B030D-6E8A-4147-A177-3AD203B41FA5}">
                          <a16:colId xmlns:a16="http://schemas.microsoft.com/office/drawing/2014/main" val="848520900"/>
                        </a:ext>
                      </a:extLst>
                    </a:gridCol>
                  </a:tblGrid>
                  <a:tr h="483248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Entrenamiento (Modelo)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109840"/>
                      </a:ext>
                    </a:extLst>
                  </a:tr>
                  <a:tr h="59463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s-ES" b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s-ES" b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estimado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reservada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bajo demanda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005750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 × 10</a:t>
                          </a:r>
                          <a:r>
                            <a:rPr lang="es-ES" sz="1800" kern="1200" baseline="30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0’0899 $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0" i="0" u="none" strike="noStrike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7’85 × </a:t>
                          </a:r>
                          <a:r>
                            <a:rPr lang="es-ES" sz="1800" b="0" i="0" u="none" strike="noStrike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kern="1200" baseline="300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es-ES" sz="1800" b="0" i="0" u="none" strike="noStrike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i="0" u="none" strike="noStrike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0’0899 $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0’4 $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0’4 $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565587661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Double</a:t>
                          </a:r>
                          <a:endParaRPr lang="es-E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0’8721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0’5855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5’34 × 10</a:t>
                          </a:r>
                          <a:r>
                            <a:rPr lang="es-ES" sz="1800" kern="1200" baseline="30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0’099 $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2’264 × </a:t>
                          </a:r>
                          <a:r>
                            <a:rPr lang="es-ES" sz="1800" b="0" i="0" u="none" strike="noStrike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kern="1200" baseline="300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s-ES" sz="1800" b="0" i="0" u="none" strike="noStrike" kern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3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61153AE1-84A6-4F01-8C84-A15B7B2DA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0252615"/>
                  </p:ext>
                </p:extLst>
              </p:nvPr>
            </p:nvGraphicFramePr>
            <p:xfrm>
              <a:off x="141101" y="4079550"/>
              <a:ext cx="11909797" cy="2093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730">
                      <a:extLst>
                        <a:ext uri="{9D8B030D-6E8A-4147-A177-3AD203B41FA5}">
                          <a16:colId xmlns:a16="http://schemas.microsoft.com/office/drawing/2014/main" val="365448914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3850298388"/>
                        </a:ext>
                      </a:extLst>
                    </a:gridCol>
                    <a:gridCol w="834140">
                      <a:extLst>
                        <a:ext uri="{9D8B030D-6E8A-4147-A177-3AD203B41FA5}">
                          <a16:colId xmlns:a16="http://schemas.microsoft.com/office/drawing/2014/main" val="4181636510"/>
                        </a:ext>
                      </a:extLst>
                    </a:gridCol>
                    <a:gridCol w="1379537">
                      <a:extLst>
                        <a:ext uri="{9D8B030D-6E8A-4147-A177-3AD203B41FA5}">
                          <a16:colId xmlns:a16="http://schemas.microsoft.com/office/drawing/2014/main" val="1203802318"/>
                        </a:ext>
                      </a:extLst>
                    </a:gridCol>
                    <a:gridCol w="1796772">
                      <a:extLst>
                        <a:ext uri="{9D8B030D-6E8A-4147-A177-3AD203B41FA5}">
                          <a16:colId xmlns:a16="http://schemas.microsoft.com/office/drawing/2014/main" val="3092613620"/>
                        </a:ext>
                      </a:extLst>
                    </a:gridCol>
                    <a:gridCol w="1664295">
                      <a:extLst>
                        <a:ext uri="{9D8B030D-6E8A-4147-A177-3AD203B41FA5}">
                          <a16:colId xmlns:a16="http://schemas.microsoft.com/office/drawing/2014/main" val="2086268076"/>
                        </a:ext>
                      </a:extLst>
                    </a:gridCol>
                    <a:gridCol w="1491894">
                      <a:extLst>
                        <a:ext uri="{9D8B030D-6E8A-4147-A177-3AD203B41FA5}">
                          <a16:colId xmlns:a16="http://schemas.microsoft.com/office/drawing/2014/main" val="3249950147"/>
                        </a:ext>
                      </a:extLst>
                    </a:gridCol>
                    <a:gridCol w="1360335">
                      <a:extLst>
                        <a:ext uri="{9D8B030D-6E8A-4147-A177-3AD203B41FA5}">
                          <a16:colId xmlns:a16="http://schemas.microsoft.com/office/drawing/2014/main" val="2869090079"/>
                        </a:ext>
                      </a:extLst>
                    </a:gridCol>
                    <a:gridCol w="1692544">
                      <a:extLst>
                        <a:ext uri="{9D8B030D-6E8A-4147-A177-3AD203B41FA5}">
                          <a16:colId xmlns:a16="http://schemas.microsoft.com/office/drawing/2014/main" val="848520900"/>
                        </a:ext>
                      </a:extLst>
                    </a:gridCol>
                  </a:tblGrid>
                  <a:tr h="483248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Entrenamiento (Modelo)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1098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37607" t="-79245" r="-1437607" b="-1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2920" t="-79245" r="-1127737" b="-1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estimado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reservada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bajo demanda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005750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 × 10</a:t>
                          </a:r>
                          <a:r>
                            <a:rPr lang="es-ES" sz="1800" kern="1200" baseline="30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0’0899 $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0" i="0" u="none" strike="noStrike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7’85 × </a:t>
                          </a:r>
                          <a:r>
                            <a:rPr lang="es-ES" sz="1800" b="0" i="0" u="none" strike="noStrike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kern="1200" baseline="300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es-ES" sz="1800" b="0" i="0" u="none" strike="noStrike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i="0" u="none" strike="noStrike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0’0899 $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0’4 $</a:t>
                          </a: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0’4 $</a:t>
                          </a: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565587661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Double</a:t>
                          </a:r>
                          <a:endParaRPr lang="es-E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0’8721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0’5855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5’34 × 10</a:t>
                          </a:r>
                          <a:r>
                            <a:rPr lang="es-ES" sz="1800" kern="1200" baseline="30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0’099 $</a:t>
                          </a: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2’264 × </a:t>
                          </a:r>
                          <a:r>
                            <a:rPr lang="es-ES" sz="1800" b="0" i="0" u="none" strike="noStrike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s-ES" sz="1800" kern="1200" baseline="300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es-ES" sz="1800" b="0" i="0" u="none" strike="noStrike" kern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39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6C8B5E4A-56A3-4C43-A927-ECAB7AC2DFDA}"/>
              </a:ext>
            </a:extLst>
          </p:cNvPr>
          <p:cNvSpPr/>
          <p:nvPr/>
        </p:nvSpPr>
        <p:spPr>
          <a:xfrm>
            <a:off x="2316300" y="1178090"/>
            <a:ext cx="2394225" cy="129905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20CB61D-78F7-4A09-87E7-38E1767EA1D0}"/>
              </a:ext>
            </a:extLst>
          </p:cNvPr>
          <p:cNvSpPr txBox="1"/>
          <p:nvPr/>
        </p:nvSpPr>
        <p:spPr>
          <a:xfrm>
            <a:off x="2234175" y="1469078"/>
            <a:ext cx="255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</a:t>
            </a:r>
          </a:p>
          <a:p>
            <a:pPr algn="ctr"/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Semana 13 – Semana 23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3341A010-E662-4BB4-9348-82B3524DD462}"/>
              </a:ext>
            </a:extLst>
          </p:cNvPr>
          <p:cNvSpPr/>
          <p:nvPr/>
        </p:nvSpPr>
        <p:spPr>
          <a:xfrm>
            <a:off x="7159366" y="1512796"/>
            <a:ext cx="2677903" cy="73195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423756-64E8-4D1A-AAA1-C11B7BBF43ED}"/>
              </a:ext>
            </a:extLst>
          </p:cNvPr>
          <p:cNvSpPr txBox="1"/>
          <p:nvPr/>
        </p:nvSpPr>
        <p:spPr>
          <a:xfrm>
            <a:off x="7182674" y="1512796"/>
            <a:ext cx="267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</a:p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Semana 24 – Semana 28</a:t>
            </a:r>
          </a:p>
        </p:txBody>
      </p:sp>
    </p:spTree>
    <p:extLst>
      <p:ext uri="{BB962C8B-B14F-4D97-AF65-F5344CB8AC3E}">
        <p14:creationId xmlns:p14="http://schemas.microsoft.com/office/powerpoint/2010/main" val="185395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</a:t>
            </a:fld>
            <a:endParaRPr lang="es-ES" sz="16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12518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MODELOS DE DESPLIEGUE EN </a:t>
            </a:r>
            <a:r>
              <a:rPr lang="es-E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EE87A5-26D7-4C6E-A611-BE8B1F1526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02" y="1473500"/>
            <a:ext cx="8497226" cy="5302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687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40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PRUEBA 2</a:t>
            </a:r>
            <a:endParaRPr lang="es-E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0" y="1178090"/>
            <a:ext cx="1219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Comparativa de algoritmos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911CA0E-735C-4B94-97E4-EFA875989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66588"/>
              </p:ext>
            </p:extLst>
          </p:nvPr>
        </p:nvGraphicFramePr>
        <p:xfrm>
          <a:off x="1827915" y="2563880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774995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81339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42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</a:t>
                      </a:r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Smoothing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Smoothing</a:t>
                      </a:r>
                      <a:endParaRPr lang="es-E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ECM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7’85 × 10</a:t>
                      </a:r>
                      <a:r>
                        <a:rPr lang="es-ES" sz="1800" b="0" kern="1200" baseline="300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-5</a:t>
                      </a:r>
                      <a:endParaRPr lang="es-ES" sz="1800" b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2’264 × 10</a:t>
                      </a:r>
                      <a:r>
                        <a:rPr lang="es-ES" sz="1800" kern="1200" baseline="30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-4</a:t>
                      </a:r>
                      <a:endParaRPr lang="es-E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26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Servicio Cumplido</a:t>
                      </a:r>
                      <a:endParaRPr lang="es-ES" sz="1800" kern="150" dirty="0">
                        <a:effectLst/>
                        <a:latin typeface="Times New Roman" panose="02020603050405020304" pitchFamily="18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58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Ahorro en coste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77’53 %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75’25 %</a:t>
                      </a:r>
                      <a:endParaRPr lang="es-E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4416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6C36AA3-7C97-4A3C-B1C8-939924F438B0}"/>
              </a:ext>
            </a:extLst>
          </p:cNvPr>
          <p:cNvSpPr txBox="1"/>
          <p:nvPr/>
        </p:nvSpPr>
        <p:spPr>
          <a:xfrm>
            <a:off x="300825" y="4762593"/>
            <a:ext cx="107753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igualdad de condiciones, el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tiene menor ECM y mayor ahorro económico que el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98885D-E1E6-49FA-8937-7D3A70DDB020}"/>
              </a:ext>
            </a:extLst>
          </p:cNvPr>
          <p:cNvSpPr txBox="1"/>
          <p:nvPr/>
        </p:nvSpPr>
        <p:spPr>
          <a:xfrm>
            <a:off x="4824510" y="3608390"/>
            <a:ext cx="2686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0’0899 &gt;= 0’0899  SI</a:t>
            </a:r>
          </a:p>
          <a:p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07EEF8-4DA6-4E90-B460-44E344ED414F}"/>
              </a:ext>
            </a:extLst>
          </p:cNvPr>
          <p:cNvSpPr txBox="1"/>
          <p:nvPr/>
        </p:nvSpPr>
        <p:spPr>
          <a:xfrm>
            <a:off x="7624153" y="3605401"/>
            <a:ext cx="2686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0’099 &gt;= 0’0899  SI</a:t>
            </a:r>
          </a:p>
          <a:p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6244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41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4" y="290223"/>
            <a:ext cx="11123875" cy="715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PRUEBA 3</a:t>
            </a:r>
            <a:endParaRPr lang="es-E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85475" y="1207733"/>
            <a:ext cx="11928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empresa con varios años de experiencia, decide empezar a contratar los servicios de una instancia con las siguientes especificaciones: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405C5B-1FCE-47BE-80AE-DFF26E25F451}"/>
              </a:ext>
            </a:extLst>
          </p:cNvPr>
          <p:cNvSpPr txBox="1"/>
          <p:nvPr/>
        </p:nvSpPr>
        <p:spPr>
          <a:xfrm>
            <a:off x="697234" y="2489047"/>
            <a:ext cx="605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cores</a:t>
            </a: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GiB</a:t>
            </a: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Rendimiento en redes: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Gbps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A3B8F4-1A65-49D1-B66D-95A71206D01F}"/>
              </a:ext>
            </a:extLst>
          </p:cNvPr>
          <p:cNvSpPr txBox="1"/>
          <p:nvPr/>
        </p:nvSpPr>
        <p:spPr>
          <a:xfrm>
            <a:off x="536046" y="5349050"/>
            <a:ext cx="1140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 OPTIMIZADA PARA ALMACENAMIENTO - i3.2xlarge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885746B-95BF-4204-A050-3EFADCA094AF}"/>
              </a:ext>
            </a:extLst>
          </p:cNvPr>
          <p:cNvSpPr txBox="1"/>
          <p:nvPr/>
        </p:nvSpPr>
        <p:spPr>
          <a:xfrm>
            <a:off x="5975262" y="2406650"/>
            <a:ext cx="582381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operativo: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SUSE Linux</a:t>
            </a: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Periodo de contratación: </a:t>
            </a:r>
            <a:r>
              <a:rPr lang="es-E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agosto y septiembre (2 meses)</a:t>
            </a: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brir llave 1">
            <a:extLst>
              <a:ext uri="{FF2B5EF4-FFF2-40B4-BE49-F238E27FC236}">
                <a16:creationId xmlns:a16="http://schemas.microsoft.com/office/drawing/2014/main" id="{3484EDC6-B200-43F8-B7DE-B62D8F37CF3B}"/>
              </a:ext>
            </a:extLst>
          </p:cNvPr>
          <p:cNvSpPr/>
          <p:nvPr/>
        </p:nvSpPr>
        <p:spPr>
          <a:xfrm rot="16200000">
            <a:off x="5158510" y="877585"/>
            <a:ext cx="1209963" cy="7592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9AE9D0D-E23F-44C4-B10E-0F82CD1CC4EA}"/>
              </a:ext>
            </a:extLst>
          </p:cNvPr>
          <p:cNvSpPr txBox="1"/>
          <p:nvPr/>
        </p:nvSpPr>
        <p:spPr>
          <a:xfrm>
            <a:off x="2929829" y="6044020"/>
            <a:ext cx="5859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PREDICCIÓN POR MESES  </a:t>
            </a:r>
          </a:p>
        </p:txBody>
      </p:sp>
    </p:spTree>
    <p:extLst>
      <p:ext uri="{BB962C8B-B14F-4D97-AF65-F5344CB8AC3E}">
        <p14:creationId xmlns:p14="http://schemas.microsoft.com/office/powerpoint/2010/main" val="329813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PRUEBA 3</a:t>
            </a:r>
            <a:endParaRPr lang="es-E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85475" y="1207733"/>
            <a:ext cx="11928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 de la zona y región entre 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eu_central_1 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s-E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ap_northeast_1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las observaciones pasadas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(febrero - julio)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D432C4-D26A-4CD8-8110-46F9EEEC50E3}"/>
              </a:ext>
            </a:extLst>
          </p:cNvPr>
          <p:cNvSpPr/>
          <p:nvPr/>
        </p:nvSpPr>
        <p:spPr>
          <a:xfrm>
            <a:off x="6783125" y="6156033"/>
            <a:ext cx="1252993" cy="55405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5B55249B-5C1B-498E-A69D-38EAE7A85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616569"/>
              </p:ext>
            </p:extLst>
          </p:nvPr>
        </p:nvGraphicFramePr>
        <p:xfrm>
          <a:off x="5900530" y="2780146"/>
          <a:ext cx="5372368" cy="3821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5B55249B-5C1B-498E-A69D-38EAE7A85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479696"/>
              </p:ext>
            </p:extLst>
          </p:nvPr>
        </p:nvGraphicFramePr>
        <p:xfrm>
          <a:off x="168298" y="2780146"/>
          <a:ext cx="5579834" cy="3878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0337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43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PRUEBA 3</a:t>
            </a:r>
            <a:endParaRPr lang="es-E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0" y="1178090"/>
            <a:ext cx="120508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de los algoritmos</a:t>
            </a: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Coeficiente de Gini: 0’066 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2E28B8B7-CEE8-4643-93F0-872AC268322F}"/>
              </a:ext>
            </a:extLst>
          </p:cNvPr>
          <p:cNvSpPr/>
          <p:nvPr/>
        </p:nvSpPr>
        <p:spPr>
          <a:xfrm>
            <a:off x="5577838" y="3674979"/>
            <a:ext cx="628153" cy="136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85BC92-5FAB-4B91-B4A2-278AF9FD6BB5}"/>
              </a:ext>
            </a:extLst>
          </p:cNvPr>
          <p:cNvSpPr txBox="1"/>
          <p:nvPr/>
        </p:nvSpPr>
        <p:spPr>
          <a:xfrm>
            <a:off x="6592990" y="3427960"/>
            <a:ext cx="5457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de desigualdad </a:t>
            </a:r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bajo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61153AE1-84A6-4F01-8C84-A15B7B2DA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8144129"/>
                  </p:ext>
                </p:extLst>
              </p:nvPr>
            </p:nvGraphicFramePr>
            <p:xfrm>
              <a:off x="141101" y="4079550"/>
              <a:ext cx="11909797" cy="2093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730">
                      <a:extLst>
                        <a:ext uri="{9D8B030D-6E8A-4147-A177-3AD203B41FA5}">
                          <a16:colId xmlns:a16="http://schemas.microsoft.com/office/drawing/2014/main" val="365448914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3850298388"/>
                        </a:ext>
                      </a:extLst>
                    </a:gridCol>
                    <a:gridCol w="834140">
                      <a:extLst>
                        <a:ext uri="{9D8B030D-6E8A-4147-A177-3AD203B41FA5}">
                          <a16:colId xmlns:a16="http://schemas.microsoft.com/office/drawing/2014/main" val="4181636510"/>
                        </a:ext>
                      </a:extLst>
                    </a:gridCol>
                    <a:gridCol w="1379537">
                      <a:extLst>
                        <a:ext uri="{9D8B030D-6E8A-4147-A177-3AD203B41FA5}">
                          <a16:colId xmlns:a16="http://schemas.microsoft.com/office/drawing/2014/main" val="1203802318"/>
                        </a:ext>
                      </a:extLst>
                    </a:gridCol>
                    <a:gridCol w="1796772">
                      <a:extLst>
                        <a:ext uri="{9D8B030D-6E8A-4147-A177-3AD203B41FA5}">
                          <a16:colId xmlns:a16="http://schemas.microsoft.com/office/drawing/2014/main" val="3092613620"/>
                        </a:ext>
                      </a:extLst>
                    </a:gridCol>
                    <a:gridCol w="1664295">
                      <a:extLst>
                        <a:ext uri="{9D8B030D-6E8A-4147-A177-3AD203B41FA5}">
                          <a16:colId xmlns:a16="http://schemas.microsoft.com/office/drawing/2014/main" val="2086268076"/>
                        </a:ext>
                      </a:extLst>
                    </a:gridCol>
                    <a:gridCol w="1491894">
                      <a:extLst>
                        <a:ext uri="{9D8B030D-6E8A-4147-A177-3AD203B41FA5}">
                          <a16:colId xmlns:a16="http://schemas.microsoft.com/office/drawing/2014/main" val="3249950147"/>
                        </a:ext>
                      </a:extLst>
                    </a:gridCol>
                    <a:gridCol w="1360335">
                      <a:extLst>
                        <a:ext uri="{9D8B030D-6E8A-4147-A177-3AD203B41FA5}">
                          <a16:colId xmlns:a16="http://schemas.microsoft.com/office/drawing/2014/main" val="2869090079"/>
                        </a:ext>
                      </a:extLst>
                    </a:gridCol>
                    <a:gridCol w="1692544">
                      <a:extLst>
                        <a:ext uri="{9D8B030D-6E8A-4147-A177-3AD203B41FA5}">
                          <a16:colId xmlns:a16="http://schemas.microsoft.com/office/drawing/2014/main" val="848520900"/>
                        </a:ext>
                      </a:extLst>
                    </a:gridCol>
                  </a:tblGrid>
                  <a:tr h="483248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Entrenamiento (Modelo)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109840"/>
                      </a:ext>
                    </a:extLst>
                  </a:tr>
                  <a:tr h="594631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s-ES" b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s-ES" b="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estimado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reservada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bajo demanda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005750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0’655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2’27 × 10</a:t>
                          </a:r>
                          <a:r>
                            <a:rPr lang="es-ES" sz="1800" kern="1200" baseline="30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0’325 $</a:t>
                          </a:r>
                          <a:endParaRPr lang="es-ES" sz="1800" b="1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1’6385 × 10</a:t>
                          </a:r>
                          <a:r>
                            <a:rPr lang="es-ES" sz="1800" kern="1200" baseline="300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es-ES" sz="1800" b="0" i="0" u="none" strike="noStrike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0’3196 $</a:t>
                          </a:r>
                          <a:endParaRPr lang="es-ES" sz="1800" b="1" i="0" u="none" strike="noStrike" kern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0,732 $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0,732 $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565587661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Double</a:t>
                          </a:r>
                          <a:endParaRPr lang="es-E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0’5467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0’3446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2’1911 × 10</a:t>
                          </a:r>
                          <a:r>
                            <a:rPr lang="es-ES" sz="1800" kern="1200" baseline="30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0’3175 $</a:t>
                          </a:r>
                          <a:endParaRPr lang="es-ES" sz="1800" b="1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s-ES" sz="18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4’41 × 10</a:t>
                          </a:r>
                          <a:r>
                            <a:rPr lang="es-ES" sz="1800" kern="1200" baseline="300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s-ES" sz="1800" b="0" i="0" u="none" strike="noStrike" kern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39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61153AE1-84A6-4F01-8C84-A15B7B2DA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8144129"/>
                  </p:ext>
                </p:extLst>
              </p:nvPr>
            </p:nvGraphicFramePr>
            <p:xfrm>
              <a:off x="141101" y="4079550"/>
              <a:ext cx="11909797" cy="2093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2730">
                      <a:extLst>
                        <a:ext uri="{9D8B030D-6E8A-4147-A177-3AD203B41FA5}">
                          <a16:colId xmlns:a16="http://schemas.microsoft.com/office/drawing/2014/main" val="365448914"/>
                        </a:ext>
                      </a:extLst>
                    </a:gridCol>
                    <a:gridCol w="717550">
                      <a:extLst>
                        <a:ext uri="{9D8B030D-6E8A-4147-A177-3AD203B41FA5}">
                          <a16:colId xmlns:a16="http://schemas.microsoft.com/office/drawing/2014/main" val="3850298388"/>
                        </a:ext>
                      </a:extLst>
                    </a:gridCol>
                    <a:gridCol w="834140">
                      <a:extLst>
                        <a:ext uri="{9D8B030D-6E8A-4147-A177-3AD203B41FA5}">
                          <a16:colId xmlns:a16="http://schemas.microsoft.com/office/drawing/2014/main" val="4181636510"/>
                        </a:ext>
                      </a:extLst>
                    </a:gridCol>
                    <a:gridCol w="1379537">
                      <a:extLst>
                        <a:ext uri="{9D8B030D-6E8A-4147-A177-3AD203B41FA5}">
                          <a16:colId xmlns:a16="http://schemas.microsoft.com/office/drawing/2014/main" val="1203802318"/>
                        </a:ext>
                      </a:extLst>
                    </a:gridCol>
                    <a:gridCol w="1796772">
                      <a:extLst>
                        <a:ext uri="{9D8B030D-6E8A-4147-A177-3AD203B41FA5}">
                          <a16:colId xmlns:a16="http://schemas.microsoft.com/office/drawing/2014/main" val="3092613620"/>
                        </a:ext>
                      </a:extLst>
                    </a:gridCol>
                    <a:gridCol w="1664295">
                      <a:extLst>
                        <a:ext uri="{9D8B030D-6E8A-4147-A177-3AD203B41FA5}">
                          <a16:colId xmlns:a16="http://schemas.microsoft.com/office/drawing/2014/main" val="2086268076"/>
                        </a:ext>
                      </a:extLst>
                    </a:gridCol>
                    <a:gridCol w="1491894">
                      <a:extLst>
                        <a:ext uri="{9D8B030D-6E8A-4147-A177-3AD203B41FA5}">
                          <a16:colId xmlns:a16="http://schemas.microsoft.com/office/drawing/2014/main" val="3249950147"/>
                        </a:ext>
                      </a:extLst>
                    </a:gridCol>
                    <a:gridCol w="1360335">
                      <a:extLst>
                        <a:ext uri="{9D8B030D-6E8A-4147-A177-3AD203B41FA5}">
                          <a16:colId xmlns:a16="http://schemas.microsoft.com/office/drawing/2014/main" val="2869090079"/>
                        </a:ext>
                      </a:extLst>
                    </a:gridCol>
                    <a:gridCol w="1692544">
                      <a:extLst>
                        <a:ext uri="{9D8B030D-6E8A-4147-A177-3AD203B41FA5}">
                          <a16:colId xmlns:a16="http://schemas.microsoft.com/office/drawing/2014/main" val="848520900"/>
                        </a:ext>
                      </a:extLst>
                    </a:gridCol>
                  </a:tblGrid>
                  <a:tr h="483248">
                    <a:tc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Entrenamiento (Modelo)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Test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010984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37607" t="-79245" r="-1437607" b="-1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2920" t="-79245" r="-1127737" b="-1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estimado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</a:t>
                          </a:r>
                          <a:r>
                            <a:rPr lang="es-E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spot</a:t>
                          </a:r>
                          <a:r>
                            <a:rPr lang="es-E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real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reservada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Precio bajo demanda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2005750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0’655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s-ES" sz="1800" b="0" i="0" u="none" strike="noStrike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2’27 × 10</a:t>
                          </a:r>
                          <a:r>
                            <a:rPr lang="es-ES" sz="1800" kern="1200" baseline="30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b="1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0’325 $</a:t>
                          </a:r>
                          <a:endParaRPr lang="es-ES" sz="1800" b="1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1’6385 × 10</a:t>
                          </a:r>
                          <a:r>
                            <a:rPr lang="es-ES" sz="1800" kern="1200" baseline="300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-5</a:t>
                          </a:r>
                          <a:endParaRPr lang="es-ES" sz="1800" b="0" i="0" u="none" strike="noStrike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0’3196 $</a:t>
                          </a:r>
                          <a:endParaRPr lang="es-ES" sz="1800" b="1" i="0" u="none" strike="noStrike" kern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0,732 $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rowSpan="2"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0,732 $</a:t>
                          </a:r>
                          <a:endParaRPr lang="es-ES" sz="18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extLst>
                      <a:ext uri="{0D108BD9-81ED-4DB2-BD59-A6C34878D82A}">
                        <a16:rowId xmlns:a16="http://schemas.microsoft.com/office/drawing/2014/main" val="565587661"/>
                      </a:ext>
                    </a:extLst>
                  </a:tr>
                  <a:tr h="484903">
                    <a:tc>
                      <a:txBody>
                        <a:bodyPr/>
                        <a:lstStyle/>
                        <a:p>
                          <a:r>
                            <a:rPr lang="es-ES" i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Double</a:t>
                          </a:r>
                          <a:endParaRPr lang="es-E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0’5467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0’3446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2’1911 × 10</a:t>
                          </a:r>
                          <a:r>
                            <a:rPr lang="es-ES" sz="1800" kern="1200" baseline="300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s-ES" sz="1800" b="0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b="1" kern="12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0’3175 $</a:t>
                          </a:r>
                          <a:endParaRPr lang="es-ES" sz="1800" b="1" i="0" u="none" strike="noStrike" kern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ctr" latinLnBrk="0" hangingPunct="1"/>
                          <a:r>
                            <a:rPr lang="es-ES" sz="18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s-ES" sz="1800" kern="12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4’41 × 10</a:t>
                          </a:r>
                          <a:r>
                            <a:rPr lang="es-ES" sz="1800" kern="1200" baseline="300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s-ES" sz="1800" b="0" i="0" u="none" strike="noStrike" kern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439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1DECD022-5612-40AD-A27D-B4C40A0331BC}"/>
              </a:ext>
            </a:extLst>
          </p:cNvPr>
          <p:cNvSpPr/>
          <p:nvPr/>
        </p:nvSpPr>
        <p:spPr>
          <a:xfrm>
            <a:off x="2316300" y="1178090"/>
            <a:ext cx="2394225" cy="129905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21E168-65FC-40E6-89D2-AE4A2F490241}"/>
              </a:ext>
            </a:extLst>
          </p:cNvPr>
          <p:cNvSpPr txBox="1"/>
          <p:nvPr/>
        </p:nvSpPr>
        <p:spPr>
          <a:xfrm>
            <a:off x="2234175" y="1469078"/>
            <a:ext cx="255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</a:t>
            </a:r>
          </a:p>
          <a:p>
            <a:pPr algn="ctr"/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febrero - julio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4057D268-32EE-46EB-87EC-548A16F0EC23}"/>
              </a:ext>
            </a:extLst>
          </p:cNvPr>
          <p:cNvSpPr/>
          <p:nvPr/>
        </p:nvSpPr>
        <p:spPr>
          <a:xfrm>
            <a:off x="7197797" y="1591932"/>
            <a:ext cx="2677903" cy="73195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9CF1D08-E028-424C-89F7-09C25BEC2A54}"/>
              </a:ext>
            </a:extLst>
          </p:cNvPr>
          <p:cNvSpPr txBox="1"/>
          <p:nvPr/>
        </p:nvSpPr>
        <p:spPr>
          <a:xfrm>
            <a:off x="7221105" y="1591932"/>
            <a:ext cx="263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</a:p>
          <a:p>
            <a:pPr algn="ctr"/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agosto - septiembre</a:t>
            </a:r>
          </a:p>
        </p:txBody>
      </p:sp>
    </p:spTree>
    <p:extLst>
      <p:ext uri="{BB962C8B-B14F-4D97-AF65-F5344CB8AC3E}">
        <p14:creationId xmlns:p14="http://schemas.microsoft.com/office/powerpoint/2010/main" val="1219170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44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DE PRUEBA 3</a:t>
            </a:r>
            <a:endParaRPr lang="es-E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0" y="1178090"/>
            <a:ext cx="1219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Comparativa de algoritmos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911CA0E-735C-4B94-97E4-EFA875989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88485"/>
              </p:ext>
            </p:extLst>
          </p:nvPr>
        </p:nvGraphicFramePr>
        <p:xfrm>
          <a:off x="1827915" y="256173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774995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81339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4259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</a:t>
                      </a:r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lang="es-E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Smoothing</a:t>
                      </a:r>
                      <a:endParaRPr lang="es-E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Exponential</a:t>
                      </a:r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Smoothing</a:t>
                      </a:r>
                      <a:endParaRPr lang="es-E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26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ECM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4’41 × 10</a:t>
                      </a:r>
                      <a:r>
                        <a:rPr lang="es-ES" sz="1800" b="0" kern="12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-6</a:t>
                      </a:r>
                      <a:endParaRPr lang="es-E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1’6385 × 10</a:t>
                      </a:r>
                      <a:r>
                        <a:rPr lang="es-ES" sz="1800" kern="120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-5</a:t>
                      </a:r>
                      <a:endParaRPr lang="es-E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26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800" b="1" kern="1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"/>
                          <a:cs typeface="Times New Roman" panose="02020603050405020304" pitchFamily="18" charset="0"/>
                        </a:rPr>
                        <a:t>Servicio Cumplido</a:t>
                      </a:r>
                      <a:endParaRPr lang="es-ES" sz="1800" kern="150" dirty="0">
                        <a:effectLst/>
                        <a:latin typeface="Times New Roman" panose="02020603050405020304" pitchFamily="18" charset="0"/>
                        <a:ea typeface="DejaVu Sans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58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Ahorro en coste</a:t>
                      </a:r>
                      <a:endParaRPr lang="es-E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56’63 %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es-E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04416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30449643-8D7C-44BA-A570-9CA7E5FF43D1}"/>
              </a:ext>
            </a:extLst>
          </p:cNvPr>
          <p:cNvSpPr txBox="1"/>
          <p:nvPr/>
        </p:nvSpPr>
        <p:spPr>
          <a:xfrm>
            <a:off x="350881" y="4599919"/>
            <a:ext cx="10798833" cy="196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cumple con el servicio requerido para el usuario pero el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2CE2BF2-6F8E-4954-B745-B78DE44C5C48}"/>
              </a:ext>
            </a:extLst>
          </p:cNvPr>
          <p:cNvSpPr txBox="1"/>
          <p:nvPr/>
        </p:nvSpPr>
        <p:spPr>
          <a:xfrm>
            <a:off x="4824510" y="3578747"/>
            <a:ext cx="2686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0’325 &gt;= 0’3196  SI</a:t>
            </a:r>
          </a:p>
          <a:p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EE1FC9-0A24-470C-AB1A-A8C9DBD3CA97}"/>
              </a:ext>
            </a:extLst>
          </p:cNvPr>
          <p:cNvSpPr txBox="1"/>
          <p:nvPr/>
        </p:nvSpPr>
        <p:spPr>
          <a:xfrm>
            <a:off x="7566402" y="3578747"/>
            <a:ext cx="2686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0’3175 &lt; 0’3196  NO</a:t>
            </a:r>
          </a:p>
          <a:p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0446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462504" y="1138333"/>
            <a:ext cx="1077534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cumplidos: estudio de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descarga y </a:t>
            </a:r>
            <a:r>
              <a:rPr lang="es-E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preprocesado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datos, estudio y ejecución de algoritmos y estimación del precio.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Aprendizaje de técnicas de predicción.</a:t>
            </a: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del pronóstico muy similares a los reales.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 instancia 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precio instancia reservada o bajo demanda.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95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PROPUESTAS DE MEJORA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890546"/>
            <a:ext cx="11123875" cy="573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1" y="1207733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25936-953D-4121-A6D8-8B1C3AA5AD98}"/>
              </a:ext>
            </a:extLst>
          </p:cNvPr>
          <p:cNvSpPr txBox="1"/>
          <p:nvPr/>
        </p:nvSpPr>
        <p:spPr>
          <a:xfrm>
            <a:off x="605621" y="1225689"/>
            <a:ext cx="107753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Otras técnicas de predicción: regresión,...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r>
              <a:rPr lang="es-E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Smoothing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técnica de ponderado exponencial para periodos con estacionalidad.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de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hold-out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 entrenamiento: varios </a:t>
            </a:r>
            <a:r>
              <a:rPr lang="es-E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folds</a:t>
            </a: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conjuntos para obtener el modelo.</a:t>
            </a: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929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6F0CF-A706-4348-BD8A-57EA412B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168" y="2623293"/>
            <a:ext cx="9899904" cy="1376997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Predicción de precios de instancias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“spot”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 nube de Amazon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62ED5D-5AAD-476F-8791-36DF293A3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9121"/>
            <a:ext cx="9144000" cy="1871428"/>
          </a:xfrm>
        </p:spPr>
        <p:txBody>
          <a:bodyPr>
            <a:normAutofit/>
          </a:bodyPr>
          <a:lstStyle/>
          <a:p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MUCHAS GRACIAS</a:t>
            </a:r>
            <a:endParaRPr lang="es-E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8B26A4-DEF8-4D9E-8E81-9DDC8B2BDB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4" y="441642"/>
            <a:ext cx="1565979" cy="1295717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CBD1671-1789-4A1E-B852-AC692A9F44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491" y="492442"/>
            <a:ext cx="1743710" cy="1376997"/>
          </a:xfrm>
          <a:prstGeom prst="rect">
            <a:avLst/>
          </a:prstGeom>
          <a:noFill/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D97A3-5C2C-4ABC-9409-39F0271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2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CONTRATACIÓN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456506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echa: doblada hacia arriba 2">
            <a:extLst>
              <a:ext uri="{FF2B5EF4-FFF2-40B4-BE49-F238E27FC236}">
                <a16:creationId xmlns:a16="http://schemas.microsoft.com/office/drawing/2014/main" id="{D2CD15C1-32D0-4C48-9F21-9018CB7CE2E6}"/>
              </a:ext>
            </a:extLst>
          </p:cNvPr>
          <p:cNvSpPr/>
          <p:nvPr/>
        </p:nvSpPr>
        <p:spPr>
          <a:xfrm rot="5400000">
            <a:off x="2627117" y="4088295"/>
            <a:ext cx="733686" cy="250392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976BDD6-B935-41D7-A6BD-A2D6B6A9F6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799" y="957295"/>
            <a:ext cx="7007086" cy="5423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4F79D71-245A-40B8-8CFA-0E98D6C2A13C}"/>
              </a:ext>
            </a:extLst>
          </p:cNvPr>
          <p:cNvSpPr txBox="1"/>
          <p:nvPr/>
        </p:nvSpPr>
        <p:spPr>
          <a:xfrm>
            <a:off x="540693" y="3911294"/>
            <a:ext cx="26226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económico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D605AC8-E3B3-4FE5-AA19-375B23D7398C}"/>
              </a:ext>
            </a:extLst>
          </p:cNvPr>
          <p:cNvSpPr/>
          <p:nvPr/>
        </p:nvSpPr>
        <p:spPr>
          <a:xfrm>
            <a:off x="540693" y="3883492"/>
            <a:ext cx="2622604" cy="6367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23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4E7727A-6D3D-4FD6-ADE3-6ECC2CFC8DE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4980786-CDEE-4FDF-8FA8-89E7998F9801}"/>
              </a:ext>
            </a:extLst>
          </p:cNvPr>
          <p:cNvSpPr txBox="1">
            <a:spLocks/>
          </p:cNvSpPr>
          <p:nvPr/>
        </p:nvSpPr>
        <p:spPr>
          <a:xfrm>
            <a:off x="453223" y="11096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723228AE-926F-4926-A30E-1E65E97CFFF6}"/>
              </a:ext>
            </a:extLst>
          </p:cNvPr>
          <p:cNvSpPr txBox="1">
            <a:spLocks/>
          </p:cNvSpPr>
          <p:nvPr/>
        </p:nvSpPr>
        <p:spPr>
          <a:xfrm>
            <a:off x="605623" y="1262095"/>
            <a:ext cx="11123875" cy="551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endParaRPr lang="es-E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CA110A8-2E85-4E0A-A2E6-707EB69FF726}"/>
              </a:ext>
            </a:extLst>
          </p:cNvPr>
          <p:cNvSpPr txBox="1">
            <a:spLocks/>
          </p:cNvSpPr>
          <p:nvPr/>
        </p:nvSpPr>
        <p:spPr>
          <a:xfrm>
            <a:off x="453223" y="1319917"/>
            <a:ext cx="11123875" cy="503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3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Proveedor</a:t>
            </a:r>
            <a:r>
              <a:rPr lang="es-ES" sz="3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Cloud público pionero de tipo IaaS</a:t>
            </a:r>
          </a:p>
          <a:p>
            <a:pPr marL="457200" indent="-45720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	</a:t>
            </a:r>
            <a:endParaRPr lang="es-E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BEF223-100B-4164-B92A-33553A63F5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040" y="2201863"/>
            <a:ext cx="6859920" cy="38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D97A3-5C2C-4ABC-9409-39F02714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7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9D998F-433C-49CC-93CD-00459A45154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424"/>
            <a:ext cx="2308420" cy="1282367"/>
          </a:xfrm>
          <a:prstGeom prst="rect">
            <a:avLst/>
          </a:prstGeom>
        </p:spPr>
      </p:pic>
      <p:sp>
        <p:nvSpPr>
          <p:cNvPr id="5" name="Flecha: doblada hacia arriba 4">
            <a:extLst>
              <a:ext uri="{FF2B5EF4-FFF2-40B4-BE49-F238E27FC236}">
                <a16:creationId xmlns:a16="http://schemas.microsoft.com/office/drawing/2014/main" id="{DF3163DE-01B4-4AB8-9B27-6C5EA5C47995}"/>
              </a:ext>
            </a:extLst>
          </p:cNvPr>
          <p:cNvSpPr/>
          <p:nvPr/>
        </p:nvSpPr>
        <p:spPr>
          <a:xfrm rot="5400000">
            <a:off x="1477008" y="1185963"/>
            <a:ext cx="422185" cy="9763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magen que contiene imágenes prediseñadas&#10;&#10;Descripción generada automáticamente">
            <a:extLst>
              <a:ext uri="{FF2B5EF4-FFF2-40B4-BE49-F238E27FC236}">
                <a16:creationId xmlns:a16="http://schemas.microsoft.com/office/drawing/2014/main" id="{5838CE49-2B1B-4463-8A64-8935E61E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80" y="1331979"/>
            <a:ext cx="1102393" cy="838777"/>
          </a:xfrm>
          <a:prstGeom prst="rect">
            <a:avLst/>
          </a:prstGeom>
        </p:spPr>
      </p:pic>
      <p:sp>
        <p:nvSpPr>
          <p:cNvPr id="9" name="Flecha: doblada hacia arriba 8">
            <a:extLst>
              <a:ext uri="{FF2B5EF4-FFF2-40B4-BE49-F238E27FC236}">
                <a16:creationId xmlns:a16="http://schemas.microsoft.com/office/drawing/2014/main" id="{C8FF37DE-3E1F-4F78-B621-43D9C8FE699C}"/>
              </a:ext>
            </a:extLst>
          </p:cNvPr>
          <p:cNvSpPr/>
          <p:nvPr/>
        </p:nvSpPr>
        <p:spPr>
          <a:xfrm rot="5400000">
            <a:off x="3178869" y="2069884"/>
            <a:ext cx="422185" cy="9763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298B2C-6A61-43B2-8BB3-7047D5CD0102}"/>
              </a:ext>
            </a:extLst>
          </p:cNvPr>
          <p:cNvSpPr txBox="1"/>
          <p:nvPr/>
        </p:nvSpPr>
        <p:spPr>
          <a:xfrm>
            <a:off x="4105656" y="243795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8F2727A-B0EA-47A9-8A9B-CE9AC2BF9E66}"/>
              </a:ext>
            </a:extLst>
          </p:cNvPr>
          <p:cNvSpPr/>
          <p:nvPr/>
        </p:nvSpPr>
        <p:spPr>
          <a:xfrm>
            <a:off x="4032504" y="2414016"/>
            <a:ext cx="1618488" cy="4221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097316C4-8183-4A3B-A3BD-4B3B8D6A0D5E}"/>
              </a:ext>
            </a:extLst>
          </p:cNvPr>
          <p:cNvSpPr/>
          <p:nvPr/>
        </p:nvSpPr>
        <p:spPr>
          <a:xfrm>
            <a:off x="5782056" y="1885227"/>
            <a:ext cx="752858" cy="12503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EA7B027-E02F-4686-AB9D-10CB92C10318}"/>
              </a:ext>
            </a:extLst>
          </p:cNvPr>
          <p:cNvSpPr txBox="1"/>
          <p:nvPr/>
        </p:nvSpPr>
        <p:spPr>
          <a:xfrm>
            <a:off x="6337324" y="1929972"/>
            <a:ext cx="432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Instancias de precio estático (</a:t>
            </a:r>
            <a:r>
              <a:rPr lang="es-E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reservadas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</p:txBody>
      </p:sp>
      <p:sp>
        <p:nvSpPr>
          <p:cNvPr id="14" name="Flecha: doblada hacia arriba 13">
            <a:extLst>
              <a:ext uri="{FF2B5EF4-FFF2-40B4-BE49-F238E27FC236}">
                <a16:creationId xmlns:a16="http://schemas.microsoft.com/office/drawing/2014/main" id="{3388F0A4-3E05-473F-B38C-FD2B629D36AB}"/>
              </a:ext>
            </a:extLst>
          </p:cNvPr>
          <p:cNvSpPr/>
          <p:nvPr/>
        </p:nvSpPr>
        <p:spPr>
          <a:xfrm rot="5400000">
            <a:off x="4951728" y="2940829"/>
            <a:ext cx="422185" cy="9763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30028FB-461D-4C53-B248-0EE88538B19C}"/>
              </a:ext>
            </a:extLst>
          </p:cNvPr>
          <p:cNvSpPr txBox="1"/>
          <p:nvPr/>
        </p:nvSpPr>
        <p:spPr>
          <a:xfrm>
            <a:off x="5849112" y="3353056"/>
            <a:ext cx="188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CATEGORÍA O FAMILIA</a:t>
            </a:r>
          </a:p>
        </p:txBody>
      </p:sp>
      <p:sp>
        <p:nvSpPr>
          <p:cNvPr id="17" name="Flecha: doblada hacia arriba 16">
            <a:extLst>
              <a:ext uri="{FF2B5EF4-FFF2-40B4-BE49-F238E27FC236}">
                <a16:creationId xmlns:a16="http://schemas.microsoft.com/office/drawing/2014/main" id="{FE9090B8-DAD3-4423-AE11-86571A41B536}"/>
              </a:ext>
            </a:extLst>
          </p:cNvPr>
          <p:cNvSpPr/>
          <p:nvPr/>
        </p:nvSpPr>
        <p:spPr>
          <a:xfrm rot="5400000">
            <a:off x="4942584" y="3897900"/>
            <a:ext cx="422185" cy="9763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29A45BC-2EA2-4D55-B942-9F021AB9A57E}"/>
              </a:ext>
            </a:extLst>
          </p:cNvPr>
          <p:cNvSpPr txBox="1"/>
          <p:nvPr/>
        </p:nvSpPr>
        <p:spPr>
          <a:xfrm>
            <a:off x="5782056" y="4266887"/>
            <a:ext cx="188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REGIÓN</a:t>
            </a:r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99606182-AA6D-4F96-81EE-385F8E37B272}"/>
              </a:ext>
            </a:extLst>
          </p:cNvPr>
          <p:cNvSpPr/>
          <p:nvPr/>
        </p:nvSpPr>
        <p:spPr>
          <a:xfrm>
            <a:off x="7378443" y="3762540"/>
            <a:ext cx="752858" cy="1378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12DAAD3-F69B-4494-BF62-F000A3811014}"/>
              </a:ext>
            </a:extLst>
          </p:cNvPr>
          <p:cNvSpPr txBox="1"/>
          <p:nvPr/>
        </p:nvSpPr>
        <p:spPr>
          <a:xfrm>
            <a:off x="8004045" y="3712889"/>
            <a:ext cx="2656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Zona de disponibilidad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Zona de disponibilidad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Zona de disponibilidad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Zona de disponibilidad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1" name="Flecha: doblada hacia arriba 20">
            <a:extLst>
              <a:ext uri="{FF2B5EF4-FFF2-40B4-BE49-F238E27FC236}">
                <a16:creationId xmlns:a16="http://schemas.microsoft.com/office/drawing/2014/main" id="{47F43FAD-9CA6-4EC4-91C6-ADA1E5AFD957}"/>
              </a:ext>
            </a:extLst>
          </p:cNvPr>
          <p:cNvSpPr/>
          <p:nvPr/>
        </p:nvSpPr>
        <p:spPr>
          <a:xfrm rot="5400000">
            <a:off x="4932648" y="4931214"/>
            <a:ext cx="422185" cy="9763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477FB01-379F-4589-9CCE-3F5C6F7635C6}"/>
              </a:ext>
            </a:extLst>
          </p:cNvPr>
          <p:cNvSpPr txBox="1"/>
          <p:nvPr/>
        </p:nvSpPr>
        <p:spPr>
          <a:xfrm>
            <a:off x="5687569" y="5298592"/>
            <a:ext cx="188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OPERATIVO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A15D50A5-69D0-42F1-8DDF-7844834B0044}"/>
              </a:ext>
            </a:extLst>
          </p:cNvPr>
          <p:cNvSpPr/>
          <p:nvPr/>
        </p:nvSpPr>
        <p:spPr>
          <a:xfrm>
            <a:off x="7447025" y="5348243"/>
            <a:ext cx="752858" cy="9732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24440E6-26CE-4F87-A6EE-43FF497D1822}"/>
              </a:ext>
            </a:extLst>
          </p:cNvPr>
          <p:cNvSpPr txBox="1"/>
          <p:nvPr/>
        </p:nvSpPr>
        <p:spPr>
          <a:xfrm>
            <a:off x="8004045" y="5357260"/>
            <a:ext cx="2656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SUSE Linux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UNIX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5E1F8CD-5E8F-451D-B41F-0E2E434F50FF}"/>
              </a:ext>
            </a:extLst>
          </p:cNvPr>
          <p:cNvSpPr txBox="1">
            <a:spLocks/>
          </p:cNvSpPr>
          <p:nvPr/>
        </p:nvSpPr>
        <p:spPr>
          <a:xfrm>
            <a:off x="659352" y="687277"/>
            <a:ext cx="10515600" cy="812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</a:t>
            </a:r>
          </a:p>
          <a:p>
            <a:endParaRPr lang="es-E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07ECCC3-49E6-43FC-A237-2B86DA87DF1D}"/>
              </a:ext>
            </a:extLst>
          </p:cNvPr>
          <p:cNvSpPr txBox="1"/>
          <p:nvPr/>
        </p:nvSpPr>
        <p:spPr>
          <a:xfrm>
            <a:off x="3830351" y="1739363"/>
            <a:ext cx="208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Servidores privados virtuales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3BD5F7D-DD18-4C50-8BE4-67D72F8D4223}"/>
              </a:ext>
            </a:extLst>
          </p:cNvPr>
          <p:cNvSpPr txBox="1"/>
          <p:nvPr/>
        </p:nvSpPr>
        <p:spPr>
          <a:xfrm>
            <a:off x="6342859" y="2532792"/>
            <a:ext cx="463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Instancias de precio dinámico (</a:t>
            </a:r>
            <a:r>
              <a:rPr lang="es-E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subasta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19158A64-95D1-4E3D-B3CD-6C4A9DC2A2DA}"/>
              </a:ext>
            </a:extLst>
          </p:cNvPr>
          <p:cNvSpPr/>
          <p:nvPr/>
        </p:nvSpPr>
        <p:spPr>
          <a:xfrm>
            <a:off x="10660377" y="2083242"/>
            <a:ext cx="232910" cy="87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19272320-AE5A-4F7D-AACE-6A9C1B5C8DB4}"/>
              </a:ext>
            </a:extLst>
          </p:cNvPr>
          <p:cNvSpPr/>
          <p:nvPr/>
        </p:nvSpPr>
        <p:spPr>
          <a:xfrm>
            <a:off x="10660377" y="2709607"/>
            <a:ext cx="232910" cy="87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B00F929-561B-4984-856E-CC2DDDAD8D79}"/>
              </a:ext>
            </a:extLst>
          </p:cNvPr>
          <p:cNvSpPr txBox="1"/>
          <p:nvPr/>
        </p:nvSpPr>
        <p:spPr>
          <a:xfrm>
            <a:off x="7687818" y="2866597"/>
            <a:ext cx="1622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Económicas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47C88F9-4574-47B0-B22D-0F25E8143830}"/>
              </a:ext>
            </a:extLst>
          </p:cNvPr>
          <p:cNvSpPr txBox="1"/>
          <p:nvPr/>
        </p:nvSpPr>
        <p:spPr>
          <a:xfrm>
            <a:off x="7675586" y="1612599"/>
            <a:ext cx="1622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Económicas</a:t>
            </a:r>
          </a:p>
        </p:txBody>
      </p:sp>
    </p:spTree>
    <p:extLst>
      <p:ext uri="{BB962C8B-B14F-4D97-AF65-F5344CB8AC3E}">
        <p14:creationId xmlns:p14="http://schemas.microsoft.com/office/powerpoint/2010/main" val="329950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8838C-E703-44F6-BE3E-64DB624A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8</a:t>
            </a:fld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197F3401-B5DB-4C1F-A491-27DA4BDE6380}"/>
              </a:ext>
            </a:extLst>
          </p:cNvPr>
          <p:cNvSpPr txBox="1">
            <a:spLocks/>
          </p:cNvSpPr>
          <p:nvPr/>
        </p:nvSpPr>
        <p:spPr>
          <a:xfrm>
            <a:off x="634115" y="290223"/>
            <a:ext cx="10515600" cy="70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MOTIVACIÓN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604799B-C009-4104-B065-F375DDA56B45}"/>
              </a:ext>
            </a:extLst>
          </p:cNvPr>
          <p:cNvSpPr txBox="1">
            <a:spLocks/>
          </p:cNvSpPr>
          <p:nvPr/>
        </p:nvSpPr>
        <p:spPr>
          <a:xfrm>
            <a:off x="722904" y="1460389"/>
            <a:ext cx="10515600" cy="5107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9046BAC-C2CB-484C-B569-4057C5B45679}"/>
              </a:ext>
            </a:extLst>
          </p:cNvPr>
          <p:cNvSpPr txBox="1">
            <a:spLocks/>
          </p:cNvSpPr>
          <p:nvPr/>
        </p:nvSpPr>
        <p:spPr>
          <a:xfrm>
            <a:off x="722904" y="1109696"/>
            <a:ext cx="10515600" cy="5246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DE7F5419-76A1-4EE4-B7B1-6AAE15EB3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223" y="1109695"/>
            <a:ext cx="11123875" cy="5513742"/>
          </a:xfrm>
        </p:spPr>
        <p:txBody>
          <a:bodyPr>
            <a:normAutofit/>
          </a:bodyPr>
          <a:lstStyle/>
          <a:p>
            <a:r>
              <a:rPr lang="es-E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¿Podemos </a:t>
            </a:r>
            <a:r>
              <a:rPr lang="es-E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calcular el mejor </a:t>
            </a:r>
            <a:r>
              <a:rPr lang="es-ES" sz="4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</a:t>
            </a:r>
            <a:r>
              <a:rPr lang="es-E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un usuario que desee contratar una </a:t>
            </a:r>
            <a:r>
              <a:rPr lang="es-E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instancia de subasta </a:t>
            </a:r>
            <a:r>
              <a:rPr lang="es-E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un determinado tiempo </a:t>
            </a:r>
            <a:r>
              <a:rPr lang="es-E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 que pierda dicha subasta</a:t>
            </a:r>
            <a:r>
              <a:rPr lang="es-E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que le suponga un </a:t>
            </a:r>
            <a:r>
              <a:rPr lang="es-E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ahorro económico</a:t>
            </a:r>
            <a:r>
              <a:rPr lang="es-E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frente a la opción de reservarla por un precio por hora mayor?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C9E58D-C75A-4DFD-BD75-10CF3389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34" y="4160624"/>
            <a:ext cx="3220397" cy="21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6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5F6D7-6BEC-4D70-9EE5-D731F9DB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84" y="755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BF652F1-82BE-4A04-8984-1F408A129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665004"/>
              </p:ext>
            </p:extLst>
          </p:nvPr>
        </p:nvGraphicFramePr>
        <p:xfrm>
          <a:off x="1152938" y="1106267"/>
          <a:ext cx="9151952" cy="546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26A70-2EF6-4EF5-A307-76BDF78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1581-451A-4C36-859E-DA3DE6A7B8A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8144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1946</Words>
  <Application>Microsoft Office PowerPoint</Application>
  <PresentationFormat>Panorámica</PresentationFormat>
  <Paragraphs>534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Liberation Serif</vt:lpstr>
      <vt:lpstr>Times New Roman</vt:lpstr>
      <vt:lpstr>Tema de Office</vt:lpstr>
      <vt:lpstr>Predicción de precios de instancias “spot” en la nube de Amazon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</vt:lpstr>
      <vt:lpstr>Presentación de PowerPoint</vt:lpstr>
      <vt:lpstr>CARACTERÍSTICAS DE LAS INSTANCIAS</vt:lpstr>
      <vt:lpstr>Presentación de PowerPoint</vt:lpstr>
      <vt:lpstr>Presentación de PowerPoint</vt:lpstr>
      <vt:lpstr>Presentación de PowerPoint</vt:lpstr>
      <vt:lpstr>Presentación de PowerPoint</vt:lpstr>
      <vt:lpstr>SERIES TEMPORALES Y MÉTODOS DE ANÁLISIS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ENTORNO DE TRABAJO Y PREPARACIÓN DE LOS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CASOS DE PRUEBA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Predicción de precios de instancias “spot” en la nube de Amazon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 DE GRADO</dc:title>
  <dc:creator>Luis</dc:creator>
  <cp:lastModifiedBy>Luis</cp:lastModifiedBy>
  <cp:revision>240</cp:revision>
  <dcterms:created xsi:type="dcterms:W3CDTF">2018-12-04T17:34:36Z</dcterms:created>
  <dcterms:modified xsi:type="dcterms:W3CDTF">2018-12-14T20:33:01Z</dcterms:modified>
</cp:coreProperties>
</file>