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7" r:id="rId3"/>
    <p:sldId id="393" r:id="rId4"/>
    <p:sldId id="318" r:id="rId5"/>
    <p:sldId id="394" r:id="rId6"/>
    <p:sldId id="328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8" r:id="rId23"/>
    <p:sldId id="411" r:id="rId24"/>
    <p:sldId id="419" r:id="rId25"/>
    <p:sldId id="412" r:id="rId26"/>
    <p:sldId id="413" r:id="rId27"/>
    <p:sldId id="414" r:id="rId28"/>
    <p:sldId id="415" r:id="rId29"/>
    <p:sldId id="416" r:id="rId30"/>
    <p:sldId id="417" r:id="rId3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E736D-FA02-46B3-82AF-51CF12AED252}" type="datetimeFigureOut">
              <a:rPr lang="es-MX" smtClean="0"/>
              <a:t>25/06/2019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51CC-574E-4C5F-BCB5-50D601C83C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0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34162" y="6356354"/>
            <a:ext cx="500603" cy="36512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1400"/>
            </a:lvl1pPr>
          </a:lstStyle>
          <a:p>
            <a:endParaRPr lang="es-MX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750950" y="512767"/>
            <a:ext cx="2085769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2836720" y="512767"/>
            <a:ext cx="8598537" cy="2043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Autónoma de Yucatán</a:t>
            </a:r>
          </a:p>
          <a:p>
            <a:pPr algn="ctr"/>
            <a:r>
              <a:rPr lang="es-MX" sz="3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Matemáticas</a:t>
            </a:r>
          </a:p>
          <a:p>
            <a:pPr algn="ctr"/>
            <a:r>
              <a:rPr lang="es-MX" sz="28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Licenciatura en Ingeniería de Software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01" y="739734"/>
            <a:ext cx="934991" cy="1538995"/>
          </a:xfrm>
          <a:prstGeom prst="rect">
            <a:avLst/>
          </a:prstGeom>
        </p:spPr>
      </p:pic>
      <p:sp>
        <p:nvSpPr>
          <p:cNvPr id="11" name="Subtítulo 2"/>
          <p:cNvSpPr txBox="1">
            <a:spLocks/>
          </p:cNvSpPr>
          <p:nvPr userDrawn="1"/>
        </p:nvSpPr>
        <p:spPr>
          <a:xfrm>
            <a:off x="4019048" y="2691249"/>
            <a:ext cx="7416209" cy="3273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 dirty="0"/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926383" y="5967615"/>
            <a:ext cx="227784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MX" sz="12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Estructurada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3"/>
          </p:nvPr>
        </p:nvSpPr>
        <p:spPr>
          <a:xfrm>
            <a:off x="3771903" y="2690817"/>
            <a:ext cx="7662863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28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7" y="4229621"/>
            <a:ext cx="2370151" cy="16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465560" y="6356353"/>
            <a:ext cx="651458" cy="365125"/>
          </a:xfrm>
          <a:prstGeom prst="rect">
            <a:avLst/>
          </a:prstGeom>
        </p:spPr>
        <p:txBody>
          <a:bodyPr/>
          <a:lstStyle/>
          <a:p>
            <a:fld id="{535C381F-C058-4457-AC2A-473EAEE256F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08709" y="605790"/>
            <a:ext cx="10245091" cy="97059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MX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703070"/>
            <a:ext cx="12192000" cy="1714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9" name="Rectángulo 8"/>
          <p:cNvSpPr/>
          <p:nvPr userDrawn="1"/>
        </p:nvSpPr>
        <p:spPr>
          <a:xfrm>
            <a:off x="3811" y="1889760"/>
            <a:ext cx="12192000" cy="1114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cxnSp>
        <p:nvCxnSpPr>
          <p:cNvPr id="15" name="Conector recto 14"/>
          <p:cNvCxnSpPr>
            <a:stCxn id="8" idx="1"/>
            <a:endCxn id="8" idx="3"/>
          </p:cNvCxnSpPr>
          <p:nvPr userDrawn="1"/>
        </p:nvCxnSpPr>
        <p:spPr>
          <a:xfrm>
            <a:off x="0" y="1788795"/>
            <a:ext cx="1219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3811" y="1934051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rcador de contenido 21"/>
          <p:cNvSpPr>
            <a:spLocks noGrp="1"/>
          </p:cNvSpPr>
          <p:nvPr>
            <p:ph sz="quarter" idx="13"/>
          </p:nvPr>
        </p:nvSpPr>
        <p:spPr>
          <a:xfrm>
            <a:off x="1108709" y="2074072"/>
            <a:ext cx="10356851" cy="41727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pic>
        <p:nvPicPr>
          <p:cNvPr id="10" name="Picture 4" descr="Resultado de imagen para programación estructurad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2" y="5905700"/>
            <a:ext cx="891853" cy="6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407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4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3480166" y="2958439"/>
            <a:ext cx="7956659" cy="3651367"/>
          </a:xfrm>
          <a:prstGeom prst="roundRect">
            <a:avLst>
              <a:gd name="adj" fmla="val 4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Conector recto 2"/>
          <p:cNvCxnSpPr/>
          <p:nvPr/>
        </p:nvCxnSpPr>
        <p:spPr>
          <a:xfrm>
            <a:off x="2900859" y="515011"/>
            <a:ext cx="51895" cy="208214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752476" y="2586967"/>
            <a:ext cx="10684349" cy="266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10"/>
          <p:cNvCxnSpPr/>
          <p:nvPr/>
        </p:nvCxnSpPr>
        <p:spPr>
          <a:xfrm>
            <a:off x="752476" y="2767939"/>
            <a:ext cx="106843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42951" y="2691739"/>
            <a:ext cx="1068434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00426" y="2830685"/>
            <a:ext cx="80363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s-MX" sz="3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Diseño de Software</a:t>
            </a:r>
            <a:endParaRPr lang="es-MX" sz="3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sz="2000" dirty="0"/>
          </a:p>
          <a:p>
            <a:pPr algn="ctr"/>
            <a:r>
              <a:rPr lang="es-MX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UNIDAD 2: ATRIBUTOS DE CALIDAD DEL DISEÑO DE SOFTWARE</a:t>
            </a:r>
            <a:endParaRPr lang="es-MX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s-MX" dirty="0"/>
          </a:p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Profesores:   </a:t>
            </a:r>
          </a:p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MCC. </a:t>
            </a:r>
            <a:r>
              <a:rPr lang="es-MX" sz="2400" b="1" smtClean="0">
                <a:solidFill>
                  <a:schemeClr val="bg1"/>
                </a:solidFill>
              </a:rPr>
              <a:t>Juan </a:t>
            </a:r>
            <a:r>
              <a:rPr lang="es-MX" sz="2400" b="1" smtClean="0">
                <a:solidFill>
                  <a:schemeClr val="bg1"/>
                </a:solidFill>
              </a:rPr>
              <a:t>Francisco </a:t>
            </a:r>
            <a:r>
              <a:rPr lang="es-MX" sz="2400" b="1" dirty="0" err="1" smtClean="0">
                <a:solidFill>
                  <a:schemeClr val="bg1"/>
                </a:solidFill>
              </a:rPr>
              <a:t>Garcilazo</a:t>
            </a:r>
            <a:r>
              <a:rPr lang="es-MX" sz="2400" b="1" dirty="0" smtClean="0">
                <a:solidFill>
                  <a:schemeClr val="bg1"/>
                </a:solidFill>
              </a:rPr>
              <a:t> Ortiz</a:t>
            </a:r>
          </a:p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Dr. Juan Pablo Ucán Pech</a:t>
            </a:r>
          </a:p>
          <a:p>
            <a:pPr algn="ctr"/>
            <a:r>
              <a:rPr lang="es-MX" sz="2400" b="1" dirty="0">
                <a:solidFill>
                  <a:schemeClr val="bg1"/>
                </a:solidFill>
              </a:rPr>
              <a:t>Dr. Raúl Antonio Aguilar Vera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8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Algunos ejemplos de modelos de calidad son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Modelo de la calidad de software de McCall</a:t>
            </a:r>
            <a:r>
              <a:rPr lang="es-MX" baseline="30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Modelo de Boehm</a:t>
            </a:r>
            <a:r>
              <a:rPr lang="es-MX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Modelo de la calidad de software ISO 9126</a:t>
            </a:r>
            <a:r>
              <a:rPr lang="es-MX" baseline="30000" dirty="0"/>
              <a:t>3</a:t>
            </a:r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10</a:t>
            </a:fld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6288" y="5416565"/>
            <a:ext cx="8330489" cy="1122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baseline="30000" dirty="0" smtClean="0"/>
              <a:t>1C</a:t>
            </a:r>
            <a:r>
              <a:rPr lang="es-MX" sz="1200" dirty="0" smtClean="0"/>
              <a:t>aMcCall </a:t>
            </a:r>
            <a:r>
              <a:rPr lang="es-MX" sz="1200" dirty="0"/>
              <a:t>1977</a:t>
            </a:r>
          </a:p>
          <a:p>
            <a:pPr marL="0" indent="0">
              <a:buNone/>
            </a:pPr>
            <a:r>
              <a:rPr lang="es-MX" sz="1200" baseline="30000" dirty="0"/>
              <a:t>2</a:t>
            </a:r>
            <a:r>
              <a:rPr lang="es-MX" sz="1200" dirty="0"/>
              <a:t>Boehm 1978</a:t>
            </a:r>
          </a:p>
          <a:p>
            <a:pPr marL="0" indent="0">
              <a:buNone/>
            </a:pPr>
            <a:r>
              <a:rPr lang="es-MX" sz="1200" baseline="30000" dirty="0"/>
              <a:t>3</a:t>
            </a:r>
            <a:r>
              <a:rPr lang="es-MX" sz="1200" dirty="0"/>
              <a:t>ISO 9126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27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r>
              <a:rPr lang="es-MX" dirty="0" smtClean="0"/>
              <a:t>Divide </a:t>
            </a:r>
            <a:r>
              <a:rPr lang="es-MX" dirty="0"/>
              <a:t>los atributos de calidad en tres </a:t>
            </a:r>
            <a:r>
              <a:rPr lang="es-MX" dirty="0" smtClean="0"/>
              <a:t>grupos</a:t>
            </a:r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11</a:t>
            </a:fld>
            <a:endParaRPr lang="es-MX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91" y="3200400"/>
            <a:ext cx="74771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9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endParaRPr lang="es-MX" dirty="0" smtClean="0"/>
          </a:p>
          <a:p>
            <a:r>
              <a:rPr lang="es-MX" dirty="0" smtClean="0"/>
              <a:t>Cada </a:t>
            </a:r>
            <a:r>
              <a:rPr lang="es-MX" dirty="0"/>
              <a:t>grupo representa la calidad con respecto a un aspecto del software, mientras que los atributos de un grupo contribuyen a satisfacer ese aspecto.</a:t>
            </a:r>
          </a:p>
          <a:p>
            <a:r>
              <a:rPr lang="es-MX" dirty="0"/>
              <a:t>Los atributos de calidad pueden definirse como preguntas donde la calidad del software pueda ser evaluada  respondiendo a tales preguntas.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5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endParaRPr lang="es-MX" dirty="0" smtClean="0"/>
          </a:p>
          <a:p>
            <a:r>
              <a:rPr lang="es-MX" dirty="0"/>
              <a:t>Revisión del producto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mantenimiento (</a:t>
            </a:r>
            <a:r>
              <a:rPr lang="es-MX" dirty="0" err="1"/>
              <a:t>Maintainability</a:t>
            </a:r>
            <a:r>
              <a:rPr lang="es-MX" dirty="0"/>
              <a:t>), ¿Puedo repararlo?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Flexible (</a:t>
            </a:r>
            <a:r>
              <a:rPr lang="es-MX" dirty="0" err="1"/>
              <a:t>Flexibility</a:t>
            </a:r>
            <a:r>
              <a:rPr lang="es-MX" dirty="0"/>
              <a:t>), ¿Puedo modificarlo?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ser probado (</a:t>
            </a:r>
            <a:r>
              <a:rPr lang="es-MX" dirty="0" err="1"/>
              <a:t>Testability</a:t>
            </a:r>
            <a:r>
              <a:rPr lang="es-MX" dirty="0"/>
              <a:t>), ¿Puedo probarlo (verificarlo)?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9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endParaRPr lang="es-MX" dirty="0" smtClean="0"/>
          </a:p>
          <a:p>
            <a:r>
              <a:rPr lang="es-MX" dirty="0"/>
              <a:t>Transición del producto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Portabilidad (</a:t>
            </a:r>
            <a:r>
              <a:rPr lang="es-MX" dirty="0" err="1"/>
              <a:t>Portability</a:t>
            </a:r>
            <a:r>
              <a:rPr lang="es-MX" dirty="0"/>
              <a:t>), ¿Puedo usarlo en otra computadora o hardware?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re-</a:t>
            </a:r>
            <a:r>
              <a:rPr lang="es-MX" dirty="0" err="1"/>
              <a:t>utilizacion</a:t>
            </a:r>
            <a:r>
              <a:rPr lang="es-MX" dirty="0"/>
              <a:t> (</a:t>
            </a:r>
            <a:r>
              <a:rPr lang="es-MX" dirty="0" err="1"/>
              <a:t>Reusability</a:t>
            </a:r>
            <a:r>
              <a:rPr lang="es-MX" dirty="0"/>
              <a:t>), ¿Puedo reutilizar parte del software?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Inter-operable (</a:t>
            </a:r>
            <a:r>
              <a:rPr lang="es-MX" dirty="0" err="1"/>
              <a:t>Interoperatability</a:t>
            </a:r>
            <a:r>
              <a:rPr lang="es-MX" dirty="0"/>
              <a:t>), ¿Puedo conectarlo con otros sistemas o hardware?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4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endParaRPr lang="es-MX" dirty="0" smtClean="0"/>
          </a:p>
          <a:p>
            <a:r>
              <a:rPr lang="es-MX" dirty="0"/>
              <a:t>Operación del producto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Corrección (</a:t>
            </a:r>
            <a:r>
              <a:rPr lang="es-MX" dirty="0" err="1"/>
              <a:t>Correctness</a:t>
            </a:r>
            <a:r>
              <a:rPr lang="es-MX" dirty="0"/>
              <a:t>), ¿Hace lo que requiero?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Confiabilidad (</a:t>
            </a:r>
            <a:r>
              <a:rPr lang="es-MX" dirty="0" err="1"/>
              <a:t>Reliability</a:t>
            </a:r>
            <a:r>
              <a:rPr lang="es-MX" dirty="0"/>
              <a:t>), ¿Lo realiza de manera precisa las veces que lo requiero?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Eficiencia (</a:t>
            </a:r>
            <a:r>
              <a:rPr lang="es-MX" dirty="0" err="1"/>
              <a:t>Effciency</a:t>
            </a:r>
            <a:r>
              <a:rPr lang="es-MX" dirty="0"/>
              <a:t>),  ¿Se ejecuta en mi computadora de manera óptima?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8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Modelo de Calidad de Software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McCall</a:t>
            </a:r>
          </a:p>
          <a:p>
            <a:endParaRPr lang="es-MX" dirty="0" smtClean="0"/>
          </a:p>
          <a:p>
            <a:r>
              <a:rPr lang="es-MX" dirty="0"/>
              <a:t>Operación del producto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Integridad (</a:t>
            </a:r>
            <a:r>
              <a:rPr lang="es-MX" dirty="0" err="1"/>
              <a:t>Integrity</a:t>
            </a:r>
            <a:r>
              <a:rPr lang="es-MX" dirty="0"/>
              <a:t>),  ¿Es seguro?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uso (</a:t>
            </a:r>
            <a:r>
              <a:rPr lang="es-MX" dirty="0" err="1"/>
              <a:t>Usabiliy</a:t>
            </a:r>
            <a:r>
              <a:rPr lang="es-MX" dirty="0"/>
              <a:t>), ¿Puedo ejecutarlo?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Modelos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de Calidad de Software </a:t>
            </a:r>
            <a:endParaRPr lang="es-MX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/>
              <a:t>Existen otros tipos de modelos de calidad que describen relaciones entre los atributos de calidad, por ejemplo Perry</a:t>
            </a:r>
            <a:r>
              <a:rPr lang="es-MX" baseline="30000" dirty="0"/>
              <a:t>4</a:t>
            </a:r>
            <a:r>
              <a:rPr lang="es-MX" dirty="0"/>
              <a:t> identifica tres tipos de relaciones: directa, inversa y neutral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17</a:t>
            </a:fld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4036" y="6160303"/>
            <a:ext cx="8330489" cy="56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200" baseline="30000" dirty="0" smtClean="0"/>
              <a:t>4</a:t>
            </a:r>
            <a:r>
              <a:rPr lang="es-MX" sz="1200" dirty="0" smtClean="0"/>
              <a:t>Perry 1987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1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Relaciones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inversas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entre atributos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Integridad y eficiencia. El control del acceso a datos requiere código adicional, provocando un tiempo de ejecución mayor.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uso y eficiencia. Mejoras en la implementación de la interfaz requieren más código por lo que el sistema es menos eficiente.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Facilidad de mantenimiento y facilidad de ser probado respecto a la eficiencia. El código compacto y optimizado no es fácil de mantener y de probar.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 smtClean="0">
                <a:solidFill>
                  <a:schemeClr val="accent1"/>
                </a:solidFill>
              </a:rPr>
              <a:t>Modelos </a:t>
            </a:r>
            <a:r>
              <a:rPr lang="es-MX" b="1" i="1" dirty="0">
                <a:solidFill>
                  <a:schemeClr val="accent1"/>
                </a:solidFill>
              </a:rPr>
              <a:t>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1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Relaciones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directas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entre atributos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Flexibilidad y facilidad de reutilización respecto a la facilidad de mantenimiento. El código que es fácil de mantener surge del código que esta bien estructurado por lo que facilita su reutilización.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6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108709" y="2491740"/>
            <a:ext cx="10356851" cy="24688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857250"/>
            <a:ext cx="10245091" cy="719138"/>
          </a:xfrm>
        </p:spPr>
        <p:txBody>
          <a:bodyPr/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Diseño de Software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108709" y="2456247"/>
            <a:ext cx="10363200" cy="147002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s-MX" altLang="es-MX" dirty="0" smtClean="0">
              <a:solidFill>
                <a:schemeClr val="bg1"/>
              </a:solidFill>
            </a:endParaRPr>
          </a:p>
          <a:p>
            <a:pPr algn="ctr"/>
            <a:endParaRPr lang="es-MX" altLang="es-MX" sz="2000" b="1" i="1" dirty="0" smtClean="0">
              <a:solidFill>
                <a:schemeClr val="bg1"/>
              </a:solidFill>
            </a:endParaRPr>
          </a:p>
          <a:p>
            <a:pPr algn="ctr"/>
            <a:r>
              <a:rPr lang="es-MX" altLang="es-MX" sz="3600" b="1" i="1" dirty="0" smtClean="0">
                <a:solidFill>
                  <a:schemeClr val="bg1"/>
                </a:solidFill>
              </a:rPr>
              <a:t>Unidad 2. Atributos de calidad del diseño de software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Relaciones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neutrales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entre atributos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Corrección y eficiencia. La corrección (</a:t>
            </a:r>
            <a:r>
              <a:rPr lang="es-MX" dirty="0" err="1"/>
              <a:t>correctness</a:t>
            </a:r>
            <a:r>
              <a:rPr lang="es-MX" dirty="0"/>
              <a:t>) de un código no tiene relación con su eficiencia. Un código correcto puede ser eficiente o ineficiente en su </a:t>
            </a:r>
            <a:r>
              <a:rPr lang="es-MX" dirty="0" smtClean="0"/>
              <a:t>operación.</a:t>
            </a:r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Modelo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de Perry de relaciones entre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atributos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s-MX" b="1" i="1" dirty="0">
                <a:solidFill>
                  <a:schemeClr val="accent1"/>
                </a:solidFill>
              </a:rPr>
              <a:t>Modelos de calidad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21</a:t>
            </a:fld>
            <a:endParaRPr lang="es-MX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98106"/>
            <a:ext cx="4764963" cy="399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1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108709" y="2424114"/>
            <a:ext cx="916400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s-MX" sz="2600" b="1" dirty="0" smtClean="0">
                <a:solidFill>
                  <a:srgbClr val="000066"/>
                </a:solidFill>
                <a:cs typeface="Arial" pitchFamily="34" charset="0"/>
              </a:rPr>
              <a:t>Contenido</a:t>
            </a:r>
          </a:p>
          <a:p>
            <a:pPr>
              <a:defRPr/>
            </a:pPr>
            <a:endParaRPr lang="es-MX" sz="2600" b="1" dirty="0">
              <a:solidFill>
                <a:srgbClr val="000066"/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s-MX" sz="2600" b="1" dirty="0" smtClean="0">
                <a:solidFill>
                  <a:srgbClr val="000066"/>
                </a:solidFill>
                <a:cs typeface="Arial" pitchFamily="34" charset="0"/>
              </a:rPr>
              <a:t>Atributos de calidad.</a:t>
            </a:r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MX" sz="2600" dirty="0">
                <a:solidFill>
                  <a:srgbClr val="000066"/>
                </a:solidFill>
                <a:cs typeface="Arial" pitchFamily="34" charset="0"/>
              </a:rPr>
              <a:t>2.1 El efecto del diseño sobre la calidad del software.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MX" sz="2600" dirty="0">
                <a:solidFill>
                  <a:srgbClr val="000066"/>
                </a:solidFill>
                <a:cs typeface="Arial" pitchFamily="34" charset="0"/>
              </a:rPr>
              <a:t>2.2 Atributos de calidad del diseño de software.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MX" sz="26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endParaRPr lang="es-MX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 smtClean="0"/>
              <a:t>El efecto del diseño sobre la calidad del diseño de software se puede analizar en relación a los atributos de calidad.</a:t>
            </a:r>
          </a:p>
          <a:p>
            <a:r>
              <a:rPr lang="es-MX" dirty="0" smtClean="0"/>
              <a:t>En las siguientes diapositivas analizaremos algunos de ellos.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El efecto del diseño sobre la calidad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del software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1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Eficiencia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eficiencia se refiere al tiempo de respuesta de un sistema software para responder ante un estímulo o eventos en un intervalo de tiempo.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estructura de un sistema software determina que tanto tiempo es requerido para la comunicación entre componentes.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mal diseño podrá resultar en una gran cantidad de comunicación entre los componentes.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2.2 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Corrección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s-MX" b="1" i="1" dirty="0" err="1">
                <a:solidFill>
                  <a:schemeClr val="accent1">
                    <a:lumMod val="50000"/>
                  </a:schemeClr>
                </a:solidFill>
              </a:rPr>
              <a:t>correctness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corrección es la propiedad de que un software implemente los requisitos especificados por el usuario.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mal diseño puede ocasionar que se omitan especificaciones y por tanto no se implementen.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0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Confiabilidad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confiabilidad se define como la probabilidad que un sistema realice una funcionalidad de manera correcta en un entorno especificado en un periodo de tiempo dado.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mal diseño puede ocasionar inconsistencias en la implementación que deriven en fallos en el software.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8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Portabilidad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portabilidad es la propiedad de un sistema software que pueda ser fácilmente transportado de una plataforma hardware/software a otra.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5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Facilidad de mantenimiento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Esta propiedad se refiere a la facilidad de mantener un sistema software ya sea para realizar acciones de corrección o de modificación ante cambios en el entorno.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mal diseño puede ocasionar una falta de comprensión en el sistema a modificar lo que deriva en retrasos en la puesta a punto del producto y aumenta la probabilidad de cometer errores que se deriven en fallos.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7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Facilidad de reutilización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reutilización es la propiedad de un sistema software de que sus componentes puedan ser usados de nuevo en el desarrollo de otros sistemas software.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1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709" y="1028700"/>
            <a:ext cx="10245091" cy="547688"/>
          </a:xfrm>
        </p:spPr>
        <p:txBody>
          <a:bodyPr/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Competencia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038350" y="2657475"/>
            <a:ext cx="8096250" cy="3589342"/>
          </a:xfrm>
        </p:spPr>
        <p:txBody>
          <a:bodyPr/>
          <a:lstStyle/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Analiza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los requerimientos funcionales y no funcionales de los sistemas de software, a través del uso de marcos de referencia de la Ingeniería de software 	</a:t>
            </a:r>
          </a:p>
          <a:p>
            <a:endParaRPr lang="es-MX" altLang="es-MX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Inter-</a:t>
            </a:r>
            <a:r>
              <a:rPr lang="es-MX" b="1" i="1" dirty="0" err="1" smtClean="0">
                <a:solidFill>
                  <a:schemeClr val="accent1">
                    <a:lumMod val="50000"/>
                  </a:schemeClr>
                </a:solidFill>
              </a:rPr>
              <a:t>operabilidad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Inter-</a:t>
            </a:r>
            <a:r>
              <a:rPr lang="es-MX" dirty="0" err="1"/>
              <a:t>operabilidad</a:t>
            </a:r>
            <a:r>
              <a:rPr lang="es-MX" dirty="0"/>
              <a:t> es la propiedad de que tan fácil un sistema software pueda ser usado con otros sistemas software. Esta propiedad depende sobre la interfaz entre el sistema software y su entorno.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Atributos de calidad</a:t>
            </a:r>
            <a:br>
              <a:rPr lang="es-MX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6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108709" y="2424114"/>
            <a:ext cx="9164004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s-MX" sz="2600" b="1" dirty="0" smtClean="0">
                <a:solidFill>
                  <a:srgbClr val="000066"/>
                </a:solidFill>
                <a:cs typeface="Arial" pitchFamily="34" charset="0"/>
              </a:rPr>
              <a:t>Contenido</a:t>
            </a:r>
          </a:p>
          <a:p>
            <a:pPr>
              <a:defRPr/>
            </a:pPr>
            <a:endParaRPr lang="es-MX" sz="2600" b="1" dirty="0">
              <a:solidFill>
                <a:srgbClr val="000066"/>
              </a:solidFill>
              <a:cs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es-MX" sz="2600" b="1" dirty="0" smtClean="0">
                <a:solidFill>
                  <a:srgbClr val="000066"/>
                </a:solidFill>
                <a:cs typeface="Arial" pitchFamily="34" charset="0"/>
              </a:rPr>
              <a:t>Calidad.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MX" sz="2600" dirty="0" smtClean="0">
                <a:solidFill>
                  <a:srgbClr val="000066"/>
                </a:solidFill>
                <a:cs typeface="Arial" pitchFamily="34" charset="0"/>
              </a:rPr>
              <a:t>1.1 El concepto de calidad. </a:t>
            </a:r>
            <a:endParaRPr lang="es-MX" sz="2600" dirty="0">
              <a:solidFill>
                <a:srgbClr val="000066"/>
              </a:solidFill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s-MX" sz="2600" dirty="0">
                <a:solidFill>
                  <a:srgbClr val="000066"/>
                </a:solidFill>
                <a:cs typeface="Arial" pitchFamily="34" charset="0"/>
              </a:rPr>
              <a:t>1.2 </a:t>
            </a:r>
            <a:r>
              <a:rPr lang="es-MX" sz="2600" dirty="0" smtClean="0">
                <a:solidFill>
                  <a:srgbClr val="000066"/>
                </a:solidFill>
                <a:cs typeface="Arial" pitchFamily="34" charset="0"/>
              </a:rPr>
              <a:t>La calidad del software. </a:t>
            </a:r>
            <a:r>
              <a:rPr lang="es-MX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MX" sz="2600" dirty="0">
              <a:solidFill>
                <a:srgbClr val="000066"/>
              </a:solidFill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s-MX" sz="2600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2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¿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Qué entendemos por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calidad? 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El concepto de calidad</a:t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5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/>
              <a:t>Calidad, es uno de los conceptos con mayor imprecisión que podamos tener. Diferentes personas tienen diferentes perspectivas acerca de la calidad y como medir un producto o servicio.</a:t>
            </a:r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1.1 El concepto de 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</a:t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endParaRPr lang="es-MX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/>
              <a:t>La calidad puede medirse a través de diferentes atributos. Estos atributos deberán reflejar las expectativas de calidad del usuario, así como reflejar el valor del producto y la calidad del proceso de manufactura.</a:t>
            </a:r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1.1 El concepto de calidad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endParaRPr lang="es-MX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/>
              <a:t>Como diseñadores de software, debemos tomar en cuenta la perspectiva de calidad del producto con el fin de estudiar que atributos de calidad debiera tener el </a:t>
            </a:r>
            <a:r>
              <a:rPr lang="es-MX" dirty="0" smtClean="0"/>
              <a:t>software.</a:t>
            </a:r>
            <a:endParaRPr lang="es-MX" dirty="0"/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1.1 El concepto de calidad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 sz="1000" dirty="0" smtClean="0"/>
          </a:p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Calidad en el software</a:t>
            </a:r>
          </a:p>
          <a:p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MX" dirty="0"/>
              <a:t>En Ingeniería de Software podemos encontrar diferentes modelos de calidad. Estos modelos identifican y describen atributos de calidad de un producto software</a:t>
            </a:r>
            <a:r>
              <a:rPr lang="es-MX" dirty="0" smtClean="0"/>
              <a:t>.</a:t>
            </a:r>
            <a:endParaRPr lang="es-MX" dirty="0"/>
          </a:p>
          <a:p>
            <a:endParaRPr lang="es-MX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08709" y="640675"/>
            <a:ext cx="10245091" cy="972225"/>
          </a:xfrm>
        </p:spPr>
        <p:txBody>
          <a:bodyPr/>
          <a:lstStyle/>
          <a:p>
            <a:pPr algn="r"/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1.2 La calidad del software</a:t>
            </a:r>
            <a:b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381F-C058-4457-AC2A-473EAEE256F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2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740516BB-DCA8-4949-93DB-E4D6225E756B}" vid="{6B63E8A4-1C14-4F31-BA51-7771A480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Presentación4</Template>
  <TotalTime>2077</TotalTime>
  <Words>1193</Words>
  <Application>Microsoft Office PowerPoint</Application>
  <PresentationFormat>Panorámica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 2</vt:lpstr>
      <vt:lpstr>Tema de Office</vt:lpstr>
      <vt:lpstr>Presentación de PowerPoint</vt:lpstr>
      <vt:lpstr>Diseño de Software</vt:lpstr>
      <vt:lpstr>Competencia</vt:lpstr>
      <vt:lpstr>Presentación de PowerPoint</vt:lpstr>
      <vt:lpstr>1.1 El concepto de calidad </vt:lpstr>
      <vt:lpstr>1.1 El concepto de calidad </vt:lpstr>
      <vt:lpstr>1.1 El concepto de calidad </vt:lpstr>
      <vt:lpstr>1.1 El concepto de calidad </vt:lpstr>
      <vt:lpstr>1.2 La calidad del software 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1.2 La calidad del software Modelos de calidad</vt:lpstr>
      <vt:lpstr>Presentación de PowerPoint</vt:lpstr>
      <vt:lpstr>2.1 El efecto del diseño sobre la calidad del software </vt:lpstr>
      <vt:lpstr>2.2 Atributos de calidad </vt:lpstr>
      <vt:lpstr>2.2 Atributos de calidad </vt:lpstr>
      <vt:lpstr>2.2 Atributos de calidad </vt:lpstr>
      <vt:lpstr>2.2 Atributos de calidad </vt:lpstr>
      <vt:lpstr>2.2 Atributos de calidad </vt:lpstr>
      <vt:lpstr>2.2 Atributos de calidad </vt:lpstr>
      <vt:lpstr>2.2 Atributos de calidad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 dm</dc:creator>
  <cp:lastModifiedBy>M. en C. Juan Pablo Ucán Pech</cp:lastModifiedBy>
  <cp:revision>137</cp:revision>
  <dcterms:created xsi:type="dcterms:W3CDTF">2017-06-26T22:31:56Z</dcterms:created>
  <dcterms:modified xsi:type="dcterms:W3CDTF">2019-06-26T00:16:00Z</dcterms:modified>
</cp:coreProperties>
</file>