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8"/>
  </p:notesMasterIdLst>
  <p:sldIdLst>
    <p:sldId id="256" r:id="rId2"/>
    <p:sldId id="271" r:id="rId3"/>
    <p:sldId id="257" r:id="rId4"/>
    <p:sldId id="276" r:id="rId5"/>
    <p:sldId id="259" r:id="rId6"/>
    <p:sldId id="260" r:id="rId7"/>
    <p:sldId id="261" r:id="rId8"/>
    <p:sldId id="262" r:id="rId9"/>
    <p:sldId id="263" r:id="rId10"/>
    <p:sldId id="264" r:id="rId11"/>
    <p:sldId id="265" r:id="rId12"/>
    <p:sldId id="267" r:id="rId13"/>
    <p:sldId id="272" r:id="rId14"/>
    <p:sldId id="268" r:id="rId15"/>
    <p:sldId id="269" r:id="rId16"/>
    <p:sldId id="270" r:id="rId17"/>
    <p:sldId id="273" r:id="rId18"/>
    <p:sldId id="275" r:id="rId19"/>
    <p:sldId id="277" r:id="rId20"/>
    <p:sldId id="278" r:id="rId21"/>
    <p:sldId id="279" r:id="rId22"/>
    <p:sldId id="282" r:id="rId23"/>
    <p:sldId id="283" r:id="rId24"/>
    <p:sldId id="286" r:id="rId25"/>
    <p:sldId id="287" r:id="rId26"/>
    <p:sldId id="288" r:id="rId27"/>
    <p:sldId id="289" r:id="rId28"/>
    <p:sldId id="290" r:id="rId29"/>
    <p:sldId id="291" r:id="rId30"/>
    <p:sldId id="292" r:id="rId31"/>
    <p:sldId id="293" r:id="rId32"/>
    <p:sldId id="294" r:id="rId33"/>
    <p:sldId id="295" r:id="rId34"/>
    <p:sldId id="297" r:id="rId35"/>
    <p:sldId id="296" r:id="rId36"/>
    <p:sldId id="298" r:id="rId37"/>
    <p:sldId id="299" r:id="rId38"/>
    <p:sldId id="300" r:id="rId39"/>
    <p:sldId id="301" r:id="rId40"/>
    <p:sldId id="302" r:id="rId41"/>
    <p:sldId id="303" r:id="rId42"/>
    <p:sldId id="304" r:id="rId43"/>
    <p:sldId id="305" r:id="rId44"/>
    <p:sldId id="306" r:id="rId45"/>
    <p:sldId id="307" r:id="rId46"/>
    <p:sldId id="30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B5794-61E0-43CE-A1F5-4E99667B4CAD}" type="datetimeFigureOut">
              <a:rPr lang="en-GB" smtClean="0"/>
              <a:t>19/07/2024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2D57F-9039-4C8D-9797-AF62E8CF23A8}" type="slidenum">
              <a:rPr lang="en-GB" smtClean="0"/>
              <a:t>‹#›</a:t>
            </a:fld>
            <a:endParaRPr lang="en-GB"/>
          </a:p>
        </p:txBody>
      </p:sp>
    </p:spTree>
    <p:extLst>
      <p:ext uri="{BB962C8B-B14F-4D97-AF65-F5344CB8AC3E}">
        <p14:creationId xmlns:p14="http://schemas.microsoft.com/office/powerpoint/2010/main" val="217390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A2D57F-9039-4C8D-9797-AF62E8CF23A8}" type="slidenum">
              <a:rPr lang="en-GB" smtClean="0"/>
              <a:t>4</a:t>
            </a:fld>
            <a:endParaRPr lang="en-GB"/>
          </a:p>
        </p:txBody>
      </p:sp>
    </p:spTree>
    <p:extLst>
      <p:ext uri="{BB962C8B-B14F-4D97-AF65-F5344CB8AC3E}">
        <p14:creationId xmlns:p14="http://schemas.microsoft.com/office/powerpoint/2010/main" val="225095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A2D57F-9039-4C8D-9797-AF62E8CF23A8}" type="slidenum">
              <a:rPr lang="en-GB" smtClean="0"/>
              <a:t>19</a:t>
            </a:fld>
            <a:endParaRPr lang="en-GB"/>
          </a:p>
        </p:txBody>
      </p:sp>
    </p:spTree>
    <p:extLst>
      <p:ext uri="{BB962C8B-B14F-4D97-AF65-F5344CB8AC3E}">
        <p14:creationId xmlns:p14="http://schemas.microsoft.com/office/powerpoint/2010/main" val="224207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A2D57F-9039-4C8D-9797-AF62E8CF23A8}" type="slidenum">
              <a:rPr lang="en-GB" smtClean="0"/>
              <a:t>35</a:t>
            </a:fld>
            <a:endParaRPr lang="en-GB"/>
          </a:p>
        </p:txBody>
      </p:sp>
    </p:spTree>
    <p:extLst>
      <p:ext uri="{BB962C8B-B14F-4D97-AF65-F5344CB8AC3E}">
        <p14:creationId xmlns:p14="http://schemas.microsoft.com/office/powerpoint/2010/main" val="276736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A2D57F-9039-4C8D-9797-AF62E8CF23A8}" type="slidenum">
              <a:rPr lang="en-GB" smtClean="0"/>
              <a:t>45</a:t>
            </a:fld>
            <a:endParaRPr lang="en-GB"/>
          </a:p>
        </p:txBody>
      </p:sp>
    </p:spTree>
    <p:extLst>
      <p:ext uri="{BB962C8B-B14F-4D97-AF65-F5344CB8AC3E}">
        <p14:creationId xmlns:p14="http://schemas.microsoft.com/office/powerpoint/2010/main" val="346160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2B5B739-D373-4A57-B4F5-79E33D1C9EF9}" type="datetimeFigureOut">
              <a:rPr lang="en-GB" smtClean="0"/>
              <a:t>19/07/2024</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B1D1334-DC81-4C5F-BB23-9545C69D73BC}"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358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B739-D373-4A57-B4F5-79E33D1C9EF9}"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361735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B739-D373-4A57-B4F5-79E33D1C9EF9}"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257742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5B739-D373-4A57-B4F5-79E33D1C9EF9}"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25574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5B739-D373-4A57-B4F5-79E33D1C9EF9}"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D1334-DC81-4C5F-BB23-9545C69D73BC}"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894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5B739-D373-4A57-B4F5-79E33D1C9EF9}"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343976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5B739-D373-4A57-B4F5-79E33D1C9EF9}" type="datetimeFigureOut">
              <a:rPr lang="en-GB" smtClean="0"/>
              <a:t>19/07/2024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2113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5B739-D373-4A57-B4F5-79E33D1C9EF9}" type="datetimeFigureOut">
              <a:rPr lang="en-GB" smtClean="0"/>
              <a:t>19/07/2024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137240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5B739-D373-4A57-B4F5-79E33D1C9EF9}" type="datetimeFigureOut">
              <a:rPr lang="en-GB" smtClean="0"/>
              <a:t>19/07/2024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256032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5B739-D373-4A57-B4F5-79E33D1C9EF9}"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200844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5B739-D373-4A57-B4F5-79E33D1C9EF9}"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D1334-DC81-4C5F-BB23-9545C69D73BC}" type="slidenum">
              <a:rPr lang="en-GB" smtClean="0"/>
              <a:t>‹#›</a:t>
            </a:fld>
            <a:endParaRPr lang="en-GB"/>
          </a:p>
        </p:txBody>
      </p:sp>
    </p:spTree>
    <p:extLst>
      <p:ext uri="{BB962C8B-B14F-4D97-AF65-F5344CB8AC3E}">
        <p14:creationId xmlns:p14="http://schemas.microsoft.com/office/powerpoint/2010/main" val="41461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2B5B739-D373-4A57-B4F5-79E33D1C9EF9}" type="datetimeFigureOut">
              <a:rPr lang="en-GB" smtClean="0"/>
              <a:t>19/07/2024</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B1D1334-DC81-4C5F-BB23-9545C69D73BC}" type="slidenum">
              <a:rPr lang="en-GB" smtClean="0"/>
              <a:t>‹#›</a:t>
            </a:fld>
            <a:endParaRPr lang="en-GB"/>
          </a:p>
        </p:txBody>
      </p:sp>
    </p:spTree>
    <p:extLst>
      <p:ext uri="{BB962C8B-B14F-4D97-AF65-F5344CB8AC3E}">
        <p14:creationId xmlns:p14="http://schemas.microsoft.com/office/powerpoint/2010/main" val="14755587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7F8B-92E8-74FF-4D2C-E341CBC88F31}"/>
              </a:ext>
            </a:extLst>
          </p:cNvPr>
          <p:cNvSpPr>
            <a:spLocks noGrp="1"/>
          </p:cNvSpPr>
          <p:nvPr>
            <p:ph type="ctrTitle"/>
          </p:nvPr>
        </p:nvSpPr>
        <p:spPr/>
        <p:txBody>
          <a:bodyPr/>
          <a:lstStyle/>
          <a:p>
            <a:r>
              <a:rPr lang="en-GB" dirty="0" err="1"/>
              <a:t>Olimpic</a:t>
            </a:r>
            <a:r>
              <a:rPr lang="en-GB" dirty="0"/>
              <a:t> Sports Stats</a:t>
            </a:r>
          </a:p>
        </p:txBody>
      </p:sp>
      <p:sp>
        <p:nvSpPr>
          <p:cNvPr id="3" name="Subtitle 2">
            <a:extLst>
              <a:ext uri="{FF2B5EF4-FFF2-40B4-BE49-F238E27FC236}">
                <a16:creationId xmlns:a16="http://schemas.microsoft.com/office/drawing/2014/main" id="{7A75D136-6226-4F3A-B0E1-B6FE4EAB8143}"/>
              </a:ext>
            </a:extLst>
          </p:cNvPr>
          <p:cNvSpPr>
            <a:spLocks noGrp="1"/>
          </p:cNvSpPr>
          <p:nvPr>
            <p:ph type="subTitle" idx="1"/>
          </p:nvPr>
        </p:nvSpPr>
        <p:spPr/>
        <p:txBody>
          <a:bodyPr/>
          <a:lstStyle/>
          <a:p>
            <a:r>
              <a:rPr lang="en-GB" dirty="0"/>
              <a:t>Luis Alfredo Miranda Valera</a:t>
            </a:r>
          </a:p>
        </p:txBody>
      </p:sp>
    </p:spTree>
    <p:extLst>
      <p:ext uri="{BB962C8B-B14F-4D97-AF65-F5344CB8AC3E}">
        <p14:creationId xmlns:p14="http://schemas.microsoft.com/office/powerpoint/2010/main" val="4073021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109471" y="1962427"/>
            <a:ext cx="8595360" cy="370841"/>
          </a:xfrm>
        </p:spPr>
        <p:txBody>
          <a:bodyPr>
            <a:normAutofit/>
          </a:bodyPr>
          <a:lstStyle/>
          <a:p>
            <a:r>
              <a:rPr lang="en-GB" dirty="0"/>
              <a:t>Luego he </a:t>
            </a:r>
            <a:r>
              <a:rPr lang="en-GB" dirty="0" err="1"/>
              <a:t>revisado</a:t>
            </a:r>
            <a:r>
              <a:rPr lang="en-GB" dirty="0"/>
              <a:t> </a:t>
            </a:r>
            <a:r>
              <a:rPr lang="en-GB" dirty="0" err="1"/>
              <a:t>el</a:t>
            </a:r>
            <a:r>
              <a:rPr lang="en-GB" dirty="0"/>
              <a:t> primer y </a:t>
            </a:r>
            <a:r>
              <a:rPr lang="en-GB" dirty="0" err="1"/>
              <a:t>último</a:t>
            </a:r>
            <a:r>
              <a:rPr lang="en-GB" dirty="0"/>
              <a:t> </a:t>
            </a:r>
            <a:r>
              <a:rPr lang="en-GB" dirty="0" err="1"/>
              <a:t>año</a:t>
            </a:r>
            <a:r>
              <a:rPr lang="en-GB" dirty="0"/>
              <a:t> de </a:t>
            </a:r>
            <a:r>
              <a:rPr lang="en-GB" dirty="0" err="1"/>
              <a:t>los</a:t>
            </a:r>
            <a:r>
              <a:rPr lang="en-GB" dirty="0"/>
              <a:t> </a:t>
            </a:r>
            <a:r>
              <a:rPr lang="en-GB" dirty="0" err="1"/>
              <a:t>eventos</a:t>
            </a:r>
            <a:r>
              <a:rPr lang="en-GB" dirty="0"/>
              <a:t>.</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AC268B51-F216-20D2-AD30-84B11345CA37}"/>
              </a:ext>
            </a:extLst>
          </p:cNvPr>
          <p:cNvPicPr>
            <a:picLocks noChangeAspect="1"/>
          </p:cNvPicPr>
          <p:nvPr/>
        </p:nvPicPr>
        <p:blipFill>
          <a:blip r:embed="rId2"/>
          <a:stretch>
            <a:fillRect/>
          </a:stretch>
        </p:blipFill>
        <p:spPr>
          <a:xfrm>
            <a:off x="416395" y="2695302"/>
            <a:ext cx="10659963" cy="3905795"/>
          </a:xfrm>
          <a:prstGeom prst="rect">
            <a:avLst/>
          </a:prstGeom>
        </p:spPr>
      </p:pic>
      <p:sp>
        <p:nvSpPr>
          <p:cNvPr id="5" name="Title 1">
            <a:extLst>
              <a:ext uri="{FF2B5EF4-FFF2-40B4-BE49-F238E27FC236}">
                <a16:creationId xmlns:a16="http://schemas.microsoft.com/office/drawing/2014/main" id="{0EEB5577-1F5D-43AC-BF56-3E3F53149DAC}"/>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23995280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52907" y="1639698"/>
            <a:ext cx="8833473" cy="768005"/>
          </a:xfrm>
        </p:spPr>
        <p:txBody>
          <a:bodyPr>
            <a:normAutofit/>
          </a:bodyPr>
          <a:lstStyle/>
          <a:p>
            <a:r>
              <a:rPr lang="es-ES" dirty="0"/>
              <a:t>He ordenado las naciones por cantidad de archivos para tener una idea de la cantidad de información de cada comité nacional olímpico (NOC).</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a:extLst>
              <a:ext uri="{FF2B5EF4-FFF2-40B4-BE49-F238E27FC236}">
                <a16:creationId xmlns:a16="http://schemas.microsoft.com/office/drawing/2014/main" id="{1EDE2CF7-0CF3-CE48-1521-3538D9BFC6A9}"/>
              </a:ext>
            </a:extLst>
          </p:cNvPr>
          <p:cNvPicPr>
            <a:picLocks noChangeAspect="1"/>
          </p:cNvPicPr>
          <p:nvPr/>
        </p:nvPicPr>
        <p:blipFill>
          <a:blip r:embed="rId2"/>
          <a:stretch>
            <a:fillRect/>
          </a:stretch>
        </p:blipFill>
        <p:spPr>
          <a:xfrm>
            <a:off x="387599" y="2841546"/>
            <a:ext cx="10659963" cy="3810532"/>
          </a:xfrm>
          <a:prstGeom prst="rect">
            <a:avLst/>
          </a:prstGeom>
        </p:spPr>
      </p:pic>
      <p:sp>
        <p:nvSpPr>
          <p:cNvPr id="2" name="Title 1">
            <a:extLst>
              <a:ext uri="{FF2B5EF4-FFF2-40B4-BE49-F238E27FC236}">
                <a16:creationId xmlns:a16="http://schemas.microsoft.com/office/drawing/2014/main" id="{726677F0-E296-1A59-58D0-8ADCEC3572FA}"/>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24259957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163260" y="1585910"/>
            <a:ext cx="8833473" cy="768005"/>
          </a:xfrm>
        </p:spPr>
        <p:txBody>
          <a:bodyPr>
            <a:normAutofit/>
          </a:bodyPr>
          <a:lstStyle/>
          <a:p>
            <a:r>
              <a:rPr lang="es-419" dirty="0"/>
              <a:t>H</a:t>
            </a:r>
            <a:r>
              <a:rPr lang="en-GB" dirty="0"/>
              <a:t>e </a:t>
            </a:r>
            <a:r>
              <a:rPr lang="en-GB" dirty="0" err="1"/>
              <a:t>encontrado</a:t>
            </a:r>
            <a:r>
              <a:rPr lang="en-GB" dirty="0"/>
              <a:t> que </a:t>
            </a:r>
            <a:r>
              <a:rPr lang="en-GB" dirty="0" err="1"/>
              <a:t>varios</a:t>
            </a:r>
            <a:r>
              <a:rPr lang="en-GB" dirty="0"/>
              <a:t> </a:t>
            </a:r>
            <a:r>
              <a:rPr lang="en-GB" dirty="0" err="1"/>
              <a:t>atletas</a:t>
            </a:r>
            <a:r>
              <a:rPr lang="en-GB" dirty="0"/>
              <a:t> </a:t>
            </a:r>
            <a:r>
              <a:rPr lang="en-GB" dirty="0" err="1"/>
              <a:t>tienen</a:t>
            </a:r>
            <a:r>
              <a:rPr lang="en-GB" dirty="0"/>
              <a:t> </a:t>
            </a:r>
            <a:r>
              <a:rPr lang="en-GB" dirty="0" err="1"/>
              <a:t>participaciones</a:t>
            </a:r>
            <a:r>
              <a:rPr lang="en-GB" dirty="0"/>
              <a:t> </a:t>
            </a:r>
            <a:r>
              <a:rPr lang="en-GB" dirty="0" err="1"/>
              <a:t>en</a:t>
            </a:r>
            <a:r>
              <a:rPr lang="en-GB" dirty="0"/>
              <a:t> </a:t>
            </a:r>
            <a:r>
              <a:rPr lang="en-GB" dirty="0" err="1"/>
              <a:t>diferentes</a:t>
            </a:r>
            <a:r>
              <a:rPr lang="en-GB" dirty="0"/>
              <a:t> </a:t>
            </a:r>
            <a:r>
              <a:rPr lang="en-GB" dirty="0" err="1"/>
              <a:t>ciudades</a:t>
            </a:r>
            <a:r>
              <a:rPr lang="en-GB" dirty="0"/>
              <a:t> </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a:extLst>
              <a:ext uri="{FF2B5EF4-FFF2-40B4-BE49-F238E27FC236}">
                <a16:creationId xmlns:a16="http://schemas.microsoft.com/office/drawing/2014/main" id="{17B9D208-DC94-85C5-ACB2-6BF8580BBC7A}"/>
              </a:ext>
            </a:extLst>
          </p:cNvPr>
          <p:cNvPicPr>
            <a:picLocks noChangeAspect="1"/>
          </p:cNvPicPr>
          <p:nvPr/>
        </p:nvPicPr>
        <p:blipFill>
          <a:blip r:embed="rId2"/>
          <a:stretch>
            <a:fillRect/>
          </a:stretch>
        </p:blipFill>
        <p:spPr>
          <a:xfrm>
            <a:off x="584447" y="2740126"/>
            <a:ext cx="10345594" cy="3905795"/>
          </a:xfrm>
          <a:prstGeom prst="rect">
            <a:avLst/>
          </a:prstGeom>
        </p:spPr>
      </p:pic>
      <p:sp>
        <p:nvSpPr>
          <p:cNvPr id="2" name="Title 1">
            <a:extLst>
              <a:ext uri="{FF2B5EF4-FFF2-40B4-BE49-F238E27FC236}">
                <a16:creationId xmlns:a16="http://schemas.microsoft.com/office/drawing/2014/main" id="{07CD8AED-DD6A-5917-4C5A-20940D56295F}"/>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28135291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61871" y="1433509"/>
            <a:ext cx="8833473" cy="768005"/>
          </a:xfrm>
        </p:spPr>
        <p:txBody>
          <a:bodyPr>
            <a:normAutofit/>
          </a:bodyPr>
          <a:lstStyle/>
          <a:p>
            <a:r>
              <a:rPr lang="en-GB" dirty="0" err="1"/>
              <a:t>Igualmente</a:t>
            </a:r>
            <a:r>
              <a:rPr lang="en-GB" dirty="0"/>
              <a:t>, </a:t>
            </a:r>
            <a:r>
              <a:rPr lang="en-GB" dirty="0" err="1"/>
              <a:t>varios</a:t>
            </a:r>
            <a:r>
              <a:rPr lang="en-GB" dirty="0"/>
              <a:t> </a:t>
            </a:r>
            <a:r>
              <a:rPr lang="en-GB" dirty="0" err="1"/>
              <a:t>atletas</a:t>
            </a:r>
            <a:r>
              <a:rPr lang="en-GB" dirty="0"/>
              <a:t> </a:t>
            </a:r>
            <a:r>
              <a:rPr lang="en-GB" dirty="0" err="1"/>
              <a:t>cuentan</a:t>
            </a:r>
            <a:r>
              <a:rPr lang="en-GB" dirty="0"/>
              <a:t> con </a:t>
            </a:r>
            <a:r>
              <a:rPr lang="en-GB" dirty="0" err="1"/>
              <a:t>registros</a:t>
            </a:r>
            <a:r>
              <a:rPr lang="en-GB" dirty="0"/>
              <a:t> </a:t>
            </a:r>
            <a:r>
              <a:rPr lang="en-GB" dirty="0" err="1"/>
              <a:t>en</a:t>
            </a:r>
            <a:r>
              <a:rPr lang="en-GB" dirty="0"/>
              <a:t> </a:t>
            </a:r>
            <a:r>
              <a:rPr lang="en-GB" dirty="0" err="1"/>
              <a:t>diferentes</a:t>
            </a:r>
            <a:r>
              <a:rPr lang="en-GB" dirty="0"/>
              <a:t> </a:t>
            </a:r>
            <a:r>
              <a:rPr lang="en-GB" dirty="0" err="1"/>
              <a:t>equipos</a:t>
            </a:r>
            <a:r>
              <a:rPr lang="en-GB" dirty="0"/>
              <a:t>.</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6B6AEC22-3660-6419-3789-CEF3C399E361}"/>
              </a:ext>
            </a:extLst>
          </p:cNvPr>
          <p:cNvPicPr>
            <a:picLocks noChangeAspect="1"/>
          </p:cNvPicPr>
          <p:nvPr/>
        </p:nvPicPr>
        <p:blipFill>
          <a:blip r:embed="rId2"/>
          <a:stretch>
            <a:fillRect/>
          </a:stretch>
        </p:blipFill>
        <p:spPr>
          <a:xfrm>
            <a:off x="251661" y="2430541"/>
            <a:ext cx="10774279" cy="4220164"/>
          </a:xfrm>
          <a:prstGeom prst="rect">
            <a:avLst/>
          </a:prstGeom>
        </p:spPr>
      </p:pic>
      <p:sp>
        <p:nvSpPr>
          <p:cNvPr id="2" name="Title 1">
            <a:extLst>
              <a:ext uri="{FF2B5EF4-FFF2-40B4-BE49-F238E27FC236}">
                <a16:creationId xmlns:a16="http://schemas.microsoft.com/office/drawing/2014/main" id="{291FE684-A94D-13E1-8A0E-4D35BE9B8D82}"/>
              </a:ext>
            </a:extLst>
          </p:cNvPr>
          <p:cNvSpPr>
            <a:spLocks noGrp="1"/>
          </p:cNvSpPr>
          <p:nvPr>
            <p:ph type="title"/>
          </p:nvPr>
        </p:nvSpPr>
        <p:spPr>
          <a:xfrm>
            <a:off x="1237489" y="107947"/>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10382947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94628" y="2007250"/>
            <a:ext cx="8833473" cy="768005"/>
          </a:xfrm>
        </p:spPr>
        <p:txBody>
          <a:bodyPr>
            <a:normAutofit/>
          </a:bodyPr>
          <a:lstStyle/>
          <a:p>
            <a:r>
              <a:rPr lang="es-ES" dirty="0"/>
              <a:t>Luego tomé el número de eventos únicos en los que ha participado cada atleta.</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7" name="Picture 6">
            <a:extLst>
              <a:ext uri="{FF2B5EF4-FFF2-40B4-BE49-F238E27FC236}">
                <a16:creationId xmlns:a16="http://schemas.microsoft.com/office/drawing/2014/main" id="{2C5D9621-B162-1A68-7E83-E6F55C192E6E}"/>
              </a:ext>
            </a:extLst>
          </p:cNvPr>
          <p:cNvPicPr>
            <a:picLocks noChangeAspect="1"/>
          </p:cNvPicPr>
          <p:nvPr/>
        </p:nvPicPr>
        <p:blipFill>
          <a:blip r:embed="rId2"/>
          <a:stretch>
            <a:fillRect/>
          </a:stretch>
        </p:blipFill>
        <p:spPr>
          <a:xfrm>
            <a:off x="459842" y="2532365"/>
            <a:ext cx="10688542" cy="4086795"/>
          </a:xfrm>
          <a:prstGeom prst="rect">
            <a:avLst/>
          </a:prstGeom>
        </p:spPr>
      </p:pic>
      <p:sp>
        <p:nvSpPr>
          <p:cNvPr id="2" name="Title 1">
            <a:extLst>
              <a:ext uri="{FF2B5EF4-FFF2-40B4-BE49-F238E27FC236}">
                <a16:creationId xmlns:a16="http://schemas.microsoft.com/office/drawing/2014/main" id="{37DE07AF-425D-20EC-245B-3945B6599FD4}"/>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8491750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61872" y="2276192"/>
            <a:ext cx="8833473" cy="768005"/>
          </a:xfrm>
        </p:spPr>
        <p:txBody>
          <a:bodyPr>
            <a:normAutofit/>
          </a:bodyPr>
          <a:lstStyle/>
          <a:p>
            <a:r>
              <a:rPr lang="es-ES" dirty="0"/>
              <a:t>Y finalmente, tomé el histograma de los archivos.</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7876534E-99E6-803E-0464-527807A8D09B}"/>
              </a:ext>
            </a:extLst>
          </p:cNvPr>
          <p:cNvPicPr>
            <a:picLocks noChangeAspect="1"/>
          </p:cNvPicPr>
          <p:nvPr/>
        </p:nvPicPr>
        <p:blipFill>
          <a:blip r:embed="rId2"/>
          <a:stretch>
            <a:fillRect/>
          </a:stretch>
        </p:blipFill>
        <p:spPr>
          <a:xfrm>
            <a:off x="754468" y="2891466"/>
            <a:ext cx="10393225" cy="3029373"/>
          </a:xfrm>
          <a:prstGeom prst="rect">
            <a:avLst/>
          </a:prstGeom>
        </p:spPr>
      </p:pic>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28426712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769889" y="2365839"/>
            <a:ext cx="9056505" cy="1148326"/>
          </a:xfrm>
        </p:spPr>
        <p:txBody>
          <a:bodyPr>
            <a:normAutofit/>
          </a:bodyPr>
          <a:lstStyle/>
          <a:p>
            <a:r>
              <a:rPr lang="es-ES" dirty="0"/>
              <a:t>Para los archivos de regiones, revisé el número total de registros, el número de archivos que no tienen región y los archivos que contienen notas sobre la región.</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A3C258B5-98CA-4E1D-C4FD-51BA096A3E3C}"/>
              </a:ext>
            </a:extLst>
          </p:cNvPr>
          <p:cNvPicPr>
            <a:picLocks noChangeAspect="1"/>
          </p:cNvPicPr>
          <p:nvPr/>
        </p:nvPicPr>
        <p:blipFill>
          <a:blip r:embed="rId2"/>
          <a:stretch>
            <a:fillRect/>
          </a:stretch>
        </p:blipFill>
        <p:spPr>
          <a:xfrm>
            <a:off x="587307" y="3614529"/>
            <a:ext cx="10336067" cy="2981741"/>
          </a:xfrm>
          <a:prstGeom prst="rect">
            <a:avLst/>
          </a:prstGeom>
        </p:spPr>
      </p:pic>
      <p:sp>
        <p:nvSpPr>
          <p:cNvPr id="2" name="Title 1">
            <a:extLst>
              <a:ext uri="{FF2B5EF4-FFF2-40B4-BE49-F238E27FC236}">
                <a16:creationId xmlns:a16="http://schemas.microsoft.com/office/drawing/2014/main" id="{91A4645F-E397-EC90-8906-73820EB33EB6}"/>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Tree>
    <p:extLst>
      <p:ext uri="{BB962C8B-B14F-4D97-AF65-F5344CB8AC3E}">
        <p14:creationId xmlns:p14="http://schemas.microsoft.com/office/powerpoint/2010/main" val="221345988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90BACAC-213B-411E-AC5A-01192A3F255A}"/>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dirty="0">
                <a:solidFill>
                  <a:srgbClr val="FFFFFF"/>
                </a:solidFill>
              </a:rPr>
              <a:t>Primer ERD </a:t>
            </a:r>
            <a:r>
              <a:rPr lang="en-US" dirty="0" err="1">
                <a:solidFill>
                  <a:srgbClr val="FFFFFF"/>
                </a:solidFill>
              </a:rPr>
              <a:t>propuesto</a:t>
            </a:r>
            <a:endParaRPr lang="en-US" dirty="0">
              <a:solidFill>
                <a:srgbClr val="FFFFFF"/>
              </a:solidFill>
            </a:endParaRPr>
          </a:p>
        </p:txBody>
      </p:sp>
      <p:sp useBgFill="1">
        <p:nvSpPr>
          <p:cNvPr id="34" name="Rectangle 33">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sports event&#10;&#10;Description automatically generated">
            <a:extLst>
              <a:ext uri="{FF2B5EF4-FFF2-40B4-BE49-F238E27FC236}">
                <a16:creationId xmlns:a16="http://schemas.microsoft.com/office/drawing/2014/main" id="{00B98EB2-8043-CEC1-AEAB-AE6255142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3" y="1495172"/>
            <a:ext cx="7435234" cy="3867656"/>
          </a:xfrm>
          <a:prstGeom prst="rect">
            <a:avLst/>
          </a:prstGeom>
        </p:spPr>
      </p:pic>
    </p:spTree>
    <p:extLst>
      <p:ext uri="{BB962C8B-B14F-4D97-AF65-F5344CB8AC3E}">
        <p14:creationId xmlns:p14="http://schemas.microsoft.com/office/powerpoint/2010/main" val="9390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2E1F5-4C94-AACC-4947-663A9A1BD885}"/>
              </a:ext>
            </a:extLst>
          </p:cNvPr>
          <p:cNvSpPr>
            <a:spLocks noGrp="1"/>
          </p:cNvSpPr>
          <p:nvPr>
            <p:ph type="title"/>
          </p:nvPr>
        </p:nvSpPr>
        <p:spPr>
          <a:xfrm>
            <a:off x="1261872" y="365760"/>
            <a:ext cx="9692640" cy="1325562"/>
          </a:xfrm>
        </p:spPr>
        <p:txBody>
          <a:bodyPr>
            <a:normAutofit/>
          </a:bodyPr>
          <a:lstStyle/>
          <a:p>
            <a:r>
              <a:rPr lang="en-GB" dirty="0" err="1"/>
              <a:t>Preguntas</a:t>
            </a:r>
            <a:r>
              <a:rPr lang="en-GB" dirty="0"/>
              <a:t>/</a:t>
            </a:r>
            <a:r>
              <a:rPr lang="en-GB" dirty="0" err="1"/>
              <a:t>Hipótesis</a:t>
            </a:r>
            <a:endParaRPr lang="en-GB" dirty="0"/>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61872" y="1828800"/>
            <a:ext cx="8595360" cy="4351337"/>
          </a:xfrm>
        </p:spPr>
        <p:txBody>
          <a:bodyPr>
            <a:normAutofit/>
          </a:bodyPr>
          <a:lstStyle/>
          <a:p>
            <a:r>
              <a:rPr lang="es-ES" dirty="0"/>
              <a:t>¿El equipo afecta en el resultado de los atletas?</a:t>
            </a:r>
          </a:p>
          <a:p>
            <a:pPr lvl="1"/>
            <a:r>
              <a:rPr lang="es-ES" dirty="0"/>
              <a:t>H: La mayoría de los deportistas tienen el mismo rendimiento en diferentes equipos.</a:t>
            </a:r>
          </a:p>
          <a:p>
            <a:r>
              <a:rPr lang="es-ES" dirty="0"/>
              <a:t>¿En qué medida influye el número de atletas por país en el resultado del evento?</a:t>
            </a:r>
          </a:p>
          <a:p>
            <a:pPr lvl="1"/>
            <a:r>
              <a:rPr lang="es-ES" dirty="0"/>
              <a:t>H: El país que tiene un número promedio de deportistas tiene mejor rendimiento con menor o mayor número de deportistas.</a:t>
            </a:r>
          </a:p>
          <a:p>
            <a:r>
              <a:rPr lang="es-ES" dirty="0"/>
              <a:t>¿Cómo ha cambiado la altura y el peso de los atletas con el tiempo?</a:t>
            </a:r>
          </a:p>
          <a:p>
            <a:pPr lvl="1"/>
            <a:r>
              <a:rPr lang="es-ES" dirty="0"/>
              <a:t>H: La altura y el peso de los atletas han aumentado con el tiempo.</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20160766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A colorful dots on a white background&#10;&#10;Description automatically generated">
            <a:extLst>
              <a:ext uri="{FF2B5EF4-FFF2-40B4-BE49-F238E27FC236}">
                <a16:creationId xmlns:a16="http://schemas.microsoft.com/office/drawing/2014/main" id="{DECB0D35-992B-0C80-9E72-F8FDD8DD42FF}"/>
              </a:ext>
            </a:extLst>
          </p:cNvPr>
          <p:cNvPicPr>
            <a:picLocks noChangeAspect="1"/>
          </p:cNvPicPr>
          <p:nvPr/>
        </p:nvPicPr>
        <p:blipFill>
          <a:blip r:embed="rId3">
            <a:grayscl/>
          </a:blip>
          <a:srcRect t="4719" r="-1" b="-1"/>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13F7F8B-92E8-74FF-4D2C-E341CBC88F31}"/>
              </a:ext>
            </a:extLst>
          </p:cNvPr>
          <p:cNvSpPr>
            <a:spLocks noGrp="1"/>
          </p:cNvSpPr>
          <p:nvPr>
            <p:ph type="ctrTitle"/>
          </p:nvPr>
        </p:nvSpPr>
        <p:spPr>
          <a:xfrm>
            <a:off x="1261872" y="723331"/>
            <a:ext cx="9418320" cy="3875965"/>
          </a:xfrm>
          <a:noFill/>
        </p:spPr>
        <p:txBody>
          <a:bodyPr anchor="ctr">
            <a:normAutofit/>
          </a:bodyPr>
          <a:lstStyle/>
          <a:p>
            <a:pPr algn="ctr"/>
            <a:r>
              <a:rPr lang="en-GB" sz="4400" dirty="0">
                <a:solidFill>
                  <a:srgbClr val="FFFFFF"/>
                </a:solidFill>
              </a:rPr>
              <a:t>Hito 2</a:t>
            </a:r>
          </a:p>
        </p:txBody>
      </p:sp>
      <p:sp>
        <p:nvSpPr>
          <p:cNvPr id="3" name="Subtitle 2">
            <a:extLst>
              <a:ext uri="{FF2B5EF4-FFF2-40B4-BE49-F238E27FC236}">
                <a16:creationId xmlns:a16="http://schemas.microsoft.com/office/drawing/2014/main" id="{7A75D136-6226-4F3A-B0E1-B6FE4EAB8143}"/>
              </a:ext>
            </a:extLst>
          </p:cNvPr>
          <p:cNvSpPr>
            <a:spLocks noGrp="1"/>
          </p:cNvSpPr>
          <p:nvPr>
            <p:ph type="subTitle" idx="1"/>
          </p:nvPr>
        </p:nvSpPr>
        <p:spPr>
          <a:xfrm>
            <a:off x="1261872" y="5595582"/>
            <a:ext cx="9418320" cy="896658"/>
          </a:xfrm>
          <a:ln>
            <a:noFill/>
          </a:ln>
        </p:spPr>
        <p:txBody>
          <a:bodyPr>
            <a:normAutofit/>
          </a:bodyPr>
          <a:lstStyle/>
          <a:p>
            <a:pPr algn="r"/>
            <a:r>
              <a:rPr lang="en-GB" sz="2000">
                <a:solidFill>
                  <a:srgbClr val="FFFFFF"/>
                </a:solidFill>
              </a:rPr>
              <a:t>Luis Alfredo Miranda Valera</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08153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BACAC-213B-411E-AC5A-01192A3F255A}"/>
              </a:ext>
            </a:extLst>
          </p:cNvPr>
          <p:cNvSpPr>
            <a:spLocks noGrp="1"/>
          </p:cNvSpPr>
          <p:nvPr>
            <p:ph type="title"/>
          </p:nvPr>
        </p:nvSpPr>
        <p:spPr>
          <a:xfrm>
            <a:off x="965197" y="643466"/>
            <a:ext cx="3414455" cy="5528734"/>
          </a:xfrm>
          <a:noFill/>
        </p:spPr>
        <p:txBody>
          <a:bodyPr anchor="t">
            <a:normAutofit/>
          </a:bodyPr>
          <a:lstStyle/>
          <a:p>
            <a:r>
              <a:rPr lang="en-GB" sz="5400" dirty="0" err="1">
                <a:solidFill>
                  <a:srgbClr val="FFFFFF"/>
                </a:solidFill>
              </a:rPr>
              <a:t>Propuesta</a:t>
            </a:r>
            <a:r>
              <a:rPr lang="en-GB" sz="5400" dirty="0">
                <a:solidFill>
                  <a:srgbClr val="FFFFFF"/>
                </a:solidFill>
              </a:rPr>
              <a:t> del </a:t>
            </a:r>
            <a:r>
              <a:rPr lang="en-GB" sz="5400" dirty="0" err="1">
                <a:solidFill>
                  <a:srgbClr val="FFFFFF"/>
                </a:solidFill>
              </a:rPr>
              <a:t>proyecto</a:t>
            </a:r>
            <a:endParaRPr lang="en-GB" sz="5400" dirty="0">
              <a:solidFill>
                <a:srgbClr val="FFFFFF"/>
              </a:solidFill>
            </a:endParaRPr>
          </a:p>
        </p:txBody>
      </p:sp>
      <p:sp useBgFill="1">
        <p:nvSpPr>
          <p:cNvPr id="23" name="Rectangle 2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14B07E-3569-E21C-41BC-D724331C99F2}"/>
              </a:ext>
            </a:extLst>
          </p:cNvPr>
          <p:cNvSpPr>
            <a:spLocks noGrp="1"/>
          </p:cNvSpPr>
          <p:nvPr>
            <p:ph idx="1"/>
          </p:nvPr>
        </p:nvSpPr>
        <p:spPr>
          <a:xfrm>
            <a:off x="4821898" y="2550458"/>
            <a:ext cx="6404904" cy="2048436"/>
          </a:xfrm>
        </p:spPr>
        <p:txBody>
          <a:bodyPr>
            <a:normAutofit lnSpcReduction="10000"/>
          </a:bodyPr>
          <a:lstStyle/>
          <a:p>
            <a:pPr marL="0" indent="0">
              <a:buNone/>
            </a:pPr>
            <a:r>
              <a:rPr lang="es-ES" dirty="0"/>
              <a:t>Este proyecto tiene como objetivo brindar información sobre los datos relacionados con el rendimiento de los atletas por país al igual que tiene el objetivo de conocer cómo ha cambiado la altura y el peso a lo largo del tiempo con la información del </a:t>
            </a:r>
            <a:r>
              <a:rPr lang="es-ES" dirty="0" err="1"/>
              <a:t>dataset</a:t>
            </a:r>
            <a:r>
              <a:rPr lang="es-ES" dirty="0"/>
              <a:t> al alcance. La audiencia que estaría interesada en los conocimientos proporcionados por este proyecto son los patrocinadores deportivos, gestores de eventos, atletas y entrenadores.</a:t>
            </a:r>
            <a:endParaRPr lang="en-GB" dirty="0"/>
          </a:p>
        </p:txBody>
      </p:sp>
    </p:spTree>
    <p:extLst>
      <p:ext uri="{BB962C8B-B14F-4D97-AF65-F5344CB8AC3E}">
        <p14:creationId xmlns:p14="http://schemas.microsoft.com/office/powerpoint/2010/main" val="143820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22064" y="2123461"/>
            <a:ext cx="8833473" cy="768005"/>
          </a:xfrm>
        </p:spPr>
        <p:txBody>
          <a:bodyPr>
            <a:normAutofit fontScale="92500" lnSpcReduction="10000"/>
          </a:bodyPr>
          <a:lstStyle/>
          <a:p>
            <a:r>
              <a:rPr lang="es-ES" dirty="0"/>
              <a:t>Primero para la parte de exploración de estadísticas descriptivas hice un </a:t>
            </a:r>
            <a:r>
              <a:rPr lang="es-ES" dirty="0" err="1"/>
              <a:t>dataframe</a:t>
            </a:r>
            <a:r>
              <a:rPr lang="es-ES" dirty="0"/>
              <a:t> de medallas para usar la función </a:t>
            </a:r>
            <a:r>
              <a:rPr lang="es-ES" dirty="0" err="1"/>
              <a:t>hist</a:t>
            </a:r>
            <a:r>
              <a:rPr lang="es-ES" dirty="0"/>
              <a:t> y saber si hay una gran diferencia entre la cantidad de medallas.</a:t>
            </a:r>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pic>
        <p:nvPicPr>
          <p:cNvPr id="6" name="Picture 5">
            <a:extLst>
              <a:ext uri="{FF2B5EF4-FFF2-40B4-BE49-F238E27FC236}">
                <a16:creationId xmlns:a16="http://schemas.microsoft.com/office/drawing/2014/main" id="{2601FE09-908E-1CD4-8A0A-03CDAD65C3B3}"/>
              </a:ext>
            </a:extLst>
          </p:cNvPr>
          <p:cNvPicPr>
            <a:picLocks noChangeAspect="1"/>
          </p:cNvPicPr>
          <p:nvPr/>
        </p:nvPicPr>
        <p:blipFill rotWithShape="1">
          <a:blip r:embed="rId2"/>
          <a:srcRect r="59179"/>
          <a:stretch/>
        </p:blipFill>
        <p:spPr>
          <a:xfrm>
            <a:off x="1214550" y="3253061"/>
            <a:ext cx="2949500" cy="2547339"/>
          </a:xfrm>
          <a:prstGeom prst="rect">
            <a:avLst/>
          </a:prstGeom>
        </p:spPr>
      </p:pic>
      <p:pic>
        <p:nvPicPr>
          <p:cNvPr id="9" name="Picture 8">
            <a:extLst>
              <a:ext uri="{FF2B5EF4-FFF2-40B4-BE49-F238E27FC236}">
                <a16:creationId xmlns:a16="http://schemas.microsoft.com/office/drawing/2014/main" id="{A4CE016E-92B2-C1F3-FA81-9AF880A90E69}"/>
              </a:ext>
            </a:extLst>
          </p:cNvPr>
          <p:cNvPicPr>
            <a:picLocks noChangeAspect="1"/>
          </p:cNvPicPr>
          <p:nvPr/>
        </p:nvPicPr>
        <p:blipFill>
          <a:blip r:embed="rId3"/>
          <a:stretch>
            <a:fillRect/>
          </a:stretch>
        </p:blipFill>
        <p:spPr>
          <a:xfrm>
            <a:off x="5585012" y="3029358"/>
            <a:ext cx="3746500" cy="3690749"/>
          </a:xfrm>
          <a:prstGeom prst="rect">
            <a:avLst/>
          </a:prstGeom>
        </p:spPr>
      </p:pic>
    </p:spTree>
    <p:extLst>
      <p:ext uri="{BB962C8B-B14F-4D97-AF65-F5344CB8AC3E}">
        <p14:creationId xmlns:p14="http://schemas.microsoft.com/office/powerpoint/2010/main" val="5639708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61872" y="1917273"/>
            <a:ext cx="8913069" cy="806039"/>
          </a:xfrm>
        </p:spPr>
        <p:txBody>
          <a:bodyPr>
            <a:normAutofit/>
          </a:bodyPr>
          <a:lstStyle/>
          <a:p>
            <a:r>
              <a:rPr lang="es-ES" sz="1200" dirty="0"/>
              <a:t>Luego creé otros </a:t>
            </a:r>
            <a:r>
              <a:rPr lang="es-ES" sz="1200" dirty="0" err="1"/>
              <a:t>dataframes</a:t>
            </a:r>
            <a:r>
              <a:rPr lang="es-ES" sz="1200" dirty="0"/>
              <a:t> para cada tipo de medalla y así poder usar la función de trazado para tener una idea sobre el total de medallas para cada equipo y dividirlo por el número de todos los tipos de medallas. La estadística resultante nos indica la fracción de medallas de un tipo que tiene un equipo con respecto al total de medallas de cada equipo. Esto con relación a la primera pregunta planteada: ¿El equipo afecta en el resultado de los atletas? </a:t>
            </a:r>
            <a:endParaRPr lang="en-GB" sz="1200"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pic>
        <p:nvPicPr>
          <p:cNvPr id="5" name="Picture 4">
            <a:extLst>
              <a:ext uri="{FF2B5EF4-FFF2-40B4-BE49-F238E27FC236}">
                <a16:creationId xmlns:a16="http://schemas.microsoft.com/office/drawing/2014/main" id="{090A2B4B-DF48-858B-85DF-DD69AA24FD86}"/>
              </a:ext>
            </a:extLst>
          </p:cNvPr>
          <p:cNvPicPr>
            <a:picLocks noChangeAspect="1"/>
          </p:cNvPicPr>
          <p:nvPr/>
        </p:nvPicPr>
        <p:blipFill>
          <a:blip r:embed="rId2"/>
          <a:stretch>
            <a:fillRect/>
          </a:stretch>
        </p:blipFill>
        <p:spPr>
          <a:xfrm>
            <a:off x="862311" y="3098523"/>
            <a:ext cx="3743847" cy="2581635"/>
          </a:xfrm>
          <a:prstGeom prst="rect">
            <a:avLst/>
          </a:prstGeom>
        </p:spPr>
      </p:pic>
      <p:pic>
        <p:nvPicPr>
          <p:cNvPr id="11" name="Picture 10">
            <a:extLst>
              <a:ext uri="{FF2B5EF4-FFF2-40B4-BE49-F238E27FC236}">
                <a16:creationId xmlns:a16="http://schemas.microsoft.com/office/drawing/2014/main" id="{3F0EA5EB-7531-8F41-49BA-7FE21A485F7B}"/>
              </a:ext>
            </a:extLst>
          </p:cNvPr>
          <p:cNvPicPr>
            <a:picLocks noChangeAspect="1"/>
          </p:cNvPicPr>
          <p:nvPr/>
        </p:nvPicPr>
        <p:blipFill>
          <a:blip r:embed="rId3"/>
          <a:stretch>
            <a:fillRect/>
          </a:stretch>
        </p:blipFill>
        <p:spPr>
          <a:xfrm>
            <a:off x="6108192" y="3098523"/>
            <a:ext cx="3629532" cy="2553056"/>
          </a:xfrm>
          <a:prstGeom prst="rect">
            <a:avLst/>
          </a:prstGeom>
        </p:spPr>
      </p:pic>
      <p:sp>
        <p:nvSpPr>
          <p:cNvPr id="12" name="TextBox 11">
            <a:extLst>
              <a:ext uri="{FF2B5EF4-FFF2-40B4-BE49-F238E27FC236}">
                <a16:creationId xmlns:a16="http://schemas.microsoft.com/office/drawing/2014/main" id="{BAB1CAFA-A199-6ACE-B009-F8810623225D}"/>
              </a:ext>
            </a:extLst>
          </p:cNvPr>
          <p:cNvSpPr txBox="1"/>
          <p:nvPr/>
        </p:nvSpPr>
        <p:spPr>
          <a:xfrm>
            <a:off x="1083984" y="5836459"/>
            <a:ext cx="3266344" cy="646331"/>
          </a:xfrm>
          <a:prstGeom prst="rect">
            <a:avLst/>
          </a:prstGeom>
          <a:noFill/>
          <a:ln>
            <a:solidFill>
              <a:schemeClr val="bg1"/>
            </a:solidFill>
          </a:ln>
        </p:spPr>
        <p:txBody>
          <a:bodyPr wrap="square" rtlCol="0">
            <a:spAutoFit/>
          </a:bodyPr>
          <a:lstStyle/>
          <a:p>
            <a:r>
              <a:rPr lang="en-US" dirty="0" err="1"/>
              <a:t>Cantidad</a:t>
            </a:r>
            <a:r>
              <a:rPr lang="en-US" dirty="0"/>
              <a:t> de </a:t>
            </a:r>
            <a:r>
              <a:rPr lang="en-US" dirty="0" err="1"/>
              <a:t>medallas</a:t>
            </a:r>
            <a:r>
              <a:rPr lang="en-US" dirty="0"/>
              <a:t> de </a:t>
            </a:r>
            <a:r>
              <a:rPr lang="en-US" dirty="0" err="1"/>
              <a:t>oro</a:t>
            </a:r>
            <a:r>
              <a:rPr lang="en-US" dirty="0"/>
              <a:t> </a:t>
            </a:r>
            <a:r>
              <a:rPr lang="en-US" dirty="0" err="1"/>
              <a:t>por</a:t>
            </a:r>
            <a:r>
              <a:rPr lang="en-US" dirty="0"/>
              <a:t> </a:t>
            </a:r>
            <a:r>
              <a:rPr lang="en-US" dirty="0" err="1"/>
              <a:t>equipo</a:t>
            </a:r>
            <a:endParaRPr lang="en-GB" dirty="0"/>
          </a:p>
        </p:txBody>
      </p:sp>
      <p:sp>
        <p:nvSpPr>
          <p:cNvPr id="13" name="TextBox 12">
            <a:extLst>
              <a:ext uri="{FF2B5EF4-FFF2-40B4-BE49-F238E27FC236}">
                <a16:creationId xmlns:a16="http://schemas.microsoft.com/office/drawing/2014/main" id="{2FBDD188-3410-0AE8-5700-D3567D906999}"/>
              </a:ext>
            </a:extLst>
          </p:cNvPr>
          <p:cNvSpPr txBox="1"/>
          <p:nvPr/>
        </p:nvSpPr>
        <p:spPr>
          <a:xfrm>
            <a:off x="6108192" y="5836458"/>
            <a:ext cx="3805077" cy="646331"/>
          </a:xfrm>
          <a:prstGeom prst="rect">
            <a:avLst/>
          </a:prstGeom>
          <a:noFill/>
          <a:ln>
            <a:solidFill>
              <a:schemeClr val="bg1"/>
            </a:solidFill>
          </a:ln>
        </p:spPr>
        <p:txBody>
          <a:bodyPr wrap="square" rtlCol="0">
            <a:spAutoFit/>
          </a:bodyPr>
          <a:lstStyle/>
          <a:p>
            <a:r>
              <a:rPr lang="en-US" dirty="0" err="1"/>
              <a:t>Fracci</a:t>
            </a:r>
            <a:r>
              <a:rPr lang="es-419" dirty="0" err="1"/>
              <a:t>ón</a:t>
            </a:r>
            <a:r>
              <a:rPr lang="es-419" dirty="0"/>
              <a:t> de medallas de oro entre total de medallas por equipo</a:t>
            </a:r>
            <a:endParaRPr lang="en-GB" dirty="0"/>
          </a:p>
        </p:txBody>
      </p:sp>
    </p:spTree>
    <p:extLst>
      <p:ext uri="{BB962C8B-B14F-4D97-AF65-F5344CB8AC3E}">
        <p14:creationId xmlns:p14="http://schemas.microsoft.com/office/powerpoint/2010/main" val="196998846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12" name="TextBox 11">
            <a:extLst>
              <a:ext uri="{FF2B5EF4-FFF2-40B4-BE49-F238E27FC236}">
                <a16:creationId xmlns:a16="http://schemas.microsoft.com/office/drawing/2014/main" id="{BAB1CAFA-A199-6ACE-B009-F8810623225D}"/>
              </a:ext>
            </a:extLst>
          </p:cNvPr>
          <p:cNvSpPr txBox="1"/>
          <p:nvPr/>
        </p:nvSpPr>
        <p:spPr>
          <a:xfrm>
            <a:off x="1110878" y="5146177"/>
            <a:ext cx="3266344" cy="646331"/>
          </a:xfrm>
          <a:prstGeom prst="rect">
            <a:avLst/>
          </a:prstGeom>
          <a:noFill/>
          <a:ln>
            <a:solidFill>
              <a:schemeClr val="bg1"/>
            </a:solidFill>
          </a:ln>
        </p:spPr>
        <p:txBody>
          <a:bodyPr wrap="square" rtlCol="0">
            <a:spAutoFit/>
          </a:bodyPr>
          <a:lstStyle/>
          <a:p>
            <a:r>
              <a:rPr lang="en-US" dirty="0" err="1"/>
              <a:t>Cantidad</a:t>
            </a:r>
            <a:r>
              <a:rPr lang="en-US" dirty="0"/>
              <a:t> de </a:t>
            </a:r>
            <a:r>
              <a:rPr lang="en-US" dirty="0" err="1"/>
              <a:t>medallas</a:t>
            </a:r>
            <a:r>
              <a:rPr lang="en-US" dirty="0"/>
              <a:t> de </a:t>
            </a:r>
            <a:r>
              <a:rPr lang="en-US" dirty="0" err="1"/>
              <a:t>plata</a:t>
            </a:r>
            <a:r>
              <a:rPr lang="en-US" dirty="0"/>
              <a:t> </a:t>
            </a:r>
            <a:r>
              <a:rPr lang="en-US" dirty="0" err="1"/>
              <a:t>por</a:t>
            </a:r>
            <a:r>
              <a:rPr lang="en-US" dirty="0"/>
              <a:t> </a:t>
            </a:r>
            <a:r>
              <a:rPr lang="en-US" dirty="0" err="1"/>
              <a:t>equipo</a:t>
            </a:r>
            <a:endParaRPr lang="en-GB" dirty="0"/>
          </a:p>
        </p:txBody>
      </p:sp>
      <p:sp>
        <p:nvSpPr>
          <p:cNvPr id="13" name="TextBox 12">
            <a:extLst>
              <a:ext uri="{FF2B5EF4-FFF2-40B4-BE49-F238E27FC236}">
                <a16:creationId xmlns:a16="http://schemas.microsoft.com/office/drawing/2014/main" id="{2FBDD188-3410-0AE8-5700-D3567D906999}"/>
              </a:ext>
            </a:extLst>
          </p:cNvPr>
          <p:cNvSpPr txBox="1"/>
          <p:nvPr/>
        </p:nvSpPr>
        <p:spPr>
          <a:xfrm>
            <a:off x="6135086" y="5146176"/>
            <a:ext cx="3805077" cy="646331"/>
          </a:xfrm>
          <a:prstGeom prst="rect">
            <a:avLst/>
          </a:prstGeom>
          <a:noFill/>
          <a:ln>
            <a:solidFill>
              <a:schemeClr val="bg1"/>
            </a:solidFill>
          </a:ln>
        </p:spPr>
        <p:txBody>
          <a:bodyPr wrap="square" rtlCol="0">
            <a:spAutoFit/>
          </a:bodyPr>
          <a:lstStyle/>
          <a:p>
            <a:r>
              <a:rPr lang="en-US" dirty="0" err="1"/>
              <a:t>Fracci</a:t>
            </a:r>
            <a:r>
              <a:rPr lang="es-419" dirty="0" err="1"/>
              <a:t>ón</a:t>
            </a:r>
            <a:r>
              <a:rPr lang="es-419" dirty="0"/>
              <a:t> de medallas de plata entre total de medallas por equipo</a:t>
            </a:r>
            <a:endParaRPr lang="en-GB" dirty="0"/>
          </a:p>
        </p:txBody>
      </p:sp>
      <p:pic>
        <p:nvPicPr>
          <p:cNvPr id="4" name="Picture 3">
            <a:extLst>
              <a:ext uri="{FF2B5EF4-FFF2-40B4-BE49-F238E27FC236}">
                <a16:creationId xmlns:a16="http://schemas.microsoft.com/office/drawing/2014/main" id="{212447A3-FCC6-1F1B-8C4E-9CADE16F6E16}"/>
              </a:ext>
            </a:extLst>
          </p:cNvPr>
          <p:cNvPicPr>
            <a:picLocks noChangeAspect="1"/>
          </p:cNvPicPr>
          <p:nvPr/>
        </p:nvPicPr>
        <p:blipFill>
          <a:blip r:embed="rId2"/>
          <a:stretch>
            <a:fillRect/>
          </a:stretch>
        </p:blipFill>
        <p:spPr>
          <a:xfrm>
            <a:off x="868730" y="2151747"/>
            <a:ext cx="3753374" cy="2534004"/>
          </a:xfrm>
          <a:prstGeom prst="rect">
            <a:avLst/>
          </a:prstGeom>
        </p:spPr>
      </p:pic>
      <p:pic>
        <p:nvPicPr>
          <p:cNvPr id="7" name="Picture 6">
            <a:extLst>
              <a:ext uri="{FF2B5EF4-FFF2-40B4-BE49-F238E27FC236}">
                <a16:creationId xmlns:a16="http://schemas.microsoft.com/office/drawing/2014/main" id="{4059C2F5-42D6-AD79-7FFC-8BF0B3CD8125}"/>
              </a:ext>
            </a:extLst>
          </p:cNvPr>
          <p:cNvPicPr>
            <a:picLocks noChangeAspect="1"/>
          </p:cNvPicPr>
          <p:nvPr/>
        </p:nvPicPr>
        <p:blipFill>
          <a:blip r:embed="rId3"/>
          <a:stretch>
            <a:fillRect/>
          </a:stretch>
        </p:blipFill>
        <p:spPr>
          <a:xfrm>
            <a:off x="5898330" y="2258925"/>
            <a:ext cx="3858163" cy="2591162"/>
          </a:xfrm>
          <a:prstGeom prst="rect">
            <a:avLst/>
          </a:prstGeom>
        </p:spPr>
      </p:pic>
    </p:spTree>
    <p:extLst>
      <p:ext uri="{BB962C8B-B14F-4D97-AF65-F5344CB8AC3E}">
        <p14:creationId xmlns:p14="http://schemas.microsoft.com/office/powerpoint/2010/main" val="168145431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12" name="TextBox 11">
            <a:extLst>
              <a:ext uri="{FF2B5EF4-FFF2-40B4-BE49-F238E27FC236}">
                <a16:creationId xmlns:a16="http://schemas.microsoft.com/office/drawing/2014/main" id="{BAB1CAFA-A199-6ACE-B009-F8810623225D}"/>
              </a:ext>
            </a:extLst>
          </p:cNvPr>
          <p:cNvSpPr txBox="1"/>
          <p:nvPr/>
        </p:nvSpPr>
        <p:spPr>
          <a:xfrm>
            <a:off x="1110878" y="5146177"/>
            <a:ext cx="3266344" cy="646331"/>
          </a:xfrm>
          <a:prstGeom prst="rect">
            <a:avLst/>
          </a:prstGeom>
          <a:noFill/>
          <a:ln>
            <a:solidFill>
              <a:schemeClr val="bg1"/>
            </a:solidFill>
          </a:ln>
        </p:spPr>
        <p:txBody>
          <a:bodyPr wrap="square" rtlCol="0">
            <a:spAutoFit/>
          </a:bodyPr>
          <a:lstStyle/>
          <a:p>
            <a:r>
              <a:rPr lang="es-419" dirty="0"/>
              <a:t>Cantidad de medallas de bronce por equipo</a:t>
            </a:r>
          </a:p>
        </p:txBody>
      </p:sp>
      <p:sp>
        <p:nvSpPr>
          <p:cNvPr id="13" name="TextBox 12">
            <a:extLst>
              <a:ext uri="{FF2B5EF4-FFF2-40B4-BE49-F238E27FC236}">
                <a16:creationId xmlns:a16="http://schemas.microsoft.com/office/drawing/2014/main" id="{2FBDD188-3410-0AE8-5700-D3567D906999}"/>
              </a:ext>
            </a:extLst>
          </p:cNvPr>
          <p:cNvSpPr txBox="1"/>
          <p:nvPr/>
        </p:nvSpPr>
        <p:spPr>
          <a:xfrm>
            <a:off x="6135086" y="5146176"/>
            <a:ext cx="3805077" cy="646331"/>
          </a:xfrm>
          <a:prstGeom prst="rect">
            <a:avLst/>
          </a:prstGeom>
          <a:noFill/>
          <a:ln>
            <a:solidFill>
              <a:schemeClr val="bg1"/>
            </a:solidFill>
          </a:ln>
        </p:spPr>
        <p:txBody>
          <a:bodyPr wrap="square" rtlCol="0">
            <a:spAutoFit/>
          </a:bodyPr>
          <a:lstStyle/>
          <a:p>
            <a:r>
              <a:rPr lang="en-US" dirty="0" err="1"/>
              <a:t>Fracci</a:t>
            </a:r>
            <a:r>
              <a:rPr lang="es-419" dirty="0" err="1"/>
              <a:t>ón</a:t>
            </a:r>
            <a:r>
              <a:rPr lang="es-419" dirty="0"/>
              <a:t> de medallas de bronce entre total de medallas por equipo</a:t>
            </a:r>
            <a:endParaRPr lang="en-GB" dirty="0"/>
          </a:p>
        </p:txBody>
      </p:sp>
      <p:pic>
        <p:nvPicPr>
          <p:cNvPr id="4" name="Picture 3">
            <a:extLst>
              <a:ext uri="{FF2B5EF4-FFF2-40B4-BE49-F238E27FC236}">
                <a16:creationId xmlns:a16="http://schemas.microsoft.com/office/drawing/2014/main" id="{A78815CC-2C93-7664-E193-66B53B7D946B}"/>
              </a:ext>
            </a:extLst>
          </p:cNvPr>
          <p:cNvPicPr>
            <a:picLocks noChangeAspect="1"/>
          </p:cNvPicPr>
          <p:nvPr/>
        </p:nvPicPr>
        <p:blipFill rotWithShape="1">
          <a:blip r:embed="rId2"/>
          <a:srcRect t="3813"/>
          <a:stretch/>
        </p:blipFill>
        <p:spPr>
          <a:xfrm>
            <a:off x="733994" y="2375647"/>
            <a:ext cx="4020111" cy="2492370"/>
          </a:xfrm>
          <a:prstGeom prst="rect">
            <a:avLst/>
          </a:prstGeom>
        </p:spPr>
      </p:pic>
      <p:pic>
        <p:nvPicPr>
          <p:cNvPr id="7" name="Picture 6">
            <a:extLst>
              <a:ext uri="{FF2B5EF4-FFF2-40B4-BE49-F238E27FC236}">
                <a16:creationId xmlns:a16="http://schemas.microsoft.com/office/drawing/2014/main" id="{4EEFBBC8-A0EE-2DAA-F5F7-201F563510EB}"/>
              </a:ext>
            </a:extLst>
          </p:cNvPr>
          <p:cNvPicPr>
            <a:picLocks noChangeAspect="1"/>
          </p:cNvPicPr>
          <p:nvPr/>
        </p:nvPicPr>
        <p:blipFill>
          <a:blip r:embed="rId3"/>
          <a:stretch>
            <a:fillRect/>
          </a:stretch>
        </p:blipFill>
        <p:spPr>
          <a:xfrm>
            <a:off x="6108192" y="2276855"/>
            <a:ext cx="3867690" cy="2572109"/>
          </a:xfrm>
          <a:prstGeom prst="rect">
            <a:avLst/>
          </a:prstGeom>
        </p:spPr>
      </p:pic>
    </p:spTree>
    <p:extLst>
      <p:ext uri="{BB962C8B-B14F-4D97-AF65-F5344CB8AC3E}">
        <p14:creationId xmlns:p14="http://schemas.microsoft.com/office/powerpoint/2010/main" val="196967462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3" name="Content Placeholder 2">
            <a:extLst>
              <a:ext uri="{FF2B5EF4-FFF2-40B4-BE49-F238E27FC236}">
                <a16:creationId xmlns:a16="http://schemas.microsoft.com/office/drawing/2014/main" id="{463F3DA2-BA3A-080C-4CFA-78A1879149F4}"/>
              </a:ext>
            </a:extLst>
          </p:cNvPr>
          <p:cNvSpPr>
            <a:spLocks noGrp="1"/>
          </p:cNvSpPr>
          <p:nvPr>
            <p:ph idx="1"/>
          </p:nvPr>
        </p:nvSpPr>
        <p:spPr>
          <a:xfrm>
            <a:off x="1261872" y="1917274"/>
            <a:ext cx="9173046" cy="897644"/>
          </a:xfrm>
        </p:spPr>
        <p:txBody>
          <a:bodyPr>
            <a:normAutofit fontScale="77500" lnSpcReduction="20000"/>
          </a:bodyPr>
          <a:lstStyle/>
          <a:p>
            <a:r>
              <a:rPr lang="es-ES" dirty="0"/>
              <a:t>Hice un </a:t>
            </a:r>
            <a:r>
              <a:rPr lang="es-ES" dirty="0" err="1"/>
              <a:t>dataframe</a:t>
            </a:r>
            <a:r>
              <a:rPr lang="es-ES" dirty="0"/>
              <a:t> con el recuento de medallas por equipo y atleta para luego poder agrupar este marco de datos por atleta y obtener la desviación estándar de la cantidad de medallas que tienen los atletas entre equipos. El promedio </a:t>
            </a:r>
            <a:r>
              <a:rPr lang="es-419" dirty="0"/>
              <a:t>de los resultados de la desviación estándar puede brindar una idea de que tanto es que varía la cantidad de medallas que obtiene un atleta en diferentes equipos.</a:t>
            </a:r>
            <a:endParaRPr lang="en-GB" dirty="0"/>
          </a:p>
        </p:txBody>
      </p:sp>
      <p:pic>
        <p:nvPicPr>
          <p:cNvPr id="6" name="Picture 5">
            <a:extLst>
              <a:ext uri="{FF2B5EF4-FFF2-40B4-BE49-F238E27FC236}">
                <a16:creationId xmlns:a16="http://schemas.microsoft.com/office/drawing/2014/main" id="{80A2E991-2B31-4D96-6CA3-84C5589B080D}"/>
              </a:ext>
            </a:extLst>
          </p:cNvPr>
          <p:cNvPicPr>
            <a:picLocks noChangeAspect="1"/>
          </p:cNvPicPr>
          <p:nvPr/>
        </p:nvPicPr>
        <p:blipFill>
          <a:blip r:embed="rId2"/>
          <a:stretch>
            <a:fillRect/>
          </a:stretch>
        </p:blipFill>
        <p:spPr>
          <a:xfrm>
            <a:off x="1155329" y="2976215"/>
            <a:ext cx="9881341" cy="3604781"/>
          </a:xfrm>
          <a:prstGeom prst="rect">
            <a:avLst/>
          </a:prstGeom>
        </p:spPr>
      </p:pic>
    </p:spTree>
    <p:extLst>
      <p:ext uri="{BB962C8B-B14F-4D97-AF65-F5344CB8AC3E}">
        <p14:creationId xmlns:p14="http://schemas.microsoft.com/office/powerpoint/2010/main" val="379579215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3" name="Content Placeholder 2">
            <a:extLst>
              <a:ext uri="{FF2B5EF4-FFF2-40B4-BE49-F238E27FC236}">
                <a16:creationId xmlns:a16="http://schemas.microsoft.com/office/drawing/2014/main" id="{463F3DA2-BA3A-080C-4CFA-78A1879149F4}"/>
              </a:ext>
            </a:extLst>
          </p:cNvPr>
          <p:cNvSpPr>
            <a:spLocks noGrp="1"/>
          </p:cNvSpPr>
          <p:nvPr>
            <p:ph idx="1"/>
          </p:nvPr>
        </p:nvSpPr>
        <p:spPr>
          <a:xfrm>
            <a:off x="1261872" y="1917274"/>
            <a:ext cx="9173046" cy="897644"/>
          </a:xfrm>
        </p:spPr>
        <p:txBody>
          <a:bodyPr>
            <a:normAutofit/>
          </a:bodyPr>
          <a:lstStyle/>
          <a:p>
            <a:r>
              <a:rPr lang="es-419" dirty="0"/>
              <a:t>Al obtener la lista de desviación se pueden encontrar que para varios atletas no se obtuvo la desviación estándar. En estos casos este resultado se obtiene debido a que solamente han participado con un solo equipo.</a:t>
            </a:r>
            <a:endParaRPr lang="en-GB" dirty="0"/>
          </a:p>
        </p:txBody>
      </p:sp>
      <p:pic>
        <p:nvPicPr>
          <p:cNvPr id="5" name="Picture 4">
            <a:extLst>
              <a:ext uri="{FF2B5EF4-FFF2-40B4-BE49-F238E27FC236}">
                <a16:creationId xmlns:a16="http://schemas.microsoft.com/office/drawing/2014/main" id="{F0C038EE-B8CB-DBC4-E9BD-9B883BC9F7FD}"/>
              </a:ext>
            </a:extLst>
          </p:cNvPr>
          <p:cNvPicPr>
            <a:picLocks noChangeAspect="1"/>
          </p:cNvPicPr>
          <p:nvPr/>
        </p:nvPicPr>
        <p:blipFill>
          <a:blip r:embed="rId2"/>
          <a:stretch>
            <a:fillRect/>
          </a:stretch>
        </p:blipFill>
        <p:spPr>
          <a:xfrm>
            <a:off x="2885307" y="3080125"/>
            <a:ext cx="5487166" cy="2648320"/>
          </a:xfrm>
          <a:prstGeom prst="rect">
            <a:avLst/>
          </a:prstGeom>
        </p:spPr>
      </p:pic>
    </p:spTree>
    <p:extLst>
      <p:ext uri="{BB962C8B-B14F-4D97-AF65-F5344CB8AC3E}">
        <p14:creationId xmlns:p14="http://schemas.microsoft.com/office/powerpoint/2010/main" val="11101280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3" name="Content Placeholder 2">
            <a:extLst>
              <a:ext uri="{FF2B5EF4-FFF2-40B4-BE49-F238E27FC236}">
                <a16:creationId xmlns:a16="http://schemas.microsoft.com/office/drawing/2014/main" id="{463F3DA2-BA3A-080C-4CFA-78A1879149F4}"/>
              </a:ext>
            </a:extLst>
          </p:cNvPr>
          <p:cNvSpPr>
            <a:spLocks noGrp="1"/>
          </p:cNvSpPr>
          <p:nvPr>
            <p:ph idx="1"/>
          </p:nvPr>
        </p:nvSpPr>
        <p:spPr>
          <a:xfrm>
            <a:off x="1261872" y="1917274"/>
            <a:ext cx="9173046" cy="897644"/>
          </a:xfrm>
        </p:spPr>
        <p:txBody>
          <a:bodyPr>
            <a:normAutofit/>
          </a:bodyPr>
          <a:lstStyle/>
          <a:p>
            <a:r>
              <a:rPr lang="es-419" dirty="0"/>
              <a:t>Por ello se utilizó la función “describe” para obtener el promedio de desviación estándar ya que ignora los valores nulos.</a:t>
            </a:r>
            <a:endParaRPr lang="en-GB" dirty="0"/>
          </a:p>
        </p:txBody>
      </p:sp>
      <p:pic>
        <p:nvPicPr>
          <p:cNvPr id="6" name="Picture 5">
            <a:extLst>
              <a:ext uri="{FF2B5EF4-FFF2-40B4-BE49-F238E27FC236}">
                <a16:creationId xmlns:a16="http://schemas.microsoft.com/office/drawing/2014/main" id="{2FDC4B5C-8AD9-0F55-4920-D3C280E0D3ED}"/>
              </a:ext>
            </a:extLst>
          </p:cNvPr>
          <p:cNvPicPr>
            <a:picLocks noChangeAspect="1"/>
          </p:cNvPicPr>
          <p:nvPr/>
        </p:nvPicPr>
        <p:blipFill>
          <a:blip r:embed="rId2"/>
          <a:stretch>
            <a:fillRect/>
          </a:stretch>
        </p:blipFill>
        <p:spPr>
          <a:xfrm>
            <a:off x="2412274" y="3234138"/>
            <a:ext cx="6268325" cy="1914792"/>
          </a:xfrm>
          <a:prstGeom prst="rect">
            <a:avLst/>
          </a:prstGeom>
        </p:spPr>
      </p:pic>
      <p:sp>
        <p:nvSpPr>
          <p:cNvPr id="7" name="Oval 6">
            <a:extLst>
              <a:ext uri="{FF2B5EF4-FFF2-40B4-BE49-F238E27FC236}">
                <a16:creationId xmlns:a16="http://schemas.microsoft.com/office/drawing/2014/main" id="{BAFE8A07-4C77-9D54-8A1E-6D313F36CC9B}"/>
              </a:ext>
            </a:extLst>
          </p:cNvPr>
          <p:cNvSpPr/>
          <p:nvPr/>
        </p:nvSpPr>
        <p:spPr>
          <a:xfrm>
            <a:off x="2835564" y="3823855"/>
            <a:ext cx="1653309" cy="1847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672773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3" name="Content Placeholder 2">
            <a:extLst>
              <a:ext uri="{FF2B5EF4-FFF2-40B4-BE49-F238E27FC236}">
                <a16:creationId xmlns:a16="http://schemas.microsoft.com/office/drawing/2014/main" id="{463F3DA2-BA3A-080C-4CFA-78A1879149F4}"/>
              </a:ext>
            </a:extLst>
          </p:cNvPr>
          <p:cNvSpPr>
            <a:spLocks noGrp="1"/>
          </p:cNvSpPr>
          <p:nvPr>
            <p:ph idx="1"/>
          </p:nvPr>
        </p:nvSpPr>
        <p:spPr>
          <a:xfrm>
            <a:off x="1261872" y="1917274"/>
            <a:ext cx="9173046" cy="1202444"/>
          </a:xfrm>
        </p:spPr>
        <p:txBody>
          <a:bodyPr>
            <a:normAutofit fontScale="92500" lnSpcReduction="20000"/>
          </a:bodyPr>
          <a:lstStyle/>
          <a:p>
            <a:r>
              <a:rPr lang="es-419" dirty="0"/>
              <a:t>Lo siguiente que realicé fue </a:t>
            </a:r>
            <a:r>
              <a:rPr lang="es-ES" dirty="0"/>
              <a:t>un </a:t>
            </a:r>
            <a:r>
              <a:rPr lang="es-ES" dirty="0" err="1"/>
              <a:t>dataframe</a:t>
            </a:r>
            <a:r>
              <a:rPr lang="es-ES" dirty="0"/>
              <a:t> con información sobre la altura y el peso por año de atletas mayores a los 18 a</a:t>
            </a:r>
            <a:r>
              <a:rPr lang="es-419" dirty="0" err="1"/>
              <a:t>ños</a:t>
            </a:r>
            <a:r>
              <a:rPr lang="es-ES" dirty="0"/>
              <a:t>. Esto es para hacer uso de la función de trazado con la altura y peso promedio por año y luego exportar información sobre su desviación </a:t>
            </a:r>
            <a:r>
              <a:rPr lang="es-ES" dirty="0" err="1"/>
              <a:t>estandar</a:t>
            </a:r>
            <a:r>
              <a:rPr lang="es-ES" dirty="0"/>
              <a:t> para utilizarla en RAW </a:t>
            </a:r>
            <a:r>
              <a:rPr lang="es-ES" dirty="0" err="1"/>
              <a:t>Graphs</a:t>
            </a:r>
            <a:r>
              <a:rPr lang="es-ES" dirty="0"/>
              <a:t> 2.0. Esto con relación a la tercera pregunta: ¿Cómo ha cambiado la altura y el peso de los atletas con el tiempo?</a:t>
            </a:r>
          </a:p>
          <a:p>
            <a:endParaRPr lang="en-GB" dirty="0"/>
          </a:p>
        </p:txBody>
      </p:sp>
      <p:pic>
        <p:nvPicPr>
          <p:cNvPr id="5" name="Picture 4">
            <a:extLst>
              <a:ext uri="{FF2B5EF4-FFF2-40B4-BE49-F238E27FC236}">
                <a16:creationId xmlns:a16="http://schemas.microsoft.com/office/drawing/2014/main" id="{58E398FE-4941-9DBC-3623-4D31837B9DBB}"/>
              </a:ext>
            </a:extLst>
          </p:cNvPr>
          <p:cNvPicPr>
            <a:picLocks noChangeAspect="1"/>
          </p:cNvPicPr>
          <p:nvPr/>
        </p:nvPicPr>
        <p:blipFill>
          <a:blip r:embed="rId2"/>
          <a:stretch>
            <a:fillRect/>
          </a:stretch>
        </p:blipFill>
        <p:spPr>
          <a:xfrm>
            <a:off x="1543327" y="3200404"/>
            <a:ext cx="8465329" cy="3024905"/>
          </a:xfrm>
          <a:prstGeom prst="rect">
            <a:avLst/>
          </a:prstGeom>
        </p:spPr>
      </p:pic>
    </p:spTree>
    <p:extLst>
      <p:ext uri="{BB962C8B-B14F-4D97-AF65-F5344CB8AC3E}">
        <p14:creationId xmlns:p14="http://schemas.microsoft.com/office/powerpoint/2010/main" val="290883278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pic>
        <p:nvPicPr>
          <p:cNvPr id="9" name="Picture 8">
            <a:extLst>
              <a:ext uri="{FF2B5EF4-FFF2-40B4-BE49-F238E27FC236}">
                <a16:creationId xmlns:a16="http://schemas.microsoft.com/office/drawing/2014/main" id="{BC7E60F4-3080-8B67-FEAC-7050D7A281D1}"/>
              </a:ext>
            </a:extLst>
          </p:cNvPr>
          <p:cNvPicPr>
            <a:picLocks noChangeAspect="1"/>
          </p:cNvPicPr>
          <p:nvPr/>
        </p:nvPicPr>
        <p:blipFill>
          <a:blip r:embed="rId2"/>
          <a:stretch>
            <a:fillRect/>
          </a:stretch>
        </p:blipFill>
        <p:spPr>
          <a:xfrm>
            <a:off x="390569" y="2057082"/>
            <a:ext cx="4879382" cy="3715645"/>
          </a:xfrm>
          <a:prstGeom prst="rect">
            <a:avLst/>
          </a:prstGeom>
        </p:spPr>
      </p:pic>
      <p:pic>
        <p:nvPicPr>
          <p:cNvPr id="12" name="Picture 11">
            <a:extLst>
              <a:ext uri="{FF2B5EF4-FFF2-40B4-BE49-F238E27FC236}">
                <a16:creationId xmlns:a16="http://schemas.microsoft.com/office/drawing/2014/main" id="{722B29EB-A6EE-DEDB-BB6E-4DB6F1A2A43C}"/>
              </a:ext>
            </a:extLst>
          </p:cNvPr>
          <p:cNvPicPr>
            <a:picLocks noChangeAspect="1"/>
          </p:cNvPicPr>
          <p:nvPr/>
        </p:nvPicPr>
        <p:blipFill>
          <a:blip r:embed="rId3"/>
          <a:stretch>
            <a:fillRect/>
          </a:stretch>
        </p:blipFill>
        <p:spPr>
          <a:xfrm>
            <a:off x="6124612" y="2057082"/>
            <a:ext cx="4512070" cy="3503209"/>
          </a:xfrm>
          <a:prstGeom prst="rect">
            <a:avLst/>
          </a:prstGeom>
        </p:spPr>
      </p:pic>
      <p:sp>
        <p:nvSpPr>
          <p:cNvPr id="13" name="TextBox 12">
            <a:extLst>
              <a:ext uri="{FF2B5EF4-FFF2-40B4-BE49-F238E27FC236}">
                <a16:creationId xmlns:a16="http://schemas.microsoft.com/office/drawing/2014/main" id="{A5F09BFD-56F0-156F-0917-08E9C2805A1D}"/>
              </a:ext>
            </a:extLst>
          </p:cNvPr>
          <p:cNvSpPr txBox="1"/>
          <p:nvPr/>
        </p:nvSpPr>
        <p:spPr>
          <a:xfrm>
            <a:off x="956043" y="5992198"/>
            <a:ext cx="3266344" cy="369332"/>
          </a:xfrm>
          <a:prstGeom prst="rect">
            <a:avLst/>
          </a:prstGeom>
          <a:noFill/>
          <a:ln>
            <a:solidFill>
              <a:schemeClr val="bg1"/>
            </a:solidFill>
          </a:ln>
        </p:spPr>
        <p:txBody>
          <a:bodyPr wrap="square" rtlCol="0">
            <a:spAutoFit/>
          </a:bodyPr>
          <a:lstStyle/>
          <a:p>
            <a:r>
              <a:rPr lang="es-419" dirty="0"/>
              <a:t>Altura promedio por año</a:t>
            </a:r>
          </a:p>
        </p:txBody>
      </p:sp>
      <p:sp>
        <p:nvSpPr>
          <p:cNvPr id="14" name="TextBox 13">
            <a:extLst>
              <a:ext uri="{FF2B5EF4-FFF2-40B4-BE49-F238E27FC236}">
                <a16:creationId xmlns:a16="http://schemas.microsoft.com/office/drawing/2014/main" id="{3BA6B178-4B52-3FF2-678D-1DAFB14E0842}"/>
              </a:ext>
            </a:extLst>
          </p:cNvPr>
          <p:cNvSpPr txBox="1"/>
          <p:nvPr/>
        </p:nvSpPr>
        <p:spPr>
          <a:xfrm>
            <a:off x="6747475" y="5907578"/>
            <a:ext cx="3266344" cy="369332"/>
          </a:xfrm>
          <a:prstGeom prst="rect">
            <a:avLst/>
          </a:prstGeom>
          <a:noFill/>
          <a:ln>
            <a:solidFill>
              <a:schemeClr val="bg1"/>
            </a:solidFill>
          </a:ln>
        </p:spPr>
        <p:txBody>
          <a:bodyPr wrap="square" rtlCol="0">
            <a:spAutoFit/>
          </a:bodyPr>
          <a:lstStyle/>
          <a:p>
            <a:r>
              <a:rPr lang="es-419" dirty="0"/>
              <a:t>Peso promedio por año</a:t>
            </a:r>
          </a:p>
        </p:txBody>
      </p:sp>
    </p:spTree>
    <p:extLst>
      <p:ext uri="{BB962C8B-B14F-4D97-AF65-F5344CB8AC3E}">
        <p14:creationId xmlns:p14="http://schemas.microsoft.com/office/powerpoint/2010/main" val="192199183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Estadísticas descriptivas</a:t>
            </a:r>
            <a:endParaRPr lang="en-GB" dirty="0"/>
          </a:p>
        </p:txBody>
      </p:sp>
      <p:sp>
        <p:nvSpPr>
          <p:cNvPr id="13" name="TextBox 12">
            <a:extLst>
              <a:ext uri="{FF2B5EF4-FFF2-40B4-BE49-F238E27FC236}">
                <a16:creationId xmlns:a16="http://schemas.microsoft.com/office/drawing/2014/main" id="{A5F09BFD-56F0-156F-0917-08E9C2805A1D}"/>
              </a:ext>
            </a:extLst>
          </p:cNvPr>
          <p:cNvSpPr txBox="1"/>
          <p:nvPr/>
        </p:nvSpPr>
        <p:spPr>
          <a:xfrm>
            <a:off x="956043" y="5992198"/>
            <a:ext cx="3266344" cy="646331"/>
          </a:xfrm>
          <a:prstGeom prst="rect">
            <a:avLst/>
          </a:prstGeom>
          <a:noFill/>
          <a:ln>
            <a:solidFill>
              <a:schemeClr val="bg1"/>
            </a:solidFill>
          </a:ln>
        </p:spPr>
        <p:txBody>
          <a:bodyPr wrap="square" rtlCol="0">
            <a:spAutoFit/>
          </a:bodyPr>
          <a:lstStyle/>
          <a:p>
            <a:r>
              <a:rPr lang="es-419" dirty="0"/>
              <a:t>Desviación estándar de altura por año</a:t>
            </a:r>
          </a:p>
        </p:txBody>
      </p:sp>
      <p:sp>
        <p:nvSpPr>
          <p:cNvPr id="14" name="TextBox 13">
            <a:extLst>
              <a:ext uri="{FF2B5EF4-FFF2-40B4-BE49-F238E27FC236}">
                <a16:creationId xmlns:a16="http://schemas.microsoft.com/office/drawing/2014/main" id="{3BA6B178-4B52-3FF2-678D-1DAFB14E0842}"/>
              </a:ext>
            </a:extLst>
          </p:cNvPr>
          <p:cNvSpPr txBox="1"/>
          <p:nvPr/>
        </p:nvSpPr>
        <p:spPr>
          <a:xfrm>
            <a:off x="6747475" y="5907578"/>
            <a:ext cx="3266344" cy="646331"/>
          </a:xfrm>
          <a:prstGeom prst="rect">
            <a:avLst/>
          </a:prstGeom>
          <a:noFill/>
          <a:ln>
            <a:solidFill>
              <a:schemeClr val="bg1"/>
            </a:solidFill>
          </a:ln>
        </p:spPr>
        <p:txBody>
          <a:bodyPr wrap="square" rtlCol="0">
            <a:spAutoFit/>
          </a:bodyPr>
          <a:lstStyle/>
          <a:p>
            <a:r>
              <a:rPr lang="es-419" dirty="0"/>
              <a:t>Desviación estándar de peso por año</a:t>
            </a:r>
          </a:p>
        </p:txBody>
      </p:sp>
      <p:pic>
        <p:nvPicPr>
          <p:cNvPr id="4" name="Picture 3" descr="A graph showing a line&#10;&#10;Description automatically generated">
            <a:extLst>
              <a:ext uri="{FF2B5EF4-FFF2-40B4-BE49-F238E27FC236}">
                <a16:creationId xmlns:a16="http://schemas.microsoft.com/office/drawing/2014/main" id="{2E8333CC-0D87-AB9A-8AD8-EB6B98AD6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58" y="1969530"/>
            <a:ext cx="5079298" cy="3785812"/>
          </a:xfrm>
          <a:prstGeom prst="rect">
            <a:avLst/>
          </a:prstGeom>
        </p:spPr>
      </p:pic>
      <p:pic>
        <p:nvPicPr>
          <p:cNvPr id="6" name="Picture 5" descr="A graph showing a line&#10;&#10;Description automatically generated with medium confidence">
            <a:extLst>
              <a:ext uri="{FF2B5EF4-FFF2-40B4-BE49-F238E27FC236}">
                <a16:creationId xmlns:a16="http://schemas.microsoft.com/office/drawing/2014/main" id="{75724902-3F83-BD70-0BD2-2B1787C57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374" y="1969530"/>
            <a:ext cx="5079298" cy="3785812"/>
          </a:xfrm>
          <a:prstGeom prst="rect">
            <a:avLst/>
          </a:prstGeom>
        </p:spPr>
      </p:pic>
    </p:spTree>
    <p:extLst>
      <p:ext uri="{BB962C8B-B14F-4D97-AF65-F5344CB8AC3E}">
        <p14:creationId xmlns:p14="http://schemas.microsoft.com/office/powerpoint/2010/main" val="36709298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BACAC-213B-411E-AC5A-01192A3F255A}"/>
              </a:ext>
            </a:extLst>
          </p:cNvPr>
          <p:cNvSpPr>
            <a:spLocks noGrp="1"/>
          </p:cNvSpPr>
          <p:nvPr>
            <p:ph type="title"/>
          </p:nvPr>
        </p:nvSpPr>
        <p:spPr>
          <a:xfrm>
            <a:off x="965198" y="643466"/>
            <a:ext cx="3092718" cy="5528734"/>
          </a:xfrm>
          <a:noFill/>
        </p:spPr>
        <p:txBody>
          <a:bodyPr anchor="t">
            <a:normAutofit/>
          </a:bodyPr>
          <a:lstStyle/>
          <a:p>
            <a:r>
              <a:rPr lang="en-GB" sz="2800" dirty="0">
                <a:solidFill>
                  <a:srgbClr val="FFFFFF"/>
                </a:solidFill>
              </a:rPr>
              <a:t>Dataset </a:t>
            </a:r>
            <a:r>
              <a:rPr lang="en-GB" sz="2800" dirty="0" err="1">
                <a:solidFill>
                  <a:srgbClr val="FFFFFF"/>
                </a:solidFill>
              </a:rPr>
              <a:t>seleccionado</a:t>
            </a:r>
            <a:endParaRPr lang="en-GB" sz="2800" dirty="0">
              <a:solidFill>
                <a:srgbClr val="FFFFFF"/>
              </a:solidFill>
            </a:endParaRPr>
          </a:p>
        </p:txBody>
      </p:sp>
      <p:sp useBgFill="1">
        <p:nvSpPr>
          <p:cNvPr id="23" name="Rectangle 2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14B07E-3569-E21C-41BC-D724331C99F2}"/>
              </a:ext>
            </a:extLst>
          </p:cNvPr>
          <p:cNvSpPr>
            <a:spLocks noGrp="1"/>
          </p:cNvSpPr>
          <p:nvPr>
            <p:ph idx="1"/>
          </p:nvPr>
        </p:nvSpPr>
        <p:spPr>
          <a:xfrm>
            <a:off x="4821898" y="643466"/>
            <a:ext cx="5827472" cy="5571067"/>
          </a:xfrm>
        </p:spPr>
        <p:txBody>
          <a:bodyPr>
            <a:normAutofit/>
          </a:bodyPr>
          <a:lstStyle/>
          <a:p>
            <a:pPr marL="0" indent="0">
              <a:buNone/>
            </a:pPr>
            <a:r>
              <a:rPr lang="es-ES" sz="2400" dirty="0"/>
              <a:t>El </a:t>
            </a:r>
            <a:r>
              <a:rPr lang="es-ES" sz="2400" dirty="0" err="1"/>
              <a:t>dataset</a:t>
            </a:r>
            <a:r>
              <a:rPr lang="es-ES" sz="2400" dirty="0"/>
              <a:t> que he seleccionado es </a:t>
            </a:r>
            <a:r>
              <a:rPr lang="es-ES" sz="2400" dirty="0" err="1"/>
              <a:t>SportsStats</a:t>
            </a:r>
            <a:r>
              <a:rPr lang="es-ES" sz="2400" dirty="0"/>
              <a:t>. Es un </a:t>
            </a:r>
            <a:r>
              <a:rPr lang="es-ES" sz="2400" dirty="0" err="1"/>
              <a:t>dataset</a:t>
            </a:r>
            <a:r>
              <a:rPr lang="es-ES" sz="2400" dirty="0"/>
              <a:t> con información sobre participaciones de deportistas en competencias olímpicas. He escogido este </a:t>
            </a:r>
            <a:r>
              <a:rPr lang="es-ES" sz="2400" dirty="0" err="1"/>
              <a:t>dataset</a:t>
            </a:r>
            <a:r>
              <a:rPr lang="es-ES" sz="2400" dirty="0"/>
              <a:t> debido a que no existe mucha investigación sobre </a:t>
            </a:r>
            <a:r>
              <a:rPr lang="es-ES" sz="2400" dirty="0" err="1"/>
              <a:t>insights</a:t>
            </a:r>
            <a:r>
              <a:rPr lang="es-ES" sz="2400" dirty="0"/>
              <a:t> en los deportes olímpicos por lo que es una oportunidad para encontrar ideas interesantes que podrían resultar de uso para organizaciones, equipos y los mismos deportistas.</a:t>
            </a:r>
            <a:endParaRPr lang="en-GB" sz="2400" dirty="0"/>
          </a:p>
        </p:txBody>
      </p:sp>
    </p:spTree>
    <p:extLst>
      <p:ext uri="{BB962C8B-B14F-4D97-AF65-F5344CB8AC3E}">
        <p14:creationId xmlns:p14="http://schemas.microsoft.com/office/powerpoint/2010/main" val="1399089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Puntos clave encontrados</a:t>
            </a:r>
            <a:endParaRPr lang="en-GB" dirty="0"/>
          </a:p>
        </p:txBody>
      </p:sp>
      <p:sp>
        <p:nvSpPr>
          <p:cNvPr id="3" name="Content Placeholder 2">
            <a:extLst>
              <a:ext uri="{FF2B5EF4-FFF2-40B4-BE49-F238E27FC236}">
                <a16:creationId xmlns:a16="http://schemas.microsoft.com/office/drawing/2014/main" id="{FE63A804-A81E-951B-160D-8074D79E65F8}"/>
              </a:ext>
            </a:extLst>
          </p:cNvPr>
          <p:cNvSpPr>
            <a:spLocks noGrp="1"/>
          </p:cNvSpPr>
          <p:nvPr>
            <p:ph idx="1"/>
          </p:nvPr>
        </p:nvSpPr>
        <p:spPr>
          <a:xfrm>
            <a:off x="1261872" y="1917274"/>
            <a:ext cx="9173046" cy="1325562"/>
          </a:xfrm>
        </p:spPr>
        <p:txBody>
          <a:bodyPr>
            <a:normAutofit fontScale="92500" lnSpcReduction="20000"/>
          </a:bodyPr>
          <a:lstStyle/>
          <a:p>
            <a:r>
              <a:rPr lang="es-ES" dirty="0"/>
              <a:t>Como primer punto clave, descubrí que en los archivos de los equipos hay variantes de nombre para cada equipo para diferentes deportes. Esto significa que si un atleta practicase diferentes deportes y tuviera muchas variantes de equipo durante el mismo período no sería adecuado medir el desempeño de los atletas en función del rendimiento de los equipos sino de las medallas obtenidas individualmente estando dentro de los equipos. </a:t>
            </a:r>
            <a:endParaRPr lang="en-GB" dirty="0"/>
          </a:p>
        </p:txBody>
      </p:sp>
      <p:pic>
        <p:nvPicPr>
          <p:cNvPr id="7" name="Picture 6">
            <a:extLst>
              <a:ext uri="{FF2B5EF4-FFF2-40B4-BE49-F238E27FC236}">
                <a16:creationId xmlns:a16="http://schemas.microsoft.com/office/drawing/2014/main" id="{8A7C7AF5-53F3-2D1E-57FC-3D21F7B78016}"/>
              </a:ext>
            </a:extLst>
          </p:cNvPr>
          <p:cNvPicPr>
            <a:picLocks noChangeAspect="1"/>
          </p:cNvPicPr>
          <p:nvPr/>
        </p:nvPicPr>
        <p:blipFill>
          <a:blip r:embed="rId2"/>
          <a:stretch>
            <a:fillRect/>
          </a:stretch>
        </p:blipFill>
        <p:spPr>
          <a:xfrm>
            <a:off x="1118009" y="3735088"/>
            <a:ext cx="9812119" cy="1629002"/>
          </a:xfrm>
          <a:prstGeom prst="rect">
            <a:avLst/>
          </a:prstGeom>
        </p:spPr>
      </p:pic>
      <p:sp>
        <p:nvSpPr>
          <p:cNvPr id="12" name="Rectangle 11">
            <a:extLst>
              <a:ext uri="{FF2B5EF4-FFF2-40B4-BE49-F238E27FC236}">
                <a16:creationId xmlns:a16="http://schemas.microsoft.com/office/drawing/2014/main" id="{E1C3C752-E950-1E69-DFBD-BBB334030132}"/>
              </a:ext>
            </a:extLst>
          </p:cNvPr>
          <p:cNvSpPr/>
          <p:nvPr/>
        </p:nvSpPr>
        <p:spPr>
          <a:xfrm>
            <a:off x="4796119" y="4186518"/>
            <a:ext cx="690282" cy="11775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9743583"/>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Puntos clave encontrados</a:t>
            </a:r>
            <a:endParaRPr lang="en-GB" dirty="0"/>
          </a:p>
        </p:txBody>
      </p:sp>
      <p:sp>
        <p:nvSpPr>
          <p:cNvPr id="3" name="Content Placeholder 2">
            <a:extLst>
              <a:ext uri="{FF2B5EF4-FFF2-40B4-BE49-F238E27FC236}">
                <a16:creationId xmlns:a16="http://schemas.microsoft.com/office/drawing/2014/main" id="{FE63A804-A81E-951B-160D-8074D79E65F8}"/>
              </a:ext>
            </a:extLst>
          </p:cNvPr>
          <p:cNvSpPr>
            <a:spLocks noGrp="1"/>
          </p:cNvSpPr>
          <p:nvPr>
            <p:ph idx="1"/>
          </p:nvPr>
        </p:nvSpPr>
        <p:spPr>
          <a:xfrm>
            <a:off x="1261872" y="1917274"/>
            <a:ext cx="9146152" cy="1238302"/>
          </a:xfrm>
        </p:spPr>
        <p:txBody>
          <a:bodyPr>
            <a:normAutofit fontScale="92500" lnSpcReduction="10000"/>
          </a:bodyPr>
          <a:lstStyle/>
          <a:p>
            <a:r>
              <a:rPr lang="es-ES" dirty="0"/>
              <a:t>El segundo punto clave es que la desviación estándar promedio de la cantidad de medallas entre equipos agrupados por atleta es 1,031607 , lo cual es muy bajo y podría significar que el equipo no es muy relevante para el desempeño de los atletas. De igual forma el percentil 75 de esta estadística es 1,414214 lo cual no implica una diferencia grande en comparación con el promedio.</a:t>
            </a:r>
            <a:endParaRPr lang="en-GB" dirty="0"/>
          </a:p>
        </p:txBody>
      </p:sp>
      <p:pic>
        <p:nvPicPr>
          <p:cNvPr id="9" name="Picture 8">
            <a:extLst>
              <a:ext uri="{FF2B5EF4-FFF2-40B4-BE49-F238E27FC236}">
                <a16:creationId xmlns:a16="http://schemas.microsoft.com/office/drawing/2014/main" id="{47257697-1100-9C16-3E9A-6C1A36A8DF56}"/>
              </a:ext>
            </a:extLst>
          </p:cNvPr>
          <p:cNvPicPr>
            <a:picLocks noChangeAspect="1"/>
          </p:cNvPicPr>
          <p:nvPr/>
        </p:nvPicPr>
        <p:blipFill>
          <a:blip r:embed="rId2"/>
          <a:stretch>
            <a:fillRect/>
          </a:stretch>
        </p:blipFill>
        <p:spPr>
          <a:xfrm>
            <a:off x="2412274" y="3234138"/>
            <a:ext cx="6268325" cy="1914792"/>
          </a:xfrm>
          <a:prstGeom prst="rect">
            <a:avLst/>
          </a:prstGeom>
        </p:spPr>
      </p:pic>
      <p:sp>
        <p:nvSpPr>
          <p:cNvPr id="11" name="Oval 10">
            <a:extLst>
              <a:ext uri="{FF2B5EF4-FFF2-40B4-BE49-F238E27FC236}">
                <a16:creationId xmlns:a16="http://schemas.microsoft.com/office/drawing/2014/main" id="{620E6CF4-C1D7-9FB7-FADF-C73AD71081AC}"/>
              </a:ext>
            </a:extLst>
          </p:cNvPr>
          <p:cNvSpPr/>
          <p:nvPr/>
        </p:nvSpPr>
        <p:spPr>
          <a:xfrm>
            <a:off x="2835564" y="3823855"/>
            <a:ext cx="1653309" cy="1847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47609"/>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Puntos clave encontrados</a:t>
            </a:r>
            <a:endParaRPr lang="en-GB" dirty="0"/>
          </a:p>
        </p:txBody>
      </p:sp>
      <p:sp>
        <p:nvSpPr>
          <p:cNvPr id="3" name="Content Placeholder 2">
            <a:extLst>
              <a:ext uri="{FF2B5EF4-FFF2-40B4-BE49-F238E27FC236}">
                <a16:creationId xmlns:a16="http://schemas.microsoft.com/office/drawing/2014/main" id="{FE63A804-A81E-951B-160D-8074D79E65F8}"/>
              </a:ext>
            </a:extLst>
          </p:cNvPr>
          <p:cNvSpPr>
            <a:spLocks noGrp="1"/>
          </p:cNvSpPr>
          <p:nvPr>
            <p:ph idx="1"/>
          </p:nvPr>
        </p:nvSpPr>
        <p:spPr>
          <a:xfrm>
            <a:off x="1261872" y="1917274"/>
            <a:ext cx="9146152" cy="1238302"/>
          </a:xfrm>
        </p:spPr>
        <p:txBody>
          <a:bodyPr>
            <a:normAutofit/>
          </a:bodyPr>
          <a:lstStyle/>
          <a:p>
            <a:r>
              <a:rPr lang="es-ES" dirty="0"/>
              <a:t>El tercer punto clave a mencionar es que la altura y el peso promedio varían mucho a lo largo del tiempo. Esto hace difícil definir a primera instancia si es que verdaderamente la altura y peso promedio aumenta, se reduce o permanece igual.</a:t>
            </a:r>
            <a:endParaRPr lang="en-GB" dirty="0"/>
          </a:p>
        </p:txBody>
      </p:sp>
      <p:pic>
        <p:nvPicPr>
          <p:cNvPr id="4" name="Picture 3">
            <a:extLst>
              <a:ext uri="{FF2B5EF4-FFF2-40B4-BE49-F238E27FC236}">
                <a16:creationId xmlns:a16="http://schemas.microsoft.com/office/drawing/2014/main" id="{72BC51AE-732F-EC45-75D5-62C5F04F4B8F}"/>
              </a:ext>
            </a:extLst>
          </p:cNvPr>
          <p:cNvPicPr>
            <a:picLocks noChangeAspect="1"/>
          </p:cNvPicPr>
          <p:nvPr/>
        </p:nvPicPr>
        <p:blipFill>
          <a:blip r:embed="rId2"/>
          <a:stretch>
            <a:fillRect/>
          </a:stretch>
        </p:blipFill>
        <p:spPr>
          <a:xfrm>
            <a:off x="956043" y="3051040"/>
            <a:ext cx="3574117" cy="2721687"/>
          </a:xfrm>
          <a:prstGeom prst="rect">
            <a:avLst/>
          </a:prstGeom>
        </p:spPr>
      </p:pic>
      <p:pic>
        <p:nvPicPr>
          <p:cNvPr id="5" name="Picture 4">
            <a:extLst>
              <a:ext uri="{FF2B5EF4-FFF2-40B4-BE49-F238E27FC236}">
                <a16:creationId xmlns:a16="http://schemas.microsoft.com/office/drawing/2014/main" id="{2722FF47-70BC-EC6C-EB90-452D1FB7E34E}"/>
              </a:ext>
            </a:extLst>
          </p:cNvPr>
          <p:cNvPicPr>
            <a:picLocks noChangeAspect="1"/>
          </p:cNvPicPr>
          <p:nvPr/>
        </p:nvPicPr>
        <p:blipFill>
          <a:blip r:embed="rId3"/>
          <a:stretch>
            <a:fillRect/>
          </a:stretch>
        </p:blipFill>
        <p:spPr>
          <a:xfrm>
            <a:off x="6543944" y="3051040"/>
            <a:ext cx="3305063" cy="2566079"/>
          </a:xfrm>
          <a:prstGeom prst="rect">
            <a:avLst/>
          </a:prstGeom>
        </p:spPr>
      </p:pic>
      <p:sp>
        <p:nvSpPr>
          <p:cNvPr id="6" name="TextBox 5">
            <a:extLst>
              <a:ext uri="{FF2B5EF4-FFF2-40B4-BE49-F238E27FC236}">
                <a16:creationId xmlns:a16="http://schemas.microsoft.com/office/drawing/2014/main" id="{FE47A290-0731-82CE-3E2C-CDFDEEECEBEA}"/>
              </a:ext>
            </a:extLst>
          </p:cNvPr>
          <p:cNvSpPr txBox="1"/>
          <p:nvPr/>
        </p:nvSpPr>
        <p:spPr>
          <a:xfrm>
            <a:off x="956043" y="5992198"/>
            <a:ext cx="3266344" cy="369332"/>
          </a:xfrm>
          <a:prstGeom prst="rect">
            <a:avLst/>
          </a:prstGeom>
          <a:noFill/>
          <a:ln>
            <a:solidFill>
              <a:schemeClr val="bg1"/>
            </a:solidFill>
          </a:ln>
        </p:spPr>
        <p:txBody>
          <a:bodyPr wrap="square" rtlCol="0">
            <a:spAutoFit/>
          </a:bodyPr>
          <a:lstStyle/>
          <a:p>
            <a:r>
              <a:rPr lang="es-419" dirty="0"/>
              <a:t>Altura promedio por año</a:t>
            </a:r>
          </a:p>
        </p:txBody>
      </p:sp>
      <p:sp>
        <p:nvSpPr>
          <p:cNvPr id="7" name="TextBox 6">
            <a:extLst>
              <a:ext uri="{FF2B5EF4-FFF2-40B4-BE49-F238E27FC236}">
                <a16:creationId xmlns:a16="http://schemas.microsoft.com/office/drawing/2014/main" id="{FB6B7686-F513-4C5E-108C-442EAE61F5CA}"/>
              </a:ext>
            </a:extLst>
          </p:cNvPr>
          <p:cNvSpPr txBox="1"/>
          <p:nvPr/>
        </p:nvSpPr>
        <p:spPr>
          <a:xfrm>
            <a:off x="6747475" y="5907578"/>
            <a:ext cx="3266344" cy="369332"/>
          </a:xfrm>
          <a:prstGeom prst="rect">
            <a:avLst/>
          </a:prstGeom>
          <a:noFill/>
          <a:ln>
            <a:solidFill>
              <a:schemeClr val="bg1"/>
            </a:solidFill>
          </a:ln>
        </p:spPr>
        <p:txBody>
          <a:bodyPr wrap="square" rtlCol="0">
            <a:spAutoFit/>
          </a:bodyPr>
          <a:lstStyle/>
          <a:p>
            <a:r>
              <a:rPr lang="es-419" dirty="0"/>
              <a:t>Peso promedio por año</a:t>
            </a:r>
          </a:p>
        </p:txBody>
      </p:sp>
    </p:spTree>
    <p:extLst>
      <p:ext uri="{BB962C8B-B14F-4D97-AF65-F5344CB8AC3E}">
        <p14:creationId xmlns:p14="http://schemas.microsoft.com/office/powerpoint/2010/main" val="53534417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Hipótesis: Puntos a favor/en contra</a:t>
            </a:r>
            <a:endParaRPr lang="en-GB" dirty="0"/>
          </a:p>
        </p:txBody>
      </p:sp>
      <p:sp>
        <p:nvSpPr>
          <p:cNvPr id="3" name="Content Placeholder 2">
            <a:extLst>
              <a:ext uri="{FF2B5EF4-FFF2-40B4-BE49-F238E27FC236}">
                <a16:creationId xmlns:a16="http://schemas.microsoft.com/office/drawing/2014/main" id="{FE63A804-A81E-951B-160D-8074D79E65F8}"/>
              </a:ext>
            </a:extLst>
          </p:cNvPr>
          <p:cNvSpPr>
            <a:spLocks noGrp="1"/>
          </p:cNvSpPr>
          <p:nvPr>
            <p:ph idx="1"/>
          </p:nvPr>
        </p:nvSpPr>
        <p:spPr>
          <a:xfrm>
            <a:off x="1261872" y="1899656"/>
            <a:ext cx="9146152" cy="4223238"/>
          </a:xfrm>
        </p:spPr>
        <p:txBody>
          <a:bodyPr>
            <a:normAutofit/>
          </a:bodyPr>
          <a:lstStyle/>
          <a:p>
            <a:r>
              <a:rPr lang="es-ES" dirty="0"/>
              <a:t>H1: “La mayoría de los atletas tienen el mismo rendimiento en diferentes equipos.” </a:t>
            </a:r>
          </a:p>
          <a:p>
            <a:pPr lvl="1"/>
            <a:r>
              <a:rPr lang="es-ES" dirty="0"/>
              <a:t>Esto es apoyado por la desviación estándar promedio de la cantidad de medallas entre equipos agrupados por atleta que es 1,031607. Al ser un valor bajo es un gran indicativo de que los equipos en los que se encuentra un atleta no afectan a la cantidad de medallas que obtenga.</a:t>
            </a:r>
          </a:p>
          <a:p>
            <a:r>
              <a:rPr lang="es-ES" dirty="0"/>
              <a:t>H2: “El país que tiene un número medio de deportistas tiene mejor rendimiento que los países con menor o mayor número de deportistas.” </a:t>
            </a:r>
          </a:p>
          <a:p>
            <a:pPr lvl="1"/>
            <a:r>
              <a:rPr lang="es-ES" dirty="0"/>
              <a:t>Esta hipótesis no se puede probar porque los atletas no permanecen en un equipo que represente a un país. </a:t>
            </a:r>
          </a:p>
          <a:p>
            <a:r>
              <a:rPr lang="es-ES" dirty="0"/>
              <a:t>H3: “La altura y el peso de los atletas han aumentado con el tiempo.”</a:t>
            </a:r>
          </a:p>
          <a:p>
            <a:pPr lvl="1"/>
            <a:r>
              <a:rPr lang="es-ES" dirty="0"/>
              <a:t> Esta hipótesis fue requiere mayor investigación y mayor cantidad de datos porque la trama del peso y la altura tiene muchas variaciones y es difícil saber si sube o baja. Se pueden investigar otras estadísticas con relación al peso y altura donde la trama sea más clara o hayan suficientes datos.</a:t>
            </a:r>
            <a:endParaRPr lang="en-GB" dirty="0"/>
          </a:p>
        </p:txBody>
      </p:sp>
    </p:spTree>
    <p:extLst>
      <p:ext uri="{BB962C8B-B14F-4D97-AF65-F5344CB8AC3E}">
        <p14:creationId xmlns:p14="http://schemas.microsoft.com/office/powerpoint/2010/main" val="82950217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0" name="Rectangle 29">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190BACAC-213B-411E-AC5A-01192A3F255A}"/>
              </a:ext>
            </a:extLst>
          </p:cNvPr>
          <p:cNvSpPr>
            <a:spLocks noGrp="1"/>
          </p:cNvSpPr>
          <p:nvPr>
            <p:ph type="title"/>
          </p:nvPr>
        </p:nvSpPr>
        <p:spPr>
          <a:xfrm>
            <a:off x="8318089" y="758952"/>
            <a:ext cx="3416711" cy="4041648"/>
          </a:xfrm>
        </p:spPr>
        <p:txBody>
          <a:bodyPr vert="horz" lIns="91440" tIns="45720" rIns="91440" bIns="45720" rtlCol="0" anchor="b">
            <a:normAutofit/>
          </a:bodyPr>
          <a:lstStyle/>
          <a:p>
            <a:pPr>
              <a:lnSpc>
                <a:spcPct val="85000"/>
              </a:lnSpc>
            </a:pPr>
            <a:r>
              <a:rPr lang="en-US" dirty="0">
                <a:solidFill>
                  <a:srgbClr val="FFFFFF"/>
                </a:solidFill>
              </a:rPr>
              <a:t>ERD </a:t>
            </a:r>
            <a:r>
              <a:rPr lang="en-US" dirty="0" err="1">
                <a:solidFill>
                  <a:srgbClr val="FFFFFF"/>
                </a:solidFill>
              </a:rPr>
              <a:t>Actualizado</a:t>
            </a:r>
            <a:endParaRPr lang="en-US" dirty="0">
              <a:solidFill>
                <a:srgbClr val="FFFFFF"/>
              </a:solidFill>
            </a:endParaRPr>
          </a:p>
        </p:txBody>
      </p:sp>
      <p:sp useBgFill="1">
        <p:nvSpPr>
          <p:cNvPr id="34" name="Rectangle 33">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ports event&#10;&#10;Description automatically generated">
            <a:extLst>
              <a:ext uri="{FF2B5EF4-FFF2-40B4-BE49-F238E27FC236}">
                <a16:creationId xmlns:a16="http://schemas.microsoft.com/office/drawing/2014/main" id="{F6FA8DC6-E286-F65C-9113-654FFC6FA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68" y="1687144"/>
            <a:ext cx="6684661" cy="3477223"/>
          </a:xfrm>
          <a:prstGeom prst="rect">
            <a:avLst/>
          </a:prstGeom>
        </p:spPr>
      </p:pic>
    </p:spTree>
    <p:extLst>
      <p:ext uri="{BB962C8B-B14F-4D97-AF65-F5344CB8AC3E}">
        <p14:creationId xmlns:p14="http://schemas.microsoft.com/office/powerpoint/2010/main" val="58562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A colorful dots on a white background&#10;&#10;Description automatically generated">
            <a:extLst>
              <a:ext uri="{FF2B5EF4-FFF2-40B4-BE49-F238E27FC236}">
                <a16:creationId xmlns:a16="http://schemas.microsoft.com/office/drawing/2014/main" id="{DECB0D35-992B-0C80-9E72-F8FDD8DD42FF}"/>
              </a:ext>
            </a:extLst>
          </p:cNvPr>
          <p:cNvPicPr>
            <a:picLocks noChangeAspect="1"/>
          </p:cNvPicPr>
          <p:nvPr/>
        </p:nvPicPr>
        <p:blipFill>
          <a:blip r:embed="rId3">
            <a:grayscl/>
          </a:blip>
          <a:srcRect t="4719" r="-1" b="-1"/>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13F7F8B-92E8-74FF-4D2C-E341CBC88F31}"/>
              </a:ext>
            </a:extLst>
          </p:cNvPr>
          <p:cNvSpPr>
            <a:spLocks noGrp="1"/>
          </p:cNvSpPr>
          <p:nvPr>
            <p:ph type="ctrTitle"/>
          </p:nvPr>
        </p:nvSpPr>
        <p:spPr>
          <a:xfrm>
            <a:off x="1261872" y="723331"/>
            <a:ext cx="9418320" cy="3875965"/>
          </a:xfrm>
          <a:noFill/>
        </p:spPr>
        <p:txBody>
          <a:bodyPr anchor="ctr">
            <a:normAutofit/>
          </a:bodyPr>
          <a:lstStyle/>
          <a:p>
            <a:pPr algn="ctr"/>
            <a:r>
              <a:rPr lang="en-GB" sz="4400" dirty="0">
                <a:solidFill>
                  <a:srgbClr val="FFFFFF"/>
                </a:solidFill>
              </a:rPr>
              <a:t>Hito 3</a:t>
            </a:r>
          </a:p>
        </p:txBody>
      </p:sp>
      <p:sp>
        <p:nvSpPr>
          <p:cNvPr id="3" name="Subtitle 2">
            <a:extLst>
              <a:ext uri="{FF2B5EF4-FFF2-40B4-BE49-F238E27FC236}">
                <a16:creationId xmlns:a16="http://schemas.microsoft.com/office/drawing/2014/main" id="{7A75D136-6226-4F3A-B0E1-B6FE4EAB8143}"/>
              </a:ext>
            </a:extLst>
          </p:cNvPr>
          <p:cNvSpPr>
            <a:spLocks noGrp="1"/>
          </p:cNvSpPr>
          <p:nvPr>
            <p:ph type="subTitle" idx="1"/>
          </p:nvPr>
        </p:nvSpPr>
        <p:spPr>
          <a:xfrm>
            <a:off x="1261872" y="5595582"/>
            <a:ext cx="9418320" cy="896658"/>
          </a:xfrm>
          <a:ln>
            <a:noFill/>
          </a:ln>
        </p:spPr>
        <p:txBody>
          <a:bodyPr>
            <a:normAutofit/>
          </a:bodyPr>
          <a:lstStyle/>
          <a:p>
            <a:pPr algn="r"/>
            <a:r>
              <a:rPr lang="en-GB" sz="2000">
                <a:solidFill>
                  <a:srgbClr val="FFFFFF"/>
                </a:solidFill>
              </a:rPr>
              <a:t>Luis Alfredo Miranda Valera</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55120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sp>
        <p:nvSpPr>
          <p:cNvPr id="5" name="Content Placeholder 4">
            <a:extLst>
              <a:ext uri="{FF2B5EF4-FFF2-40B4-BE49-F238E27FC236}">
                <a16:creationId xmlns:a16="http://schemas.microsoft.com/office/drawing/2014/main" id="{00A4460A-4FA2-0047-FB8B-824290F9D4BB}"/>
              </a:ext>
            </a:extLst>
          </p:cNvPr>
          <p:cNvSpPr>
            <a:spLocks noGrp="1"/>
          </p:cNvSpPr>
          <p:nvPr>
            <p:ph idx="1"/>
          </p:nvPr>
        </p:nvSpPr>
        <p:spPr/>
        <p:txBody>
          <a:bodyPr/>
          <a:lstStyle/>
          <a:p>
            <a:r>
              <a:rPr lang="es-ES" dirty="0"/>
              <a:t>Al agrupar la frecuencia de las medallas por equipo, desglosarla por década y utilizar el análisis textual de los nombres de los equipos, encontré que las palabras que son más frecuentes entre los años 1950 y 1980 son “</a:t>
            </a:r>
            <a:r>
              <a:rPr lang="es-ES" dirty="0" err="1"/>
              <a:t>sovietic</a:t>
            </a:r>
            <a:r>
              <a:rPr lang="es-ES" dirty="0"/>
              <a:t>” y “</a:t>
            </a:r>
            <a:r>
              <a:rPr lang="es-ES" dirty="0" err="1"/>
              <a:t>united</a:t>
            </a:r>
            <a:r>
              <a:rPr lang="es-ES" dirty="0"/>
              <a:t>”, pero las palabras más frecuentes en las otras décadas son </a:t>
            </a:r>
            <a:r>
              <a:rPr lang="en-GB" dirty="0"/>
              <a:t>“united”, “states”, “republic ” y “great”.</a:t>
            </a:r>
          </a:p>
        </p:txBody>
      </p:sp>
      <p:pic>
        <p:nvPicPr>
          <p:cNvPr id="6" name="Picture 5">
            <a:extLst>
              <a:ext uri="{FF2B5EF4-FFF2-40B4-BE49-F238E27FC236}">
                <a16:creationId xmlns:a16="http://schemas.microsoft.com/office/drawing/2014/main" id="{6412473A-E7FE-1CD9-9D48-44424CFDE1A8}"/>
              </a:ext>
            </a:extLst>
          </p:cNvPr>
          <p:cNvPicPr>
            <a:picLocks noChangeAspect="1"/>
          </p:cNvPicPr>
          <p:nvPr/>
        </p:nvPicPr>
        <p:blipFill>
          <a:blip r:embed="rId2"/>
          <a:stretch>
            <a:fillRect/>
          </a:stretch>
        </p:blipFill>
        <p:spPr>
          <a:xfrm>
            <a:off x="1574550" y="3429000"/>
            <a:ext cx="3581900" cy="2029108"/>
          </a:xfrm>
          <a:prstGeom prst="rect">
            <a:avLst/>
          </a:prstGeom>
        </p:spPr>
      </p:pic>
      <p:pic>
        <p:nvPicPr>
          <p:cNvPr id="7" name="Picture 6">
            <a:extLst>
              <a:ext uri="{FF2B5EF4-FFF2-40B4-BE49-F238E27FC236}">
                <a16:creationId xmlns:a16="http://schemas.microsoft.com/office/drawing/2014/main" id="{708D00A7-B94E-40BE-1F3B-D1B7EB104A41}"/>
              </a:ext>
            </a:extLst>
          </p:cNvPr>
          <p:cNvPicPr>
            <a:picLocks noChangeAspect="1"/>
          </p:cNvPicPr>
          <p:nvPr/>
        </p:nvPicPr>
        <p:blipFill>
          <a:blip r:embed="rId3"/>
          <a:stretch>
            <a:fillRect/>
          </a:stretch>
        </p:blipFill>
        <p:spPr>
          <a:xfrm>
            <a:off x="5559552" y="3429000"/>
            <a:ext cx="3391373" cy="2029108"/>
          </a:xfrm>
          <a:prstGeom prst="rect">
            <a:avLst/>
          </a:prstGeom>
        </p:spPr>
      </p:pic>
    </p:spTree>
    <p:extLst>
      <p:ext uri="{BB962C8B-B14F-4D97-AF65-F5344CB8AC3E}">
        <p14:creationId xmlns:p14="http://schemas.microsoft.com/office/powerpoint/2010/main" val="178639279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pic>
        <p:nvPicPr>
          <p:cNvPr id="9" name="Picture 8">
            <a:extLst>
              <a:ext uri="{FF2B5EF4-FFF2-40B4-BE49-F238E27FC236}">
                <a16:creationId xmlns:a16="http://schemas.microsoft.com/office/drawing/2014/main" id="{67B401A1-44A3-2C76-4AD9-AE5A59958527}"/>
              </a:ext>
            </a:extLst>
          </p:cNvPr>
          <p:cNvPicPr>
            <a:picLocks noChangeAspect="1"/>
          </p:cNvPicPr>
          <p:nvPr/>
        </p:nvPicPr>
        <p:blipFill>
          <a:blip r:embed="rId2"/>
          <a:stretch>
            <a:fillRect/>
          </a:stretch>
        </p:blipFill>
        <p:spPr>
          <a:xfrm>
            <a:off x="1261872" y="1873254"/>
            <a:ext cx="3448531" cy="2010056"/>
          </a:xfrm>
          <a:prstGeom prst="rect">
            <a:avLst/>
          </a:prstGeom>
        </p:spPr>
      </p:pic>
      <p:pic>
        <p:nvPicPr>
          <p:cNvPr id="11" name="Picture 10">
            <a:extLst>
              <a:ext uri="{FF2B5EF4-FFF2-40B4-BE49-F238E27FC236}">
                <a16:creationId xmlns:a16="http://schemas.microsoft.com/office/drawing/2014/main" id="{93A4A0BC-2A9A-72E3-8DD2-BE6748260D7C}"/>
              </a:ext>
            </a:extLst>
          </p:cNvPr>
          <p:cNvPicPr>
            <a:picLocks noChangeAspect="1"/>
          </p:cNvPicPr>
          <p:nvPr/>
        </p:nvPicPr>
        <p:blipFill>
          <a:blip r:embed="rId3"/>
          <a:stretch>
            <a:fillRect/>
          </a:stretch>
        </p:blipFill>
        <p:spPr>
          <a:xfrm>
            <a:off x="5508417" y="1873254"/>
            <a:ext cx="3705742" cy="2114845"/>
          </a:xfrm>
          <a:prstGeom prst="rect">
            <a:avLst/>
          </a:prstGeom>
        </p:spPr>
      </p:pic>
      <p:pic>
        <p:nvPicPr>
          <p:cNvPr id="12" name="Picture 11">
            <a:extLst>
              <a:ext uri="{FF2B5EF4-FFF2-40B4-BE49-F238E27FC236}">
                <a16:creationId xmlns:a16="http://schemas.microsoft.com/office/drawing/2014/main" id="{4845E7BE-0E8E-3D27-B0A8-8922423F5A65}"/>
              </a:ext>
            </a:extLst>
          </p:cNvPr>
          <p:cNvPicPr>
            <a:picLocks noChangeAspect="1"/>
          </p:cNvPicPr>
          <p:nvPr/>
        </p:nvPicPr>
        <p:blipFill>
          <a:blip r:embed="rId4"/>
          <a:stretch>
            <a:fillRect/>
          </a:stretch>
        </p:blipFill>
        <p:spPr>
          <a:xfrm>
            <a:off x="1261872" y="4144964"/>
            <a:ext cx="3620005" cy="2038635"/>
          </a:xfrm>
          <a:prstGeom prst="rect">
            <a:avLst/>
          </a:prstGeom>
        </p:spPr>
      </p:pic>
      <p:pic>
        <p:nvPicPr>
          <p:cNvPr id="13" name="Picture 12">
            <a:extLst>
              <a:ext uri="{FF2B5EF4-FFF2-40B4-BE49-F238E27FC236}">
                <a16:creationId xmlns:a16="http://schemas.microsoft.com/office/drawing/2014/main" id="{36E5600B-B734-E672-C55F-D639BF5EE4D7}"/>
              </a:ext>
            </a:extLst>
          </p:cNvPr>
          <p:cNvPicPr>
            <a:picLocks noChangeAspect="1"/>
          </p:cNvPicPr>
          <p:nvPr/>
        </p:nvPicPr>
        <p:blipFill>
          <a:blip r:embed="rId5"/>
          <a:stretch>
            <a:fillRect/>
          </a:stretch>
        </p:blipFill>
        <p:spPr>
          <a:xfrm>
            <a:off x="5716661" y="4278317"/>
            <a:ext cx="3562847" cy="2000529"/>
          </a:xfrm>
          <a:prstGeom prst="rect">
            <a:avLst/>
          </a:prstGeom>
        </p:spPr>
      </p:pic>
    </p:spTree>
    <p:extLst>
      <p:ext uri="{BB962C8B-B14F-4D97-AF65-F5344CB8AC3E}">
        <p14:creationId xmlns:p14="http://schemas.microsoft.com/office/powerpoint/2010/main" val="22888599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pic>
        <p:nvPicPr>
          <p:cNvPr id="3" name="Picture 2">
            <a:extLst>
              <a:ext uri="{FF2B5EF4-FFF2-40B4-BE49-F238E27FC236}">
                <a16:creationId xmlns:a16="http://schemas.microsoft.com/office/drawing/2014/main" id="{CD0E1BC5-C73B-2F3C-8CAF-5EED452753C1}"/>
              </a:ext>
            </a:extLst>
          </p:cNvPr>
          <p:cNvPicPr>
            <a:picLocks noChangeAspect="1"/>
          </p:cNvPicPr>
          <p:nvPr/>
        </p:nvPicPr>
        <p:blipFill>
          <a:blip r:embed="rId2"/>
          <a:stretch>
            <a:fillRect/>
          </a:stretch>
        </p:blipFill>
        <p:spPr>
          <a:xfrm>
            <a:off x="1261872" y="2029490"/>
            <a:ext cx="3667637" cy="2019582"/>
          </a:xfrm>
          <a:prstGeom prst="rect">
            <a:avLst/>
          </a:prstGeom>
        </p:spPr>
      </p:pic>
      <p:pic>
        <p:nvPicPr>
          <p:cNvPr id="4" name="Picture 3">
            <a:extLst>
              <a:ext uri="{FF2B5EF4-FFF2-40B4-BE49-F238E27FC236}">
                <a16:creationId xmlns:a16="http://schemas.microsoft.com/office/drawing/2014/main" id="{AFB13144-7C01-142F-72B9-AA5E21038C38}"/>
              </a:ext>
            </a:extLst>
          </p:cNvPr>
          <p:cNvPicPr>
            <a:picLocks noChangeAspect="1"/>
          </p:cNvPicPr>
          <p:nvPr/>
        </p:nvPicPr>
        <p:blipFill>
          <a:blip r:embed="rId3"/>
          <a:stretch>
            <a:fillRect/>
          </a:stretch>
        </p:blipFill>
        <p:spPr>
          <a:xfrm>
            <a:off x="5613207" y="2029490"/>
            <a:ext cx="3715268" cy="2067213"/>
          </a:xfrm>
          <a:prstGeom prst="rect">
            <a:avLst/>
          </a:prstGeom>
        </p:spPr>
      </p:pic>
      <p:pic>
        <p:nvPicPr>
          <p:cNvPr id="5" name="Picture 4">
            <a:extLst>
              <a:ext uri="{FF2B5EF4-FFF2-40B4-BE49-F238E27FC236}">
                <a16:creationId xmlns:a16="http://schemas.microsoft.com/office/drawing/2014/main" id="{A32F6468-1721-B992-1498-94A51F75F8A5}"/>
              </a:ext>
            </a:extLst>
          </p:cNvPr>
          <p:cNvPicPr>
            <a:picLocks noChangeAspect="1"/>
          </p:cNvPicPr>
          <p:nvPr/>
        </p:nvPicPr>
        <p:blipFill>
          <a:blip r:embed="rId4"/>
          <a:stretch>
            <a:fillRect/>
          </a:stretch>
        </p:blipFill>
        <p:spPr>
          <a:xfrm>
            <a:off x="1325781" y="4386921"/>
            <a:ext cx="3677163" cy="2105319"/>
          </a:xfrm>
          <a:prstGeom prst="rect">
            <a:avLst/>
          </a:prstGeom>
        </p:spPr>
      </p:pic>
      <p:pic>
        <p:nvPicPr>
          <p:cNvPr id="6" name="Picture 5">
            <a:extLst>
              <a:ext uri="{FF2B5EF4-FFF2-40B4-BE49-F238E27FC236}">
                <a16:creationId xmlns:a16="http://schemas.microsoft.com/office/drawing/2014/main" id="{4CD482D8-7A60-334C-E713-05A17A5C6984}"/>
              </a:ext>
            </a:extLst>
          </p:cNvPr>
          <p:cNvPicPr>
            <a:picLocks noChangeAspect="1"/>
          </p:cNvPicPr>
          <p:nvPr/>
        </p:nvPicPr>
        <p:blipFill>
          <a:blip r:embed="rId5"/>
          <a:stretch>
            <a:fillRect/>
          </a:stretch>
        </p:blipFill>
        <p:spPr>
          <a:xfrm>
            <a:off x="5652232" y="4310711"/>
            <a:ext cx="3696216" cy="2181529"/>
          </a:xfrm>
          <a:prstGeom prst="rect">
            <a:avLst/>
          </a:prstGeom>
        </p:spPr>
      </p:pic>
    </p:spTree>
    <p:extLst>
      <p:ext uri="{BB962C8B-B14F-4D97-AF65-F5344CB8AC3E}">
        <p14:creationId xmlns:p14="http://schemas.microsoft.com/office/powerpoint/2010/main" val="203356454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pic>
        <p:nvPicPr>
          <p:cNvPr id="12" name="Picture 11">
            <a:extLst>
              <a:ext uri="{FF2B5EF4-FFF2-40B4-BE49-F238E27FC236}">
                <a16:creationId xmlns:a16="http://schemas.microsoft.com/office/drawing/2014/main" id="{3D5D340F-C668-F36B-3B65-E16930595F83}"/>
              </a:ext>
            </a:extLst>
          </p:cNvPr>
          <p:cNvPicPr>
            <a:picLocks noChangeAspect="1"/>
          </p:cNvPicPr>
          <p:nvPr/>
        </p:nvPicPr>
        <p:blipFill>
          <a:blip r:embed="rId2"/>
          <a:stretch>
            <a:fillRect/>
          </a:stretch>
        </p:blipFill>
        <p:spPr>
          <a:xfrm>
            <a:off x="1327603" y="2057082"/>
            <a:ext cx="3839111" cy="2057687"/>
          </a:xfrm>
          <a:prstGeom prst="rect">
            <a:avLst/>
          </a:prstGeom>
        </p:spPr>
      </p:pic>
      <p:pic>
        <p:nvPicPr>
          <p:cNvPr id="13" name="Picture 12">
            <a:extLst>
              <a:ext uri="{FF2B5EF4-FFF2-40B4-BE49-F238E27FC236}">
                <a16:creationId xmlns:a16="http://schemas.microsoft.com/office/drawing/2014/main" id="{98FA583B-A977-D55C-E95C-A2B527D7E1E6}"/>
              </a:ext>
            </a:extLst>
          </p:cNvPr>
          <p:cNvPicPr>
            <a:picLocks noChangeAspect="1"/>
          </p:cNvPicPr>
          <p:nvPr/>
        </p:nvPicPr>
        <p:blipFill>
          <a:blip r:embed="rId3"/>
          <a:stretch>
            <a:fillRect/>
          </a:stretch>
        </p:blipFill>
        <p:spPr>
          <a:xfrm>
            <a:off x="5732943" y="2076134"/>
            <a:ext cx="3448531" cy="2019582"/>
          </a:xfrm>
          <a:prstGeom prst="rect">
            <a:avLst/>
          </a:prstGeom>
        </p:spPr>
      </p:pic>
      <p:pic>
        <p:nvPicPr>
          <p:cNvPr id="14" name="Picture 13">
            <a:extLst>
              <a:ext uri="{FF2B5EF4-FFF2-40B4-BE49-F238E27FC236}">
                <a16:creationId xmlns:a16="http://schemas.microsoft.com/office/drawing/2014/main" id="{29D29DD5-0ED2-7FC8-230F-CE0ACA55850B}"/>
              </a:ext>
            </a:extLst>
          </p:cNvPr>
          <p:cNvPicPr>
            <a:picLocks noChangeAspect="1"/>
          </p:cNvPicPr>
          <p:nvPr/>
        </p:nvPicPr>
        <p:blipFill>
          <a:blip r:embed="rId4"/>
          <a:stretch>
            <a:fillRect/>
          </a:stretch>
        </p:blipFill>
        <p:spPr>
          <a:xfrm>
            <a:off x="3794359" y="4343226"/>
            <a:ext cx="3534268" cy="2010056"/>
          </a:xfrm>
          <a:prstGeom prst="rect">
            <a:avLst/>
          </a:prstGeom>
        </p:spPr>
      </p:pic>
    </p:spTree>
    <p:extLst>
      <p:ext uri="{BB962C8B-B14F-4D97-AF65-F5344CB8AC3E}">
        <p14:creationId xmlns:p14="http://schemas.microsoft.com/office/powerpoint/2010/main" val="360204152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A colorful dots on a white background&#10;&#10;Description automatically generated">
            <a:extLst>
              <a:ext uri="{FF2B5EF4-FFF2-40B4-BE49-F238E27FC236}">
                <a16:creationId xmlns:a16="http://schemas.microsoft.com/office/drawing/2014/main" id="{DECB0D35-992B-0C80-9E72-F8FDD8DD42FF}"/>
              </a:ext>
            </a:extLst>
          </p:cNvPr>
          <p:cNvPicPr>
            <a:picLocks noChangeAspect="1"/>
          </p:cNvPicPr>
          <p:nvPr/>
        </p:nvPicPr>
        <p:blipFill>
          <a:blip r:embed="rId3">
            <a:grayscl/>
          </a:blip>
          <a:srcRect t="4719" r="-1" b="-1"/>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13F7F8B-92E8-74FF-4D2C-E341CBC88F31}"/>
              </a:ext>
            </a:extLst>
          </p:cNvPr>
          <p:cNvSpPr>
            <a:spLocks noGrp="1"/>
          </p:cNvSpPr>
          <p:nvPr>
            <p:ph type="ctrTitle"/>
          </p:nvPr>
        </p:nvSpPr>
        <p:spPr>
          <a:xfrm>
            <a:off x="1261872" y="723331"/>
            <a:ext cx="9418320" cy="3875965"/>
          </a:xfrm>
          <a:noFill/>
        </p:spPr>
        <p:txBody>
          <a:bodyPr anchor="ctr">
            <a:normAutofit/>
          </a:bodyPr>
          <a:lstStyle/>
          <a:p>
            <a:pPr algn="ctr"/>
            <a:r>
              <a:rPr lang="en-GB" sz="4400">
                <a:solidFill>
                  <a:srgbClr val="FFFFFF"/>
                </a:solidFill>
              </a:rPr>
              <a:t>Hito 1</a:t>
            </a:r>
          </a:p>
        </p:txBody>
      </p:sp>
      <p:sp>
        <p:nvSpPr>
          <p:cNvPr id="3" name="Subtitle 2">
            <a:extLst>
              <a:ext uri="{FF2B5EF4-FFF2-40B4-BE49-F238E27FC236}">
                <a16:creationId xmlns:a16="http://schemas.microsoft.com/office/drawing/2014/main" id="{7A75D136-6226-4F3A-B0E1-B6FE4EAB8143}"/>
              </a:ext>
            </a:extLst>
          </p:cNvPr>
          <p:cNvSpPr>
            <a:spLocks noGrp="1"/>
          </p:cNvSpPr>
          <p:nvPr>
            <p:ph type="subTitle" idx="1"/>
          </p:nvPr>
        </p:nvSpPr>
        <p:spPr>
          <a:xfrm>
            <a:off x="1261872" y="5595582"/>
            <a:ext cx="9418320" cy="896658"/>
          </a:xfrm>
          <a:ln>
            <a:noFill/>
          </a:ln>
        </p:spPr>
        <p:txBody>
          <a:bodyPr>
            <a:normAutofit/>
          </a:bodyPr>
          <a:lstStyle/>
          <a:p>
            <a:pPr algn="r"/>
            <a:r>
              <a:rPr lang="en-GB" sz="2000">
                <a:solidFill>
                  <a:srgbClr val="FFFFFF"/>
                </a:solidFill>
              </a:rPr>
              <a:t>Luis Alfredo Miranda Valera</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000897"/>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sp>
        <p:nvSpPr>
          <p:cNvPr id="4" name="TextBox 3">
            <a:extLst>
              <a:ext uri="{FF2B5EF4-FFF2-40B4-BE49-F238E27FC236}">
                <a16:creationId xmlns:a16="http://schemas.microsoft.com/office/drawing/2014/main" id="{31BB745C-04D3-F564-1CD8-3D33F15B5C6D}"/>
              </a:ext>
            </a:extLst>
          </p:cNvPr>
          <p:cNvSpPr txBox="1"/>
          <p:nvPr/>
        </p:nvSpPr>
        <p:spPr>
          <a:xfrm>
            <a:off x="842681" y="1861649"/>
            <a:ext cx="9959789" cy="1015663"/>
          </a:xfrm>
          <a:prstGeom prst="rect">
            <a:avLst/>
          </a:prstGeom>
          <a:noFill/>
        </p:spPr>
        <p:txBody>
          <a:bodyPr wrap="square">
            <a:spAutoFit/>
          </a:bodyPr>
          <a:lstStyle/>
          <a:p>
            <a:pPr marL="285750" indent="-285750">
              <a:buFont typeface="Arial" panose="020B0604020202020204" pitchFamily="34" charset="0"/>
              <a:buChar char="•"/>
            </a:pPr>
            <a:r>
              <a:rPr lang="es-419" sz="1200" dirty="0"/>
              <a:t>Después de observar un gráfico sobre la altura y el peso máximos por año, noté que ambas métricas han aumentado con los años. Entonces, calculé la correlación de Pearson y ambas métricas son superiores a 0,5, lo que sugiere que es una correlación lineal. Luego, mientras usaba una dispersión de la trama, me di cuenta de que en ambas series hay algunos elementos que parecen muy aparte de la relación, así que decidí eliminarlos de la serie y evaluar la correlación de Pearson nuevamente y ahora en ambas métricas la correlación de Pearson es mayor. que 0,67.</a:t>
            </a:r>
          </a:p>
        </p:txBody>
      </p:sp>
      <p:pic>
        <p:nvPicPr>
          <p:cNvPr id="5" name="Picture 4">
            <a:extLst>
              <a:ext uri="{FF2B5EF4-FFF2-40B4-BE49-F238E27FC236}">
                <a16:creationId xmlns:a16="http://schemas.microsoft.com/office/drawing/2014/main" id="{20105476-549F-F229-116D-09C7373413CA}"/>
              </a:ext>
            </a:extLst>
          </p:cNvPr>
          <p:cNvPicPr>
            <a:picLocks noChangeAspect="1"/>
          </p:cNvPicPr>
          <p:nvPr/>
        </p:nvPicPr>
        <p:blipFill>
          <a:blip r:embed="rId2"/>
          <a:stretch>
            <a:fillRect/>
          </a:stretch>
        </p:blipFill>
        <p:spPr>
          <a:xfrm>
            <a:off x="1089195" y="2964873"/>
            <a:ext cx="3011859" cy="3705333"/>
          </a:xfrm>
          <a:prstGeom prst="rect">
            <a:avLst/>
          </a:prstGeom>
        </p:spPr>
      </p:pic>
      <p:pic>
        <p:nvPicPr>
          <p:cNvPr id="6" name="Picture 5">
            <a:extLst>
              <a:ext uri="{FF2B5EF4-FFF2-40B4-BE49-F238E27FC236}">
                <a16:creationId xmlns:a16="http://schemas.microsoft.com/office/drawing/2014/main" id="{56BE31A8-71FF-1ED2-AC42-19FFD5594E6A}"/>
              </a:ext>
            </a:extLst>
          </p:cNvPr>
          <p:cNvPicPr>
            <a:picLocks noChangeAspect="1"/>
          </p:cNvPicPr>
          <p:nvPr/>
        </p:nvPicPr>
        <p:blipFill>
          <a:blip r:embed="rId3"/>
          <a:stretch>
            <a:fillRect/>
          </a:stretch>
        </p:blipFill>
        <p:spPr>
          <a:xfrm>
            <a:off x="4202691" y="3505561"/>
            <a:ext cx="6973273" cy="581106"/>
          </a:xfrm>
          <a:prstGeom prst="rect">
            <a:avLst/>
          </a:prstGeom>
        </p:spPr>
      </p:pic>
      <p:pic>
        <p:nvPicPr>
          <p:cNvPr id="7" name="Picture 6">
            <a:extLst>
              <a:ext uri="{FF2B5EF4-FFF2-40B4-BE49-F238E27FC236}">
                <a16:creationId xmlns:a16="http://schemas.microsoft.com/office/drawing/2014/main" id="{0115F01F-F175-7F48-C778-CF683A8DEFB8}"/>
              </a:ext>
            </a:extLst>
          </p:cNvPr>
          <p:cNvPicPr>
            <a:picLocks noChangeAspect="1"/>
          </p:cNvPicPr>
          <p:nvPr/>
        </p:nvPicPr>
        <p:blipFill>
          <a:blip r:embed="rId4"/>
          <a:stretch>
            <a:fillRect/>
          </a:stretch>
        </p:blipFill>
        <p:spPr>
          <a:xfrm>
            <a:off x="4252077" y="5196883"/>
            <a:ext cx="6973273" cy="590632"/>
          </a:xfrm>
          <a:prstGeom prst="rect">
            <a:avLst/>
          </a:prstGeom>
        </p:spPr>
      </p:pic>
      <p:sp>
        <p:nvSpPr>
          <p:cNvPr id="9" name="TextBox 8">
            <a:extLst>
              <a:ext uri="{FF2B5EF4-FFF2-40B4-BE49-F238E27FC236}">
                <a16:creationId xmlns:a16="http://schemas.microsoft.com/office/drawing/2014/main" id="{F3A1C493-4AAF-59F4-7EBA-520F2A1173CD}"/>
              </a:ext>
            </a:extLst>
          </p:cNvPr>
          <p:cNvSpPr txBox="1"/>
          <p:nvPr/>
        </p:nvSpPr>
        <p:spPr>
          <a:xfrm>
            <a:off x="4861993" y="2917945"/>
            <a:ext cx="960582" cy="369332"/>
          </a:xfrm>
          <a:prstGeom prst="rect">
            <a:avLst/>
          </a:prstGeom>
          <a:noFill/>
          <a:ln>
            <a:solidFill>
              <a:schemeClr val="bg1"/>
            </a:solidFill>
          </a:ln>
        </p:spPr>
        <p:txBody>
          <a:bodyPr wrap="square" rtlCol="0">
            <a:spAutoFit/>
          </a:bodyPr>
          <a:lstStyle/>
          <a:p>
            <a:r>
              <a:rPr lang="en-US"/>
              <a:t>Antes</a:t>
            </a:r>
            <a:endParaRPr lang="en-GB" dirty="0"/>
          </a:p>
        </p:txBody>
      </p:sp>
      <p:sp>
        <p:nvSpPr>
          <p:cNvPr id="11" name="Oval 10">
            <a:extLst>
              <a:ext uri="{FF2B5EF4-FFF2-40B4-BE49-F238E27FC236}">
                <a16:creationId xmlns:a16="http://schemas.microsoft.com/office/drawing/2014/main" id="{5812837F-4586-2B96-A6BB-BF0E223AF84E}"/>
              </a:ext>
            </a:extLst>
          </p:cNvPr>
          <p:cNvSpPr/>
          <p:nvPr/>
        </p:nvSpPr>
        <p:spPr>
          <a:xfrm>
            <a:off x="2886635" y="3594847"/>
            <a:ext cx="708212" cy="4918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BC0417E3-BBE6-2A53-C048-08C9D45139AD}"/>
              </a:ext>
            </a:extLst>
          </p:cNvPr>
          <p:cNvSpPr/>
          <p:nvPr/>
        </p:nvSpPr>
        <p:spPr>
          <a:xfrm>
            <a:off x="2893311" y="5737931"/>
            <a:ext cx="708212" cy="4918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A687B781-EA2F-FD38-79CC-015F9D0500B3}"/>
              </a:ext>
            </a:extLst>
          </p:cNvPr>
          <p:cNvSpPr txBox="1"/>
          <p:nvPr/>
        </p:nvSpPr>
        <p:spPr>
          <a:xfrm>
            <a:off x="4252077" y="4206691"/>
            <a:ext cx="4622982" cy="646331"/>
          </a:xfrm>
          <a:prstGeom prst="rect">
            <a:avLst/>
          </a:prstGeom>
          <a:noFill/>
          <a:ln>
            <a:solidFill>
              <a:schemeClr val="bg1"/>
            </a:solidFill>
          </a:ln>
        </p:spPr>
        <p:txBody>
          <a:bodyPr wrap="square" rtlCol="0">
            <a:spAutoFit/>
          </a:bodyPr>
          <a:lstStyle/>
          <a:p>
            <a:r>
              <a:rPr lang="es-419" dirty="0"/>
              <a:t>Correlación de Pearson del peso promedio por año</a:t>
            </a:r>
          </a:p>
        </p:txBody>
      </p:sp>
      <p:sp>
        <p:nvSpPr>
          <p:cNvPr id="18" name="TextBox 17">
            <a:extLst>
              <a:ext uri="{FF2B5EF4-FFF2-40B4-BE49-F238E27FC236}">
                <a16:creationId xmlns:a16="http://schemas.microsoft.com/office/drawing/2014/main" id="{ACD1AB64-C1DC-7802-2DA3-94CC86F370C1}"/>
              </a:ext>
            </a:extLst>
          </p:cNvPr>
          <p:cNvSpPr txBox="1"/>
          <p:nvPr/>
        </p:nvSpPr>
        <p:spPr>
          <a:xfrm>
            <a:off x="4181583" y="5948516"/>
            <a:ext cx="4622982" cy="646331"/>
          </a:xfrm>
          <a:prstGeom prst="rect">
            <a:avLst/>
          </a:prstGeom>
          <a:noFill/>
          <a:ln>
            <a:solidFill>
              <a:schemeClr val="bg1"/>
            </a:solidFill>
          </a:ln>
        </p:spPr>
        <p:txBody>
          <a:bodyPr wrap="square" rtlCol="0">
            <a:spAutoFit/>
          </a:bodyPr>
          <a:lstStyle/>
          <a:p>
            <a:r>
              <a:rPr lang="es-419" dirty="0"/>
              <a:t>Correlación de Pearson la altura promedio por año</a:t>
            </a:r>
          </a:p>
        </p:txBody>
      </p:sp>
    </p:spTree>
    <p:extLst>
      <p:ext uri="{BB962C8B-B14F-4D97-AF65-F5344CB8AC3E}">
        <p14:creationId xmlns:p14="http://schemas.microsoft.com/office/powerpoint/2010/main" val="360804851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Correlaciones/Análisis textual</a:t>
            </a:r>
            <a:endParaRPr lang="en-GB" dirty="0"/>
          </a:p>
        </p:txBody>
      </p:sp>
      <p:sp>
        <p:nvSpPr>
          <p:cNvPr id="3" name="TextBox 2">
            <a:extLst>
              <a:ext uri="{FF2B5EF4-FFF2-40B4-BE49-F238E27FC236}">
                <a16:creationId xmlns:a16="http://schemas.microsoft.com/office/drawing/2014/main" id="{8908F1B2-E14E-A36E-D604-16FD801765D8}"/>
              </a:ext>
            </a:extLst>
          </p:cNvPr>
          <p:cNvSpPr txBox="1"/>
          <p:nvPr/>
        </p:nvSpPr>
        <p:spPr>
          <a:xfrm>
            <a:off x="1178744" y="1760830"/>
            <a:ext cx="1319963" cy="369332"/>
          </a:xfrm>
          <a:prstGeom prst="rect">
            <a:avLst/>
          </a:prstGeom>
          <a:noFill/>
          <a:ln>
            <a:solidFill>
              <a:schemeClr val="bg1"/>
            </a:solidFill>
          </a:ln>
        </p:spPr>
        <p:txBody>
          <a:bodyPr wrap="square" rtlCol="0">
            <a:spAutoFit/>
          </a:bodyPr>
          <a:lstStyle/>
          <a:p>
            <a:r>
              <a:rPr lang="es-419" dirty="0"/>
              <a:t>Después</a:t>
            </a:r>
            <a:endParaRPr lang="en-GB" dirty="0"/>
          </a:p>
        </p:txBody>
      </p:sp>
      <p:pic>
        <p:nvPicPr>
          <p:cNvPr id="9" name="Picture 8">
            <a:extLst>
              <a:ext uri="{FF2B5EF4-FFF2-40B4-BE49-F238E27FC236}">
                <a16:creationId xmlns:a16="http://schemas.microsoft.com/office/drawing/2014/main" id="{8F1A12D0-65B4-8C15-FEF3-BB5A46BFA33B}"/>
              </a:ext>
            </a:extLst>
          </p:cNvPr>
          <p:cNvPicPr>
            <a:picLocks noChangeAspect="1"/>
          </p:cNvPicPr>
          <p:nvPr/>
        </p:nvPicPr>
        <p:blipFill>
          <a:blip r:embed="rId2"/>
          <a:stretch>
            <a:fillRect/>
          </a:stretch>
        </p:blipFill>
        <p:spPr>
          <a:xfrm>
            <a:off x="523315" y="2241748"/>
            <a:ext cx="3480650" cy="2392219"/>
          </a:xfrm>
          <a:prstGeom prst="rect">
            <a:avLst/>
          </a:prstGeom>
        </p:spPr>
      </p:pic>
      <p:pic>
        <p:nvPicPr>
          <p:cNvPr id="11" name="Picture 10">
            <a:extLst>
              <a:ext uri="{FF2B5EF4-FFF2-40B4-BE49-F238E27FC236}">
                <a16:creationId xmlns:a16="http://schemas.microsoft.com/office/drawing/2014/main" id="{5957895F-7BD2-35FA-7459-8019E6F9B7E2}"/>
              </a:ext>
            </a:extLst>
          </p:cNvPr>
          <p:cNvPicPr>
            <a:picLocks noChangeAspect="1"/>
          </p:cNvPicPr>
          <p:nvPr/>
        </p:nvPicPr>
        <p:blipFill>
          <a:blip r:embed="rId3"/>
          <a:stretch>
            <a:fillRect/>
          </a:stretch>
        </p:blipFill>
        <p:spPr>
          <a:xfrm>
            <a:off x="4527280" y="3242860"/>
            <a:ext cx="5834105" cy="509857"/>
          </a:xfrm>
          <a:prstGeom prst="rect">
            <a:avLst/>
          </a:prstGeom>
        </p:spPr>
      </p:pic>
      <p:pic>
        <p:nvPicPr>
          <p:cNvPr id="12" name="Picture 11">
            <a:extLst>
              <a:ext uri="{FF2B5EF4-FFF2-40B4-BE49-F238E27FC236}">
                <a16:creationId xmlns:a16="http://schemas.microsoft.com/office/drawing/2014/main" id="{F405623A-B5D1-3951-8B22-C3EA669EFC8A}"/>
              </a:ext>
            </a:extLst>
          </p:cNvPr>
          <p:cNvPicPr>
            <a:picLocks noChangeAspect="1"/>
          </p:cNvPicPr>
          <p:nvPr/>
        </p:nvPicPr>
        <p:blipFill>
          <a:blip r:embed="rId4"/>
          <a:stretch>
            <a:fillRect/>
          </a:stretch>
        </p:blipFill>
        <p:spPr>
          <a:xfrm>
            <a:off x="523315" y="4751667"/>
            <a:ext cx="3216856" cy="2124048"/>
          </a:xfrm>
          <a:prstGeom prst="rect">
            <a:avLst/>
          </a:prstGeom>
        </p:spPr>
      </p:pic>
      <p:pic>
        <p:nvPicPr>
          <p:cNvPr id="13" name="Picture 12">
            <a:extLst>
              <a:ext uri="{FF2B5EF4-FFF2-40B4-BE49-F238E27FC236}">
                <a16:creationId xmlns:a16="http://schemas.microsoft.com/office/drawing/2014/main" id="{F6C64EA2-239B-458E-8CC1-3E8E75D93911}"/>
              </a:ext>
            </a:extLst>
          </p:cNvPr>
          <p:cNvPicPr>
            <a:picLocks noChangeAspect="1"/>
          </p:cNvPicPr>
          <p:nvPr/>
        </p:nvPicPr>
        <p:blipFill>
          <a:blip r:embed="rId5"/>
          <a:stretch>
            <a:fillRect/>
          </a:stretch>
        </p:blipFill>
        <p:spPr>
          <a:xfrm>
            <a:off x="4375922" y="5412437"/>
            <a:ext cx="4604584" cy="444722"/>
          </a:xfrm>
          <a:prstGeom prst="rect">
            <a:avLst/>
          </a:prstGeom>
        </p:spPr>
      </p:pic>
      <p:sp>
        <p:nvSpPr>
          <p:cNvPr id="14" name="TextBox 13">
            <a:extLst>
              <a:ext uri="{FF2B5EF4-FFF2-40B4-BE49-F238E27FC236}">
                <a16:creationId xmlns:a16="http://schemas.microsoft.com/office/drawing/2014/main" id="{43714A5D-6578-F052-4606-D150345F92F2}"/>
              </a:ext>
            </a:extLst>
          </p:cNvPr>
          <p:cNvSpPr txBox="1"/>
          <p:nvPr/>
        </p:nvSpPr>
        <p:spPr>
          <a:xfrm>
            <a:off x="4252077" y="4206691"/>
            <a:ext cx="4622982" cy="646331"/>
          </a:xfrm>
          <a:prstGeom prst="rect">
            <a:avLst/>
          </a:prstGeom>
          <a:noFill/>
          <a:ln>
            <a:solidFill>
              <a:schemeClr val="bg1"/>
            </a:solidFill>
          </a:ln>
        </p:spPr>
        <p:txBody>
          <a:bodyPr wrap="square" rtlCol="0">
            <a:spAutoFit/>
          </a:bodyPr>
          <a:lstStyle/>
          <a:p>
            <a:r>
              <a:rPr lang="es-419" dirty="0"/>
              <a:t>Correlación de Pearson del peso promedio por año</a:t>
            </a:r>
          </a:p>
        </p:txBody>
      </p:sp>
      <p:sp>
        <p:nvSpPr>
          <p:cNvPr id="15" name="TextBox 14">
            <a:extLst>
              <a:ext uri="{FF2B5EF4-FFF2-40B4-BE49-F238E27FC236}">
                <a16:creationId xmlns:a16="http://schemas.microsoft.com/office/drawing/2014/main" id="{16C47051-85B3-A3EB-8927-E9CB51398519}"/>
              </a:ext>
            </a:extLst>
          </p:cNvPr>
          <p:cNvSpPr txBox="1"/>
          <p:nvPr/>
        </p:nvSpPr>
        <p:spPr>
          <a:xfrm>
            <a:off x="4181583" y="5948516"/>
            <a:ext cx="4622982" cy="646331"/>
          </a:xfrm>
          <a:prstGeom prst="rect">
            <a:avLst/>
          </a:prstGeom>
          <a:noFill/>
          <a:ln>
            <a:solidFill>
              <a:schemeClr val="bg1"/>
            </a:solidFill>
          </a:ln>
        </p:spPr>
        <p:txBody>
          <a:bodyPr wrap="square" rtlCol="0">
            <a:spAutoFit/>
          </a:bodyPr>
          <a:lstStyle/>
          <a:p>
            <a:r>
              <a:rPr lang="es-419" dirty="0"/>
              <a:t>Correlación de Pearson la altura promedio por año</a:t>
            </a:r>
          </a:p>
        </p:txBody>
      </p:sp>
    </p:spTree>
    <p:extLst>
      <p:ext uri="{BB962C8B-B14F-4D97-AF65-F5344CB8AC3E}">
        <p14:creationId xmlns:p14="http://schemas.microsoft.com/office/powerpoint/2010/main" val="2713611558"/>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Conexiones/Relaciones</a:t>
            </a:r>
            <a:endParaRPr lang="en-GB" dirty="0"/>
          </a:p>
        </p:txBody>
      </p:sp>
      <p:sp>
        <p:nvSpPr>
          <p:cNvPr id="4" name="TextBox 3">
            <a:extLst>
              <a:ext uri="{FF2B5EF4-FFF2-40B4-BE49-F238E27FC236}">
                <a16:creationId xmlns:a16="http://schemas.microsoft.com/office/drawing/2014/main" id="{23677CF4-7867-847D-65F5-21CDB8C625D3}"/>
              </a:ext>
            </a:extLst>
          </p:cNvPr>
          <p:cNvSpPr txBox="1"/>
          <p:nvPr/>
        </p:nvSpPr>
        <p:spPr>
          <a:xfrm>
            <a:off x="842681" y="1861649"/>
            <a:ext cx="9959789" cy="830997"/>
          </a:xfrm>
          <a:prstGeom prst="rect">
            <a:avLst/>
          </a:prstGeom>
          <a:noFill/>
        </p:spPr>
        <p:txBody>
          <a:bodyPr wrap="square">
            <a:spAutoFit/>
          </a:bodyPr>
          <a:lstStyle/>
          <a:p>
            <a:pPr marL="285750" indent="-285750">
              <a:buFont typeface="Arial" panose="020B0604020202020204" pitchFamily="34" charset="0"/>
              <a:buChar char="•"/>
            </a:pPr>
            <a:r>
              <a:rPr lang="es-ES" sz="1200" dirty="0"/>
              <a:t>Conté las participaciones en muchos deportes por con y me di cuenta de que los deportes con mayor participación son el atletismo, la gimnasia, la natación, el tiro y el ciclismo. Después de esto busqué las regiones donde ciertos deportes tienen más participación. Descubrí que en la mayoría de estos deportes populares los países con mayor participación son Estados Unidos, Alemania, Reino Unido, Francia y Rusia.</a:t>
            </a:r>
            <a:endParaRPr lang="es-419" sz="1200" dirty="0"/>
          </a:p>
        </p:txBody>
      </p:sp>
      <p:pic>
        <p:nvPicPr>
          <p:cNvPr id="5" name="Picture 4">
            <a:extLst>
              <a:ext uri="{FF2B5EF4-FFF2-40B4-BE49-F238E27FC236}">
                <a16:creationId xmlns:a16="http://schemas.microsoft.com/office/drawing/2014/main" id="{9A26DF28-6A8B-39A7-82EF-6F5CE1A80AB5}"/>
              </a:ext>
            </a:extLst>
          </p:cNvPr>
          <p:cNvPicPr>
            <a:picLocks noChangeAspect="1"/>
          </p:cNvPicPr>
          <p:nvPr/>
        </p:nvPicPr>
        <p:blipFill>
          <a:blip r:embed="rId2"/>
          <a:stretch>
            <a:fillRect/>
          </a:stretch>
        </p:blipFill>
        <p:spPr>
          <a:xfrm>
            <a:off x="489312" y="2862973"/>
            <a:ext cx="5039428" cy="2591162"/>
          </a:xfrm>
          <a:prstGeom prst="rect">
            <a:avLst/>
          </a:prstGeom>
        </p:spPr>
      </p:pic>
      <p:pic>
        <p:nvPicPr>
          <p:cNvPr id="6" name="Picture 5">
            <a:extLst>
              <a:ext uri="{FF2B5EF4-FFF2-40B4-BE49-F238E27FC236}">
                <a16:creationId xmlns:a16="http://schemas.microsoft.com/office/drawing/2014/main" id="{6BFF40EE-6960-4069-566E-A26596CD7E4D}"/>
              </a:ext>
            </a:extLst>
          </p:cNvPr>
          <p:cNvPicPr>
            <a:picLocks noChangeAspect="1"/>
          </p:cNvPicPr>
          <p:nvPr/>
        </p:nvPicPr>
        <p:blipFill>
          <a:blip r:embed="rId3"/>
          <a:stretch>
            <a:fillRect/>
          </a:stretch>
        </p:blipFill>
        <p:spPr>
          <a:xfrm>
            <a:off x="5922704" y="2971872"/>
            <a:ext cx="4801270" cy="2619741"/>
          </a:xfrm>
          <a:prstGeom prst="rect">
            <a:avLst/>
          </a:prstGeom>
        </p:spPr>
      </p:pic>
    </p:spTree>
    <p:extLst>
      <p:ext uri="{BB962C8B-B14F-4D97-AF65-F5344CB8AC3E}">
        <p14:creationId xmlns:p14="http://schemas.microsoft.com/office/powerpoint/2010/main" val="3901267903"/>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Conexiones/Relaciones</a:t>
            </a:r>
            <a:endParaRPr lang="en-GB" dirty="0"/>
          </a:p>
        </p:txBody>
      </p:sp>
      <p:pic>
        <p:nvPicPr>
          <p:cNvPr id="3" name="Picture 2">
            <a:extLst>
              <a:ext uri="{FF2B5EF4-FFF2-40B4-BE49-F238E27FC236}">
                <a16:creationId xmlns:a16="http://schemas.microsoft.com/office/drawing/2014/main" id="{B72D702D-B2E7-C169-5BD0-F72DB511C0AA}"/>
              </a:ext>
            </a:extLst>
          </p:cNvPr>
          <p:cNvPicPr>
            <a:picLocks noChangeAspect="1"/>
          </p:cNvPicPr>
          <p:nvPr/>
        </p:nvPicPr>
        <p:blipFill>
          <a:blip r:embed="rId2"/>
          <a:stretch>
            <a:fillRect/>
          </a:stretch>
        </p:blipFill>
        <p:spPr>
          <a:xfrm>
            <a:off x="953172" y="2221507"/>
            <a:ext cx="3966136" cy="2094304"/>
          </a:xfrm>
          <a:prstGeom prst="rect">
            <a:avLst/>
          </a:prstGeom>
        </p:spPr>
      </p:pic>
      <p:pic>
        <p:nvPicPr>
          <p:cNvPr id="7" name="Picture 6">
            <a:extLst>
              <a:ext uri="{FF2B5EF4-FFF2-40B4-BE49-F238E27FC236}">
                <a16:creationId xmlns:a16="http://schemas.microsoft.com/office/drawing/2014/main" id="{A8CCF929-4AAA-774A-1306-0A8FA357028A}"/>
              </a:ext>
            </a:extLst>
          </p:cNvPr>
          <p:cNvPicPr>
            <a:picLocks noChangeAspect="1"/>
          </p:cNvPicPr>
          <p:nvPr/>
        </p:nvPicPr>
        <p:blipFill>
          <a:blip r:embed="rId3"/>
          <a:stretch>
            <a:fillRect/>
          </a:stretch>
        </p:blipFill>
        <p:spPr>
          <a:xfrm>
            <a:off x="6511722" y="2275207"/>
            <a:ext cx="3812707" cy="2040604"/>
          </a:xfrm>
          <a:prstGeom prst="rect">
            <a:avLst/>
          </a:prstGeom>
        </p:spPr>
      </p:pic>
      <p:pic>
        <p:nvPicPr>
          <p:cNvPr id="9" name="Picture 8">
            <a:extLst>
              <a:ext uri="{FF2B5EF4-FFF2-40B4-BE49-F238E27FC236}">
                <a16:creationId xmlns:a16="http://schemas.microsoft.com/office/drawing/2014/main" id="{5E5F83F1-0502-9F50-87AD-0FBF9A3FEF1F}"/>
              </a:ext>
            </a:extLst>
          </p:cNvPr>
          <p:cNvPicPr>
            <a:picLocks noChangeAspect="1"/>
          </p:cNvPicPr>
          <p:nvPr/>
        </p:nvPicPr>
        <p:blipFill>
          <a:blip r:embed="rId4"/>
          <a:stretch>
            <a:fillRect/>
          </a:stretch>
        </p:blipFill>
        <p:spPr>
          <a:xfrm>
            <a:off x="3547235" y="4654150"/>
            <a:ext cx="3889421" cy="2101975"/>
          </a:xfrm>
          <a:prstGeom prst="rect">
            <a:avLst/>
          </a:prstGeom>
        </p:spPr>
      </p:pic>
    </p:spTree>
    <p:extLst>
      <p:ext uri="{BB962C8B-B14F-4D97-AF65-F5344CB8AC3E}">
        <p14:creationId xmlns:p14="http://schemas.microsoft.com/office/powerpoint/2010/main" val="4207456046"/>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Métrica creada</a:t>
            </a:r>
            <a:endParaRPr lang="en-GB" dirty="0"/>
          </a:p>
        </p:txBody>
      </p:sp>
      <p:sp>
        <p:nvSpPr>
          <p:cNvPr id="5" name="TextBox 4">
            <a:extLst>
              <a:ext uri="{FF2B5EF4-FFF2-40B4-BE49-F238E27FC236}">
                <a16:creationId xmlns:a16="http://schemas.microsoft.com/office/drawing/2014/main" id="{37B02A71-BC33-D79F-122E-EE776FDA2336}"/>
              </a:ext>
            </a:extLst>
          </p:cNvPr>
          <p:cNvSpPr txBox="1"/>
          <p:nvPr/>
        </p:nvSpPr>
        <p:spPr>
          <a:xfrm>
            <a:off x="1134171" y="1837876"/>
            <a:ext cx="8861476" cy="954107"/>
          </a:xfrm>
          <a:prstGeom prst="rect">
            <a:avLst/>
          </a:prstGeom>
          <a:noFill/>
        </p:spPr>
        <p:txBody>
          <a:bodyPr wrap="square">
            <a:spAutoFit/>
          </a:bodyPr>
          <a:lstStyle/>
          <a:p>
            <a:pPr marL="285750" indent="-285750">
              <a:buFont typeface="Arial" panose="020B0604020202020204" pitchFamily="34" charset="0"/>
              <a:buChar char="•"/>
            </a:pPr>
            <a:r>
              <a:rPr lang="es-419" sz="1400" dirty="0"/>
              <a:t>La nueva métrica que he creado es "is_upper_75_percentile". Es una métrica binaria que es verdadera o falsa dependiendo del recuento de medallas agrupadas por equipo para cada con. Es verdadera si el recuento de medallas para un NOC es mayor que el percentil 75 del recuento de medallas del NOC. Esta métrica podría permitirme investigar las relaciones entre el NOC y los equipos.</a:t>
            </a:r>
          </a:p>
        </p:txBody>
      </p:sp>
      <p:pic>
        <p:nvPicPr>
          <p:cNvPr id="6" name="Picture 5">
            <a:extLst>
              <a:ext uri="{FF2B5EF4-FFF2-40B4-BE49-F238E27FC236}">
                <a16:creationId xmlns:a16="http://schemas.microsoft.com/office/drawing/2014/main" id="{4BD29A4C-7944-08B5-8F65-7065EFB01C72}"/>
              </a:ext>
            </a:extLst>
          </p:cNvPr>
          <p:cNvPicPr>
            <a:picLocks noChangeAspect="1"/>
          </p:cNvPicPr>
          <p:nvPr/>
        </p:nvPicPr>
        <p:blipFill>
          <a:blip r:embed="rId2"/>
          <a:stretch>
            <a:fillRect/>
          </a:stretch>
        </p:blipFill>
        <p:spPr>
          <a:xfrm>
            <a:off x="588810" y="3046599"/>
            <a:ext cx="10199263" cy="3628673"/>
          </a:xfrm>
          <a:prstGeom prst="rect">
            <a:avLst/>
          </a:prstGeom>
        </p:spPr>
      </p:pic>
    </p:spTree>
    <p:extLst>
      <p:ext uri="{BB962C8B-B14F-4D97-AF65-F5344CB8AC3E}">
        <p14:creationId xmlns:p14="http://schemas.microsoft.com/office/powerpoint/2010/main" val="2647738415"/>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A colorful dots on a white background&#10;&#10;Description automatically generated">
            <a:extLst>
              <a:ext uri="{FF2B5EF4-FFF2-40B4-BE49-F238E27FC236}">
                <a16:creationId xmlns:a16="http://schemas.microsoft.com/office/drawing/2014/main" id="{DECB0D35-992B-0C80-9E72-F8FDD8DD42FF}"/>
              </a:ext>
            </a:extLst>
          </p:cNvPr>
          <p:cNvPicPr>
            <a:picLocks noChangeAspect="1"/>
          </p:cNvPicPr>
          <p:nvPr/>
        </p:nvPicPr>
        <p:blipFill>
          <a:blip r:embed="rId3">
            <a:grayscl/>
          </a:blip>
          <a:srcRect t="4719" r="-1" b="-1"/>
          <a:stretch/>
        </p:blipFill>
        <p:spPr>
          <a:xfrm>
            <a:off x="899160" y="1"/>
            <a:ext cx="10393680" cy="6858000"/>
          </a:xfrm>
          <a:prstGeom prst="rect">
            <a:avLst/>
          </a:prstGeom>
        </p:spPr>
      </p:pic>
      <p:sp>
        <p:nvSpPr>
          <p:cNvPr id="11" name="Rectangle 10">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E13F7F8B-92E8-74FF-4D2C-E341CBC88F31}"/>
              </a:ext>
            </a:extLst>
          </p:cNvPr>
          <p:cNvSpPr>
            <a:spLocks noGrp="1"/>
          </p:cNvSpPr>
          <p:nvPr>
            <p:ph type="ctrTitle"/>
          </p:nvPr>
        </p:nvSpPr>
        <p:spPr>
          <a:xfrm>
            <a:off x="1261872" y="723331"/>
            <a:ext cx="9418320" cy="3875965"/>
          </a:xfrm>
          <a:noFill/>
        </p:spPr>
        <p:txBody>
          <a:bodyPr anchor="ctr">
            <a:normAutofit/>
          </a:bodyPr>
          <a:lstStyle/>
          <a:p>
            <a:pPr algn="ctr"/>
            <a:r>
              <a:rPr lang="en-GB" sz="4400" dirty="0">
                <a:solidFill>
                  <a:srgbClr val="FFFFFF"/>
                </a:solidFill>
              </a:rPr>
              <a:t>Hito 4</a:t>
            </a:r>
          </a:p>
        </p:txBody>
      </p:sp>
      <p:sp>
        <p:nvSpPr>
          <p:cNvPr id="3" name="Subtitle 2">
            <a:extLst>
              <a:ext uri="{FF2B5EF4-FFF2-40B4-BE49-F238E27FC236}">
                <a16:creationId xmlns:a16="http://schemas.microsoft.com/office/drawing/2014/main" id="{7A75D136-6226-4F3A-B0E1-B6FE4EAB8143}"/>
              </a:ext>
            </a:extLst>
          </p:cNvPr>
          <p:cNvSpPr>
            <a:spLocks noGrp="1"/>
          </p:cNvSpPr>
          <p:nvPr>
            <p:ph type="subTitle" idx="1"/>
          </p:nvPr>
        </p:nvSpPr>
        <p:spPr>
          <a:xfrm>
            <a:off x="1261872" y="5595582"/>
            <a:ext cx="9418320" cy="896658"/>
          </a:xfrm>
          <a:ln>
            <a:noFill/>
          </a:ln>
        </p:spPr>
        <p:txBody>
          <a:bodyPr>
            <a:normAutofit/>
          </a:bodyPr>
          <a:lstStyle/>
          <a:p>
            <a:pPr algn="r"/>
            <a:r>
              <a:rPr lang="en-GB" sz="2000">
                <a:solidFill>
                  <a:srgbClr val="FFFFFF"/>
                </a:solidFill>
              </a:rPr>
              <a:t>Luis Alfredo Miranda Valera</a:t>
            </a:r>
          </a:p>
        </p:txBody>
      </p:sp>
      <p:sp>
        <p:nvSpPr>
          <p:cNvPr id="13" name="Rectangle 12">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15" name="Straight Connector 14">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001473"/>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D3B69D4-21D0-3447-02A2-74C704AE6A3B}"/>
              </a:ext>
            </a:extLst>
          </p:cNvPr>
          <p:cNvSpPr>
            <a:spLocks noGrp="1"/>
          </p:cNvSpPr>
          <p:nvPr>
            <p:ph type="title"/>
          </p:nvPr>
        </p:nvSpPr>
        <p:spPr>
          <a:xfrm>
            <a:off x="1261872" y="365760"/>
            <a:ext cx="9692640" cy="1325562"/>
          </a:xfrm>
        </p:spPr>
        <p:txBody>
          <a:bodyPr>
            <a:normAutofit/>
          </a:bodyPr>
          <a:lstStyle/>
          <a:p>
            <a:r>
              <a:rPr lang="es-419" dirty="0"/>
              <a:t>Recomendaciones y acciones</a:t>
            </a:r>
            <a:endParaRPr lang="en-GB" dirty="0"/>
          </a:p>
        </p:txBody>
      </p:sp>
      <p:sp>
        <p:nvSpPr>
          <p:cNvPr id="5" name="TextBox 4">
            <a:extLst>
              <a:ext uri="{FF2B5EF4-FFF2-40B4-BE49-F238E27FC236}">
                <a16:creationId xmlns:a16="http://schemas.microsoft.com/office/drawing/2014/main" id="{37B02A71-BC33-D79F-122E-EE776FDA2336}"/>
              </a:ext>
            </a:extLst>
          </p:cNvPr>
          <p:cNvSpPr txBox="1"/>
          <p:nvPr/>
        </p:nvSpPr>
        <p:spPr>
          <a:xfrm>
            <a:off x="1134171" y="1837876"/>
            <a:ext cx="8861476" cy="3170099"/>
          </a:xfrm>
          <a:prstGeom prst="rect">
            <a:avLst/>
          </a:prstGeom>
          <a:noFill/>
        </p:spPr>
        <p:txBody>
          <a:bodyPr wrap="square">
            <a:spAutoFit/>
          </a:bodyPr>
          <a:lstStyle/>
          <a:p>
            <a:pPr marL="285750" indent="-285750">
              <a:buFont typeface="Arial" panose="020B0604020202020204" pitchFamily="34" charset="0"/>
              <a:buChar char="•"/>
            </a:pPr>
            <a:r>
              <a:rPr lang="es-ES" sz="2000" dirty="0"/>
              <a:t>Como primera recomendación es seguir promoviendo la competitividad entre equipos para que tomen la iniciativa de aportar más valor a los atletas ya que no ha habido diferencias entre los atletas de diferentes equipos.</a:t>
            </a:r>
          </a:p>
          <a:p>
            <a:pPr marL="285750" indent="-285750">
              <a:buFont typeface="Arial" panose="020B0604020202020204" pitchFamily="34" charset="0"/>
              <a:buChar char="•"/>
            </a:pPr>
            <a:r>
              <a:rPr lang="es-ES" sz="2000" dirty="0"/>
              <a:t>En segundo lugar, sería investigar por qué hay algunos países que tienen más participación que otros en los deportes más populares y cómo pueden promover una mayor participación de otros países.</a:t>
            </a:r>
          </a:p>
          <a:p>
            <a:pPr marL="285750" indent="-285750">
              <a:buFont typeface="Arial" panose="020B0604020202020204" pitchFamily="34" charset="0"/>
              <a:buChar char="•"/>
            </a:pPr>
            <a:r>
              <a:rPr lang="es-ES" sz="2000" dirty="0"/>
              <a:t>En tercer lugar, sería compartir los hallazgos sobre el aumento de la altura y el peso máximos con el tiempo, para que los futuros atletas, equipos y organizaciones tengan esto en mente.</a:t>
            </a:r>
            <a:endParaRPr lang="en-GB" sz="2000" dirty="0"/>
          </a:p>
        </p:txBody>
      </p:sp>
    </p:spTree>
    <p:extLst>
      <p:ext uri="{BB962C8B-B14F-4D97-AF65-F5344CB8AC3E}">
        <p14:creationId xmlns:p14="http://schemas.microsoft.com/office/powerpoint/2010/main" val="39623787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341120" y="1379721"/>
            <a:ext cx="8595360" cy="4351337"/>
          </a:xfrm>
        </p:spPr>
        <p:txBody>
          <a:bodyPr>
            <a:normAutofit/>
          </a:bodyPr>
          <a:lstStyle/>
          <a:p>
            <a:r>
              <a:rPr lang="es-419" dirty="0"/>
              <a:t>Primero he abierto un nuevo archivo tipo Python notebook en </a:t>
            </a:r>
            <a:r>
              <a:rPr lang="es-419" dirty="0" err="1"/>
              <a:t>jupyter</a:t>
            </a:r>
            <a:r>
              <a:rPr lang="es-419" dirty="0"/>
              <a:t> y utilizando la librería de pandas he importado los archivos de regiones y participaciones en eventos.</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2" name="Picture 11">
            <a:extLst>
              <a:ext uri="{FF2B5EF4-FFF2-40B4-BE49-F238E27FC236}">
                <a16:creationId xmlns:a16="http://schemas.microsoft.com/office/drawing/2014/main" id="{887648D8-7249-E67F-B4E5-4B4CAF56EB92}"/>
              </a:ext>
            </a:extLst>
          </p:cNvPr>
          <p:cNvPicPr>
            <a:picLocks noChangeAspect="1"/>
          </p:cNvPicPr>
          <p:nvPr/>
        </p:nvPicPr>
        <p:blipFill>
          <a:blip r:embed="rId2"/>
          <a:stretch>
            <a:fillRect/>
          </a:stretch>
        </p:blipFill>
        <p:spPr>
          <a:xfrm>
            <a:off x="2169657" y="2391815"/>
            <a:ext cx="6750225" cy="4099476"/>
          </a:xfrm>
          <a:prstGeom prst="rect">
            <a:avLst/>
          </a:prstGeom>
        </p:spPr>
      </p:pic>
      <p:sp>
        <p:nvSpPr>
          <p:cNvPr id="2" name="Title 1">
            <a:extLst>
              <a:ext uri="{FF2B5EF4-FFF2-40B4-BE49-F238E27FC236}">
                <a16:creationId xmlns:a16="http://schemas.microsoft.com/office/drawing/2014/main" id="{8EE2E1F5-4C94-AACC-4947-663A9A1BD885}"/>
              </a:ext>
            </a:extLst>
          </p:cNvPr>
          <p:cNvSpPr>
            <a:spLocks noGrp="1"/>
          </p:cNvSpPr>
          <p:nvPr>
            <p:ph type="title"/>
          </p:nvPr>
        </p:nvSpPr>
        <p:spPr>
          <a:xfrm>
            <a:off x="243840" y="-88116"/>
            <a:ext cx="9692640" cy="1325562"/>
          </a:xfrm>
        </p:spPr>
        <p:txBody>
          <a:bodyPr>
            <a:normAutofit/>
          </a:bodyPr>
          <a:lstStyle/>
          <a:p>
            <a:r>
              <a:rPr lang="en-GB" dirty="0" err="1"/>
              <a:t>Importación</a:t>
            </a:r>
            <a:r>
              <a:rPr lang="en-GB" dirty="0"/>
              <a:t> y </a:t>
            </a:r>
            <a:r>
              <a:rPr lang="en-GB" dirty="0" err="1"/>
              <a:t>limpieza</a:t>
            </a:r>
            <a:r>
              <a:rPr lang="en-GB" dirty="0"/>
              <a:t> de </a:t>
            </a:r>
            <a:r>
              <a:rPr lang="en-GB" dirty="0" err="1"/>
              <a:t>datos</a:t>
            </a:r>
            <a:endParaRPr lang="en-GB" dirty="0"/>
          </a:p>
        </p:txBody>
      </p:sp>
    </p:spTree>
    <p:extLst>
      <p:ext uri="{BB962C8B-B14F-4D97-AF65-F5344CB8AC3E}">
        <p14:creationId xmlns:p14="http://schemas.microsoft.com/office/powerpoint/2010/main" val="35627174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320578" y="1664990"/>
            <a:ext cx="8595360" cy="370841"/>
          </a:xfrm>
        </p:spPr>
        <p:txBody>
          <a:bodyPr>
            <a:normAutofit/>
          </a:bodyPr>
          <a:lstStyle/>
          <a:p>
            <a:r>
              <a:rPr lang="en-GB" dirty="0"/>
              <a:t>Luego he </a:t>
            </a:r>
            <a:r>
              <a:rPr lang="en-GB" dirty="0" err="1"/>
              <a:t>revisado</a:t>
            </a:r>
            <a:r>
              <a:rPr lang="en-GB" dirty="0"/>
              <a:t> </a:t>
            </a:r>
            <a:r>
              <a:rPr lang="en-GB" dirty="0" err="1"/>
              <a:t>qué</a:t>
            </a:r>
            <a:r>
              <a:rPr lang="en-GB" dirty="0"/>
              <a:t> </a:t>
            </a:r>
            <a:r>
              <a:rPr lang="en-GB" dirty="0" err="1"/>
              <a:t>columnas</a:t>
            </a:r>
            <a:r>
              <a:rPr lang="en-GB" dirty="0"/>
              <a:t> </a:t>
            </a:r>
            <a:r>
              <a:rPr lang="en-GB" dirty="0" err="1"/>
              <a:t>tienen</a:t>
            </a:r>
            <a:r>
              <a:rPr lang="en-GB" dirty="0"/>
              <a:t> </a:t>
            </a:r>
            <a:r>
              <a:rPr lang="en-GB" dirty="0" err="1"/>
              <a:t>valores</a:t>
            </a:r>
            <a:r>
              <a:rPr lang="en-GB" dirty="0"/>
              <a:t> </a:t>
            </a:r>
            <a:r>
              <a:rPr lang="en-GB" dirty="0" err="1"/>
              <a:t>nulos</a:t>
            </a:r>
            <a:r>
              <a:rPr lang="en-GB" dirty="0"/>
              <a:t>. </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DFF0BBEA-7811-4674-33F6-00294421729A}"/>
              </a:ext>
            </a:extLst>
          </p:cNvPr>
          <p:cNvPicPr>
            <a:picLocks noChangeAspect="1"/>
          </p:cNvPicPr>
          <p:nvPr/>
        </p:nvPicPr>
        <p:blipFill>
          <a:blip r:embed="rId2"/>
          <a:stretch>
            <a:fillRect/>
          </a:stretch>
        </p:blipFill>
        <p:spPr>
          <a:xfrm>
            <a:off x="1741315" y="2214282"/>
            <a:ext cx="6304237" cy="4465267"/>
          </a:xfrm>
          <a:prstGeom prst="rect">
            <a:avLst/>
          </a:prstGeom>
        </p:spPr>
      </p:pic>
      <p:sp>
        <p:nvSpPr>
          <p:cNvPr id="2" name="Title 1">
            <a:extLst>
              <a:ext uri="{FF2B5EF4-FFF2-40B4-BE49-F238E27FC236}">
                <a16:creationId xmlns:a16="http://schemas.microsoft.com/office/drawing/2014/main" id="{699ACFBF-D591-7419-9433-F577DFD72EEE}"/>
              </a:ext>
            </a:extLst>
          </p:cNvPr>
          <p:cNvSpPr>
            <a:spLocks noGrp="1"/>
          </p:cNvSpPr>
          <p:nvPr>
            <p:ph type="title"/>
          </p:nvPr>
        </p:nvSpPr>
        <p:spPr>
          <a:xfrm>
            <a:off x="105425" y="0"/>
            <a:ext cx="9692640" cy="1325562"/>
          </a:xfrm>
        </p:spPr>
        <p:txBody>
          <a:bodyPr>
            <a:normAutofit/>
          </a:bodyPr>
          <a:lstStyle/>
          <a:p>
            <a:r>
              <a:rPr lang="en-GB" dirty="0" err="1"/>
              <a:t>Importación</a:t>
            </a:r>
            <a:r>
              <a:rPr lang="en-GB" dirty="0"/>
              <a:t> y </a:t>
            </a:r>
            <a:r>
              <a:rPr lang="en-GB" dirty="0" err="1"/>
              <a:t>limpieza</a:t>
            </a:r>
            <a:r>
              <a:rPr lang="en-GB" dirty="0"/>
              <a:t> de </a:t>
            </a:r>
            <a:r>
              <a:rPr lang="en-GB" dirty="0" err="1"/>
              <a:t>datos</a:t>
            </a:r>
            <a:endParaRPr lang="en-GB" dirty="0"/>
          </a:p>
        </p:txBody>
      </p:sp>
    </p:spTree>
    <p:extLst>
      <p:ext uri="{BB962C8B-B14F-4D97-AF65-F5344CB8AC3E}">
        <p14:creationId xmlns:p14="http://schemas.microsoft.com/office/powerpoint/2010/main" val="9979863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4" name="Picture 3">
            <a:extLst>
              <a:ext uri="{FF2B5EF4-FFF2-40B4-BE49-F238E27FC236}">
                <a16:creationId xmlns:a16="http://schemas.microsoft.com/office/drawing/2014/main" id="{DFF0BBEA-7811-4674-33F6-00294421729A}"/>
              </a:ext>
            </a:extLst>
          </p:cNvPr>
          <p:cNvPicPr>
            <a:picLocks noChangeAspect="1"/>
          </p:cNvPicPr>
          <p:nvPr/>
        </p:nvPicPr>
        <p:blipFill>
          <a:blip r:embed="rId2"/>
          <a:stretch>
            <a:fillRect/>
          </a:stretch>
        </p:blipFill>
        <p:spPr>
          <a:xfrm>
            <a:off x="1714421" y="2043954"/>
            <a:ext cx="6114386" cy="4330796"/>
          </a:xfrm>
          <a:prstGeom prst="rect">
            <a:avLst/>
          </a:prstGeom>
        </p:spPr>
      </p:pic>
      <p:sp>
        <p:nvSpPr>
          <p:cNvPr id="6" name="Title 1">
            <a:extLst>
              <a:ext uri="{FF2B5EF4-FFF2-40B4-BE49-F238E27FC236}">
                <a16:creationId xmlns:a16="http://schemas.microsoft.com/office/drawing/2014/main" id="{7A31B01D-306E-F799-4017-199133C3B51C}"/>
              </a:ext>
            </a:extLst>
          </p:cNvPr>
          <p:cNvSpPr>
            <a:spLocks noGrp="1"/>
          </p:cNvSpPr>
          <p:nvPr>
            <p:ph type="title"/>
          </p:nvPr>
        </p:nvSpPr>
        <p:spPr>
          <a:xfrm>
            <a:off x="143435" y="-10179"/>
            <a:ext cx="9692640" cy="1325562"/>
          </a:xfrm>
        </p:spPr>
        <p:txBody>
          <a:bodyPr>
            <a:normAutofit/>
          </a:bodyPr>
          <a:lstStyle/>
          <a:p>
            <a:r>
              <a:rPr lang="en-GB" dirty="0" err="1"/>
              <a:t>Importación</a:t>
            </a:r>
            <a:r>
              <a:rPr lang="en-GB" dirty="0"/>
              <a:t> y </a:t>
            </a:r>
            <a:r>
              <a:rPr lang="en-GB" dirty="0" err="1"/>
              <a:t>limpieza</a:t>
            </a:r>
            <a:r>
              <a:rPr lang="en-GB" dirty="0"/>
              <a:t> de </a:t>
            </a:r>
            <a:r>
              <a:rPr lang="en-GB" dirty="0" err="1"/>
              <a:t>datos</a:t>
            </a:r>
            <a:endParaRPr lang="en-GB" dirty="0"/>
          </a:p>
        </p:txBody>
      </p:sp>
    </p:spTree>
    <p:extLst>
      <p:ext uri="{BB962C8B-B14F-4D97-AF65-F5344CB8AC3E}">
        <p14:creationId xmlns:p14="http://schemas.microsoft.com/office/powerpoint/2010/main" val="3291911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983966" y="1135695"/>
            <a:ext cx="8886175" cy="881363"/>
          </a:xfrm>
        </p:spPr>
        <p:txBody>
          <a:bodyPr>
            <a:normAutofit/>
          </a:bodyPr>
          <a:lstStyle/>
          <a:p>
            <a:r>
              <a:rPr lang="en-GB" dirty="0"/>
              <a:t>Luego he </a:t>
            </a:r>
            <a:r>
              <a:rPr lang="en-GB" dirty="0" err="1"/>
              <a:t>remplazado</a:t>
            </a:r>
            <a:r>
              <a:rPr lang="en-GB" dirty="0"/>
              <a:t> </a:t>
            </a:r>
            <a:r>
              <a:rPr lang="en-GB" dirty="0" err="1"/>
              <a:t>los</a:t>
            </a:r>
            <a:r>
              <a:rPr lang="en-GB" dirty="0"/>
              <a:t> </a:t>
            </a:r>
            <a:r>
              <a:rPr lang="en-GB" dirty="0" err="1"/>
              <a:t>valores</a:t>
            </a:r>
            <a:r>
              <a:rPr lang="en-GB" dirty="0"/>
              <a:t> </a:t>
            </a:r>
            <a:r>
              <a:rPr lang="en-GB" dirty="0" err="1"/>
              <a:t>nulos</a:t>
            </a:r>
            <a:r>
              <a:rPr lang="en-GB" dirty="0"/>
              <a:t> </a:t>
            </a:r>
            <a:r>
              <a:rPr lang="en-GB" dirty="0" err="1"/>
              <a:t>en</a:t>
            </a:r>
            <a:r>
              <a:rPr lang="en-GB" dirty="0"/>
              <a:t> la </a:t>
            </a:r>
            <a:r>
              <a:rPr lang="en-GB" dirty="0" err="1"/>
              <a:t>columna</a:t>
            </a:r>
            <a:r>
              <a:rPr lang="en-GB" dirty="0"/>
              <a:t> de </a:t>
            </a:r>
            <a:r>
              <a:rPr lang="en-GB" dirty="0" err="1"/>
              <a:t>medallas</a:t>
            </a:r>
            <a:r>
              <a:rPr lang="en-GB" dirty="0"/>
              <a:t> con “No medal” y </a:t>
            </a:r>
            <a:r>
              <a:rPr lang="en-GB" dirty="0" err="1"/>
              <a:t>los</a:t>
            </a:r>
            <a:r>
              <a:rPr lang="en-GB" dirty="0"/>
              <a:t> </a:t>
            </a:r>
            <a:r>
              <a:rPr lang="en-GB" dirty="0" err="1"/>
              <a:t>valores</a:t>
            </a:r>
            <a:r>
              <a:rPr lang="en-GB" dirty="0"/>
              <a:t> </a:t>
            </a:r>
            <a:r>
              <a:rPr lang="en-GB" dirty="0" err="1"/>
              <a:t>nulos</a:t>
            </a:r>
            <a:r>
              <a:rPr lang="en-GB" dirty="0"/>
              <a:t> </a:t>
            </a:r>
            <a:r>
              <a:rPr lang="en-GB" dirty="0" err="1"/>
              <a:t>en</a:t>
            </a:r>
            <a:r>
              <a:rPr lang="en-GB" dirty="0"/>
              <a:t> las </a:t>
            </a:r>
            <a:r>
              <a:rPr lang="en-GB" dirty="0" err="1"/>
              <a:t>columnas</a:t>
            </a:r>
            <a:r>
              <a:rPr lang="en-GB" dirty="0"/>
              <a:t> de peso y </a:t>
            </a:r>
            <a:r>
              <a:rPr lang="en-GB" dirty="0" err="1"/>
              <a:t>altura</a:t>
            </a:r>
            <a:r>
              <a:rPr lang="en-GB" dirty="0"/>
              <a:t> con 0 para no </a:t>
            </a:r>
            <a:r>
              <a:rPr lang="en-GB" dirty="0" err="1"/>
              <a:t>generar</a:t>
            </a:r>
            <a:r>
              <a:rPr lang="en-GB" dirty="0"/>
              <a:t> </a:t>
            </a:r>
            <a:r>
              <a:rPr lang="en-GB" dirty="0" err="1"/>
              <a:t>errores</a:t>
            </a:r>
            <a:r>
              <a:rPr lang="en-GB" dirty="0"/>
              <a:t> al </a:t>
            </a:r>
            <a:r>
              <a:rPr lang="en-GB" dirty="0" err="1"/>
              <a:t>momento</a:t>
            </a:r>
            <a:r>
              <a:rPr lang="en-GB" dirty="0"/>
              <a:t> de </a:t>
            </a:r>
            <a:r>
              <a:rPr lang="en-GB" dirty="0" err="1"/>
              <a:t>realizar</a:t>
            </a:r>
            <a:r>
              <a:rPr lang="en-GB" dirty="0"/>
              <a:t> </a:t>
            </a:r>
            <a:r>
              <a:rPr lang="en-GB" dirty="0" err="1"/>
              <a:t>agregaciones</a:t>
            </a:r>
            <a:r>
              <a:rPr lang="en-GB" dirty="0"/>
              <a:t> con SQL.</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11" name="Picture 10">
            <a:extLst>
              <a:ext uri="{FF2B5EF4-FFF2-40B4-BE49-F238E27FC236}">
                <a16:creationId xmlns:a16="http://schemas.microsoft.com/office/drawing/2014/main" id="{7F310EAF-8AA0-AA96-FC77-F6751D34ABA4}"/>
              </a:ext>
            </a:extLst>
          </p:cNvPr>
          <p:cNvPicPr>
            <a:picLocks noChangeAspect="1"/>
          </p:cNvPicPr>
          <p:nvPr/>
        </p:nvPicPr>
        <p:blipFill>
          <a:blip r:embed="rId2"/>
          <a:stretch>
            <a:fillRect/>
          </a:stretch>
        </p:blipFill>
        <p:spPr>
          <a:xfrm>
            <a:off x="1663004" y="2017059"/>
            <a:ext cx="8395396" cy="4598894"/>
          </a:xfrm>
          <a:prstGeom prst="rect">
            <a:avLst/>
          </a:prstGeom>
        </p:spPr>
      </p:pic>
      <p:sp>
        <p:nvSpPr>
          <p:cNvPr id="2" name="Title 1">
            <a:extLst>
              <a:ext uri="{FF2B5EF4-FFF2-40B4-BE49-F238E27FC236}">
                <a16:creationId xmlns:a16="http://schemas.microsoft.com/office/drawing/2014/main" id="{FEC913DB-C1CE-7838-AF6B-0CF00579377C}"/>
              </a:ext>
            </a:extLst>
          </p:cNvPr>
          <p:cNvSpPr>
            <a:spLocks noGrp="1"/>
          </p:cNvSpPr>
          <p:nvPr>
            <p:ph type="title"/>
          </p:nvPr>
        </p:nvSpPr>
        <p:spPr>
          <a:xfrm>
            <a:off x="836408" y="-252805"/>
            <a:ext cx="9692640" cy="1325562"/>
          </a:xfrm>
        </p:spPr>
        <p:txBody>
          <a:bodyPr>
            <a:normAutofit/>
          </a:bodyPr>
          <a:lstStyle/>
          <a:p>
            <a:r>
              <a:rPr lang="en-GB" dirty="0" err="1"/>
              <a:t>Importación</a:t>
            </a:r>
            <a:r>
              <a:rPr lang="en-GB" dirty="0"/>
              <a:t> y </a:t>
            </a:r>
            <a:r>
              <a:rPr lang="en-GB" dirty="0" err="1"/>
              <a:t>limpieza</a:t>
            </a:r>
            <a:r>
              <a:rPr lang="en-GB" dirty="0"/>
              <a:t> de </a:t>
            </a:r>
            <a:r>
              <a:rPr lang="en-GB" dirty="0" err="1"/>
              <a:t>datos</a:t>
            </a:r>
            <a:endParaRPr lang="en-GB" dirty="0"/>
          </a:p>
        </p:txBody>
      </p:sp>
    </p:spTree>
    <p:extLst>
      <p:ext uri="{BB962C8B-B14F-4D97-AF65-F5344CB8AC3E}">
        <p14:creationId xmlns:p14="http://schemas.microsoft.com/office/powerpoint/2010/main" val="20201245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2E1F5-4C94-AACC-4947-663A9A1BD885}"/>
              </a:ext>
            </a:extLst>
          </p:cNvPr>
          <p:cNvSpPr>
            <a:spLocks noGrp="1"/>
          </p:cNvSpPr>
          <p:nvPr>
            <p:ph type="title"/>
          </p:nvPr>
        </p:nvSpPr>
        <p:spPr>
          <a:xfrm>
            <a:off x="1261872" y="365760"/>
            <a:ext cx="9692640" cy="1325562"/>
          </a:xfrm>
        </p:spPr>
        <p:txBody>
          <a:bodyPr>
            <a:normAutofit/>
          </a:bodyPr>
          <a:lstStyle/>
          <a:p>
            <a:r>
              <a:rPr lang="en-GB" dirty="0" err="1"/>
              <a:t>Exploración</a:t>
            </a:r>
            <a:r>
              <a:rPr lang="en-GB" dirty="0"/>
              <a:t> </a:t>
            </a:r>
            <a:r>
              <a:rPr lang="en-GB" dirty="0" err="1"/>
              <a:t>Inicial</a:t>
            </a:r>
            <a:endParaRPr lang="en-GB" dirty="0"/>
          </a:p>
        </p:txBody>
      </p:sp>
      <p:sp>
        <p:nvSpPr>
          <p:cNvPr id="3" name="Content Placeholder 2">
            <a:extLst>
              <a:ext uri="{FF2B5EF4-FFF2-40B4-BE49-F238E27FC236}">
                <a16:creationId xmlns:a16="http://schemas.microsoft.com/office/drawing/2014/main" id="{3C928C52-5E78-478B-1072-96789417FBD3}"/>
              </a:ext>
            </a:extLst>
          </p:cNvPr>
          <p:cNvSpPr>
            <a:spLocks noGrp="1"/>
          </p:cNvSpPr>
          <p:nvPr>
            <p:ph idx="1"/>
          </p:nvPr>
        </p:nvSpPr>
        <p:spPr>
          <a:xfrm>
            <a:off x="1261872" y="1828800"/>
            <a:ext cx="8595360" cy="4351337"/>
          </a:xfrm>
        </p:spPr>
        <p:txBody>
          <a:bodyPr>
            <a:normAutofit/>
          </a:bodyPr>
          <a:lstStyle/>
          <a:p>
            <a:r>
              <a:rPr lang="en-GB" dirty="0"/>
              <a:t>He </a:t>
            </a:r>
            <a:r>
              <a:rPr lang="en-GB" dirty="0" err="1"/>
              <a:t>revisado</a:t>
            </a:r>
            <a:r>
              <a:rPr lang="en-GB" dirty="0"/>
              <a:t> la </a:t>
            </a:r>
            <a:r>
              <a:rPr lang="en-GB" dirty="0" err="1"/>
              <a:t>cantidad</a:t>
            </a:r>
            <a:r>
              <a:rPr lang="en-GB" dirty="0"/>
              <a:t> de </a:t>
            </a:r>
            <a:r>
              <a:rPr lang="en-GB" dirty="0" err="1"/>
              <a:t>registros</a:t>
            </a:r>
            <a:r>
              <a:rPr lang="en-GB" dirty="0"/>
              <a:t> </a:t>
            </a:r>
            <a:r>
              <a:rPr lang="en-GB" dirty="0" err="1"/>
              <a:t>totales</a:t>
            </a:r>
            <a:r>
              <a:rPr lang="en-GB" dirty="0"/>
              <a:t>, </a:t>
            </a:r>
            <a:r>
              <a:rPr lang="en-GB" dirty="0" err="1"/>
              <a:t>registros</a:t>
            </a:r>
            <a:r>
              <a:rPr lang="en-GB" dirty="0"/>
              <a:t> con </a:t>
            </a:r>
            <a:r>
              <a:rPr lang="en-GB" dirty="0" err="1"/>
              <a:t>valor</a:t>
            </a:r>
            <a:r>
              <a:rPr lang="en-GB" dirty="0"/>
              <a:t> 0 y </a:t>
            </a:r>
            <a:r>
              <a:rPr lang="en-GB" dirty="0" err="1"/>
              <a:t>valores</a:t>
            </a:r>
            <a:r>
              <a:rPr lang="en-GB" dirty="0"/>
              <a:t> </a:t>
            </a:r>
            <a:r>
              <a:rPr lang="en-GB" dirty="0" err="1"/>
              <a:t>máximos</a:t>
            </a:r>
            <a:r>
              <a:rPr lang="en-GB" dirty="0"/>
              <a:t> y </a:t>
            </a:r>
            <a:r>
              <a:rPr lang="en-GB" dirty="0" err="1"/>
              <a:t>mínimos</a:t>
            </a:r>
            <a:r>
              <a:rPr lang="en-GB" dirty="0"/>
              <a:t> </a:t>
            </a:r>
            <a:r>
              <a:rPr lang="en-GB" dirty="0" err="1"/>
              <a:t>en</a:t>
            </a:r>
            <a:r>
              <a:rPr lang="en-GB" dirty="0"/>
              <a:t> las </a:t>
            </a:r>
            <a:r>
              <a:rPr lang="en-GB" dirty="0" err="1"/>
              <a:t>columnas</a:t>
            </a:r>
            <a:r>
              <a:rPr lang="en-GB" dirty="0"/>
              <a:t> con </a:t>
            </a:r>
            <a:r>
              <a:rPr lang="en-GB" dirty="0" err="1"/>
              <a:t>números</a:t>
            </a:r>
            <a:r>
              <a:rPr lang="en-GB" dirty="0"/>
              <a:t> </a:t>
            </a:r>
            <a:r>
              <a:rPr lang="en-GB" dirty="0" err="1"/>
              <a:t>exceptuando</a:t>
            </a:r>
            <a:r>
              <a:rPr lang="en-GB" dirty="0"/>
              <a:t> </a:t>
            </a:r>
            <a:r>
              <a:rPr lang="en-GB" dirty="0" err="1"/>
              <a:t>los</a:t>
            </a:r>
            <a:r>
              <a:rPr lang="en-GB" dirty="0"/>
              <a:t> 0.</a:t>
            </a:r>
          </a:p>
          <a:p>
            <a:endParaRPr lang="en-GB"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9" name="Picture 8">
            <a:extLst>
              <a:ext uri="{FF2B5EF4-FFF2-40B4-BE49-F238E27FC236}">
                <a16:creationId xmlns:a16="http://schemas.microsoft.com/office/drawing/2014/main" id="{A6D1D0AA-A1A5-D150-E578-7101B4B3E712}"/>
              </a:ext>
            </a:extLst>
          </p:cNvPr>
          <p:cNvPicPr>
            <a:picLocks noChangeAspect="1"/>
          </p:cNvPicPr>
          <p:nvPr/>
        </p:nvPicPr>
        <p:blipFill>
          <a:blip r:embed="rId2"/>
          <a:stretch>
            <a:fillRect/>
          </a:stretch>
        </p:blipFill>
        <p:spPr>
          <a:xfrm>
            <a:off x="641805" y="2714897"/>
            <a:ext cx="9895966" cy="3921539"/>
          </a:xfrm>
          <a:prstGeom prst="rect">
            <a:avLst/>
          </a:prstGeom>
        </p:spPr>
      </p:pic>
    </p:spTree>
    <p:extLst>
      <p:ext uri="{BB962C8B-B14F-4D97-AF65-F5344CB8AC3E}">
        <p14:creationId xmlns:p14="http://schemas.microsoft.com/office/powerpoint/2010/main" val="237843282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1105</TotalTime>
  <Words>1860</Words>
  <Application>Microsoft Office PowerPoint</Application>
  <PresentationFormat>Widescreen</PresentationFormat>
  <Paragraphs>114</Paragraphs>
  <Slides>46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Arial</vt:lpstr>
      <vt:lpstr>Century Schoolbook</vt:lpstr>
      <vt:lpstr>Wingdings 2</vt:lpstr>
      <vt:lpstr>View</vt:lpstr>
      <vt:lpstr>Olimpic Sports Stats</vt:lpstr>
      <vt:lpstr>Propuesta del proyecto</vt:lpstr>
      <vt:lpstr>Dataset seleccionado</vt:lpstr>
      <vt:lpstr>Hito 1</vt:lpstr>
      <vt:lpstr>Importación y limpieza de datos</vt:lpstr>
      <vt:lpstr>Importación y limpieza de datos</vt:lpstr>
      <vt:lpstr>Importación y limpieza de datos</vt:lpstr>
      <vt:lpstr>Importación y limpieza de datos</vt:lpstr>
      <vt:lpstr>Exploración Inicial</vt:lpstr>
      <vt:lpstr>Exploración Inicial</vt:lpstr>
      <vt:lpstr>Exploración Inicial</vt:lpstr>
      <vt:lpstr>Exploración Inicial</vt:lpstr>
      <vt:lpstr>Exploración Inicial</vt:lpstr>
      <vt:lpstr>Exploración Inicial</vt:lpstr>
      <vt:lpstr>Exploración Inicial</vt:lpstr>
      <vt:lpstr>Exploración Inicial</vt:lpstr>
      <vt:lpstr>Primer ERD propuesto</vt:lpstr>
      <vt:lpstr>Preguntas/Hipótesis</vt:lpstr>
      <vt:lpstr>Hito 2</vt:lpstr>
      <vt:lpstr>Estadísticas descriptivas</vt:lpstr>
      <vt:lpstr>Estadísticas descriptivas</vt:lpstr>
      <vt:lpstr>Estadísticas descriptivas</vt:lpstr>
      <vt:lpstr>Estadísticas descriptivas</vt:lpstr>
      <vt:lpstr>Estadísticas descriptivas</vt:lpstr>
      <vt:lpstr>Estadísticas descriptivas</vt:lpstr>
      <vt:lpstr>Estadísticas descriptivas</vt:lpstr>
      <vt:lpstr>Estadísticas descriptivas</vt:lpstr>
      <vt:lpstr>Estadísticas descriptivas</vt:lpstr>
      <vt:lpstr>Estadísticas descriptivas</vt:lpstr>
      <vt:lpstr>Puntos clave encontrados</vt:lpstr>
      <vt:lpstr>Puntos clave encontrados</vt:lpstr>
      <vt:lpstr>Puntos clave encontrados</vt:lpstr>
      <vt:lpstr>Hipótesis: Puntos a favor/en contra</vt:lpstr>
      <vt:lpstr>ERD Actualizado</vt:lpstr>
      <vt:lpstr>Hito 3</vt:lpstr>
      <vt:lpstr>Correlaciones/Análisis textual</vt:lpstr>
      <vt:lpstr>Correlaciones/Análisis textual</vt:lpstr>
      <vt:lpstr>Correlaciones/Análisis textual</vt:lpstr>
      <vt:lpstr>Correlaciones/Análisis textual</vt:lpstr>
      <vt:lpstr>Correlaciones/Análisis textual</vt:lpstr>
      <vt:lpstr>Correlaciones/Análisis textual</vt:lpstr>
      <vt:lpstr>Conexiones/Relaciones</vt:lpstr>
      <vt:lpstr>Conexiones/Relaciones</vt:lpstr>
      <vt:lpstr>Métrica creada</vt:lpstr>
      <vt:lpstr>Hito 4</vt:lpstr>
      <vt:lpstr>Recomendaciones y 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u202113647 (Miranda Valera, Luis Alfredo)</dc:creator>
  <cp:lastModifiedBy>u202113647 (Miranda Valera, Luis Alfredo)</cp:lastModifiedBy>
  <cp:revision>10</cp:revision>
  <dcterms:created xsi:type="dcterms:W3CDTF">2024-06-05T18:06:48Z</dcterms:created>
  <dcterms:modified xsi:type="dcterms:W3CDTF">2024-07-20T04:27:27Z</dcterms:modified>
</cp:coreProperties>
</file>