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3"/>
  </p:normalViewPr>
  <p:slideViewPr>
    <p:cSldViewPr snapToGrid="0" snapToObjects="1">
      <p:cViewPr varScale="1">
        <p:scale>
          <a:sx n="96" d="100"/>
          <a:sy n="96"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4C6D7E0-E945-224C-B5AF-F4232F819A84}" type="datetimeFigureOut">
              <a:rPr lang="en-US" smtClean="0"/>
              <a:t>11/21/19</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803958F-6290-A344-888C-80DB11E02A98}" type="slidenum">
              <a:rPr lang="en-US" smtClean="0"/>
              <a:t>‹#›</a:t>
            </a:fld>
            <a:endParaRPr lang="en-US"/>
          </a:p>
        </p:txBody>
      </p:sp>
    </p:spTree>
    <p:extLst>
      <p:ext uri="{BB962C8B-B14F-4D97-AF65-F5344CB8AC3E}">
        <p14:creationId xmlns:p14="http://schemas.microsoft.com/office/powerpoint/2010/main" val="55950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6D7E0-E945-224C-B5AF-F4232F819A84}" type="datetimeFigureOut">
              <a:rPr lang="en-US" smtClean="0"/>
              <a:t>11/21/19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81819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6D7E0-E945-224C-B5AF-F4232F819A84}" type="datetimeFigureOut">
              <a:rPr lang="en-US" smtClean="0"/>
              <a:t>11/21/19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1032732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6D7E0-E945-224C-B5AF-F4232F819A84}" type="datetimeFigureOut">
              <a:rPr lang="en-US" smtClean="0"/>
              <a:t>11/21/19</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1170292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6D7E0-E945-224C-B5AF-F4232F819A84}" type="datetimeFigureOut">
              <a:rPr lang="en-US" smtClean="0"/>
              <a:t>11/21/19</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301862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C6D7E0-E945-224C-B5AF-F4232F819A84}" type="datetimeFigureOut">
              <a:rPr lang="en-US" smtClean="0"/>
              <a:t>11/21/19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1045285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C6D7E0-E945-224C-B5AF-F4232F819A84}" type="datetimeFigureOut">
              <a:rPr lang="en-US" smtClean="0"/>
              <a:t>11/21/19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1690644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6D7E0-E945-224C-B5AF-F4232F819A84}" type="datetimeFigureOut">
              <a:rPr lang="en-US" smtClean="0"/>
              <a:t>11/21/19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1313104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6D7E0-E945-224C-B5AF-F4232F819A84}" type="datetimeFigureOut">
              <a:rPr lang="en-US" smtClean="0"/>
              <a:t>11/21/19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180051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6D7E0-E945-224C-B5AF-F4232F819A84}" type="datetimeFigureOut">
              <a:rPr lang="en-US" smtClean="0"/>
              <a:t>11/21/19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186855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6D7E0-E945-224C-B5AF-F4232F819A84}" type="datetimeFigureOut">
              <a:rPr lang="en-US" smtClean="0"/>
              <a:t>11/21/19</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2326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C6D7E0-E945-224C-B5AF-F4232F819A84}" type="datetimeFigureOut">
              <a:rPr lang="en-US" smtClean="0"/>
              <a:t>11/21/19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20476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C6D7E0-E945-224C-B5AF-F4232F819A84}" type="datetimeFigureOut">
              <a:rPr lang="en-US" smtClean="0"/>
              <a:t>11/21/19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120892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C6D7E0-E945-224C-B5AF-F4232F819A84}" type="datetimeFigureOut">
              <a:rPr lang="en-US" smtClean="0"/>
              <a:t>11/21/19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101142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6D7E0-E945-224C-B5AF-F4232F819A84}" type="datetimeFigureOut">
              <a:rPr lang="en-US" smtClean="0"/>
              <a:t>11/21/19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162016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6D7E0-E945-224C-B5AF-F4232F819A84}" type="datetimeFigureOut">
              <a:rPr lang="en-US" smtClean="0"/>
              <a:t>11/21/19</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7762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6D7E0-E945-224C-B5AF-F4232F819A84}" type="datetimeFigureOut">
              <a:rPr lang="en-US" smtClean="0"/>
              <a:t>11/21/19</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803958F-6290-A344-888C-80DB11E02A98}" type="slidenum">
              <a:rPr lang="en-US" smtClean="0"/>
              <a:t>‹#›</a:t>
            </a:fld>
            <a:endParaRPr lang="en-US"/>
          </a:p>
        </p:txBody>
      </p:sp>
    </p:spTree>
    <p:extLst>
      <p:ext uri="{BB962C8B-B14F-4D97-AF65-F5344CB8AC3E}">
        <p14:creationId xmlns:p14="http://schemas.microsoft.com/office/powerpoint/2010/main" val="10573716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14C6D7E0-E945-224C-B5AF-F4232F819A84}" type="datetimeFigureOut">
              <a:rPr lang="en-US" smtClean="0"/>
              <a:t>11/21/19</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5803958F-6290-A344-888C-80DB11E02A98}" type="slidenum">
              <a:rPr lang="en-US" smtClean="0"/>
              <a:t>‹#›</a:t>
            </a:fld>
            <a:endParaRPr lang="en-US"/>
          </a:p>
        </p:txBody>
      </p:sp>
    </p:spTree>
    <p:extLst>
      <p:ext uri="{BB962C8B-B14F-4D97-AF65-F5344CB8AC3E}">
        <p14:creationId xmlns:p14="http://schemas.microsoft.com/office/powerpoint/2010/main" val="20143772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Taller 3 de Python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93122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Removing elements in a </a:t>
            </a:r>
            <a:r>
              <a:rPr lang="en-US" b="1" dirty="0" smtClean="0"/>
              <a:t>list using indexes</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smtClean="0"/>
              <a:t>Del and pop both use indexes</a:t>
            </a:r>
          </a:p>
          <a:p>
            <a:r>
              <a:rPr lang="en-US" dirty="0" smtClean="0"/>
              <a:t>You can use list slicing deletion when using del</a:t>
            </a:r>
          </a:p>
          <a:p>
            <a:r>
              <a:rPr lang="en-US" dirty="0" smtClean="0"/>
              <a:t>E.g. del </a:t>
            </a:r>
            <a:r>
              <a:rPr lang="en-US" dirty="0" err="1" smtClean="0"/>
              <a:t>lista</a:t>
            </a:r>
            <a:r>
              <a:rPr lang="en-US" dirty="0" smtClean="0"/>
              <a:t>[2:4]. This command would delete the elements 2 and 3 of the list.</a:t>
            </a:r>
          </a:p>
          <a:p>
            <a:r>
              <a:rPr lang="en-US" dirty="0" smtClean="0"/>
              <a:t>Remember that the first element in a list has index 0. Similarly, l</a:t>
            </a:r>
            <a:br>
              <a:rPr lang="en-US" dirty="0" smtClean="0"/>
            </a:br>
            <a:endParaRPr lang="en-US" dirty="0"/>
          </a:p>
        </p:txBody>
      </p:sp>
    </p:spTree>
    <p:extLst>
      <p:ext uri="{BB962C8B-B14F-4D97-AF65-F5344CB8AC3E}">
        <p14:creationId xmlns:p14="http://schemas.microsoft.com/office/powerpoint/2010/main" val="80738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Cloning V.S. Copying lists </a:t>
            </a:r>
            <a:endParaRPr lang="en-US" b="1" dirty="0"/>
          </a:p>
        </p:txBody>
      </p:sp>
      <p:sp>
        <p:nvSpPr>
          <p:cNvPr id="3" name="Content Placeholder 2"/>
          <p:cNvSpPr>
            <a:spLocks noGrp="1"/>
          </p:cNvSpPr>
          <p:nvPr>
            <p:ph idx="1"/>
          </p:nvPr>
        </p:nvSpPr>
        <p:spPr/>
        <p:txBody>
          <a:bodyPr/>
          <a:lstStyle/>
          <a:p>
            <a:r>
              <a:rPr lang="en-US" dirty="0" smtClean="0"/>
              <a:t>For cloning use list1 = list2</a:t>
            </a:r>
          </a:p>
          <a:p>
            <a:r>
              <a:rPr lang="en-US" dirty="0" smtClean="0"/>
              <a:t>But how do we copy lists then?</a:t>
            </a:r>
          </a:p>
          <a:p>
            <a:r>
              <a:rPr lang="en-US" dirty="0" smtClean="0"/>
              <a:t>There are many ways of copying lists and depending on the purpose and on the nature of the list is that we determine which way </a:t>
            </a:r>
            <a:r>
              <a:rPr lang="en-US" smtClean="0"/>
              <a:t>to clone them</a:t>
            </a:r>
            <a:r>
              <a:rPr lang="en-US" smtClean="0"/>
              <a:t>.</a:t>
            </a:r>
            <a:endParaRPr lang="en-US" dirty="0" smtClean="0"/>
          </a:p>
          <a:p>
            <a:endParaRPr lang="en-US" dirty="0" smtClean="0"/>
          </a:p>
        </p:txBody>
      </p:sp>
    </p:spTree>
    <p:extLst>
      <p:ext uri="{BB962C8B-B14F-4D97-AF65-F5344CB8AC3E}">
        <p14:creationId xmlns:p14="http://schemas.microsoft.com/office/powerpoint/2010/main" val="1178383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If is for “decisions</a:t>
            </a:r>
            <a:r>
              <a:rPr lang="en-US" b="1" dirty="0" smtClean="0"/>
              <a:t>”</a:t>
            </a:r>
            <a:endParaRPr lang="en-US" b="1" dirty="0"/>
          </a:p>
        </p:txBody>
      </p:sp>
      <p:sp>
        <p:nvSpPr>
          <p:cNvPr id="3" name="Content Placeholder 2"/>
          <p:cNvSpPr>
            <a:spLocks noGrp="1"/>
          </p:cNvSpPr>
          <p:nvPr>
            <p:ph idx="1"/>
          </p:nvPr>
        </p:nvSpPr>
        <p:spPr/>
        <p:txBody>
          <a:bodyPr/>
          <a:lstStyle/>
          <a:p>
            <a:r>
              <a:rPr lang="en-US" dirty="0" smtClean="0"/>
              <a:t>If’s definition is the same a we use it all the time </a:t>
            </a:r>
          </a:p>
          <a:p>
            <a:r>
              <a:rPr lang="en-US" dirty="0" smtClean="0"/>
              <a:t>If can only check truth statements</a:t>
            </a:r>
          </a:p>
          <a:p>
            <a:r>
              <a:rPr lang="en-US" dirty="0" smtClean="0"/>
              <a:t>And vs Or in math and programming </a:t>
            </a:r>
          </a:p>
          <a:p>
            <a:r>
              <a:rPr lang="en-US" dirty="0" smtClean="0"/>
              <a:t>If needs indentation</a:t>
            </a:r>
          </a:p>
          <a:p>
            <a:r>
              <a:rPr lang="en-US" dirty="0" smtClean="0"/>
              <a:t>E.g. Determine y an input number belong to a the interval [1,31]</a:t>
            </a:r>
          </a:p>
        </p:txBody>
      </p:sp>
    </p:spTree>
    <p:extLst>
      <p:ext uri="{BB962C8B-B14F-4D97-AF65-F5344CB8AC3E}">
        <p14:creationId xmlns:p14="http://schemas.microsoft.com/office/powerpoint/2010/main" val="1191816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Just 1 or the other: “If, else”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Else means do this if the condition in the if clause is false.</a:t>
            </a:r>
          </a:p>
          <a:p>
            <a:r>
              <a:rPr lang="en-US" dirty="0" smtClean="0"/>
              <a:t>Therefore always one of the indented blocks will be executed.</a:t>
            </a:r>
          </a:p>
          <a:p>
            <a:r>
              <a:rPr lang="en-US" dirty="0" smtClean="0"/>
              <a:t>E.g. Determine if the user is overweight using the BMI.</a:t>
            </a:r>
          </a:p>
        </p:txBody>
      </p:sp>
    </p:spTree>
    <p:extLst>
      <p:ext uri="{BB962C8B-B14F-4D97-AF65-F5344CB8AC3E}">
        <p14:creationId xmlns:p14="http://schemas.microsoft.com/office/powerpoint/2010/main" val="1832021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t>
            </a:r>
            <a:r>
              <a:rPr lang="en-US" b="1" dirty="0"/>
              <a:t/>
            </a:r>
            <a:br>
              <a:rPr lang="en-US" b="1" dirty="0"/>
            </a:br>
            <a:r>
              <a:rPr lang="en-US" b="1" dirty="0"/>
              <a:t>Menus and intervals: “if and </a:t>
            </a:r>
            <a:r>
              <a:rPr lang="en-US" b="1" dirty="0" err="1"/>
              <a:t>elif</a:t>
            </a:r>
            <a:r>
              <a:rPr lang="en-US" b="1" dirty="0"/>
              <a: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smtClean="0"/>
              <a:t>Elif</a:t>
            </a:r>
            <a:r>
              <a:rPr lang="en-US" dirty="0" smtClean="0"/>
              <a:t> comes from else and from if</a:t>
            </a:r>
          </a:p>
          <a:p>
            <a:r>
              <a:rPr lang="en-US" dirty="0" err="1" smtClean="0"/>
              <a:t>Elif</a:t>
            </a:r>
            <a:r>
              <a:rPr lang="en-US" dirty="0" smtClean="0"/>
              <a:t> is ideal for determining if a value is in a partitioned interval</a:t>
            </a:r>
          </a:p>
          <a:p>
            <a:r>
              <a:rPr lang="en-US" dirty="0" smtClean="0"/>
              <a:t>E.g. The user enters the hours his car was parked in a parking lot that with the following fares:</a:t>
            </a:r>
          </a:p>
          <a:p>
            <a:pPr lvl="1"/>
            <a:r>
              <a:rPr lang="en-US" dirty="0" smtClean="0"/>
              <a:t>First </a:t>
            </a:r>
            <a:r>
              <a:rPr lang="en-US" dirty="0" err="1" smtClean="0"/>
              <a:t>hr</a:t>
            </a:r>
            <a:r>
              <a:rPr lang="en-US" dirty="0" smtClean="0"/>
              <a:t> 					= 	$2.50</a:t>
            </a:r>
          </a:p>
          <a:p>
            <a:pPr lvl="1"/>
            <a:r>
              <a:rPr lang="en-US" dirty="0" smtClean="0"/>
              <a:t>2</a:t>
            </a:r>
            <a:r>
              <a:rPr lang="en-US" baseline="30000" dirty="0" smtClean="0"/>
              <a:t>nd</a:t>
            </a:r>
            <a:r>
              <a:rPr lang="en-US" dirty="0" smtClean="0"/>
              <a:t> and 3</a:t>
            </a:r>
            <a:r>
              <a:rPr lang="en-US" baseline="30000" dirty="0" smtClean="0"/>
              <a:t>rd</a:t>
            </a:r>
            <a:r>
              <a:rPr lang="en-US" dirty="0" smtClean="0"/>
              <a:t> hour 			= 	$4.50</a:t>
            </a:r>
          </a:p>
          <a:p>
            <a:pPr lvl="1"/>
            <a:r>
              <a:rPr lang="en-US" dirty="0" smtClean="0"/>
              <a:t>4</a:t>
            </a:r>
            <a:r>
              <a:rPr lang="en-US" baseline="30000" dirty="0" smtClean="0"/>
              <a:t>th</a:t>
            </a:r>
            <a:r>
              <a:rPr lang="en-US" dirty="0" smtClean="0"/>
              <a:t> hour and  5</a:t>
            </a:r>
            <a:r>
              <a:rPr lang="en-US" baseline="30000" dirty="0" smtClean="0"/>
              <a:t>th</a:t>
            </a:r>
            <a:r>
              <a:rPr lang="en-US" dirty="0" smtClean="0"/>
              <a:t> hour 		=	$6.00</a:t>
            </a:r>
          </a:p>
          <a:p>
            <a:pPr lvl="1"/>
            <a:r>
              <a:rPr lang="en-US" dirty="0" smtClean="0"/>
              <a:t>More than 5 hours 			= 	$7.00 + $1 per additional hour</a:t>
            </a:r>
          </a:p>
          <a:p>
            <a:pPr lvl="1"/>
            <a:r>
              <a:rPr lang="en-US" dirty="0" smtClean="0"/>
              <a:t>How much does he pay for parking </a:t>
            </a:r>
            <a:r>
              <a:rPr lang="en-US" smtClean="0"/>
              <a:t>at this parking lot?</a:t>
            </a:r>
            <a:endParaRPr lang="en-US" dirty="0"/>
          </a:p>
        </p:txBody>
      </p:sp>
    </p:spTree>
    <p:extLst>
      <p:ext uri="{BB962C8B-B14F-4D97-AF65-F5344CB8AC3E}">
        <p14:creationId xmlns:p14="http://schemas.microsoft.com/office/powerpoint/2010/main" val="70668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02" y="997875"/>
            <a:ext cx="8761413" cy="706964"/>
          </a:xfrm>
        </p:spPr>
        <p:txBody>
          <a:bodyPr/>
          <a:lstStyle/>
          <a:p>
            <a:pPr algn="ctr"/>
            <a:r>
              <a:rPr lang="en-US" b="1" dirty="0"/>
              <a:t>Review of Math concepts</a:t>
            </a:r>
            <a:r>
              <a:rPr lang="en-US" dirty="0"/>
              <a:t/>
            </a:r>
            <a:br>
              <a:rPr lang="en-US" dirty="0"/>
            </a:br>
            <a:endParaRPr lang="en-US" dirty="0"/>
          </a:p>
        </p:txBody>
      </p:sp>
      <p:sp>
        <p:nvSpPr>
          <p:cNvPr id="3" name="Content Placeholder 2"/>
          <p:cNvSpPr>
            <a:spLocks noGrp="1"/>
          </p:cNvSpPr>
          <p:nvPr>
            <p:ph idx="1"/>
          </p:nvPr>
        </p:nvSpPr>
        <p:spPr>
          <a:xfrm>
            <a:off x="360752" y="2393538"/>
            <a:ext cx="11443990" cy="4486275"/>
          </a:xfrm>
        </p:spPr>
        <p:txBody>
          <a:bodyPr/>
          <a:lstStyle/>
          <a:p>
            <a:r>
              <a:rPr lang="en-US" dirty="0"/>
              <a:t>B</a:t>
            </a:r>
            <a:r>
              <a:rPr lang="en-US" dirty="0" smtClean="0"/>
              <a:t>asic built-in data structures: set, tuple, list, and dictionary.</a:t>
            </a:r>
          </a:p>
          <a:p>
            <a:r>
              <a:rPr lang="en-US" dirty="0" smtClean="0"/>
              <a:t>Set</a:t>
            </a:r>
            <a:r>
              <a:rPr lang="en-US" dirty="0"/>
              <a:t>, tuple, list, </a:t>
            </a:r>
            <a:r>
              <a:rPr lang="en-US" dirty="0" smtClean="0"/>
              <a:t>dictionary  VS. </a:t>
            </a:r>
            <a:r>
              <a:rPr lang="en-US" dirty="0"/>
              <a:t>Set, tuple, list, function (as </a:t>
            </a:r>
            <a:r>
              <a:rPr lang="en-US" dirty="0" smtClean="0"/>
              <a:t>in mathematics)</a:t>
            </a:r>
          </a:p>
        </p:txBody>
      </p:sp>
    </p:spTree>
    <p:extLst>
      <p:ext uri="{BB962C8B-B14F-4D97-AF65-F5344CB8AC3E}">
        <p14:creationId xmlns:p14="http://schemas.microsoft.com/office/powerpoint/2010/main" val="1507796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 clause for List and for everybody</a:t>
            </a:r>
            <a:br>
              <a:rPr lang="en-US" b="1" dirty="0"/>
            </a:br>
            <a:endParaRPr lang="en-US" b="1" dirty="0"/>
          </a:p>
        </p:txBody>
      </p:sp>
      <p:sp>
        <p:nvSpPr>
          <p:cNvPr id="3" name="Content Placeholder 2"/>
          <p:cNvSpPr>
            <a:spLocks noGrp="1"/>
          </p:cNvSpPr>
          <p:nvPr>
            <p:ph idx="1"/>
          </p:nvPr>
        </p:nvSpPr>
        <p:spPr/>
        <p:txBody>
          <a:bodyPr/>
          <a:lstStyle/>
          <a:p>
            <a:r>
              <a:rPr lang="en-US" dirty="0" smtClean="0"/>
              <a:t>The “in” clause works for every basic built-in data structure</a:t>
            </a:r>
          </a:p>
          <a:p>
            <a:r>
              <a:rPr lang="en-US" dirty="0" smtClean="0"/>
              <a:t>“In” outputs a bool value(i.e. is a truth statement)</a:t>
            </a:r>
          </a:p>
          <a:p>
            <a:r>
              <a:rPr lang="en-US" dirty="0" smtClean="0"/>
              <a:t>E.g. Given a list o people in a party, determine if Juan attended the party.</a:t>
            </a:r>
          </a:p>
        </p:txBody>
      </p:sp>
    </p:spTree>
    <p:extLst>
      <p:ext uri="{BB962C8B-B14F-4D97-AF65-F5344CB8AC3E}">
        <p14:creationId xmlns:p14="http://schemas.microsoft.com/office/powerpoint/2010/main" val="29894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List slicing </a:t>
            </a:r>
            <a:br>
              <a:rPr lang="en-US" b="1" dirty="0"/>
            </a:br>
            <a:endParaRPr lang="en-US" b="1" dirty="0"/>
          </a:p>
        </p:txBody>
      </p:sp>
      <p:sp>
        <p:nvSpPr>
          <p:cNvPr id="3" name="Content Placeholder 2"/>
          <p:cNvSpPr>
            <a:spLocks noGrp="1"/>
          </p:cNvSpPr>
          <p:nvPr>
            <p:ph idx="1"/>
          </p:nvPr>
        </p:nvSpPr>
        <p:spPr/>
        <p:txBody>
          <a:bodyPr/>
          <a:lstStyle/>
          <a:p>
            <a:r>
              <a:rPr lang="en-US" dirty="0" smtClean="0"/>
              <a:t>Is an code that output an ordered part of the list.</a:t>
            </a:r>
          </a:p>
          <a:p>
            <a:r>
              <a:rPr lang="en-US" dirty="0" smtClean="0"/>
              <a:t>A </a:t>
            </a:r>
            <a:r>
              <a:rPr lang="en-US" dirty="0"/>
              <a:t>slicing </a:t>
            </a:r>
            <a:r>
              <a:rPr lang="en-US" dirty="0" smtClean="0"/>
              <a:t> like </a:t>
            </a:r>
            <a:r>
              <a:rPr lang="en-US" dirty="0" err="1" smtClean="0"/>
              <a:t>a_list</a:t>
            </a:r>
            <a:r>
              <a:rPr lang="en-US" dirty="0" smtClean="0"/>
              <a:t>[</a:t>
            </a:r>
            <a:r>
              <a:rPr lang="en-US" dirty="0" err="1" smtClean="0"/>
              <a:t>x:y</a:t>
            </a:r>
            <a:r>
              <a:rPr lang="en-US" dirty="0"/>
              <a:t>] does not include the </a:t>
            </a:r>
            <a:r>
              <a:rPr lang="en-US" dirty="0" smtClean="0"/>
              <a:t>Y</a:t>
            </a:r>
          </a:p>
          <a:p>
            <a:r>
              <a:rPr lang="en-US" dirty="0"/>
              <a:t>Slicing for dividing </a:t>
            </a:r>
            <a:r>
              <a:rPr lang="en-US" dirty="0" smtClean="0"/>
              <a:t>the </a:t>
            </a:r>
            <a:r>
              <a:rPr lang="en-US" dirty="0"/>
              <a:t>list in </a:t>
            </a:r>
            <a:r>
              <a:rPr lang="en-US" dirty="0" smtClean="0"/>
              <a:t>intervals</a:t>
            </a:r>
          </a:p>
          <a:p>
            <a:r>
              <a:rPr lang="en-US" dirty="0"/>
              <a:t>Slicing for copying lists (this will be shown later</a:t>
            </a:r>
            <a:r>
              <a:rPr lang="en-US" dirty="0" smtClean="0"/>
              <a:t>)</a:t>
            </a:r>
          </a:p>
          <a:p>
            <a:r>
              <a:rPr lang="en-US" dirty="0" smtClean="0"/>
              <a:t>E.g.  Given list of patients that came to an office (where the index in the list matches the orders in which the patients came), find which where the first there patients of the day. </a:t>
            </a:r>
          </a:p>
        </p:txBody>
      </p:sp>
    </p:spTree>
    <p:extLst>
      <p:ext uri="{BB962C8B-B14F-4D97-AF65-F5344CB8AC3E}">
        <p14:creationId xmlns:p14="http://schemas.microsoft.com/office/powerpoint/2010/main" val="50053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Most Important </a:t>
            </a:r>
            <a:r>
              <a:rPr lang="en-US" b="1" dirty="0"/>
              <a:t>List Methods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.append()  and .remove()</a:t>
            </a:r>
          </a:p>
          <a:p>
            <a:r>
              <a:rPr lang="en-US" dirty="0" smtClean="0"/>
              <a:t>Both require the programmers to explicitly state the exact element being appended </a:t>
            </a:r>
            <a:r>
              <a:rPr lang="en-US" dirty="0"/>
              <a:t>o</a:t>
            </a:r>
            <a:r>
              <a:rPr lang="en-US" dirty="0" smtClean="0"/>
              <a:t>r removed.</a:t>
            </a:r>
          </a:p>
          <a:p>
            <a:r>
              <a:rPr lang="en-US" dirty="0" smtClean="0"/>
              <a:t>.append() adds an element at the end of the list. </a:t>
            </a:r>
          </a:p>
          <a:p>
            <a:r>
              <a:rPr lang="en-US" dirty="0" smtClean="0"/>
              <a:t>E.g. Simply remove and append an </a:t>
            </a:r>
            <a:r>
              <a:rPr lang="en-US" dirty="0"/>
              <a:t>e</a:t>
            </a:r>
            <a:r>
              <a:rPr lang="en-US" dirty="0" smtClean="0"/>
              <a:t>lement of any list with the following </a:t>
            </a:r>
            <a:r>
              <a:rPr lang="en-US" dirty="0" err="1" smtClean="0"/>
              <a:t>sintax</a:t>
            </a:r>
            <a:r>
              <a:rPr lang="en-US" dirty="0" smtClean="0"/>
              <a:t>: </a:t>
            </a:r>
            <a:r>
              <a:rPr lang="en-US" dirty="0" err="1" smtClean="0"/>
              <a:t>lista.append</a:t>
            </a:r>
            <a:r>
              <a:rPr lang="en-US" dirty="0" smtClean="0"/>
              <a:t>(</a:t>
            </a:r>
            <a:r>
              <a:rPr lang="en-US" dirty="0" err="1" smtClean="0"/>
              <a:t>an_element</a:t>
            </a:r>
            <a:r>
              <a:rPr lang="en-US" dirty="0" smtClean="0"/>
              <a:t>) and </a:t>
            </a:r>
            <a:r>
              <a:rPr lang="en-US" dirty="0" err="1" smtClean="0"/>
              <a:t>lista.remove</a:t>
            </a:r>
            <a:r>
              <a:rPr lang="en-US" dirty="0" smtClean="0"/>
              <a:t>(</a:t>
            </a:r>
            <a:r>
              <a:rPr lang="en-US" dirty="0" err="1" smtClean="0"/>
              <a:t>an_element</a:t>
            </a:r>
            <a:r>
              <a:rPr lang="en-US" dirty="0" smtClean="0"/>
              <a:t>)</a:t>
            </a:r>
          </a:p>
          <a:p>
            <a:r>
              <a:rPr lang="en-US" dirty="0" smtClean="0"/>
              <a:t>Editing or updating a lists is easy. Use the index and use the following code: </a:t>
            </a:r>
            <a:r>
              <a:rPr lang="en-US" dirty="0" err="1" smtClean="0"/>
              <a:t>a_list</a:t>
            </a:r>
            <a:r>
              <a:rPr lang="en-US" dirty="0" smtClean="0"/>
              <a:t>[n] = new value.</a:t>
            </a:r>
          </a:p>
          <a:p>
            <a:endParaRPr lang="en-US" dirty="0" smtClean="0"/>
          </a:p>
          <a:p>
            <a:endParaRPr lang="en-US" dirty="0"/>
          </a:p>
          <a:p>
            <a:endParaRPr lang="en-US" dirty="0"/>
          </a:p>
        </p:txBody>
      </p:sp>
    </p:spTree>
    <p:extLst>
      <p:ext uri="{BB962C8B-B14F-4D97-AF65-F5344CB8AC3E}">
        <p14:creationId xmlns:p14="http://schemas.microsoft.com/office/powerpoint/2010/main" val="140978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List’s most important functions</a:t>
            </a:r>
            <a:br>
              <a:rPr lang="en-US" b="1" dirty="0"/>
            </a:br>
            <a:endParaRPr lang="en-US" b="1" dirty="0"/>
          </a:p>
        </p:txBody>
      </p:sp>
      <p:sp>
        <p:nvSpPr>
          <p:cNvPr id="3" name="Content Placeholder 2"/>
          <p:cNvSpPr>
            <a:spLocks noGrp="1"/>
          </p:cNvSpPr>
          <p:nvPr>
            <p:ph idx="1"/>
          </p:nvPr>
        </p:nvSpPr>
        <p:spPr/>
        <p:txBody>
          <a:bodyPr/>
          <a:lstStyle/>
          <a:p>
            <a:r>
              <a:rPr lang="en-US" dirty="0" smtClean="0"/>
              <a:t>Sorted(</a:t>
            </a:r>
            <a:r>
              <a:rPr lang="en-US" dirty="0" err="1" smtClean="0"/>
              <a:t>lista</a:t>
            </a:r>
            <a:r>
              <a:rPr lang="en-US" dirty="0" smtClean="0"/>
              <a:t>)</a:t>
            </a:r>
            <a:endParaRPr lang="en-US" dirty="0"/>
          </a:p>
          <a:p>
            <a:r>
              <a:rPr lang="en-US" dirty="0" smtClean="0"/>
              <a:t>Min(</a:t>
            </a:r>
            <a:r>
              <a:rPr lang="en-US" dirty="0" err="1" smtClean="0"/>
              <a:t>lista</a:t>
            </a:r>
            <a:r>
              <a:rPr lang="en-US" dirty="0" smtClean="0"/>
              <a:t>)</a:t>
            </a:r>
            <a:endParaRPr lang="en-US" dirty="0"/>
          </a:p>
          <a:p>
            <a:r>
              <a:rPr lang="en-US" dirty="0" smtClean="0"/>
              <a:t>Max(</a:t>
            </a:r>
            <a:r>
              <a:rPr lang="en-US" dirty="0" err="1" smtClean="0"/>
              <a:t>lista</a:t>
            </a:r>
            <a:r>
              <a:rPr lang="en-US" dirty="0" smtClean="0"/>
              <a:t>)</a:t>
            </a:r>
            <a:endParaRPr lang="en-US" dirty="0"/>
          </a:p>
          <a:p>
            <a:r>
              <a:rPr lang="en-US" dirty="0" err="1" smtClean="0"/>
              <a:t>len</a:t>
            </a:r>
            <a:r>
              <a:rPr lang="en-US" dirty="0" smtClean="0"/>
              <a:t>(</a:t>
            </a:r>
            <a:r>
              <a:rPr lang="en-US" dirty="0" err="1" smtClean="0"/>
              <a:t>lista</a:t>
            </a:r>
            <a:r>
              <a:rPr lang="en-US" dirty="0" smtClean="0"/>
              <a:t>)</a:t>
            </a:r>
            <a:endParaRPr lang="en-US" dirty="0"/>
          </a:p>
          <a:p>
            <a:endParaRPr lang="en-US" dirty="0"/>
          </a:p>
        </p:txBody>
      </p:sp>
    </p:spTree>
    <p:extLst>
      <p:ext uri="{BB962C8B-B14F-4D97-AF65-F5344CB8AC3E}">
        <p14:creationId xmlns:p14="http://schemas.microsoft.com/office/powerpoint/2010/main" val="751852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373</TotalTime>
  <Words>513</Words>
  <Application>Microsoft Macintosh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Wingdings 3</vt:lpstr>
      <vt:lpstr>Arial</vt:lpstr>
      <vt:lpstr>Ion Boardroom</vt:lpstr>
      <vt:lpstr>Taller 3 de Python</vt:lpstr>
      <vt:lpstr>If is for “decisions”</vt:lpstr>
      <vt:lpstr>Just 1 or the other: “If, else” </vt:lpstr>
      <vt:lpstr>  Menus and intervals: “if and elif” </vt:lpstr>
      <vt:lpstr>Review of Math concepts </vt:lpstr>
      <vt:lpstr>“In” clause for List and for everybody </vt:lpstr>
      <vt:lpstr>List slicing  </vt:lpstr>
      <vt:lpstr>Most Important List Methods  </vt:lpstr>
      <vt:lpstr>List’s most important functions </vt:lpstr>
      <vt:lpstr>Removing elements in a list using indexes  </vt:lpstr>
      <vt:lpstr>Cloning V.S. Copying lists </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3 de Python</dc:title>
  <dc:creator>Luis Monroig</dc:creator>
  <cp:lastModifiedBy>Luis Monroig</cp:lastModifiedBy>
  <cp:revision>15</cp:revision>
  <dcterms:created xsi:type="dcterms:W3CDTF">2019-11-14T17:01:37Z</dcterms:created>
  <dcterms:modified xsi:type="dcterms:W3CDTF">2019-11-21T10:25:41Z</dcterms:modified>
</cp:coreProperties>
</file>