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314" r:id="rId2"/>
    <p:sldId id="342" r:id="rId3"/>
    <p:sldId id="365" r:id="rId4"/>
    <p:sldId id="362" r:id="rId5"/>
    <p:sldId id="363" r:id="rId6"/>
    <p:sldId id="366" r:id="rId7"/>
    <p:sldId id="343" r:id="rId8"/>
    <p:sldId id="344" r:id="rId9"/>
    <p:sldId id="345" r:id="rId10"/>
    <p:sldId id="361" r:id="rId11"/>
    <p:sldId id="346" r:id="rId12"/>
    <p:sldId id="364" r:id="rId13"/>
    <p:sldId id="354" r:id="rId14"/>
    <p:sldId id="356" r:id="rId15"/>
    <p:sldId id="358" r:id="rId16"/>
    <p:sldId id="357" r:id="rId17"/>
    <p:sldId id="280" r:id="rId18"/>
    <p:sldId id="347" r:id="rId19"/>
    <p:sldId id="281" r:id="rId20"/>
    <p:sldId id="348" r:id="rId21"/>
    <p:sldId id="349" r:id="rId22"/>
    <p:sldId id="350" r:id="rId23"/>
    <p:sldId id="351" r:id="rId24"/>
    <p:sldId id="352" r:id="rId25"/>
    <p:sldId id="353" r:id="rId26"/>
    <p:sldId id="360" r:id="rId27"/>
  </p:sldIdLst>
  <p:sldSz cx="615315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204"/>
    <a:srgbClr val="FF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4488"/>
  </p:normalViewPr>
  <p:slideViewPr>
    <p:cSldViewPr>
      <p:cViewPr varScale="1">
        <p:scale>
          <a:sx n="190" d="100"/>
          <a:sy n="190" d="100"/>
        </p:scale>
        <p:origin x="1208" y="184"/>
      </p:cViewPr>
      <p:guideLst>
        <p:guide orient="horz" pos="2880"/>
        <p:guide pos="288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89FD-DEFD-464D-881E-D6CF4A54EC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433388"/>
            <a:ext cx="2073275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0E3EB-C477-B84B-B5B4-E74DB90D4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sight, the relationship between these variables is not straightforward. </a:t>
            </a:r>
          </a:p>
          <a:p>
            <a:endParaRPr lang="en-US" dirty="0"/>
          </a:p>
          <a:p>
            <a:r>
              <a:rPr lang="en-US" dirty="0"/>
              <a:t>If the government is helping you, is because you might need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23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first sight, the relationship between these variables is not straightforward. </a:t>
            </a:r>
          </a:p>
          <a:p>
            <a:endParaRPr lang="en-US" dirty="0"/>
          </a:p>
          <a:p>
            <a:r>
              <a:rPr lang="en-US" dirty="0"/>
              <a:t>If the government is helping you, is because you might need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9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study the quasi-experimental setting created by the CRF using the intuition behind a Regression Discontinuity Design.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0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study the quasi-experimental setting created by the CRF using the intuition behind a Regression Discontinuity Design.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70E3EB-C477-B84B-B5B4-E74DB90D4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1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20718" y="3136453"/>
            <a:ext cx="6210124" cy="355907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1258"/>
              <a:ext cx="3613600" cy="2757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6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575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361089" y="457798"/>
            <a:ext cx="5288577" cy="183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211">
                <a:solidFill>
                  <a:schemeClr val="bg1"/>
                </a:solidFill>
                <a:latin typeface="Arial"/>
                <a:cs typeface="Arial"/>
              </a:defRPr>
            </a:lvl1pPr>
            <a:lvl2pPr marL="307604" indent="0">
              <a:lnSpc>
                <a:spcPct val="100000"/>
              </a:lnSpc>
              <a:buNone/>
              <a:defRPr sz="1076">
                <a:solidFill>
                  <a:schemeClr val="bg1"/>
                </a:solidFill>
                <a:latin typeface="Arial"/>
                <a:cs typeface="Arial"/>
              </a:defRPr>
            </a:lvl2pPr>
            <a:lvl3pPr marL="615208" indent="0">
              <a:lnSpc>
                <a:spcPct val="100000"/>
              </a:lnSpc>
              <a:buNone/>
              <a:defRPr sz="1076">
                <a:solidFill>
                  <a:schemeClr val="bg1"/>
                </a:solidFill>
                <a:latin typeface="Arial"/>
                <a:cs typeface="Arial"/>
              </a:defRPr>
            </a:lvl3pPr>
            <a:lvl4pPr marL="922812" indent="0">
              <a:lnSpc>
                <a:spcPct val="100000"/>
              </a:lnSpc>
              <a:buNone/>
              <a:defRPr sz="1076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076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0664" y="457799"/>
            <a:ext cx="55626" cy="26052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424639" y="2849869"/>
            <a:ext cx="360771" cy="620413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834742" y="2790450"/>
            <a:ext cx="3110374" cy="307622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32" y="2910749"/>
            <a:ext cx="240585" cy="3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04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426161" y="-436253"/>
            <a:ext cx="493561" cy="1592961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38412" y="1861426"/>
            <a:ext cx="5204486" cy="74987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2691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57113" y="3168953"/>
            <a:ext cx="5204487" cy="18681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740" b="1" spc="54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57113" y="1644325"/>
            <a:ext cx="5204487" cy="169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11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23622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927743" y="1608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927743" y="1608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27743" y="16084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340963" y="1530388"/>
            <a:ext cx="4577504" cy="441995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691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54042" y="1366765"/>
            <a:ext cx="2490103" cy="1698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942" b="1" i="0" spc="34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0055" y="1367210"/>
            <a:ext cx="100005" cy="562969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1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92" y="5531"/>
            <a:ext cx="5734926" cy="470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18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2392892" y="23825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0" y="519857"/>
            <a:ext cx="5742952" cy="2467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703" marR="0" indent="-230703" algn="l" defTabSz="307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11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211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076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076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076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076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0718" y="3136453"/>
            <a:ext cx="6210124" cy="355907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01258"/>
              <a:ext cx="3613600" cy="2757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6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67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3485" y="312457"/>
            <a:ext cx="3068890" cy="52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18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53485" y="1096328"/>
            <a:ext cx="3068890" cy="187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703" indent="-230703">
              <a:lnSpc>
                <a:spcPct val="100000"/>
              </a:lnSpc>
              <a:buFont typeface="Arial"/>
              <a:buChar char="•"/>
              <a:defRPr sz="1211">
                <a:solidFill>
                  <a:srgbClr val="404041"/>
                </a:solidFill>
                <a:latin typeface="Arial"/>
                <a:cs typeface="Arial"/>
              </a:defRPr>
            </a:lvl1pPr>
            <a:lvl2pPr marL="499857" indent="-192253">
              <a:lnSpc>
                <a:spcPct val="100000"/>
              </a:lnSpc>
              <a:buFont typeface="Arial"/>
              <a:buChar char="•"/>
              <a:defRPr sz="1211">
                <a:solidFill>
                  <a:srgbClr val="404041"/>
                </a:solidFill>
                <a:latin typeface="Arial"/>
                <a:cs typeface="Arial"/>
              </a:defRPr>
            </a:lvl2pPr>
            <a:lvl3pPr marL="769010" indent="-153802">
              <a:lnSpc>
                <a:spcPct val="100000"/>
              </a:lnSpc>
              <a:buFont typeface="Arial"/>
              <a:buChar char="•"/>
              <a:defRPr sz="1211">
                <a:solidFill>
                  <a:srgbClr val="404041"/>
                </a:solidFill>
                <a:latin typeface="Arial"/>
                <a:cs typeface="Arial"/>
              </a:defRPr>
            </a:lvl3pPr>
            <a:lvl4pPr marL="1076615" indent="-153802">
              <a:lnSpc>
                <a:spcPct val="100000"/>
              </a:lnSpc>
              <a:buFont typeface="Arial"/>
              <a:buChar char="•"/>
              <a:defRPr sz="1211">
                <a:solidFill>
                  <a:srgbClr val="404041"/>
                </a:solidFill>
                <a:latin typeface="Arial"/>
                <a:cs typeface="Arial"/>
              </a:defRPr>
            </a:lvl4pPr>
            <a:lvl5pPr marL="1384219" indent="-153802">
              <a:lnSpc>
                <a:spcPct val="100000"/>
              </a:lnSpc>
              <a:buFont typeface="Arial"/>
              <a:buChar char="•"/>
              <a:defRPr sz="1211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750204" y="0"/>
            <a:ext cx="2402946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327538"/>
            <a:ext cx="55626" cy="26052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27506" y="3136453"/>
            <a:ext cx="260551" cy="355907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238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2170" y="510732"/>
            <a:ext cx="5386300" cy="4703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18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2170" y="1097001"/>
            <a:ext cx="5390782" cy="1896579"/>
          </a:xfrm>
          <a:prstGeom prst="rect">
            <a:avLst/>
          </a:prstGeom>
        </p:spPr>
        <p:txBody>
          <a:bodyPr>
            <a:normAutofit/>
          </a:bodyPr>
          <a:lstStyle>
            <a:lvl1pPr marL="230703" indent="-230703" algn="l">
              <a:lnSpc>
                <a:spcPct val="100000"/>
              </a:lnSpc>
              <a:buFont typeface="+mj-lt"/>
              <a:buAutoNum type="arabicPeriod"/>
              <a:defRPr sz="1211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3076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52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2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0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380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45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53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0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252849" y="191723"/>
            <a:ext cx="2490103" cy="1698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74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644468"/>
            <a:ext cx="55626" cy="26052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20718" y="3136453"/>
            <a:ext cx="6210124" cy="355907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01258"/>
              <a:ext cx="3613600" cy="2757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6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33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56729" y="312457"/>
            <a:ext cx="3068890" cy="5243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18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356729" y="1096328"/>
            <a:ext cx="3068890" cy="1884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703" indent="-230703">
              <a:lnSpc>
                <a:spcPct val="100000"/>
              </a:lnSpc>
              <a:buFont typeface="Arial"/>
              <a:buChar char="•"/>
              <a:defRPr sz="1211">
                <a:solidFill>
                  <a:schemeClr val="bg1"/>
                </a:solidFill>
                <a:latin typeface="Arial"/>
                <a:cs typeface="Arial"/>
              </a:defRPr>
            </a:lvl1pPr>
            <a:lvl2pPr marL="499857" indent="-192253">
              <a:lnSpc>
                <a:spcPct val="100000"/>
              </a:lnSpc>
              <a:buFont typeface="Arial"/>
              <a:buChar char="•"/>
              <a:defRPr sz="1211">
                <a:solidFill>
                  <a:schemeClr val="bg1"/>
                </a:solidFill>
                <a:latin typeface="Arial"/>
                <a:cs typeface="Arial"/>
              </a:defRPr>
            </a:lvl2pPr>
            <a:lvl3pPr marL="769010" indent="-153802">
              <a:lnSpc>
                <a:spcPct val="100000"/>
              </a:lnSpc>
              <a:buFont typeface="Arial"/>
              <a:buChar char="•"/>
              <a:defRPr sz="1211">
                <a:solidFill>
                  <a:schemeClr val="bg1"/>
                </a:solidFill>
                <a:latin typeface="Arial"/>
                <a:cs typeface="Arial"/>
              </a:defRPr>
            </a:lvl3pPr>
            <a:lvl4pPr marL="1076615" indent="-153802">
              <a:lnSpc>
                <a:spcPct val="100000"/>
              </a:lnSpc>
              <a:buFont typeface="Arial"/>
              <a:buChar char="•"/>
              <a:defRPr sz="1211">
                <a:solidFill>
                  <a:schemeClr val="bg1"/>
                </a:solidFill>
                <a:latin typeface="Arial"/>
                <a:cs typeface="Arial"/>
              </a:defRPr>
            </a:lvl4pPr>
            <a:lvl5pPr marL="1384219" indent="-153802">
              <a:lnSpc>
                <a:spcPct val="100000"/>
              </a:lnSpc>
              <a:buFont typeface="Arial"/>
              <a:buChar char="•"/>
              <a:defRPr sz="1211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3744720" y="0"/>
            <a:ext cx="2402946" cy="27699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0664" y="327538"/>
            <a:ext cx="55626" cy="26052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27506" y="3136453"/>
            <a:ext cx="260551" cy="355907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274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20718" y="3136453"/>
            <a:ext cx="6210124" cy="355907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01258"/>
              <a:ext cx="3613600" cy="2757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606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//lunavarr@iu.edu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84" y="1645716"/>
            <a:ext cx="5450404" cy="965586"/>
          </a:xfrm>
        </p:spPr>
        <p:txBody>
          <a:bodyPr vert="horz" wrap="square" lIns="61524" tIns="30762" rIns="61524" bIns="30762" rtlCol="0" anchor="ctr">
            <a:noAutofit/>
          </a:bodyPr>
          <a:lstStyle/>
          <a:p>
            <a:r>
              <a:rPr lang="en-US" sz="1600" dirty="0"/>
              <a:t>Federal Assistance and Municipal Borrowing:</a:t>
            </a:r>
            <a:br>
              <a:rPr lang="en-US" sz="1600" dirty="0"/>
            </a:br>
            <a:r>
              <a:rPr lang="en-US" sz="1600" dirty="0"/>
              <a:t>Unpacking the effects of the CARES Act on</a:t>
            </a:r>
            <a:br>
              <a:rPr lang="en-US" sz="1600" dirty="0"/>
            </a:br>
            <a:r>
              <a:rPr lang="en-US" sz="1600" dirty="0"/>
              <a:t>Government Liquidity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7425" y="1409856"/>
            <a:ext cx="5203890" cy="169833"/>
          </a:xfrm>
        </p:spPr>
        <p:txBody>
          <a:bodyPr/>
          <a:lstStyle/>
          <a:p>
            <a:r>
              <a:rPr lang="en-US" sz="1100"/>
              <a:t>O’Neill School of Public and Environmental Affairs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7186-A936-9746-A155-796B13E0033F}"/>
              </a:ext>
            </a:extLst>
          </p:cNvPr>
          <p:cNvSpPr txBox="1"/>
          <p:nvPr/>
        </p:nvSpPr>
        <p:spPr>
          <a:xfrm>
            <a:off x="357425" y="2611302"/>
            <a:ext cx="1354912" cy="277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1524" tIns="30762" rIns="61524" bIns="30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cs typeface="Arial"/>
              </a:rPr>
              <a:t>Luis Navarro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69257-E43E-F056-0981-6299885388AA}"/>
              </a:ext>
            </a:extLst>
          </p:cNvPr>
          <p:cNvSpPr txBox="1"/>
          <p:nvPr/>
        </p:nvSpPr>
        <p:spPr>
          <a:xfrm>
            <a:off x="4034217" y="2649458"/>
            <a:ext cx="1848571" cy="308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1524" tIns="30762" rIns="61524" bIns="30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cs typeface="Arial"/>
              </a:rPr>
              <a:t>Presentation for the </a:t>
            </a:r>
          </a:p>
          <a:p>
            <a:pPr algn="r"/>
            <a:r>
              <a:rPr lang="en-US" sz="800" dirty="0">
                <a:solidFill>
                  <a:schemeClr val="bg1"/>
                </a:solidFill>
                <a:cs typeface="Arial"/>
              </a:rPr>
              <a:t>Municipal Finance Conference</a:t>
            </a:r>
          </a:p>
        </p:txBody>
      </p:sp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17B5A64-A7FD-5A5A-9C32-B1B8FC1EE4B8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Econometric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4FF66C07-6109-C3FC-2968-D3CB9C112BA6}"/>
                  </a:ext>
                </a:extLst>
              </p:cNvPr>
              <p:cNvSpPr txBox="1"/>
              <p:nvPr/>
            </p:nvSpPr>
            <p:spPr>
              <a:xfrm>
                <a:off x="251114" y="434975"/>
                <a:ext cx="5810218" cy="537711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Discontinuity Design: 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0165" marR="30480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7640" algn="l"/>
                  </a:tabLst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𝑖𝑔𝑠𝑡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100" b="1" i="1" smtClean="0">
                        <a:solidFill>
                          <a:srgbClr val="69020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𝜽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𝐶𝑅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𝑔𝑠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</m:t>
                        </m:r>
                        <m:sSubSup>
                          <m:sSubSup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𝑔𝑠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𝑖𝑔𝑠𝑡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𝑖𝑔𝑠𝑡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4FF66C07-6109-C3FC-2968-D3CB9C11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14" y="434975"/>
                <a:ext cx="5810218" cy="537711"/>
              </a:xfrm>
              <a:prstGeom prst="rect">
                <a:avLst/>
              </a:prstGeom>
              <a:blipFill>
                <a:blip r:embed="rId2"/>
                <a:stretch>
                  <a:fillRect l="-436" t="-9302" b="-7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C17CCF0-C46E-814C-79F2-159F11DE2D18}"/>
                  </a:ext>
                </a:extLst>
              </p:cNvPr>
              <p:cNvSpPr txBox="1"/>
              <p:nvPr/>
            </p:nvSpPr>
            <p:spPr>
              <a:xfrm>
                <a:off x="171466" y="1181039"/>
                <a:ext cx="5810218" cy="1844736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Bond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issued by government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on date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 </m:t>
                    </m:r>
                  </m:oMath>
                </a14:m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𝑖𝑔𝑠𝑡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1100" i="1" dirty="0">
                    <a:latin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coupon rate, credit rating, years to maturity, and dummies for offering type, GO bond, and central government issuer.  Economic control: monthly unemployment rate.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month-by-year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fixed effects. </a:t>
                </a: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Estimators: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parametric (OLS) and non-parametric (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Calonico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et.al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(2014)). Linear and quadratic polynomial specifications. </a:t>
                </a: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Identification: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McCrary tests for primary and secondary market provide evidence of no systematic manipulation of the running variable at the cutoff. 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7C17CCF0-C46E-814C-79F2-159F11DE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66" y="1181039"/>
                <a:ext cx="5810218" cy="1844736"/>
              </a:xfrm>
              <a:prstGeom prst="rect">
                <a:avLst/>
              </a:prstGeom>
              <a:blipFill>
                <a:blip r:embed="rId3"/>
                <a:stretch>
                  <a:fillRect l="-437" t="-2740" r="-1528" b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92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BD8C11E8-8F5A-8D66-21E5-CE665ED9E94D}"/>
              </a:ext>
            </a:extLst>
          </p:cNvPr>
          <p:cNvSpPr txBox="1"/>
          <p:nvPr/>
        </p:nvSpPr>
        <p:spPr>
          <a:xfrm>
            <a:off x="180975" y="343239"/>
            <a:ext cx="30321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LATE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Estimates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CRF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Municipal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Bond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Market</a:t>
            </a:r>
            <a:endParaRPr sz="800" dirty="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0C2A821E-99D0-CB87-E312-3AED7236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89225"/>
              </p:ext>
            </p:extLst>
          </p:nvPr>
        </p:nvGraphicFramePr>
        <p:xfrm>
          <a:off x="104775" y="501091"/>
          <a:ext cx="3496117" cy="2016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9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4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42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4760">
                <a:tc>
                  <a:txBody>
                    <a:bodyPr/>
                    <a:lstStyle/>
                    <a:p>
                      <a:pPr marL="75565">
                        <a:lnSpc>
                          <a:spcPts val="72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Model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Spread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 marL="151130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Issue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Amount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27000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Issued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Spread</a:t>
                      </a:r>
                      <a:endParaRPr sz="700" dirty="0">
                        <a:latin typeface="Arial"/>
                        <a:cs typeface="Arial"/>
                      </a:endParaRPr>
                    </a:p>
                    <a:p>
                      <a:pPr marL="180340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Trade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Amount</a:t>
                      </a:r>
                      <a:endParaRPr sz="700">
                        <a:latin typeface="Arial"/>
                        <a:cs typeface="Arial"/>
                      </a:endParaRPr>
                    </a:p>
                    <a:p>
                      <a:pPr marL="132715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Traded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700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7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7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Linear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0.066*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  <a:alpha val="662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1.751*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0.085***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0.0141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(0.0297)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  <a:alpha val="662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(0.7711)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(0.0106)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(0.0108)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Quadratic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0.4711*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  <a:alpha val="662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-10.0827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-2.6152***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-0.316***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(0.1887)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  <a:alpha val="6627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(7.0314)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(0.0723)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(0.0716)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700"/>
                        </a:lnSpc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7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7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Linear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-0.0913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5.0732*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-0.4154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0.0744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(0.0553)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(2.0702)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(0.3178)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(0.043)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Quadratic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-0.0907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4.8842*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-0.4084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0.0742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(0.0579)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(2.0338)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(0.3122)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(0.043)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700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Mean Dep</a:t>
                      </a:r>
                      <a:r>
                        <a:rPr sz="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Var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0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0.3772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6.7051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0.5438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00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0.2543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Var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0.5295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12.9271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0.9406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0.7897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9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7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(Left</a:t>
                      </a:r>
                      <a:r>
                        <a:rPr sz="7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Cutoff)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1619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9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1619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115698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9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115698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715"/>
                        </a:lnSpc>
                      </a:pPr>
                      <a:r>
                        <a:rPr sz="7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7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(Right</a:t>
                      </a:r>
                      <a:r>
                        <a:rPr sz="7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Cutoff)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71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1440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15"/>
                        </a:lnSpc>
                      </a:pPr>
                      <a:r>
                        <a:rPr sz="700" spc="-20" dirty="0">
                          <a:latin typeface="Arial"/>
                          <a:cs typeface="Arial"/>
                        </a:rPr>
                        <a:t>1440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82082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715"/>
                        </a:lnSpc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82082</a:t>
                      </a:r>
                      <a:endParaRPr sz="7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object 5">
            <a:extLst>
              <a:ext uri="{FF2B5EF4-FFF2-40B4-BE49-F238E27FC236}">
                <a16:creationId xmlns:a16="http://schemas.microsoft.com/office/drawing/2014/main" id="{A64700E3-F485-FF30-BB8B-23AD1463271C}"/>
              </a:ext>
            </a:extLst>
          </p:cNvPr>
          <p:cNvSpPr txBox="1"/>
          <p:nvPr/>
        </p:nvSpPr>
        <p:spPr>
          <a:xfrm>
            <a:off x="104775" y="2534953"/>
            <a:ext cx="3657600" cy="54963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500" b="1" dirty="0">
                <a:latin typeface="Arial"/>
                <a:cs typeface="Arial"/>
              </a:rPr>
              <a:t>Note:</a:t>
            </a:r>
            <a:r>
              <a:rPr sz="500" b="1" spc="8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This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table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30" dirty="0">
                <a:latin typeface="Arial"/>
                <a:cs typeface="Arial"/>
              </a:rPr>
              <a:t>shows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coefficient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estimates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of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Local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Average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Treatment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Effect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for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dependent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variables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of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interest.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Each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column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30" dirty="0">
                <a:latin typeface="Arial"/>
                <a:cs typeface="Arial"/>
              </a:rPr>
              <a:t>shows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estimations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from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non-</a:t>
            </a:r>
            <a:r>
              <a:rPr sz="500" dirty="0">
                <a:latin typeface="Arial"/>
                <a:cs typeface="Arial"/>
              </a:rPr>
              <a:t>parametric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parametric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estimations,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for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both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linear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quadratic</a:t>
            </a:r>
            <a:r>
              <a:rPr sz="500" spc="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polynomial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specifications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on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data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during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post-intervention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period.</a:t>
            </a:r>
            <a:r>
              <a:rPr sz="500" spc="8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For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non-</a:t>
            </a:r>
            <a:r>
              <a:rPr sz="500" dirty="0">
                <a:latin typeface="Arial"/>
                <a:cs typeface="Arial"/>
              </a:rPr>
              <a:t>parametric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estimation,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bias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corrected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estimates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with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robust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standard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errors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are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reported.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Parametric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estimation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reports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standard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errors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clustered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at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the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county</a:t>
            </a:r>
            <a:r>
              <a:rPr sz="500" spc="1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level.</a:t>
            </a:r>
            <a:r>
              <a:rPr sz="500" spc="6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All</a:t>
            </a:r>
            <a:r>
              <a:rPr sz="500" spc="15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econometric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specifications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include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control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variables,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state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month-</a:t>
            </a:r>
            <a:r>
              <a:rPr sz="500" spc="-10" dirty="0">
                <a:latin typeface="Arial"/>
                <a:cs typeface="Arial"/>
              </a:rPr>
              <a:t>by-</a:t>
            </a:r>
            <a:r>
              <a:rPr sz="500" spc="-20" dirty="0">
                <a:latin typeface="Arial"/>
                <a:cs typeface="Arial"/>
              </a:rPr>
              <a:t>year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fixed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effects.</a:t>
            </a:r>
            <a:r>
              <a:rPr sz="500" spc="75" dirty="0">
                <a:latin typeface="Arial"/>
                <a:cs typeface="Arial"/>
              </a:rPr>
              <a:t> </a:t>
            </a:r>
            <a:r>
              <a:rPr sz="500" spc="-30" dirty="0">
                <a:latin typeface="Arial"/>
                <a:cs typeface="Arial"/>
              </a:rPr>
              <a:t>Spreads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at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issue</a:t>
            </a:r>
            <a:r>
              <a:rPr sz="500" spc="2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trade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are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35" dirty="0">
                <a:latin typeface="Arial"/>
                <a:cs typeface="Arial"/>
              </a:rPr>
              <a:t>expressed</a:t>
            </a:r>
            <a:r>
              <a:rPr sz="500" spc="2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in</a:t>
            </a:r>
            <a:r>
              <a:rPr sz="500" spc="500" dirty="0">
                <a:latin typeface="Arial"/>
                <a:cs typeface="Arial"/>
              </a:rPr>
              <a:t> </a:t>
            </a:r>
            <a:r>
              <a:rPr sz="500" spc="-20" dirty="0">
                <a:latin typeface="Arial"/>
                <a:cs typeface="Arial"/>
              </a:rPr>
              <a:t>percentage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points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amount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25" dirty="0">
                <a:latin typeface="Arial"/>
                <a:cs typeface="Arial"/>
              </a:rPr>
              <a:t>issued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and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traded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are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35" dirty="0">
                <a:latin typeface="Arial"/>
                <a:cs typeface="Arial"/>
              </a:rPr>
              <a:t>expressed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in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-10" dirty="0">
                <a:latin typeface="Arial"/>
                <a:cs typeface="Arial"/>
              </a:rPr>
              <a:t>dollars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per</a:t>
            </a:r>
            <a:r>
              <a:rPr sz="500" spc="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capita.</a:t>
            </a:r>
            <a:r>
              <a:rPr sz="500" spc="85" dirty="0">
                <a:latin typeface="Arial"/>
                <a:cs typeface="Arial"/>
              </a:rPr>
              <a:t> </a:t>
            </a:r>
            <a:r>
              <a:rPr sz="500" spc="75" dirty="0">
                <a:latin typeface="Arial"/>
                <a:cs typeface="Arial"/>
              </a:rPr>
              <a:t>***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i="1" dirty="0">
                <a:latin typeface="Calibri"/>
                <a:cs typeface="Calibri"/>
              </a:rPr>
              <a:t>p</a:t>
            </a:r>
            <a:r>
              <a:rPr sz="500" i="1" spc="80" dirty="0">
                <a:latin typeface="Calibri"/>
                <a:cs typeface="Calibri"/>
              </a:rPr>
              <a:t> </a:t>
            </a:r>
            <a:r>
              <a:rPr sz="500" i="1" spc="80" dirty="0">
                <a:latin typeface="Verdana"/>
                <a:cs typeface="Verdana"/>
              </a:rPr>
              <a:t>&lt;</a:t>
            </a:r>
            <a:r>
              <a:rPr sz="500" i="1" spc="-15" dirty="0">
                <a:latin typeface="Verdana"/>
                <a:cs typeface="Verdana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i="1" dirty="0">
                <a:latin typeface="Verdana"/>
                <a:cs typeface="Verdana"/>
              </a:rPr>
              <a:t>.</a:t>
            </a:r>
            <a:r>
              <a:rPr sz="500" dirty="0">
                <a:latin typeface="Arial"/>
                <a:cs typeface="Arial"/>
              </a:rPr>
              <a:t>001</a:t>
            </a:r>
            <a:r>
              <a:rPr sz="500" spc="35" dirty="0">
                <a:latin typeface="Arial"/>
                <a:cs typeface="Arial"/>
              </a:rPr>
              <a:t> </a:t>
            </a:r>
            <a:r>
              <a:rPr sz="500" dirty="0">
                <a:latin typeface="Arial"/>
                <a:cs typeface="Arial"/>
              </a:rPr>
              <a:t>,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spc="75" dirty="0">
                <a:latin typeface="Arial"/>
                <a:cs typeface="Arial"/>
              </a:rPr>
              <a:t>**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i="1" dirty="0">
                <a:latin typeface="Calibri"/>
                <a:cs typeface="Calibri"/>
              </a:rPr>
              <a:t>p</a:t>
            </a:r>
            <a:r>
              <a:rPr sz="500" i="1" spc="80" dirty="0">
                <a:latin typeface="Calibri"/>
                <a:cs typeface="Calibri"/>
              </a:rPr>
              <a:t> </a:t>
            </a:r>
            <a:r>
              <a:rPr sz="500" i="1" spc="80" dirty="0">
                <a:latin typeface="Verdana"/>
                <a:cs typeface="Verdana"/>
              </a:rPr>
              <a:t>&lt;</a:t>
            </a:r>
            <a:r>
              <a:rPr sz="500" i="1" spc="-15" dirty="0">
                <a:latin typeface="Verdana"/>
                <a:cs typeface="Verdana"/>
              </a:rPr>
              <a:t> </a:t>
            </a:r>
            <a:r>
              <a:rPr sz="500" dirty="0">
                <a:latin typeface="Arial"/>
                <a:cs typeface="Arial"/>
              </a:rPr>
              <a:t>0</a:t>
            </a:r>
            <a:r>
              <a:rPr sz="500" i="1" dirty="0">
                <a:latin typeface="Verdana"/>
                <a:cs typeface="Verdana"/>
              </a:rPr>
              <a:t>.</a:t>
            </a:r>
            <a:r>
              <a:rPr sz="500" dirty="0">
                <a:latin typeface="Arial"/>
                <a:cs typeface="Arial"/>
              </a:rPr>
              <a:t>01,</a:t>
            </a:r>
            <a:r>
              <a:rPr sz="500" spc="35" dirty="0">
                <a:latin typeface="Arial"/>
                <a:cs typeface="Arial"/>
              </a:rPr>
              <a:t> </a:t>
            </a:r>
            <a:r>
              <a:rPr sz="500" spc="75" dirty="0">
                <a:latin typeface="Arial"/>
                <a:cs typeface="Arial"/>
              </a:rPr>
              <a:t>*</a:t>
            </a:r>
            <a:r>
              <a:rPr sz="500" spc="30" dirty="0">
                <a:latin typeface="Arial"/>
                <a:cs typeface="Arial"/>
              </a:rPr>
              <a:t> </a:t>
            </a:r>
            <a:r>
              <a:rPr sz="500" i="1" dirty="0">
                <a:latin typeface="Calibri"/>
                <a:cs typeface="Calibri"/>
              </a:rPr>
              <a:t>p</a:t>
            </a:r>
            <a:r>
              <a:rPr sz="500" i="1" spc="80" dirty="0">
                <a:latin typeface="Calibri"/>
                <a:cs typeface="Calibri"/>
              </a:rPr>
              <a:t> </a:t>
            </a:r>
            <a:r>
              <a:rPr sz="500" i="1" spc="80" dirty="0">
                <a:latin typeface="Verdana"/>
                <a:cs typeface="Verdana"/>
              </a:rPr>
              <a:t>&lt;</a:t>
            </a:r>
            <a:r>
              <a:rPr sz="500" i="1" spc="-15" dirty="0">
                <a:latin typeface="Verdana"/>
                <a:cs typeface="Verdana"/>
              </a:rPr>
              <a:t> </a:t>
            </a:r>
            <a:r>
              <a:rPr sz="500" spc="-10" dirty="0">
                <a:latin typeface="Arial"/>
                <a:cs typeface="Arial"/>
              </a:rPr>
              <a:t>0</a:t>
            </a:r>
            <a:r>
              <a:rPr sz="500" i="1" spc="-10" dirty="0">
                <a:latin typeface="Verdana"/>
                <a:cs typeface="Verdana"/>
              </a:rPr>
              <a:t>.</a:t>
            </a:r>
            <a:r>
              <a:rPr sz="500" spc="-10" dirty="0">
                <a:latin typeface="Arial"/>
                <a:cs typeface="Arial"/>
              </a:rPr>
              <a:t>05.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E5494-56C8-337F-FBDB-2C7CD7B649E4}"/>
              </a:ext>
            </a:extLst>
          </p:cNvPr>
          <p:cNvSpPr txBox="1"/>
          <p:nvPr/>
        </p:nvSpPr>
        <p:spPr>
          <a:xfrm>
            <a:off x="23791" y="16867"/>
            <a:ext cx="59721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 algn="l">
              <a:spcBef>
                <a:spcPts val="95"/>
              </a:spcBef>
              <a:tabLst>
                <a:tab pos="167640" algn="l"/>
              </a:tabLst>
            </a:pPr>
            <a:r>
              <a:rPr lang="en-US" sz="12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Results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1CF399-F907-3F6D-984F-EFB183463A27}"/>
              </a:ext>
            </a:extLst>
          </p:cNvPr>
          <p:cNvSpPr txBox="1"/>
          <p:nvPr/>
        </p:nvSpPr>
        <p:spPr>
          <a:xfrm>
            <a:off x="3803295" y="584933"/>
            <a:ext cx="2265342" cy="22908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30480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tabLst>
                <a:tab pos="167640" algn="l"/>
              </a:tabLst>
            </a:pP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LATE for CRF Recipients: 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Spreads: 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sz="900" spc="-45" dirty="0">
                <a:solidFill>
                  <a:srgbClr val="690204"/>
                </a:solidFill>
                <a:latin typeface="Arial"/>
                <a:cs typeface="Arial"/>
              </a:rPr>
              <a:t> ⬇️ 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7−9 bps, 0.12-0.17x SD. Upper bound: 47 bps (0.9xSD). 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Debt </a:t>
            </a:r>
            <a:r>
              <a:rPr lang="en-US" sz="900" b="1" dirty="0" err="1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</a:t>
            </a: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900" b="1" spc="-45" dirty="0">
                <a:solidFill>
                  <a:srgbClr val="690204"/>
                </a:solidFill>
                <a:latin typeface="Arial"/>
                <a:cs typeface="Arial"/>
              </a:rPr>
              <a:t>⬆️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$1.7-5.0, 0.13-0.39x SD.</a:t>
            </a:r>
            <a:endParaRPr lang="en-US" sz="900" b="1" dirty="0">
              <a:solidFill>
                <a:srgbClr val="69020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market: 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9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mixed and inconclusive, yet provide suggestive evidence toward: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900" spc="-45" dirty="0">
                <a:solidFill>
                  <a:srgbClr val="690204"/>
                </a:solidFill>
                <a:latin typeface="Arial"/>
                <a:cs typeface="Arial"/>
              </a:rPr>
              <a:t>⬇️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spreads at trade and </a:t>
            </a:r>
            <a:r>
              <a:rPr lang="en-US" sz="900" b="1" spc="-45" dirty="0">
                <a:solidFill>
                  <a:srgbClr val="690204"/>
                </a:solidFill>
                <a:latin typeface="Arial"/>
                <a:cs typeface="Arial"/>
              </a:rPr>
              <a:t>⬆️</a:t>
            </a:r>
            <a:r>
              <a:rPr lang="en-US" sz="9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trading volumes for bonds issued by CRF recipients. </a:t>
            </a:r>
          </a:p>
        </p:txBody>
      </p:sp>
    </p:spTree>
    <p:extLst>
      <p:ext uri="{BB962C8B-B14F-4D97-AF65-F5344CB8AC3E}">
        <p14:creationId xmlns:p14="http://schemas.microsoft.com/office/powerpoint/2010/main" val="424638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717B5A64-A7FD-5A5A-9C32-B1B8FC1EE4B8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Robustness Checks: Baseline Model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C17CCF0-C46E-814C-79F2-159F11DE2D18}"/>
              </a:ext>
            </a:extLst>
          </p:cNvPr>
          <p:cNvSpPr txBox="1"/>
          <p:nvPr/>
        </p:nvSpPr>
        <p:spPr>
          <a:xfrm>
            <a:off x="171466" y="892175"/>
            <a:ext cx="5810218" cy="1478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marR="30480" indent="-117475">
              <a:lnSpc>
                <a:spcPct val="101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Bandwidth 90K: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stronger </a:t>
            </a:r>
            <a:r>
              <a:rPr lang="en-US" sz="1100" spc="-45" dirty="0">
                <a:solidFill>
                  <a:srgbClr val="690204"/>
                </a:solidFill>
                <a:latin typeface="Arial"/>
                <a:cs typeface="Arial"/>
              </a:rPr>
              <a:t>⬇️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in bond spreads (12-23 bps, 0.22-0.43x SD) and larger increase in debt issuance ($2.0-$8.7 per capita).</a:t>
            </a:r>
          </a:p>
          <a:p>
            <a:pPr marL="167640" marR="30480" indent="-117475">
              <a:lnSpc>
                <a:spcPct val="101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Bandwidth 221K: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results within the magnitude and precision of the baseline model.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7640" marR="30480" indent="-117475">
              <a:lnSpc>
                <a:spcPct val="101000"/>
              </a:lnSpc>
              <a:spcBef>
                <a:spcPts val="1200"/>
              </a:spcBef>
              <a:spcAft>
                <a:spcPts val="12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county central governments: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stronger </a:t>
            </a:r>
            <a:r>
              <a:rPr lang="en-US" sz="1100" spc="-45" dirty="0">
                <a:solidFill>
                  <a:schemeClr val="tx1"/>
                </a:solidFill>
                <a:latin typeface="Arial"/>
                <a:cs typeface="Arial"/>
              </a:rPr>
              <a:t>⬇️ in primary spreads: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23-25 bps. Precise estimates for secondary spreads: </a:t>
            </a:r>
            <a:r>
              <a:rPr lang="en-US" sz="1100" spc="-45" dirty="0">
                <a:solidFill>
                  <a:schemeClr val="tx1"/>
                </a:solidFill>
                <a:latin typeface="Arial"/>
                <a:cs typeface="Arial"/>
              </a:rPr>
              <a:t>⬇️ 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23-58 bps. Mixed evidence on amount issued/traded.  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312678-9F26-456C-D933-73C1702653C7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 Heterogeneity by Credit Rating and Time to Maturity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A0DE4C87-284F-7A89-A9BE-2AF5FEA8E1DC}"/>
                  </a:ext>
                </a:extLst>
              </p:cNvPr>
              <p:cNvSpPr txBox="1"/>
              <p:nvPr/>
            </p:nvSpPr>
            <p:spPr>
              <a:xfrm>
                <a:off x="257175" y="434975"/>
                <a:ext cx="5810218" cy="470193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Regression Discontinuity Design: (Interactions with Credit Rating or Maturity Categories)</a:t>
                </a:r>
                <a:endParaRPr lang="en-US" sz="9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0165" marR="30480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tabLst>
                    <a:tab pos="167640" algn="l"/>
                  </a:tabLst>
                </a:pPr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𝑖𝑔𝑠𝑡</m:t>
                        </m:r>
                      </m:sub>
                    </m:sSub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sub>
                        </m:sSub>
                      </m:e>
                    </m:nary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9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)+</m:t>
                    </m:r>
                    <m:nary>
                      <m:naryPr>
                        <m:chr m:val="∑"/>
                        <m:supHide m:val="on"/>
                        <m:ctrlP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</m:t>
                        </m:r>
                        <m:sSubSup>
                          <m:sSubSup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𝑔𝑠</m:t>
                            </m:r>
                          </m:sub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𝑖𝑔𝑠𝑡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𝑖𝑔𝑠𝑡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A0DE4C87-284F-7A89-A9BE-2AF5FEA8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434975"/>
                <a:ext cx="5810218" cy="470193"/>
              </a:xfrm>
              <a:prstGeom prst="rect">
                <a:avLst/>
              </a:prstGeom>
              <a:blipFill>
                <a:blip r:embed="rId2"/>
                <a:stretch>
                  <a:fillRect l="-218" t="-7895" b="-6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3">
            <a:extLst>
              <a:ext uri="{FF2B5EF4-FFF2-40B4-BE49-F238E27FC236}">
                <a16:creationId xmlns:a16="http://schemas.microsoft.com/office/drawing/2014/main" id="{08FCEC3E-547A-D9D6-CD8B-DC14B69C6956}"/>
              </a:ext>
            </a:extLst>
          </p:cNvPr>
          <p:cNvSpPr txBox="1"/>
          <p:nvPr/>
        </p:nvSpPr>
        <p:spPr>
          <a:xfrm>
            <a:off x="257175" y="1109316"/>
            <a:ext cx="5734018" cy="16120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30480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tabLst>
                <a:tab pos="167640" algn="l"/>
              </a:tabLst>
            </a:pPr>
            <a:r>
              <a:rPr lang="en-US" sz="1050" b="1" dirty="0">
                <a:latin typeface="Cambria Math" panose="02040503050406030204" pitchFamily="18" charset="0"/>
                <a:cs typeface="Arial" panose="020B0604020202020204" pitchFamily="34" charset="0"/>
              </a:rPr>
              <a:t>Summary of Results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While not precisely estimated, results confirm descriptive evidence and suggest a substitution of longer-term instruments towards shorter-term ones.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Large and significant </a:t>
            </a:r>
            <a:r>
              <a:rPr lang="en-US" sz="1050" spc="-45" dirty="0">
                <a:solidFill>
                  <a:schemeClr val="tx1"/>
                </a:solidFill>
                <a:latin typeface="Arial"/>
                <a:cs typeface="Arial"/>
              </a:rPr>
              <a:t>⬇️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in primary bond spreads for bonds A-rated and above. In the margin, lower rated instruments observed larger spread reductions.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Results for the secondary market show suggestive evidence of fly-to-safety behavior: </a:t>
            </a:r>
            <a:r>
              <a:rPr lang="en-US" sz="1050" spc="-45" dirty="0">
                <a:solidFill>
                  <a:schemeClr val="tx1"/>
                </a:solidFill>
                <a:latin typeface="Arial"/>
                <a:cs typeface="Arial"/>
              </a:rPr>
              <a:t>⬇️ trading shorter-term bonds and   </a:t>
            </a:r>
            <a:r>
              <a:rPr lang="en-US" sz="1050" b="1" spc="-45" dirty="0">
                <a:solidFill>
                  <a:schemeClr val="tx1"/>
                </a:solidFill>
                <a:latin typeface="Arial"/>
                <a:cs typeface="Arial"/>
              </a:rPr>
              <a:t>⬆️ </a:t>
            </a:r>
            <a:r>
              <a:rPr lang="en-US" sz="1050" spc="-45" dirty="0">
                <a:solidFill>
                  <a:schemeClr val="tx1"/>
                </a:solidFill>
                <a:latin typeface="Arial"/>
                <a:cs typeface="Arial"/>
              </a:rPr>
              <a:t>trading of longer-term bonds.</a:t>
            </a:r>
            <a:r>
              <a:rPr lang="en-US" sz="1050" spc="-4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50" spc="-45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757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E6BDE4D4-AC7D-8657-B7EE-8F450BBDAF58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E5BAB54-3120-DB4F-B206-493BB9E33171}"/>
              </a:ext>
            </a:extLst>
          </p:cNvPr>
          <p:cNvSpPr txBox="1"/>
          <p:nvPr/>
        </p:nvSpPr>
        <p:spPr>
          <a:xfrm>
            <a:off x="153820" y="815975"/>
            <a:ext cx="5867400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indent="-116839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Broadly, the findings indicate that recipient governments observed mild reductions in their borrowing costs and increased their debt issuance on the primary market, with no significant spillovers to the secondary market. </a:t>
            </a:r>
          </a:p>
          <a:p>
            <a:pPr marL="167640" indent="-116839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This indicates that federal aid produced crowd-in effects for local governments that enabled the provision of local services.</a:t>
            </a:r>
          </a:p>
          <a:p>
            <a:pPr marL="167640" indent="-116839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This analysis provides some suggestive evidence on the liquidity management undertaken by local governments. It documents an increase in the issuance of short-term debt, at the expense of reductions on the issuance of longer-term bonds.</a:t>
            </a:r>
          </a:p>
        </p:txBody>
      </p:sp>
    </p:spTree>
    <p:extLst>
      <p:ext uri="{BB962C8B-B14F-4D97-AF65-F5344CB8AC3E}">
        <p14:creationId xmlns:p14="http://schemas.microsoft.com/office/powerpoint/2010/main" val="1540131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0E966586-AE7B-5CB8-FC63-D473DE0BD50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5"/>
              </a:lnSpc>
            </a:pP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Thanks</a:t>
            </a:r>
            <a:r>
              <a:rPr sz="10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4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10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Tahoma"/>
                <a:cs typeface="Tahoma"/>
              </a:rPr>
              <a:t>attention!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158B9-4685-E504-654A-376F3C391A0A}"/>
              </a:ext>
            </a:extLst>
          </p:cNvPr>
          <p:cNvSpPr txBox="1"/>
          <p:nvPr/>
        </p:nvSpPr>
        <p:spPr>
          <a:xfrm>
            <a:off x="361089" y="1949730"/>
            <a:ext cx="30837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5"/>
              </a:spcBef>
            </a:pPr>
            <a:r>
              <a:rPr lang="en-US" sz="1050" dirty="0">
                <a:solidFill>
                  <a:schemeClr val="bg1"/>
                </a:solidFill>
                <a:latin typeface="Tahoma"/>
                <a:cs typeface="Tahoma"/>
              </a:rPr>
              <a:t>I am in the Job Market! </a:t>
            </a:r>
            <a:endParaRPr lang="en-US" sz="1050" dirty="0">
              <a:latin typeface="Palatino Linotype"/>
              <a:cs typeface="Palatino Linotype"/>
            </a:endParaRPr>
          </a:p>
        </p:txBody>
      </p:sp>
      <p:pic>
        <p:nvPicPr>
          <p:cNvPr id="4" name="Picture 3" descr="A qr code with a few squares&#10;&#10;Description automatically generated">
            <a:extLst>
              <a:ext uri="{FF2B5EF4-FFF2-40B4-BE49-F238E27FC236}">
                <a16:creationId xmlns:a16="http://schemas.microsoft.com/office/drawing/2014/main" id="{8DC97D6A-3782-78A7-2F50-18308ABC5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90" y="739775"/>
            <a:ext cx="1157055" cy="1157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3A3780-8136-6CE6-9F58-266EB3E3AF97}"/>
              </a:ext>
            </a:extLst>
          </p:cNvPr>
          <p:cNvSpPr txBox="1"/>
          <p:nvPr/>
        </p:nvSpPr>
        <p:spPr>
          <a:xfrm>
            <a:off x="361089" y="2215376"/>
            <a:ext cx="30837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5"/>
              </a:spcBef>
            </a:pP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Contact:</a:t>
            </a:r>
            <a:r>
              <a:rPr lang="en-US" sz="1200" spc="7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Tahoma"/>
                <a:cs typeface="Tahoma"/>
              </a:rPr>
              <a:t>Luis</a:t>
            </a:r>
            <a:r>
              <a:rPr lang="en-US" sz="1200" spc="-10" dirty="0">
                <a:solidFill>
                  <a:schemeClr val="bg1"/>
                </a:solidFill>
                <a:latin typeface="Tahoma"/>
                <a:cs typeface="Tahoma"/>
              </a:rPr>
              <a:t> Navarro</a:t>
            </a:r>
            <a:r>
              <a:rPr lang="en-US" sz="1200" spc="-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lang="en-US" sz="1200" spc="-10" dirty="0">
                <a:solidFill>
                  <a:srgbClr val="0000FF"/>
                </a:solidFill>
                <a:latin typeface="Palatino Linotype"/>
                <a:cs typeface="Palatino Linotype"/>
                <a:hlinkClick r:id="rId3"/>
              </a:rPr>
              <a:t>lunavarr@iu.edu</a:t>
            </a:r>
            <a:endParaRPr lang="en-US" sz="1200" dirty="0">
              <a:latin typeface="Palatino Linotype"/>
              <a:cs typeface="Palatino Linotyp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F86262-3775-384C-930F-9351C2B1E4F4}"/>
              </a:ext>
            </a:extLst>
          </p:cNvPr>
          <p:cNvSpPr txBox="1"/>
          <p:nvPr/>
        </p:nvSpPr>
        <p:spPr>
          <a:xfrm>
            <a:off x="1521800" y="1639256"/>
            <a:ext cx="30837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5"/>
              </a:spcBef>
            </a:pPr>
            <a:r>
              <a:rPr lang="en-US" sz="1050" dirty="0">
                <a:solidFill>
                  <a:schemeClr val="bg1"/>
                </a:solidFill>
                <a:latin typeface="Tahoma"/>
                <a:cs typeface="Tahoma"/>
              </a:rPr>
              <a:t>Scan to learn more about this project.</a:t>
            </a:r>
            <a:endParaRPr lang="en-US" sz="105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527757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0123-C093-DF82-B33B-CA140FEC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9BD4-E6DB-ED60-1A50-BD5EF0D8A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3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7CBC6ABD-E038-B40C-A5FB-6B07D287388C}"/>
              </a:ext>
            </a:extLst>
          </p:cNvPr>
          <p:cNvSpPr/>
          <p:nvPr/>
        </p:nvSpPr>
        <p:spPr>
          <a:xfrm>
            <a:off x="120319" y="1072301"/>
            <a:ext cx="4207510" cy="0"/>
          </a:xfrm>
          <a:custGeom>
            <a:avLst/>
            <a:gdLst/>
            <a:ahLst/>
            <a:cxnLst/>
            <a:rect l="l" t="t" r="r" b="b"/>
            <a:pathLst>
              <a:path w="4207510">
                <a:moveTo>
                  <a:pt x="0" y="0"/>
                </a:moveTo>
                <a:lnTo>
                  <a:pt x="4206963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5205FD30-C050-BDD5-FB19-A5C326D0C95C}"/>
              </a:ext>
            </a:extLst>
          </p:cNvPr>
          <p:cNvSpPr txBox="1"/>
          <p:nvPr/>
        </p:nvSpPr>
        <p:spPr>
          <a:xfrm>
            <a:off x="1068573" y="1037698"/>
            <a:ext cx="3276601" cy="128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28625">
              <a:spcBef>
                <a:spcPts val="140"/>
              </a:spcBef>
              <a:tabLst>
                <a:tab pos="1916430" algn="l"/>
              </a:tabLst>
            </a:pPr>
            <a:r>
              <a:rPr sz="600" spc="-10" dirty="0">
                <a:latin typeface="Arial"/>
                <a:cs typeface="Arial"/>
              </a:rPr>
              <a:t>Pre-</a:t>
            </a:r>
            <a:r>
              <a:rPr sz="600" dirty="0">
                <a:latin typeface="Arial"/>
                <a:cs typeface="Arial"/>
              </a:rPr>
              <a:t>Intervention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Period</a:t>
            </a:r>
            <a:r>
              <a:rPr lang="en-US" sz="600" spc="-10" dirty="0">
                <a:latin typeface="Arial"/>
                <a:cs typeface="Arial"/>
              </a:rPr>
              <a:t> (Jan19 – Mar20)</a:t>
            </a:r>
            <a:r>
              <a:rPr sz="600" dirty="0">
                <a:latin typeface="Arial"/>
                <a:cs typeface="Arial"/>
              </a:rPr>
              <a:t>	</a:t>
            </a:r>
            <a:r>
              <a:rPr sz="600" spc="-10" dirty="0">
                <a:latin typeface="Arial"/>
                <a:cs typeface="Arial"/>
              </a:rPr>
              <a:t>Post-</a:t>
            </a:r>
            <a:r>
              <a:rPr sz="600" dirty="0">
                <a:latin typeface="Arial"/>
                <a:cs typeface="Arial"/>
              </a:rPr>
              <a:t>Intervention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Period</a:t>
            </a:r>
            <a:r>
              <a:rPr lang="en-US" sz="600" spc="-10" dirty="0">
                <a:latin typeface="Arial"/>
                <a:cs typeface="Arial"/>
              </a:rPr>
              <a:t> (Apr20-Dec21)</a:t>
            </a:r>
            <a:endParaRPr sz="600" dirty="0">
              <a:latin typeface="Arial"/>
              <a:cs typeface="Arial"/>
            </a:endParaRP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4F3739BA-4850-FA80-E7B9-3BACB082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313713"/>
              </p:ext>
            </p:extLst>
          </p:nvPr>
        </p:nvGraphicFramePr>
        <p:xfrm>
          <a:off x="120319" y="1165938"/>
          <a:ext cx="4206873" cy="128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2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Variable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Control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Treatment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Diff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Control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Treatment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</a:t>
                      </a:r>
                      <a:r>
                        <a:rPr sz="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Diff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Dependent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Variables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Spread</a:t>
                      </a:r>
                      <a:r>
                        <a:rPr sz="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0.0820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-0.0497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0.1317***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0.3817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0.3726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-0.0091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(0.5572)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(0.4727)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(0.0213)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(0.5241)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(0.5351)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(0.0188)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Issued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Capita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7.1220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4.6512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2.4708***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7.4964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5.8880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1.6085***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(14.3861)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(9.5284)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(0.4979)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(13.0134)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(12.7902)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(0.4571)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Spread</a:t>
                      </a:r>
                      <a:r>
                        <a:rPr sz="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600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0.2950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0.2103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0.0847***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0.6402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0.4226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0.2176***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(0.8971)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(0.8782)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(0.0044)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(1.0243)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(0.8071)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(0.0040)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r>
                        <a:rPr sz="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Capita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0.2892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0.2303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0.0588***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0.2662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0.2394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0.0268***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(0.8308)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(0.7299)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(0.0038)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(0.8008)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(0.7753)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(0.0035)</a:t>
                      </a:r>
                      <a:endParaRPr sz="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6">
            <a:extLst>
              <a:ext uri="{FF2B5EF4-FFF2-40B4-BE49-F238E27FC236}">
                <a16:creationId xmlns:a16="http://schemas.microsoft.com/office/drawing/2014/main" id="{B4D83D93-EA5A-60AE-1F4F-6F2A382D7468}"/>
              </a:ext>
            </a:extLst>
          </p:cNvPr>
          <p:cNvSpPr txBox="1"/>
          <p:nvPr/>
        </p:nvSpPr>
        <p:spPr>
          <a:xfrm>
            <a:off x="130364" y="2501885"/>
            <a:ext cx="4224855" cy="1809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710"/>
              </a:lnSpc>
              <a:spcBef>
                <a:spcPts val="95"/>
              </a:spcBef>
            </a:pPr>
            <a:r>
              <a:rPr sz="400" b="1" dirty="0">
                <a:latin typeface="Arial"/>
                <a:cs typeface="Arial"/>
              </a:rPr>
              <a:t>Note:</a:t>
            </a:r>
            <a:r>
              <a:rPr sz="400" b="1" spc="9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This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table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30" dirty="0">
                <a:latin typeface="Arial"/>
                <a:cs typeface="Arial"/>
              </a:rPr>
              <a:t>shows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balance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table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across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treatment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control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groups,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both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pre-</a:t>
            </a:r>
            <a:r>
              <a:rPr sz="400" dirty="0">
                <a:latin typeface="Arial"/>
                <a:cs typeface="Arial"/>
              </a:rPr>
              <a:t>intervention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and</a:t>
            </a:r>
            <a:r>
              <a:rPr lang="en-US" sz="4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post-</a:t>
            </a:r>
            <a:r>
              <a:rPr sz="400" dirty="0">
                <a:latin typeface="Arial"/>
                <a:cs typeface="Arial"/>
              </a:rPr>
              <a:t>intervention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period.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Columns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Control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Treatment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show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mean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each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variable,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with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standard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deviation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reported</a:t>
            </a:r>
            <a:r>
              <a:rPr lang="en-US" sz="400" spc="5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parenthesis.</a:t>
            </a:r>
            <a:r>
              <a:rPr sz="400" spc="1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column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Mean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Diff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30" dirty="0">
                <a:latin typeface="Arial"/>
                <a:cs typeface="Arial"/>
              </a:rPr>
              <a:t>shows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result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t-test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with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standard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error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reported</a:t>
            </a:r>
            <a:r>
              <a:rPr sz="400" spc="4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</a:t>
            </a:r>
            <a:r>
              <a:rPr sz="400" spc="4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parenthesis.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1F99E31-000A-E4C8-233C-466139D6491A}"/>
              </a:ext>
            </a:extLst>
          </p:cNvPr>
          <p:cNvSpPr txBox="1"/>
          <p:nvPr/>
        </p:nvSpPr>
        <p:spPr>
          <a:xfrm>
            <a:off x="151665" y="892175"/>
            <a:ext cx="3839310" cy="15901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spcBef>
                <a:spcPts val="280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 </a:t>
            </a:r>
            <a:r>
              <a:rPr sz="800" spc="-10" dirty="0">
                <a:latin typeface="Arial"/>
                <a:cs typeface="Arial"/>
              </a:rPr>
              <a:t>Balance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Table:</a:t>
            </a:r>
            <a:r>
              <a:rPr sz="800" spc="60" dirty="0">
                <a:latin typeface="Arial"/>
                <a:cs typeface="Arial"/>
              </a:rPr>
              <a:t> </a:t>
            </a:r>
            <a:r>
              <a:rPr lang="en-US" sz="800" spc="-10" dirty="0">
                <a:latin typeface="Arial"/>
                <a:cs typeface="Arial"/>
              </a:rPr>
              <a:t>Municipal Debt Outcomes (Primary and Secondary Markets) </a:t>
            </a:r>
            <a:endParaRPr sz="800" dirty="0">
              <a:latin typeface="Arial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E3127-AC7C-B182-FB6A-7DC8864D533D}"/>
              </a:ext>
            </a:extLst>
          </p:cNvPr>
          <p:cNvSpPr txBox="1"/>
          <p:nvPr/>
        </p:nvSpPr>
        <p:spPr>
          <a:xfrm>
            <a:off x="0" y="119558"/>
            <a:ext cx="5972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>
              <a:spcBef>
                <a:spcPts val="95"/>
              </a:spcBef>
              <a:tabLst>
                <a:tab pos="167640" algn="l"/>
              </a:tabLst>
            </a:pPr>
            <a:r>
              <a:rPr lang="en-US" sz="12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Coming to the pandemic, treated governments observed lower bond spreads, and less debt issued and traded…</a:t>
            </a:r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39C3E4E9-BCC2-514C-4BDC-C5240FCAA202}"/>
              </a:ext>
            </a:extLst>
          </p:cNvPr>
          <p:cNvSpPr/>
          <p:nvPr/>
        </p:nvSpPr>
        <p:spPr>
          <a:xfrm rot="5400000">
            <a:off x="2191522" y="476603"/>
            <a:ext cx="461665" cy="41180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0378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74A228B3-7CB5-FF21-BB71-F74A8F75B2F2}"/>
              </a:ext>
            </a:extLst>
          </p:cNvPr>
          <p:cNvSpPr txBox="1"/>
          <p:nvPr/>
        </p:nvSpPr>
        <p:spPr>
          <a:xfrm>
            <a:off x="4430652" y="1015115"/>
            <a:ext cx="1628775" cy="1553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30480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tabLst>
                <a:tab pos="167640" algn="l"/>
              </a:tabLst>
            </a:pPr>
            <a:r>
              <a:rPr lang="en-US" sz="1000" b="1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Post-Intervention Period: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increase in bond spreads and amount of debt issued/traded for treated units.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Unconditional differences on primary bond spreads not significant.  </a:t>
            </a:r>
          </a:p>
        </p:txBody>
      </p:sp>
    </p:spTree>
    <p:extLst>
      <p:ext uri="{BB962C8B-B14F-4D97-AF65-F5344CB8AC3E}">
        <p14:creationId xmlns:p14="http://schemas.microsoft.com/office/powerpoint/2010/main" val="3087953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D8CD0BDC-BB07-D181-FE2C-7D289C7F3549}"/>
              </a:ext>
            </a:extLst>
          </p:cNvPr>
          <p:cNvSpPr txBox="1"/>
          <p:nvPr/>
        </p:nvSpPr>
        <p:spPr>
          <a:xfrm>
            <a:off x="2432761" y="809548"/>
            <a:ext cx="128524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Descriptive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Statistics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E96D281-B48D-7D73-AE8B-2D95BEF41373}"/>
              </a:ext>
            </a:extLst>
          </p:cNvPr>
          <p:cNvGraphicFramePr>
            <a:graphicFrameLocks noGrp="1"/>
          </p:cNvGraphicFramePr>
          <p:nvPr/>
        </p:nvGraphicFramePr>
        <p:xfrm>
          <a:off x="935889" y="972820"/>
          <a:ext cx="4248147" cy="124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6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5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5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0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3345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Variable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Mean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SD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Min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P25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P50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P75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Max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30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Primary</a:t>
                      </a:r>
                      <a:r>
                        <a:rPr sz="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Market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Spread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0.2269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0.5558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0.93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0.18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0.14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0.58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2.27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Issued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Capita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6.4048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12.7385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0.0722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1.3529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3.2381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6.7978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195.2708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Coupon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3.602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1.3746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2.471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Credit</a:t>
                      </a:r>
                      <a:r>
                        <a:rPr sz="6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Rating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2.8822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1.958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30" dirty="0">
                          <a:latin typeface="Arial"/>
                          <a:cs typeface="Arial"/>
                        </a:rPr>
                        <a:t>Years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Maturity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9.3189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6.5066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Offering</a:t>
                      </a:r>
                      <a:r>
                        <a:rPr sz="6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Type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0.5006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0.5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GO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Bond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0.5694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0.4952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Central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Government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0.6626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0.4729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50" dirty="0">
                          <a:latin typeface="Arial"/>
                          <a:cs typeface="Arial"/>
                        </a:rPr>
                        <a:t>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7630">
                <a:tc>
                  <a:txBody>
                    <a:bodyPr/>
                    <a:lstStyle/>
                    <a:p>
                      <a:pPr marL="75565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Unemployment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Rate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4.9132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2.5674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1.8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3.1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4.4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5.8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17.4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5525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35" dirty="0">
                          <a:latin typeface="Arial"/>
                          <a:cs typeface="Arial"/>
                        </a:rPr>
                        <a:t>Secondary</a:t>
                      </a:r>
                      <a:r>
                        <a:rPr sz="6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Market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Spread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at</a:t>
                      </a:r>
                      <a:r>
                        <a:rPr sz="600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0.4172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0.9293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-2.708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0.21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0.808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4.414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373144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Amount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r>
                        <a:rPr sz="6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6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Capita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0.2585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0.7894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0.008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0.0271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0.0564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0.138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10.1146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373144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8F33F8A0-FA6B-BE88-60C1-B368BAE3E6B8}"/>
              </a:ext>
            </a:extLst>
          </p:cNvPr>
          <p:cNvSpPr txBox="1"/>
          <p:nvPr/>
        </p:nvSpPr>
        <p:spPr>
          <a:xfrm>
            <a:off x="875855" y="2278093"/>
            <a:ext cx="4399280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table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descriptive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statistics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samples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used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primary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secondary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market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analysis.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Spreads,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coupon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rate,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unemployment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rate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percentage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points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amounts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(issued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traded)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dollars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capita.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Offering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Type,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GO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Central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Government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dummy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that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equal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one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sale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was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competitive,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general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obligation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bond,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was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central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government,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respectively.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3408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5FDE63ED-B5D6-0C8A-0039-BCD9C4610B2A}"/>
              </a:ext>
            </a:extLst>
          </p:cNvPr>
          <p:cNvSpPr txBox="1"/>
          <p:nvPr/>
        </p:nvSpPr>
        <p:spPr>
          <a:xfrm>
            <a:off x="28575" y="1273175"/>
            <a:ext cx="1524000" cy="10227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indent="-116839">
              <a:spcBef>
                <a:spcPts val="95"/>
              </a:spcBef>
              <a:buFont typeface="Arial"/>
              <a:buChar char="•"/>
              <a:tabLst>
                <a:tab pos="167640" algn="l"/>
              </a:tabLst>
            </a:pPr>
            <a:r>
              <a:rPr lang="en-US" sz="800" b="1" spc="-45" dirty="0">
                <a:solidFill>
                  <a:srgbClr val="690204"/>
                </a:solidFill>
                <a:latin typeface="Arial"/>
                <a:cs typeface="Arial"/>
              </a:rPr>
              <a:t>No significant differences by maturity structure</a:t>
            </a:r>
            <a:r>
              <a:rPr lang="en-US" sz="800" spc="-45" dirty="0">
                <a:solidFill>
                  <a:srgbClr val="690204"/>
                </a:solidFill>
                <a:latin typeface="Arial"/>
                <a:cs typeface="Arial"/>
              </a:rPr>
              <a:t> across groups</a:t>
            </a:r>
            <a:r>
              <a:rPr lang="en-US" sz="800" b="1" spc="-45" dirty="0">
                <a:solidFill>
                  <a:srgbClr val="690204"/>
                </a:solidFill>
                <a:latin typeface="Arial"/>
                <a:cs typeface="Arial"/>
              </a:rPr>
              <a:t>. </a:t>
            </a:r>
          </a:p>
          <a:p>
            <a:pPr marL="50801">
              <a:spcBef>
                <a:spcPts val="95"/>
              </a:spcBef>
              <a:tabLst>
                <a:tab pos="167640" algn="l"/>
              </a:tabLst>
            </a:pPr>
            <a:endParaRPr lang="en-US" sz="800" b="1" spc="-45" dirty="0">
              <a:solidFill>
                <a:srgbClr val="690204"/>
              </a:solidFill>
              <a:latin typeface="Arial"/>
              <a:cs typeface="Arial"/>
            </a:endParaRPr>
          </a:p>
          <a:p>
            <a:pPr marL="167640" indent="-116839">
              <a:spcBef>
                <a:spcPts val="95"/>
              </a:spcBef>
              <a:buFont typeface="Arial"/>
              <a:buChar char="•"/>
              <a:tabLst>
                <a:tab pos="167640" algn="l"/>
              </a:tabLst>
            </a:pPr>
            <a:r>
              <a:rPr lang="en-US" sz="800" spc="-45" dirty="0">
                <a:solidFill>
                  <a:srgbClr val="690204"/>
                </a:solidFill>
                <a:latin typeface="Arial"/>
                <a:cs typeface="Arial"/>
              </a:rPr>
              <a:t>Non-CRF recipients observed a slightly riskier credit profile (lower % of AAA bonds and higher % of AA bonds).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FD160-D279-0D47-381C-34EBF3CBA6F3}"/>
              </a:ext>
            </a:extLst>
          </p:cNvPr>
          <p:cNvSpPr txBox="1"/>
          <p:nvPr/>
        </p:nvSpPr>
        <p:spPr>
          <a:xfrm>
            <a:off x="0" y="93469"/>
            <a:ext cx="5972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 algn="l">
              <a:spcBef>
                <a:spcPts val="95"/>
              </a:spcBef>
              <a:tabLst>
                <a:tab pos="167640" algn="l"/>
              </a:tabLst>
            </a:pPr>
            <a:r>
              <a:rPr lang="en-US" sz="12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the distribution of bonds issued between groups during the pre-intervention period reveals: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04EDF7-BA70-78D4-7DC3-4CCF046544C2}"/>
              </a:ext>
            </a:extLst>
          </p:cNvPr>
          <p:cNvGrpSpPr/>
          <p:nvPr/>
        </p:nvGrpSpPr>
        <p:grpSpPr>
          <a:xfrm>
            <a:off x="1628775" y="585353"/>
            <a:ext cx="4520146" cy="2701504"/>
            <a:chOff x="1839966" y="705234"/>
            <a:chExt cx="4308783" cy="2575181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222D3768-6697-3FFD-9FE2-2EC4F5A626F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9966" y="705234"/>
              <a:ext cx="4219840" cy="2077418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6E1DA8E-E0E5-FDF1-2265-8C28B600D9B8}"/>
                </a:ext>
              </a:extLst>
            </p:cNvPr>
            <p:cNvSpPr txBox="1"/>
            <p:nvPr/>
          </p:nvSpPr>
          <p:spPr>
            <a:xfrm>
              <a:off x="1916092" y="2814262"/>
              <a:ext cx="4232657" cy="466153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 marR="5080">
                <a:lnSpc>
                  <a:spcPts val="700"/>
                </a:lnSpc>
                <a:spcBef>
                  <a:spcPts val="135"/>
                </a:spcBef>
              </a:pPr>
              <a:r>
                <a:rPr sz="600" b="1" spc="-10" dirty="0">
                  <a:latin typeface="Arial"/>
                  <a:cs typeface="Arial"/>
                </a:rPr>
                <a:t>Notes:</a:t>
              </a:r>
              <a:r>
                <a:rPr sz="600" b="1" spc="7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These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panels</a:t>
              </a:r>
              <a:r>
                <a:rPr sz="600" spc="20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compare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bond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spc="-35" dirty="0">
                  <a:latin typeface="Arial"/>
                  <a:cs typeface="Arial"/>
                </a:rPr>
                <a:t>issues</a:t>
              </a:r>
              <a:r>
                <a:rPr sz="600" spc="2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by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governments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on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2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treat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and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control</a:t>
              </a:r>
              <a:r>
                <a:rPr sz="600" spc="20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groups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during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20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pre-</a:t>
              </a:r>
              <a:r>
                <a:rPr sz="600" dirty="0">
                  <a:latin typeface="Arial"/>
                  <a:cs typeface="Arial"/>
                </a:rPr>
                <a:t>treatment</a:t>
              </a:r>
              <a:r>
                <a:rPr sz="600" spc="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period.</a:t>
              </a:r>
              <a:r>
                <a:rPr sz="600" spc="80" dirty="0">
                  <a:latin typeface="Arial"/>
                  <a:cs typeface="Arial"/>
                </a:rPr>
                <a:t> </a:t>
              </a:r>
              <a:r>
                <a:rPr sz="600" spc="-25" dirty="0">
                  <a:latin typeface="Arial"/>
                  <a:cs typeface="Arial"/>
                </a:rPr>
                <a:t>The</a:t>
              </a:r>
              <a:r>
                <a:rPr sz="600" spc="500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bar-</a:t>
              </a:r>
              <a:r>
                <a:rPr sz="600" dirty="0">
                  <a:latin typeface="Arial"/>
                  <a:cs typeface="Arial"/>
                </a:rPr>
                <a:t>plots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compare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distribution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of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bonds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spc="-25" dirty="0">
                  <a:latin typeface="Arial"/>
                  <a:cs typeface="Arial"/>
                </a:rPr>
                <a:t>issued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by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maturity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and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credit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rating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between</a:t>
              </a:r>
              <a:r>
                <a:rPr sz="600" spc="5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treatment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and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control</a:t>
              </a:r>
              <a:r>
                <a:rPr sz="600" spc="4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groups.</a:t>
              </a:r>
              <a:r>
                <a:rPr lang="en-US" sz="600" dirty="0">
                  <a:latin typeface="Arial"/>
                  <a:cs typeface="Arial"/>
                </a:rPr>
                <a:t> </a:t>
              </a:r>
              <a:r>
                <a:rPr sz="600" spc="-25" dirty="0">
                  <a:latin typeface="Arial"/>
                  <a:cs typeface="Arial"/>
                </a:rPr>
                <a:t>Pearson</a:t>
              </a:r>
              <a:r>
                <a:rPr sz="600" spc="3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statistic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and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corresponding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p-</a:t>
              </a:r>
              <a:r>
                <a:rPr sz="600" dirty="0">
                  <a:latin typeface="Arial"/>
                  <a:cs typeface="Arial"/>
                </a:rPr>
                <a:t>value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20" dirty="0">
                  <a:latin typeface="Arial"/>
                  <a:cs typeface="Arial"/>
                </a:rPr>
                <a:t>correspond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to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a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25" dirty="0">
                  <a:latin typeface="Arial"/>
                  <a:cs typeface="Arial"/>
                </a:rPr>
                <a:t>Chi-</a:t>
              </a:r>
              <a:r>
                <a:rPr sz="600" spc="-20" dirty="0">
                  <a:latin typeface="Arial"/>
                  <a:cs typeface="Arial"/>
                </a:rPr>
                <a:t>squared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association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test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where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null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hypothesis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is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that</a:t>
              </a:r>
              <a:r>
                <a:rPr sz="600" spc="40" dirty="0">
                  <a:latin typeface="Arial"/>
                  <a:cs typeface="Arial"/>
                </a:rPr>
                <a:t> </a:t>
              </a:r>
              <a:r>
                <a:rPr sz="600" spc="-25" dirty="0">
                  <a:latin typeface="Arial"/>
                  <a:cs typeface="Arial"/>
                </a:rPr>
                <a:t>the</a:t>
              </a:r>
              <a:r>
                <a:rPr lang="en-US" sz="600" spc="-2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distribution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by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maturity</a:t>
              </a:r>
              <a:r>
                <a:rPr sz="600" spc="6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(and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credit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rating)</a:t>
              </a:r>
              <a:r>
                <a:rPr sz="600" spc="6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of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control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group</a:t>
              </a:r>
              <a:r>
                <a:rPr sz="600" spc="6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is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independent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to</a:t>
              </a:r>
              <a:r>
                <a:rPr sz="600" spc="6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distribution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of</a:t>
              </a:r>
              <a:r>
                <a:rPr sz="600" spc="60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the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dirty="0">
                  <a:latin typeface="Arial"/>
                  <a:cs typeface="Arial"/>
                </a:rPr>
                <a:t>treatment</a:t>
              </a:r>
              <a:r>
                <a:rPr sz="600" spc="55" dirty="0">
                  <a:latin typeface="Arial"/>
                  <a:cs typeface="Arial"/>
                </a:rPr>
                <a:t> </a:t>
              </a:r>
              <a:r>
                <a:rPr sz="600" spc="-10" dirty="0">
                  <a:latin typeface="Arial"/>
                  <a:cs typeface="Arial"/>
                </a:rPr>
                <a:t>group.</a:t>
              </a:r>
              <a:endParaRPr sz="600" dirty="0">
                <a:latin typeface="Arial"/>
                <a:cs typeface="Arial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D42A43-78F1-7C1A-1F45-328BD1CE7F40}"/>
                </a:ext>
              </a:extLst>
            </p:cNvPr>
            <p:cNvSpPr/>
            <p:nvPr/>
          </p:nvSpPr>
          <p:spPr>
            <a:xfrm>
              <a:off x="2011560" y="770090"/>
              <a:ext cx="640080" cy="82296"/>
            </a:xfrm>
            <a:prstGeom prst="rect">
              <a:avLst/>
            </a:prstGeom>
            <a:noFill/>
            <a:ln w="9525">
              <a:solidFill>
                <a:srgbClr val="6902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BDDDBF-C878-3959-4501-16B11AE27E98}"/>
                </a:ext>
              </a:extLst>
            </p:cNvPr>
            <p:cNvSpPr/>
            <p:nvPr/>
          </p:nvSpPr>
          <p:spPr>
            <a:xfrm>
              <a:off x="4148228" y="769133"/>
              <a:ext cx="640079" cy="82296"/>
            </a:xfrm>
            <a:prstGeom prst="rect">
              <a:avLst/>
            </a:prstGeom>
            <a:noFill/>
            <a:ln w="9525">
              <a:solidFill>
                <a:srgbClr val="6902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705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3E3CB1-1D8E-0D47-EE41-0577FF12CF50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109770A-8F8E-DF70-7B22-2DA18B352FA9}"/>
              </a:ext>
            </a:extLst>
          </p:cNvPr>
          <p:cNvSpPr txBox="1"/>
          <p:nvPr/>
        </p:nvSpPr>
        <p:spPr>
          <a:xfrm>
            <a:off x="180975" y="590915"/>
            <a:ext cx="5791200" cy="19984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indent="-116839"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spc="-45" dirty="0">
                <a:latin typeface="Arial" panose="020B0604020202020204" pitchFamily="34" charset="0"/>
                <a:cs typeface="Arial" panose="020B0604020202020204" pitchFamily="34" charset="0"/>
              </a:rPr>
              <a:t>This paper examines the effect of federal aid on local government borrowing during macroeconomic crises. 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67640" marR="18034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While federal aid alleviates liquidity pressures, it could also signal the market the recipient government is more prone to experience larger economic dislocations. Empirical question!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spc="-25" dirty="0">
                <a:latin typeface="Arial" panose="020B0604020202020204" pitchFamily="34" charset="0"/>
                <a:cs typeface="Arial" panose="020B0604020202020204" pitchFamily="34" charset="0"/>
              </a:rPr>
              <a:t>Empirical</a:t>
            </a:r>
            <a:r>
              <a:rPr lang="en-US" sz="11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b="1" spc="-40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1100" b="1" spc="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Coronavirus Relief Fund (CRF) creates a quasi-experimental setting in which some governments received direct assistance from the Treasury.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This paper: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county governments on the primary and secondary market (Apr20-Dec21). Outcomes: borrowing costs (bond spreads) and per-capita debt issuance/traded. </a:t>
            </a:r>
          </a:p>
        </p:txBody>
      </p:sp>
    </p:spTree>
    <p:extLst>
      <p:ext uri="{BB962C8B-B14F-4D97-AF65-F5344CB8AC3E}">
        <p14:creationId xmlns:p14="http://schemas.microsoft.com/office/powerpoint/2010/main" val="195212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E4F0C2-5EDB-6280-0C34-33DD720F5E99}"/>
              </a:ext>
            </a:extLst>
          </p:cNvPr>
          <p:cNvSpPr txBox="1">
            <a:spLocks/>
          </p:cNvSpPr>
          <p:nvPr/>
        </p:nvSpPr>
        <p:spPr>
          <a:xfrm>
            <a:off x="898724" y="59664"/>
            <a:ext cx="5898751" cy="314329"/>
          </a:xfrm>
          <a:prstGeom prst="rect">
            <a:avLst/>
          </a:prstGeom>
        </p:spPr>
        <p:txBody>
          <a:bodyPr vert="horz" wrap="square" lIns="0" tIns="189369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311275">
              <a:spcBef>
                <a:spcPts val="95"/>
              </a:spcBef>
            </a:pPr>
            <a:r>
              <a:rPr lang="en-US" sz="800" b="1" spc="-2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lang="en-US" sz="800" b="1" spc="8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Manipulation</a:t>
            </a:r>
            <a:r>
              <a:rPr lang="en-US" sz="8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lang="en-US" sz="800" spc="7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lang="en-US" sz="8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Cutoff</a:t>
            </a:r>
            <a:r>
              <a:rPr lang="en-US" sz="800" spc="7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 spc="-20">
                <a:solidFill>
                  <a:srgbClr val="000000"/>
                </a:solidFill>
                <a:latin typeface="Arial"/>
                <a:cs typeface="Arial"/>
              </a:rPr>
              <a:t>Test</a:t>
            </a:r>
            <a:endParaRPr lang="en-US" sz="800"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5189AEB-CB14-38FE-957A-E2B508BE0D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7930" y="409271"/>
            <a:ext cx="2136952" cy="2136267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342B846-CB6C-B517-D0B8-5C6EBF925727}"/>
              </a:ext>
            </a:extLst>
          </p:cNvPr>
          <p:cNvSpPr txBox="1"/>
          <p:nvPr/>
        </p:nvSpPr>
        <p:spPr>
          <a:xfrm>
            <a:off x="875856" y="2633058"/>
            <a:ext cx="439864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figure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histogram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running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variable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(i.e.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population)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polynomial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each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side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cutoff,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along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its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confidence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intervals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95%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significance.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These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intervals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represented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as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shaded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areas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graph.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Units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vertical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axis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represent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density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running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variable.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Observations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correspond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to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governments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control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group,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while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observations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blue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units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group.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399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97AEED-35C5-9851-30E3-5BDD1E977EA2}"/>
              </a:ext>
            </a:extLst>
          </p:cNvPr>
          <p:cNvSpPr txBox="1">
            <a:spLocks/>
          </p:cNvSpPr>
          <p:nvPr/>
        </p:nvSpPr>
        <p:spPr>
          <a:xfrm>
            <a:off x="898724" y="59664"/>
            <a:ext cx="5898751" cy="211813"/>
          </a:xfrm>
          <a:prstGeom prst="rect">
            <a:avLst/>
          </a:prstGeom>
        </p:spPr>
        <p:txBody>
          <a:bodyPr vert="horz" wrap="square" lIns="0" tIns="8784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683895">
              <a:spcBef>
                <a:spcPts val="95"/>
              </a:spcBef>
            </a:pPr>
            <a:r>
              <a:rPr lang="en-US" sz="800" b="1" spc="-2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lang="en-US" sz="800" b="1" spc="5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lang="en-US" sz="800" spc="-35">
                <a:solidFill>
                  <a:srgbClr val="000000"/>
                </a:solidFill>
                <a:latin typeface="Arial"/>
                <a:cs typeface="Arial"/>
              </a:rPr>
              <a:t>Regression</a:t>
            </a:r>
            <a:r>
              <a:rPr lang="en-US" sz="8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Discontinuity</a:t>
            </a:r>
            <a:r>
              <a:rPr lang="en-US" sz="8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Plots</a:t>
            </a:r>
            <a:r>
              <a:rPr lang="en-US" sz="800" spc="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en-US" sz="8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Non</a:t>
            </a:r>
            <a:r>
              <a:rPr lang="en-US" sz="800" spc="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>
                <a:solidFill>
                  <a:srgbClr val="000000"/>
                </a:solidFill>
                <a:latin typeface="Arial"/>
                <a:cs typeface="Arial"/>
              </a:rPr>
              <a:t>Parametric</a:t>
            </a:r>
            <a:r>
              <a:rPr lang="en-US" sz="800" spc="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800" spc="-10">
                <a:solidFill>
                  <a:srgbClr val="000000"/>
                </a:solidFill>
                <a:latin typeface="Arial"/>
                <a:cs typeface="Arial"/>
              </a:rPr>
              <a:t>Estimation</a:t>
            </a:r>
            <a:endParaRPr lang="en-US" sz="800">
              <a:latin typeface="Arial"/>
              <a:cs typeface="Arial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32BA665-CBE3-FA5D-4FFE-06C1E2AA4D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8423" y="307746"/>
            <a:ext cx="2136952" cy="2136266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208864C-2FA3-3B18-7C7A-5E8967317390}"/>
              </a:ext>
            </a:extLst>
          </p:cNvPr>
          <p:cNvSpPr txBox="1"/>
          <p:nvPr/>
        </p:nvSpPr>
        <p:spPr>
          <a:xfrm>
            <a:off x="875856" y="2711531"/>
            <a:ext cx="4383405" cy="471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These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figures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display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scatter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binned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plots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dependent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around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cutoff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assignment,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as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well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as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results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statistical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model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Equation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solidFill>
                  <a:srgbClr val="0000FF"/>
                </a:solidFill>
                <a:latin typeface="Arial"/>
                <a:cs typeface="Arial"/>
                <a:hlinkClick r:id="rId3" action="ppaction://hlinksldjump"/>
              </a:rPr>
              <a:t>1</a:t>
            </a:r>
            <a:r>
              <a:rPr sz="600" dirty="0">
                <a:latin typeface="Arial"/>
                <a:cs typeface="Arial"/>
              </a:rPr>
              <a:t>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gray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dashed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show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optimal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bandwidth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used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Local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Average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Effect.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Both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linear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quadratic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estimations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are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reported.</a:t>
            </a:r>
            <a:r>
              <a:rPr sz="600" spc="1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top-left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scatter-</a:t>
            </a:r>
            <a:r>
              <a:rPr sz="600" dirty="0">
                <a:latin typeface="Arial"/>
                <a:cs typeface="Arial"/>
              </a:rPr>
              <a:t>plot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(spreads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issue)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restricts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vertical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axis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exclude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outlier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observation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that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obscures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visualization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results.</a:t>
            </a:r>
            <a:endParaRPr sz="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640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1D0F416-91BD-596D-8C01-EA78AAD23E2E}"/>
              </a:ext>
            </a:extLst>
          </p:cNvPr>
          <p:cNvSpPr txBox="1"/>
          <p:nvPr/>
        </p:nvSpPr>
        <p:spPr>
          <a:xfrm>
            <a:off x="1089329" y="628370"/>
            <a:ext cx="397256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LATE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Estimates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CRF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Municipal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Bond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Market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(Bandwidth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90K)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E3B65F9-6986-4481-7319-6209D4AD6894}"/>
              </a:ext>
            </a:extLst>
          </p:cNvPr>
          <p:cNvGraphicFramePr>
            <a:graphicFrameLocks noGrp="1"/>
          </p:cNvGraphicFramePr>
          <p:nvPr/>
        </p:nvGraphicFramePr>
        <p:xfrm>
          <a:off x="1534515" y="791629"/>
          <a:ext cx="3054985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Model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26364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657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4780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0.122***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2.0563*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0.1936***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-0.0073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(0.0348)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(0.8468)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(0.0132)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1.4567***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-23.5114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1.8227***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0.5106***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(0.4362)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(16.662)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(0.1221)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(0.1073)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-0.1858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8.763*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0.1468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0.0783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(0.1026)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(3.8046)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(0.2258)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(0.0547)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0.2326*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7.1787**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0.1369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0.0799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(0.1019)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(2.6133)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(0.2274)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(0.0563)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 Dep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0.4367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6.6966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0.5943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0.252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0.5402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12.4442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0.9836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0.7779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(Left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1117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1117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76170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76170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(Right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1012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1012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57652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57652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DF27AEE0-178F-D77B-2F78-DCB12E2DB07D}"/>
              </a:ext>
            </a:extLst>
          </p:cNvPr>
          <p:cNvSpPr txBox="1"/>
          <p:nvPr/>
        </p:nvSpPr>
        <p:spPr>
          <a:xfrm>
            <a:off x="875856" y="2284164"/>
            <a:ext cx="4383405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table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coefficient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Average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dependent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interest,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sample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bonds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issuers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population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within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90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thousand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people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cutoff.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Each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column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estimations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parametric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estimations,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both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linear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quadratic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polynomial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data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during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post-intervention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period.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bias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corrected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robust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reported.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clustered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level.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econometric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include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control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variables,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month-</a:t>
            </a:r>
            <a:r>
              <a:rPr sz="600" spc="-10" dirty="0">
                <a:latin typeface="Arial"/>
                <a:cs typeface="Arial"/>
              </a:rPr>
              <a:t>by-</a:t>
            </a:r>
            <a:r>
              <a:rPr sz="600" spc="-20" dirty="0">
                <a:latin typeface="Arial"/>
                <a:cs typeface="Arial"/>
              </a:rPr>
              <a:t>year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fixed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Spreads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percentage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points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and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amount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dollars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capita.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***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001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01,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i="1" spc="-10" dirty="0">
                <a:latin typeface="Verdana"/>
                <a:cs typeface="Verdana"/>
              </a:rPr>
              <a:t>.</a:t>
            </a:r>
            <a:r>
              <a:rPr sz="600" spc="-10" dirty="0">
                <a:latin typeface="Arial"/>
                <a:cs typeface="Arial"/>
              </a:rPr>
              <a:t>05.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80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871D1A94-4574-7D55-1C4C-E93F03AA3A14}"/>
              </a:ext>
            </a:extLst>
          </p:cNvPr>
          <p:cNvSpPr txBox="1"/>
          <p:nvPr/>
        </p:nvSpPr>
        <p:spPr>
          <a:xfrm>
            <a:off x="1062444" y="628370"/>
            <a:ext cx="402653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LATE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Estimates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CRF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Municipal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Bond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Market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(Bandwidth</a:t>
            </a:r>
            <a:r>
              <a:rPr sz="800" spc="50" dirty="0">
                <a:latin typeface="Arial"/>
                <a:cs typeface="Arial"/>
              </a:rPr>
              <a:t> </a:t>
            </a:r>
            <a:r>
              <a:rPr sz="800" spc="190" dirty="0">
                <a:latin typeface="Arial"/>
                <a:cs typeface="Arial"/>
              </a:rPr>
              <a:t>=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221K)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00647974-9347-9D0D-BFD0-C66214F0B41E}"/>
              </a:ext>
            </a:extLst>
          </p:cNvPr>
          <p:cNvGraphicFramePr>
            <a:graphicFrameLocks noGrp="1"/>
          </p:cNvGraphicFramePr>
          <p:nvPr/>
        </p:nvGraphicFramePr>
        <p:xfrm>
          <a:off x="1583804" y="791629"/>
          <a:ext cx="2957195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Model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03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1747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657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4780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0.0727*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0.9516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0.0778***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0.0093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(0.029)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(0.7716)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(0.0105)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(0.0108)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0.4514*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-7.5199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-3.1384***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0.2907***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(0.1849)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(7.0466)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(0.0712)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(0.0696)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-0.0913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5.0732*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-0.4154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0.0744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(0.0553)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(2.0702)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(0.3178)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(0.043)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0.0907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4.8842*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-0.4084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0.0742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(0.0579)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(2.0338)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(0.3122)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(0.043)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 Dep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0.3958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6.5797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0.5445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0.2582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12.4497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0.9353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0.7978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(Left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3130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3130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123691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123691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(Right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1736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1736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88717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88717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BB7E3EF2-BD53-6A7A-63E9-31ED892CF00B}"/>
              </a:ext>
            </a:extLst>
          </p:cNvPr>
          <p:cNvSpPr txBox="1"/>
          <p:nvPr/>
        </p:nvSpPr>
        <p:spPr>
          <a:xfrm>
            <a:off x="875856" y="2284164"/>
            <a:ext cx="4383405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table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coefficient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Average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dependent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interest,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sample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bonds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issuers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population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within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221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thousand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people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cutoff.</a:t>
            </a:r>
            <a:r>
              <a:rPr sz="600" spc="9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Each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column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estimations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parametric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estimations,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both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linear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quadratic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polynomial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data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during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post-intervention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period.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bias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corrected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robust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reported.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clustered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level.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econometric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include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control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variables,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month-</a:t>
            </a:r>
            <a:r>
              <a:rPr sz="600" spc="-10" dirty="0">
                <a:latin typeface="Arial"/>
                <a:cs typeface="Arial"/>
              </a:rPr>
              <a:t>by-</a:t>
            </a:r>
            <a:r>
              <a:rPr sz="600" spc="-20" dirty="0">
                <a:latin typeface="Arial"/>
                <a:cs typeface="Arial"/>
              </a:rPr>
              <a:t>year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fixed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Spreads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percentage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points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and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amount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dollars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capita.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***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001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01,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i="1" spc="-10" dirty="0">
                <a:latin typeface="Verdana"/>
                <a:cs typeface="Verdana"/>
              </a:rPr>
              <a:t>.</a:t>
            </a:r>
            <a:r>
              <a:rPr sz="600" spc="-10" dirty="0">
                <a:latin typeface="Arial"/>
                <a:cs typeface="Arial"/>
              </a:rPr>
              <a:t>05.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952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680B499C-D636-64F7-D8E7-0DBE79C23BE9}"/>
              </a:ext>
            </a:extLst>
          </p:cNvPr>
          <p:cNvSpPr txBox="1"/>
          <p:nvPr/>
        </p:nvSpPr>
        <p:spPr>
          <a:xfrm>
            <a:off x="1042936" y="582815"/>
            <a:ext cx="4065270" cy="26098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740535" marR="5080" indent="-1728470">
              <a:lnSpc>
                <a:spcPts val="900"/>
              </a:lnSpc>
              <a:spcBef>
                <a:spcPts val="17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LATE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Estimates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of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CRF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the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Municipal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Bond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Market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-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Only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Central</a:t>
            </a:r>
            <a:r>
              <a:rPr sz="800" spc="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County Governments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3B0E1BA0-79B1-6E78-ABA1-CEF1210A1755}"/>
              </a:ext>
            </a:extLst>
          </p:cNvPr>
          <p:cNvGraphicFramePr>
            <a:graphicFrameLocks noGrp="1"/>
          </p:cNvGraphicFramePr>
          <p:nvPr/>
        </p:nvGraphicFramePr>
        <p:xfrm>
          <a:off x="1603972" y="859955"/>
          <a:ext cx="2916555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2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Model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03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1747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657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24460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-0.0305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-1.0945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0.2301***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-0.0466*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(0.0378)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(1.0154)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(0.0127)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(0.0181)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-0.3976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-4.316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2.0331***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0.433***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(0.2672)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(8.7396)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(0.0891)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(0.1053)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0.2346*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3.2395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-0.5842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0.0939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(0.1112)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(4.6124)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(0.3139)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(0.0663)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0.2584*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2.4895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0.5355*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0.0878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(0.0966)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(4.6091)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(0.2678)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(0.0693)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 Dep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0.3368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7.2556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0.4833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0.267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0.4975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12.5913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0.8759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0.8204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(Left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1058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1058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76896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76896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(Right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876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876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49474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49474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40D63F8D-47A0-921B-763E-2D4B51F1D9D5}"/>
              </a:ext>
            </a:extLst>
          </p:cNvPr>
          <p:cNvSpPr txBox="1"/>
          <p:nvPr/>
        </p:nvSpPr>
        <p:spPr>
          <a:xfrm>
            <a:off x="875855" y="2352490"/>
            <a:ext cx="4399280" cy="648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table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coefficient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Average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dependent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interest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on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sample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bonds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considering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only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central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government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issuers.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Each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column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estimations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665"/>
              </a:lnSpc>
            </a:pP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estimations,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both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linear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quadratic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polynomial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data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during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the</a:t>
            </a:r>
            <a:endParaRPr sz="600">
              <a:latin typeface="Arial"/>
              <a:cs typeface="Arial"/>
            </a:endParaRPr>
          </a:p>
          <a:p>
            <a:pPr marL="12700" marR="10160">
              <a:lnSpc>
                <a:spcPts val="700"/>
              </a:lnSpc>
              <a:spcBef>
                <a:spcPts val="30"/>
              </a:spcBef>
            </a:pPr>
            <a:r>
              <a:rPr sz="600" dirty="0">
                <a:latin typeface="Arial"/>
                <a:cs typeface="Arial"/>
              </a:rPr>
              <a:t>post-intervention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period.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estimation,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bias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corrected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with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robust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reported.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clustered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level.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econometric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include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control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month-</a:t>
            </a:r>
            <a:r>
              <a:rPr sz="600" spc="-10" dirty="0">
                <a:latin typeface="Arial"/>
                <a:cs typeface="Arial"/>
              </a:rPr>
              <a:t>by-</a:t>
            </a:r>
            <a:r>
              <a:rPr sz="600" spc="-20" dirty="0">
                <a:latin typeface="Arial"/>
                <a:cs typeface="Arial"/>
              </a:rPr>
              <a:t>year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fixed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7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Spreads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percentage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points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amount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issued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dollars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capita.</a:t>
            </a:r>
            <a:r>
              <a:rPr sz="600" spc="9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001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0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0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01,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5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i="1" spc="-10" dirty="0">
                <a:latin typeface="Verdana"/>
                <a:cs typeface="Verdana"/>
              </a:rPr>
              <a:t>.</a:t>
            </a:r>
            <a:r>
              <a:rPr sz="600" spc="-10" dirty="0">
                <a:latin typeface="Arial"/>
                <a:cs typeface="Arial"/>
              </a:rPr>
              <a:t>05.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53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699A20A-93CA-6A5D-7458-CB6441F7526E}"/>
              </a:ext>
            </a:extLst>
          </p:cNvPr>
          <p:cNvSpPr txBox="1"/>
          <p:nvPr/>
        </p:nvSpPr>
        <p:spPr>
          <a:xfrm>
            <a:off x="1717281" y="663790"/>
            <a:ext cx="271653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10" dirty="0">
                <a:solidFill>
                  <a:srgbClr val="3333B2"/>
                </a:solidFill>
                <a:latin typeface="Arial"/>
                <a:cs typeface="Arial"/>
              </a:rPr>
              <a:t>Table:</a:t>
            </a:r>
            <a:r>
              <a:rPr sz="800" b="1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spc="-30" dirty="0">
                <a:latin typeface="Arial"/>
                <a:cs typeface="Arial"/>
              </a:rPr>
              <a:t>Robustness</a:t>
            </a:r>
            <a:r>
              <a:rPr sz="80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Checks:</a:t>
            </a:r>
            <a:r>
              <a:rPr sz="800" spc="8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Placebo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Estimates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on the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LATE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8D5A250C-7DEA-C623-866D-79965AF84C11}"/>
              </a:ext>
            </a:extLst>
          </p:cNvPr>
          <p:cNvGraphicFramePr>
            <a:graphicFrameLocks noGrp="1"/>
          </p:cNvGraphicFramePr>
          <p:nvPr/>
        </p:nvGraphicFramePr>
        <p:xfrm>
          <a:off x="1586040" y="827062"/>
          <a:ext cx="2950209" cy="1432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3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1610">
                <a:tc>
                  <a:txBody>
                    <a:bodyPr/>
                    <a:lstStyle/>
                    <a:p>
                      <a:pPr marL="75565">
                        <a:lnSpc>
                          <a:spcPts val="63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Model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3779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1747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Issued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Spread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65735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61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Amount</a:t>
                      </a:r>
                      <a:endParaRPr sz="600">
                        <a:latin typeface="Arial"/>
                        <a:cs typeface="Arial"/>
                      </a:endParaRPr>
                    </a:p>
                    <a:p>
                      <a:pPr marL="144780">
                        <a:lnSpc>
                          <a:spcPts val="71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Traded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A: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-0.029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1.4842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0.1307***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0.0286*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(0.0324)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(0.9819)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(0.0129)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(0.0115)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-0.2298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10.7008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0.5077***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-0.3324***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(0.1992)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(7.6214)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(0.0793)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(0.0796)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b="1" spc="-10" dirty="0">
                          <a:latin typeface="Arial"/>
                          <a:cs typeface="Arial"/>
                        </a:rPr>
                        <a:t>Panel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dirty="0">
                          <a:latin typeface="Arial"/>
                          <a:cs typeface="Arial"/>
                        </a:rPr>
                        <a:t>B:</a:t>
                      </a:r>
                      <a:r>
                        <a:rPr sz="60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b="1" spc="-10" dirty="0">
                          <a:latin typeface="Arial"/>
                          <a:cs typeface="Arial"/>
                        </a:rPr>
                        <a:t>Parametric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Linear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-0.0949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4.9162*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0.0121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0.0583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(0.0859)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(2.4537)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(0.0923)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(0.0525)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Quadratic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-0.0935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5.0143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0.0174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0.0536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(0.0836)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(2.5278)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(0.0896)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(0.051)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900">
                <a:tc>
                  <a:txBody>
                    <a:bodyPr/>
                    <a:lstStyle/>
                    <a:p>
                      <a:pPr marL="75565">
                        <a:lnSpc>
                          <a:spcPts val="60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Mean Dep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0.0219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5.9954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0.2582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0.2636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SD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Dep</a:t>
                      </a:r>
                      <a:r>
                        <a:rPr sz="6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Var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0.5244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12.4678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0.8899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0.789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 marL="75565">
                        <a:lnSpc>
                          <a:spcPts val="595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(Left</a:t>
                      </a:r>
                      <a:r>
                        <a:rPr sz="6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1272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95"/>
                        </a:lnSpc>
                      </a:pPr>
                      <a:r>
                        <a:rPr sz="600" spc="-20" dirty="0">
                          <a:latin typeface="Arial"/>
                          <a:cs typeface="Arial"/>
                        </a:rPr>
                        <a:t>1272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93529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95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93529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2710">
                <a:tc>
                  <a:txBody>
                    <a:bodyPr/>
                    <a:lstStyle/>
                    <a:p>
                      <a:pPr marL="75565">
                        <a:lnSpc>
                          <a:spcPts val="620"/>
                        </a:lnSpc>
                      </a:pPr>
                      <a:r>
                        <a:rPr sz="600" dirty="0">
                          <a:latin typeface="Arial"/>
                          <a:cs typeface="Arial"/>
                        </a:rPr>
                        <a:t>Obs</a:t>
                      </a:r>
                      <a:r>
                        <a:rPr sz="6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dirty="0">
                          <a:latin typeface="Arial"/>
                          <a:cs typeface="Arial"/>
                        </a:rPr>
                        <a:t>(Right</a:t>
                      </a:r>
                      <a:r>
                        <a:rPr sz="6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Cutoff)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998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25" dirty="0">
                          <a:latin typeface="Arial"/>
                          <a:cs typeface="Arial"/>
                        </a:rPr>
                        <a:t>998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63630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20"/>
                        </a:lnSpc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63630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8B213DFF-7F4F-715C-B46A-1A0D74275670}"/>
              </a:ext>
            </a:extLst>
          </p:cNvPr>
          <p:cNvSpPr txBox="1"/>
          <p:nvPr/>
        </p:nvSpPr>
        <p:spPr>
          <a:xfrm>
            <a:off x="875856" y="2319584"/>
            <a:ext cx="4398645" cy="559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Note:</a:t>
            </a:r>
            <a:r>
              <a:rPr sz="600" b="1" spc="8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This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table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coefficient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Local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Average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Treatment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dependent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interest.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Each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column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shows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estimations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from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estimations,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both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linear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quadratic</a:t>
            </a:r>
            <a:r>
              <a:rPr sz="600" spc="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polynomial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data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during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post-intervention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period.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For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non-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estimation,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bias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corrected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estimates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with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robust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reported.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Parametric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estimation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reports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standard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errors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clustered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county</a:t>
            </a:r>
            <a:r>
              <a:rPr sz="600" spc="1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level.</a:t>
            </a:r>
            <a:r>
              <a:rPr sz="600" spc="6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All</a:t>
            </a:r>
            <a:r>
              <a:rPr sz="600" spc="1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econometric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specifications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include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control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variables,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month-</a:t>
            </a:r>
            <a:r>
              <a:rPr sz="600" spc="-10" dirty="0">
                <a:latin typeface="Arial"/>
                <a:cs typeface="Arial"/>
              </a:rPr>
              <a:t>by-</a:t>
            </a:r>
            <a:r>
              <a:rPr sz="600" spc="-20" dirty="0">
                <a:latin typeface="Arial"/>
                <a:cs typeface="Arial"/>
              </a:rPr>
              <a:t>year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fixed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effects.</a:t>
            </a:r>
            <a:r>
              <a:rPr sz="600" spc="75" dirty="0">
                <a:latin typeface="Arial"/>
                <a:cs typeface="Arial"/>
              </a:rPr>
              <a:t> </a:t>
            </a:r>
            <a:r>
              <a:rPr sz="600" spc="-30" dirty="0">
                <a:latin typeface="Arial"/>
                <a:cs typeface="Arial"/>
              </a:rPr>
              <a:t>Spreads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at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in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percentage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points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amount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traded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35" dirty="0">
                <a:latin typeface="Arial"/>
                <a:cs typeface="Arial"/>
              </a:rPr>
              <a:t>expressed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dollars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per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capita.</a:t>
            </a:r>
            <a:r>
              <a:rPr sz="600" spc="85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0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001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,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0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dirty="0">
                <a:latin typeface="Arial"/>
                <a:cs typeface="Arial"/>
              </a:rPr>
              <a:t>0</a:t>
            </a:r>
            <a:r>
              <a:rPr sz="600" i="1" dirty="0">
                <a:latin typeface="Verdana"/>
                <a:cs typeface="Verdana"/>
              </a:rPr>
              <a:t>.</a:t>
            </a:r>
            <a:r>
              <a:rPr sz="600" dirty="0">
                <a:latin typeface="Arial"/>
                <a:cs typeface="Arial"/>
              </a:rPr>
              <a:t>01,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75" dirty="0">
                <a:latin typeface="Arial"/>
                <a:cs typeface="Arial"/>
              </a:rPr>
              <a:t>*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i="1" dirty="0">
                <a:latin typeface="Calibri"/>
                <a:cs typeface="Calibri"/>
              </a:rPr>
              <a:t>p</a:t>
            </a:r>
            <a:r>
              <a:rPr sz="600" i="1" spc="80" dirty="0">
                <a:latin typeface="Calibri"/>
                <a:cs typeface="Calibri"/>
              </a:rPr>
              <a:t> </a:t>
            </a:r>
            <a:r>
              <a:rPr sz="600" i="1" spc="80" dirty="0">
                <a:latin typeface="Verdana"/>
                <a:cs typeface="Verdana"/>
              </a:rPr>
              <a:t>&lt;</a:t>
            </a:r>
            <a:r>
              <a:rPr sz="600" i="1" spc="-15" dirty="0">
                <a:latin typeface="Verdana"/>
                <a:cs typeface="Verdana"/>
              </a:rPr>
              <a:t> </a:t>
            </a:r>
            <a:r>
              <a:rPr sz="600" spc="-10" dirty="0">
                <a:latin typeface="Arial"/>
                <a:cs typeface="Arial"/>
              </a:rPr>
              <a:t>0</a:t>
            </a:r>
            <a:r>
              <a:rPr sz="600" i="1" spc="-10" dirty="0">
                <a:latin typeface="Verdana"/>
                <a:cs typeface="Verdana"/>
              </a:rPr>
              <a:t>.</a:t>
            </a:r>
            <a:r>
              <a:rPr sz="600" spc="-10" dirty="0">
                <a:latin typeface="Arial"/>
                <a:cs typeface="Arial"/>
              </a:rPr>
              <a:t>05.</a:t>
            </a:r>
            <a:endParaRPr sz="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1265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84" y="1645716"/>
            <a:ext cx="5450404" cy="965586"/>
          </a:xfrm>
        </p:spPr>
        <p:txBody>
          <a:bodyPr vert="horz" wrap="square" lIns="61524" tIns="30762" rIns="61524" bIns="30762" rtlCol="0" anchor="ctr">
            <a:noAutofit/>
          </a:bodyPr>
          <a:lstStyle/>
          <a:p>
            <a:r>
              <a:rPr lang="en-US" sz="1600" dirty="0"/>
              <a:t>Federal Assistance and Municipal Borrowing:</a:t>
            </a:r>
            <a:br>
              <a:rPr lang="en-US" sz="1600" dirty="0"/>
            </a:br>
            <a:r>
              <a:rPr lang="en-US" sz="1600" dirty="0"/>
              <a:t>Unpacking the effects of the CARES Act on</a:t>
            </a:r>
            <a:br>
              <a:rPr lang="en-US" sz="1600" dirty="0"/>
            </a:br>
            <a:r>
              <a:rPr lang="en-US" sz="1600" dirty="0"/>
              <a:t>Government Liquidity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00" dirty="0"/>
              <a:t>INDIANA UNIVERSITY BLOOMINGTON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57425" y="1409856"/>
            <a:ext cx="5203890" cy="169833"/>
          </a:xfrm>
        </p:spPr>
        <p:txBody>
          <a:bodyPr/>
          <a:lstStyle/>
          <a:p>
            <a:r>
              <a:rPr lang="en-US" sz="1100"/>
              <a:t>O’Neill School of Public and Environmental Affairs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B7186-A936-9746-A155-796B13E0033F}"/>
              </a:ext>
            </a:extLst>
          </p:cNvPr>
          <p:cNvSpPr txBox="1"/>
          <p:nvPr/>
        </p:nvSpPr>
        <p:spPr>
          <a:xfrm>
            <a:off x="357425" y="2611302"/>
            <a:ext cx="1354912" cy="2775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1524" tIns="30762" rIns="61524" bIns="30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cs typeface="Arial"/>
              </a:rPr>
              <a:t>Luis Navarro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B69257-E43E-F056-0981-6299885388AA}"/>
              </a:ext>
            </a:extLst>
          </p:cNvPr>
          <p:cNvSpPr txBox="1"/>
          <p:nvPr/>
        </p:nvSpPr>
        <p:spPr>
          <a:xfrm>
            <a:off x="4034217" y="2649458"/>
            <a:ext cx="1848571" cy="3083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1524" tIns="30762" rIns="61524" bIns="30762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cs typeface="Arial"/>
              </a:rPr>
              <a:t>Presentation for the </a:t>
            </a:r>
          </a:p>
          <a:p>
            <a:pPr algn="r"/>
            <a:r>
              <a:rPr lang="en-US" sz="800" dirty="0">
                <a:solidFill>
                  <a:schemeClr val="bg1"/>
                </a:solidFill>
                <a:cs typeface="Arial"/>
              </a:rPr>
              <a:t>Municipal Finance Conference</a:t>
            </a:r>
          </a:p>
        </p:txBody>
      </p:sp>
    </p:spTree>
    <p:extLst>
      <p:ext uri="{BB962C8B-B14F-4D97-AF65-F5344CB8AC3E}">
        <p14:creationId xmlns:p14="http://schemas.microsoft.com/office/powerpoint/2010/main" val="12726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3E3CB1-1D8E-0D47-EE41-0577FF12CF50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Preview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9AEB56E-6FC3-2D0A-904D-37158C34C9EF}"/>
              </a:ext>
            </a:extLst>
          </p:cNvPr>
          <p:cNvSpPr/>
          <p:nvPr/>
        </p:nvSpPr>
        <p:spPr>
          <a:xfrm>
            <a:off x="133657" y="455691"/>
            <a:ext cx="1020712" cy="969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B66BB64-BD67-B850-2970-D82F3EEA754B}"/>
              </a:ext>
            </a:extLst>
          </p:cNvPr>
          <p:cNvSpPr txBox="1"/>
          <p:nvPr/>
        </p:nvSpPr>
        <p:spPr>
          <a:xfrm>
            <a:off x="1247775" y="293877"/>
            <a:ext cx="4771718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Main Results 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Market Bond Spreads: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≈</a:t>
            </a:r>
            <a:r>
              <a:rPr lang="en-US" sz="1200" spc="-45" dirty="0">
                <a:solidFill>
                  <a:srgbClr val="690204"/>
                </a:solidFill>
                <a:latin typeface="Arial"/>
                <a:cs typeface="Arial"/>
              </a:rPr>
              <a:t> ⬇️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7−9 bps, 0.12-0.17x SD 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Primary Market Debt Issuance: </a:t>
            </a:r>
            <a:r>
              <a:rPr lang="en-US" sz="1200" b="1" spc="-45" dirty="0">
                <a:solidFill>
                  <a:srgbClr val="690204"/>
                </a:solidFill>
                <a:latin typeface="Arial"/>
                <a:cs typeface="Arial"/>
              </a:rPr>
              <a:t>⬆️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$1.7- $5.0, 0.13-0.39x SD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Secondary Market: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results mixed and inconclusive.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86CADF-3B9A-2B48-F7ED-9CF37F9AF459}"/>
              </a:ext>
            </a:extLst>
          </p:cNvPr>
          <p:cNvSpPr txBox="1"/>
          <p:nvPr/>
        </p:nvSpPr>
        <p:spPr>
          <a:xfrm>
            <a:off x="1247775" y="1890779"/>
            <a:ext cx="4771718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Mechanisms and Liquidity Management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Credit risk: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the margin, lower rated governments observed larger spread reductions). </a:t>
            </a:r>
          </a:p>
          <a:p>
            <a:pPr marL="171450" indent="-1714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Maturity: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substitution of longer-term debt towards shorter-term instruments. 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80F40D06-C8CE-E6CA-C73B-565F7E44C437}"/>
              </a:ext>
            </a:extLst>
          </p:cNvPr>
          <p:cNvSpPr/>
          <p:nvPr/>
        </p:nvSpPr>
        <p:spPr>
          <a:xfrm>
            <a:off x="133657" y="2029084"/>
            <a:ext cx="1020712" cy="96988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Graphic 72" descr="Research outline">
            <a:extLst>
              <a:ext uri="{FF2B5EF4-FFF2-40B4-BE49-F238E27FC236}">
                <a16:creationId xmlns:a16="http://schemas.microsoft.com/office/drawing/2014/main" id="{FCCCDD5C-757D-7F86-C757-A11EEFC4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0975" y="511175"/>
            <a:ext cx="914400" cy="914400"/>
          </a:xfrm>
          <a:prstGeom prst="rect">
            <a:avLst/>
          </a:prstGeom>
        </p:spPr>
      </p:pic>
      <p:pic>
        <p:nvPicPr>
          <p:cNvPr id="75" name="Graphic 74" descr="Presentation with pie chart outline">
            <a:extLst>
              <a:ext uri="{FF2B5EF4-FFF2-40B4-BE49-F238E27FC236}">
                <a16:creationId xmlns:a16="http://schemas.microsoft.com/office/drawing/2014/main" id="{71B4D5B5-AC33-820D-4E7D-25C120188B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221" y="20581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2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3E3CB1-1D8E-0D47-EE41-0577FF12CF50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Description: Coronavirus Relief Fund (CRF)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077DCD3A-DC27-0B44-B2A8-41D15F5E7978}"/>
              </a:ext>
            </a:extLst>
          </p:cNvPr>
          <p:cNvSpPr txBox="1"/>
          <p:nvPr/>
        </p:nvSpPr>
        <p:spPr>
          <a:xfrm>
            <a:off x="74278" y="511175"/>
            <a:ext cx="6026484" cy="24804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CRF: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$150 billion for state and local governments. Allocations across states proportional to population with no state receiving less than $1.25 billion.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Counties and cities with population &gt; 500K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➡️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Direct aid from the Treasury (subtracted from state’s allocation).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Coverage: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154 local governments received direct assistance. 118 counties from 32 states.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Payments to counties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➡️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Mean: $159 per capita; SD: $63 per capita. </a:t>
            </a:r>
          </a:p>
          <a:p>
            <a:pPr marL="167640" marR="26034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spc="-40" dirty="0">
                <a:latin typeface="Arial" panose="020B0604020202020204" pitchFamily="34" charset="0"/>
                <a:cs typeface="Arial" panose="020B0604020202020204" pitchFamily="34" charset="0"/>
              </a:rPr>
              <a:t>Fungibility</a:t>
            </a:r>
            <a:r>
              <a:rPr lang="en-US" sz="1100" b="1" spc="-2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CRF could cover: </a:t>
            </a:r>
            <a:r>
              <a:rPr lang="en-US" sz="1100" spc="-1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) necessary expenses incurred due to the health emergency, ii) expenses not accounted for on local budgets (as of March 27, 2020), iii) and expenses incurred between Mar20-Dec21 (Extended to Dec22 on Dec21).</a:t>
            </a:r>
          </a:p>
          <a:p>
            <a:pPr marL="167640" marR="26034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100" b="1" spc="-10" dirty="0">
                <a:latin typeface="Arial" panose="020B0604020202020204" pitchFamily="34" charset="0"/>
                <a:cs typeface="Arial" panose="020B0604020202020204" pitchFamily="34" charset="0"/>
              </a:rPr>
              <a:t>Enactment: </a:t>
            </a:r>
            <a:r>
              <a:rPr lang="en-US" sz="1100" spc="-10" dirty="0">
                <a:latin typeface="Arial" panose="020B0604020202020204" pitchFamily="34" charset="0"/>
                <a:cs typeface="Arial" panose="020B0604020202020204" pitchFamily="34" charset="0"/>
              </a:rPr>
              <a:t>March 27, 2020. 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9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3E3CB1-1D8E-0D47-EE41-0577FF12CF50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Empirical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E9FF7389-660E-C3FD-3710-CF3CA3300512}"/>
                  </a:ext>
                </a:extLst>
              </p:cNvPr>
              <p:cNvSpPr txBox="1"/>
              <p:nvPr/>
            </p:nvSpPr>
            <p:spPr>
              <a:xfrm>
                <a:off x="123278" y="511175"/>
                <a:ext cx="5928483" cy="232659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Data: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IPREO and MSRB, Jan19–Dec21. All bonds issued/traded by county issuers (central governments and county agencies, departments, authorities, trusts,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etc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). 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Dependent Variables (4):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bond spreads (at issue/trade) and amount issued/traded per capita, primary and secondary.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𝑆𝑝𝑟𝑒𝑎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𝑌𝑖𝑒𝑙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𝑖𝑡</m:t>
                        </m:r>
                      </m:sub>
                    </m:sSub>
                    <m:d>
                      <m:d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𝑀𝑎𝑡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𝑇𝑟𝑒𝑎𝑠𝑢𝑟𝑦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𝑌𝑖𝑒𝑙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𝑀𝑎𝑡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11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Quasi-Experimental Setting: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governments around the cutoff (population ≈ 500k), CRF eligibility mimics random assignment. </a:t>
                </a: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RD Criterion: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bonds issued by govts whose population is within a narrow bandwidth around the cutoff.  </a:t>
                </a:r>
              </a:p>
              <a:p>
                <a:pPr marL="167640" marR="30480" indent="-117475">
                  <a:lnSpc>
                    <a:spcPct val="101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First step: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determine </a:t>
                </a: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bandwidth 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following methodology by </a:t>
                </a:r>
                <a:r>
                  <a:rPr lang="en-US" sz="11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Calonico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 et al. (2014) for each dependent variable. </a:t>
                </a: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</a:t>
                </a: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: fixed bandwidth: </a:t>
                </a:r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142K</a:t>
                </a: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E9FF7389-660E-C3FD-3710-CF3CA3300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8" y="511175"/>
                <a:ext cx="5928483" cy="2326599"/>
              </a:xfrm>
              <a:prstGeom prst="rect">
                <a:avLst/>
              </a:prstGeom>
              <a:blipFill>
                <a:blip r:embed="rId3"/>
                <a:stretch>
                  <a:fillRect l="-427" t="-2174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36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3E3CB1-1D8E-0D47-EE41-0577FF12CF50}"/>
              </a:ext>
            </a:extLst>
          </p:cNvPr>
          <p:cNvSpPr txBox="1">
            <a:spLocks/>
          </p:cNvSpPr>
          <p:nvPr/>
        </p:nvSpPr>
        <p:spPr>
          <a:xfrm>
            <a:off x="21891" y="0"/>
            <a:ext cx="6131259" cy="2577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0"/>
              </a:spcBef>
            </a:pPr>
            <a:r>
              <a:rPr lang="en-US" sz="1600" b="1" spc="-35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Treatment and Control Groups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68462-731D-75D5-A879-82019D8CE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608009"/>
              </p:ext>
            </p:extLst>
          </p:nvPr>
        </p:nvGraphicFramePr>
        <p:xfrm>
          <a:off x="153820" y="1242695"/>
          <a:ext cx="58674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769819643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124655130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Treatment Group: </a:t>
                      </a:r>
                    </a:p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500K-642K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2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Group: </a:t>
                      </a:r>
                    </a:p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Population 358K-499K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2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759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Market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counties (44 issuers) [1,440 bonds]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 Market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 counties (76 issuers) [82,082 bond trades]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Primary Market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counties (60 issuers) [1,619 bonds]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Secondary Market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counties (124 issuers) [115,698 bond trades]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60123"/>
                  </a:ext>
                </a:extLst>
              </a:tr>
            </a:tbl>
          </a:graphicData>
        </a:graphic>
      </p:graphicFrame>
      <p:pic>
        <p:nvPicPr>
          <p:cNvPr id="5" name="Graphic 4" descr="Clipboard Badge outline">
            <a:extLst>
              <a:ext uri="{FF2B5EF4-FFF2-40B4-BE49-F238E27FC236}">
                <a16:creationId xmlns:a16="http://schemas.microsoft.com/office/drawing/2014/main" id="{6D9867DD-29BC-AA85-0CA5-44A593C08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3375" y="257763"/>
            <a:ext cx="914400" cy="914400"/>
          </a:xfrm>
          <a:prstGeom prst="rect">
            <a:avLst/>
          </a:prstGeom>
        </p:spPr>
      </p:pic>
      <p:pic>
        <p:nvPicPr>
          <p:cNvPr id="8" name="Graphic 7" descr="Money outline">
            <a:extLst>
              <a:ext uri="{FF2B5EF4-FFF2-40B4-BE49-F238E27FC236}">
                <a16:creationId xmlns:a16="http://schemas.microsoft.com/office/drawing/2014/main" id="{7AFD6BC0-4AA2-E416-6197-BDCE5ADC8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7998" y="3587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4">
            <a:extLst>
              <a:ext uri="{FF2B5EF4-FFF2-40B4-BE49-F238E27FC236}">
                <a16:creationId xmlns:a16="http://schemas.microsoft.com/office/drawing/2014/main" id="{36861BA7-6BB9-E710-FB9E-AD158CDDCD0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83" y="587375"/>
            <a:ext cx="4375734" cy="2099397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D8AB1B5-8CC1-6415-4A2B-852D46779245}"/>
              </a:ext>
            </a:extLst>
          </p:cNvPr>
          <p:cNvSpPr txBox="1"/>
          <p:nvPr/>
        </p:nvSpPr>
        <p:spPr>
          <a:xfrm>
            <a:off x="111227" y="2720975"/>
            <a:ext cx="4343400" cy="36561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700"/>
              </a:lnSpc>
              <a:spcBef>
                <a:spcPts val="135"/>
              </a:spcBef>
            </a:pPr>
            <a:r>
              <a:rPr sz="400" b="1" spc="-10" dirty="0">
                <a:latin typeface="Arial"/>
                <a:cs typeface="Arial"/>
              </a:rPr>
              <a:t>Notes:</a:t>
            </a:r>
            <a:r>
              <a:rPr sz="400" b="1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This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graph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30" dirty="0">
                <a:latin typeface="Arial"/>
                <a:cs typeface="Arial"/>
              </a:rPr>
              <a:t>shows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distribution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each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dependent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variable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each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month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between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Jan-</a:t>
            </a:r>
            <a:r>
              <a:rPr sz="400" spc="-10" dirty="0">
                <a:latin typeface="Arial"/>
                <a:cs typeface="Arial"/>
              </a:rPr>
              <a:t>2019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Dec-</a:t>
            </a:r>
            <a:r>
              <a:rPr sz="400" dirty="0">
                <a:latin typeface="Arial"/>
                <a:cs typeface="Arial"/>
              </a:rPr>
              <a:t>2021.</a:t>
            </a:r>
            <a:r>
              <a:rPr sz="400" spc="8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lines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show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average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both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treatment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control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groups.</a:t>
            </a:r>
            <a:r>
              <a:rPr sz="400" spc="9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shaded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30" dirty="0">
                <a:latin typeface="Arial"/>
                <a:cs typeface="Arial"/>
              </a:rPr>
              <a:t>areas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show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inter-</a:t>
            </a:r>
            <a:r>
              <a:rPr sz="400" dirty="0">
                <a:latin typeface="Arial"/>
                <a:cs typeface="Arial"/>
              </a:rPr>
              <a:t>quartile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range</a:t>
            </a:r>
            <a:r>
              <a:rPr sz="400" spc="3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(i.e.</a:t>
            </a:r>
            <a:r>
              <a:rPr sz="400" spc="9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distribution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between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25th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75th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percentiles).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Vertical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dashed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lines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show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intervention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month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and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separate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pre-intervention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period</a:t>
            </a:r>
            <a:r>
              <a:rPr sz="400" spc="1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from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post-intervention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one.</a:t>
            </a:r>
            <a:r>
              <a:rPr sz="400" spc="7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Horizontal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gray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dashed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lines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depict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baseline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comparisons.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2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panel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on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left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(spreads)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comparison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is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around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zero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(i.e.</a:t>
            </a:r>
            <a:r>
              <a:rPr sz="400" spc="8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risk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free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rate),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while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for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panel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on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right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(par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issued/traded)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reference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is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the</a:t>
            </a:r>
            <a:r>
              <a:rPr sz="400" spc="500" dirty="0">
                <a:latin typeface="Arial"/>
                <a:cs typeface="Arial"/>
              </a:rPr>
              <a:t> </a:t>
            </a:r>
            <a:r>
              <a:rPr sz="400" spc="-25" dirty="0">
                <a:latin typeface="Arial"/>
                <a:cs typeface="Arial"/>
              </a:rPr>
              <a:t>average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of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20" dirty="0">
                <a:latin typeface="Arial"/>
                <a:cs typeface="Arial"/>
              </a:rPr>
              <a:t>each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dependent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variable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during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dirty="0">
                <a:latin typeface="Arial"/>
                <a:cs typeface="Arial"/>
              </a:rPr>
              <a:t>the</a:t>
            </a:r>
            <a:r>
              <a:rPr sz="400" spc="30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pre-</a:t>
            </a:r>
            <a:r>
              <a:rPr sz="400" dirty="0">
                <a:latin typeface="Arial"/>
                <a:cs typeface="Arial"/>
              </a:rPr>
              <a:t>treatment</a:t>
            </a:r>
            <a:r>
              <a:rPr sz="400" spc="25" dirty="0">
                <a:latin typeface="Arial"/>
                <a:cs typeface="Arial"/>
              </a:rPr>
              <a:t> </a:t>
            </a:r>
            <a:r>
              <a:rPr sz="400" spc="-10" dirty="0">
                <a:latin typeface="Arial"/>
                <a:cs typeface="Arial"/>
              </a:rPr>
              <a:t>period.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6AB3A-DEA2-FB5E-3BE2-A14AB3162DE6}"/>
              </a:ext>
            </a:extLst>
          </p:cNvPr>
          <p:cNvSpPr txBox="1"/>
          <p:nvPr/>
        </p:nvSpPr>
        <p:spPr>
          <a:xfrm>
            <a:off x="0" y="53975"/>
            <a:ext cx="5972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 algn="l">
              <a:spcBef>
                <a:spcPts val="95"/>
              </a:spcBef>
              <a:tabLst>
                <a:tab pos="167640" algn="l"/>
              </a:tabLst>
            </a:pPr>
            <a:r>
              <a:rPr lang="en-US" sz="12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onset of the pandemic spreads spiked and returned to pre-pandemic levels until 2Q-2021.  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DB4F9C9-18F5-18F3-3478-80FFA32648B7}"/>
              </a:ext>
            </a:extLst>
          </p:cNvPr>
          <p:cNvSpPr txBox="1"/>
          <p:nvPr/>
        </p:nvSpPr>
        <p:spPr>
          <a:xfrm>
            <a:off x="4448175" y="739775"/>
            <a:ext cx="1717673" cy="17091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visual differences on primary market spreads.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per-capita issuance from issuers on the control group. </a:t>
            </a:r>
          </a:p>
          <a:p>
            <a:pPr marL="167640" marR="30480" indent="-117475">
              <a:lnSpc>
                <a:spcPct val="101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market graphs show similar trends, with narrower differences across groups. </a:t>
            </a:r>
          </a:p>
        </p:txBody>
      </p:sp>
    </p:spTree>
    <p:extLst>
      <p:ext uri="{BB962C8B-B14F-4D97-AF65-F5344CB8AC3E}">
        <p14:creationId xmlns:p14="http://schemas.microsoft.com/office/powerpoint/2010/main" val="168201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E9A03BA-4D33-C38B-6BD3-8533D0F6A6B2}"/>
              </a:ext>
            </a:extLst>
          </p:cNvPr>
          <p:cNvSpPr txBox="1"/>
          <p:nvPr/>
        </p:nvSpPr>
        <p:spPr>
          <a:xfrm>
            <a:off x="180975" y="511930"/>
            <a:ext cx="326834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20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800" b="1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Primary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Market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Spreads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Treatment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Status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Credit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Rating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6E17B110-12F3-258C-C7C8-4BE6B743E06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75" y="707805"/>
            <a:ext cx="4179179" cy="205740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EEDE3D44-9B8E-6B30-0F75-18949DFA8542}"/>
              </a:ext>
            </a:extLst>
          </p:cNvPr>
          <p:cNvSpPr txBox="1"/>
          <p:nvPr/>
        </p:nvSpPr>
        <p:spPr>
          <a:xfrm>
            <a:off x="8688" y="2802572"/>
            <a:ext cx="3982287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just">
              <a:lnSpc>
                <a:spcPts val="700"/>
              </a:lnSpc>
              <a:spcBef>
                <a:spcPts val="135"/>
              </a:spcBef>
            </a:pPr>
            <a:r>
              <a:rPr sz="600" b="1" dirty="0">
                <a:latin typeface="Arial"/>
                <a:cs typeface="Arial"/>
              </a:rPr>
              <a:t>Notes:</a:t>
            </a:r>
            <a:r>
              <a:rPr sz="600" b="1" spc="7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These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panels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compare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bonds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issued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credit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rating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before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after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intervention.</a:t>
            </a:r>
            <a:r>
              <a:rPr sz="600" spc="8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Pearson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statistic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corresponding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p-</a:t>
            </a:r>
            <a:r>
              <a:rPr sz="600" dirty="0">
                <a:latin typeface="Arial"/>
                <a:cs typeface="Arial"/>
              </a:rPr>
              <a:t>value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correspond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Chi-</a:t>
            </a:r>
            <a:r>
              <a:rPr sz="600" spc="-20" dirty="0">
                <a:latin typeface="Arial"/>
                <a:cs typeface="Arial"/>
              </a:rPr>
              <a:t>squared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association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test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where</a:t>
            </a:r>
            <a:r>
              <a:rPr sz="600" spc="2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null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hypothesis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that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credit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rating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before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intervention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independent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after</a:t>
            </a:r>
            <a:r>
              <a:rPr sz="600" spc="5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intervention.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11B963-C3F3-4091-1F67-63C5EC41E641}"/>
              </a:ext>
            </a:extLst>
          </p:cNvPr>
          <p:cNvSpPr txBox="1"/>
          <p:nvPr/>
        </p:nvSpPr>
        <p:spPr>
          <a:xfrm>
            <a:off x="-13133" y="27664"/>
            <a:ext cx="6137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 algn="l">
              <a:spcBef>
                <a:spcPts val="95"/>
              </a:spcBef>
              <a:tabLst>
                <a:tab pos="167640" algn="l"/>
              </a:tabLst>
            </a:pPr>
            <a:r>
              <a:rPr lang="en-US" sz="12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post-intervention period (Apr20:Dec21), there was a deterioration of the overall creditworthiness of CRF-recipient counties.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5FE13CC-040A-86FE-C23C-7CAB77E00EA5}"/>
              </a:ext>
            </a:extLst>
          </p:cNvPr>
          <p:cNvSpPr txBox="1"/>
          <p:nvPr/>
        </p:nvSpPr>
        <p:spPr>
          <a:xfrm>
            <a:off x="4245687" y="653476"/>
            <a:ext cx="1802688" cy="221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1">
              <a:spcBef>
                <a:spcPts val="400"/>
              </a:spcBef>
              <a:spcAft>
                <a:spcPts val="400"/>
              </a:spcAft>
              <a:tabLst>
                <a:tab pos="167640" algn="l"/>
              </a:tabLst>
            </a:pPr>
            <a:r>
              <a:rPr lang="en-US" sz="1000" b="1" spc="-45" dirty="0">
                <a:solidFill>
                  <a:srgbClr val="690204"/>
                </a:solidFill>
                <a:latin typeface="Arial"/>
                <a:cs typeface="Arial"/>
              </a:rPr>
              <a:t>After the intervention:</a:t>
            </a:r>
          </a:p>
          <a:p>
            <a:pPr marL="167640" indent="-116839"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b="1" spc="-45" dirty="0">
                <a:solidFill>
                  <a:srgbClr val="690204"/>
                </a:solidFill>
                <a:latin typeface="Arial"/>
                <a:cs typeface="Arial"/>
              </a:rPr>
              <a:t>Treatment Group: </a:t>
            </a:r>
            <a:r>
              <a:rPr lang="en-US" sz="1000" spc="-45" dirty="0">
                <a:solidFill>
                  <a:srgbClr val="690204"/>
                </a:solidFill>
                <a:latin typeface="Arial"/>
                <a:cs typeface="Arial"/>
              </a:rPr>
              <a:t>⬇️ AA bonds with </a:t>
            </a:r>
            <a:r>
              <a:rPr lang="en-US" sz="1000" b="1" spc="-45" dirty="0">
                <a:solidFill>
                  <a:srgbClr val="690204"/>
                </a:solidFill>
                <a:latin typeface="Arial"/>
                <a:cs typeface="Arial"/>
              </a:rPr>
              <a:t>⬆️ </a:t>
            </a:r>
            <a:r>
              <a:rPr lang="en-US" sz="1000" spc="-45" dirty="0">
                <a:solidFill>
                  <a:srgbClr val="690204"/>
                </a:solidFill>
                <a:latin typeface="Arial"/>
                <a:cs typeface="Arial"/>
              </a:rPr>
              <a:t>A bonds. </a:t>
            </a:r>
          </a:p>
          <a:p>
            <a:pPr marL="167640" indent="-116839"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b="1" spc="-45" dirty="0">
                <a:solidFill>
                  <a:srgbClr val="690204"/>
                </a:solidFill>
                <a:latin typeface="Arial"/>
                <a:cs typeface="Arial"/>
              </a:rPr>
              <a:t>Control group: ⬆️ </a:t>
            </a:r>
            <a:r>
              <a:rPr lang="en-US" sz="1000" spc="-45" dirty="0">
                <a:solidFill>
                  <a:srgbClr val="690204"/>
                </a:solidFill>
                <a:latin typeface="Arial"/>
                <a:cs typeface="Arial"/>
              </a:rPr>
              <a:t>AAA bonds with ⬇️ AA bonds.</a:t>
            </a:r>
          </a:p>
          <a:p>
            <a:pPr marL="50801">
              <a:spcBef>
                <a:spcPts val="400"/>
              </a:spcBef>
              <a:spcAft>
                <a:spcPts val="400"/>
              </a:spcAft>
              <a:tabLst>
                <a:tab pos="167640" algn="l"/>
              </a:tabLst>
            </a:pPr>
            <a:r>
              <a:rPr lang="en-US" sz="1000" b="1" spc="-45" dirty="0">
                <a:solidFill>
                  <a:srgbClr val="690204"/>
                </a:solidFill>
                <a:latin typeface="Arial"/>
                <a:cs typeface="Arial"/>
              </a:rPr>
              <a:t>Possible interpretations: </a:t>
            </a:r>
          </a:p>
          <a:p>
            <a:pPr marL="167640" indent="-116839"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spc="-45" dirty="0">
                <a:solidFill>
                  <a:srgbClr val="690204"/>
                </a:solidFill>
                <a:latin typeface="Arial"/>
                <a:cs typeface="Arial"/>
              </a:rPr>
              <a:t>Heightened credit risk for lower rated populated areas. </a:t>
            </a:r>
          </a:p>
          <a:p>
            <a:pPr marL="167640" indent="-116839">
              <a:spcBef>
                <a:spcPts val="400"/>
              </a:spcBef>
              <a:spcAft>
                <a:spcPts val="400"/>
              </a:spcAft>
              <a:buFont typeface="Arial"/>
              <a:buChar char="•"/>
              <a:tabLst>
                <a:tab pos="167640" algn="l"/>
              </a:tabLst>
            </a:pPr>
            <a:r>
              <a:rPr lang="en-US" sz="1000" spc="-45" dirty="0">
                <a:solidFill>
                  <a:srgbClr val="690204"/>
                </a:solidFill>
                <a:latin typeface="Arial"/>
                <a:cs typeface="Arial"/>
              </a:rPr>
              <a:t>Higher rated governments observed improved access to the market. </a:t>
            </a:r>
          </a:p>
        </p:txBody>
      </p:sp>
    </p:spTree>
    <p:extLst>
      <p:ext uri="{BB962C8B-B14F-4D97-AF65-F5344CB8AC3E}">
        <p14:creationId xmlns:p14="http://schemas.microsoft.com/office/powerpoint/2010/main" val="3908804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53EDC51-F08F-39FC-85FC-BD4285E11EE5}"/>
              </a:ext>
            </a:extLst>
          </p:cNvPr>
          <p:cNvSpPr txBox="1"/>
          <p:nvPr/>
        </p:nvSpPr>
        <p:spPr>
          <a:xfrm>
            <a:off x="180975" y="506377"/>
            <a:ext cx="3453129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800" b="1" spc="-20" dirty="0">
                <a:solidFill>
                  <a:srgbClr val="3333B2"/>
                </a:solidFill>
                <a:latin typeface="Arial"/>
                <a:cs typeface="Arial"/>
              </a:rPr>
              <a:t>Figure:</a:t>
            </a:r>
            <a:r>
              <a:rPr sz="800" b="1" spc="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Primary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Market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35" dirty="0">
                <a:latin typeface="Arial"/>
                <a:cs typeface="Arial"/>
              </a:rPr>
              <a:t>Spreads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by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Treatment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Status</a:t>
            </a:r>
            <a:r>
              <a:rPr sz="800" spc="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40" dirty="0">
                <a:latin typeface="Arial"/>
                <a:cs typeface="Arial"/>
              </a:rPr>
              <a:t>Years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to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Maturity</a:t>
            </a:r>
            <a:endParaRPr sz="800" dirty="0">
              <a:latin typeface="Arial"/>
              <a:cs typeface="Arial"/>
            </a:endParaRPr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F80F8DA9-96EB-5D94-7015-76D9DC194EE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715072"/>
            <a:ext cx="4232001" cy="208340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4AC8CF7-B96F-6B94-8643-A47882ADE520}"/>
              </a:ext>
            </a:extLst>
          </p:cNvPr>
          <p:cNvSpPr txBox="1"/>
          <p:nvPr/>
        </p:nvSpPr>
        <p:spPr>
          <a:xfrm>
            <a:off x="28575" y="2798476"/>
            <a:ext cx="4399280" cy="294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ts val="700"/>
              </a:lnSpc>
              <a:spcBef>
                <a:spcPts val="135"/>
              </a:spcBef>
            </a:pPr>
            <a:r>
              <a:rPr sz="600" b="1" spc="-10" dirty="0">
                <a:latin typeface="Arial"/>
                <a:cs typeface="Arial"/>
              </a:rPr>
              <a:t>Notes:</a:t>
            </a:r>
            <a:r>
              <a:rPr sz="600" b="1" spc="9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These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panels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compare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of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bonds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issued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maturity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before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and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after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intervention.</a:t>
            </a:r>
            <a:r>
              <a:rPr sz="600" spc="95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Pearson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statistic</a:t>
            </a:r>
            <a:r>
              <a:rPr sz="600" spc="3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and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corresponding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p-</a:t>
            </a:r>
            <a:r>
              <a:rPr sz="600" dirty="0">
                <a:latin typeface="Arial"/>
                <a:cs typeface="Arial"/>
              </a:rPr>
              <a:t>value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20" dirty="0">
                <a:latin typeface="Arial"/>
                <a:cs typeface="Arial"/>
              </a:rPr>
              <a:t>correspond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Chi-</a:t>
            </a:r>
            <a:r>
              <a:rPr sz="600" spc="-20" dirty="0">
                <a:latin typeface="Arial"/>
                <a:cs typeface="Arial"/>
              </a:rPr>
              <a:t>squared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association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test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where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null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hypothesis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that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by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maturity</a:t>
            </a:r>
            <a:r>
              <a:rPr sz="600" spc="50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before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intervention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is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independent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to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distribution</a:t>
            </a:r>
            <a:r>
              <a:rPr sz="600" spc="40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after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dirty="0">
                <a:latin typeface="Arial"/>
                <a:cs typeface="Arial"/>
              </a:rPr>
              <a:t>the</a:t>
            </a:r>
            <a:r>
              <a:rPr sz="600" spc="45" dirty="0">
                <a:latin typeface="Arial"/>
                <a:cs typeface="Arial"/>
              </a:rPr>
              <a:t> </a:t>
            </a:r>
            <a:r>
              <a:rPr sz="600" spc="-10" dirty="0">
                <a:latin typeface="Arial"/>
                <a:cs typeface="Arial"/>
              </a:rPr>
              <a:t>intervention.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EA1E3-419E-A0C6-E48D-9304F21F9A0C}"/>
              </a:ext>
            </a:extLst>
          </p:cNvPr>
          <p:cNvSpPr txBox="1"/>
          <p:nvPr/>
        </p:nvSpPr>
        <p:spPr>
          <a:xfrm>
            <a:off x="-13133" y="27664"/>
            <a:ext cx="61377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1" algn="l">
              <a:spcBef>
                <a:spcPts val="95"/>
              </a:spcBef>
              <a:tabLst>
                <a:tab pos="167640" algn="l"/>
              </a:tabLst>
            </a:pPr>
            <a:r>
              <a:rPr lang="en-US" sz="1200" dirty="0">
                <a:solidFill>
                  <a:srgbClr val="69020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During the post-intervention period (Apr20:Dec21), issuers in both arms substituted longer-term debt towards shorter-term instruments.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676DE632-F4C5-7E3E-9B3B-AFF3E7B378ED}"/>
                  </a:ext>
                </a:extLst>
              </p:cNvPr>
              <p:cNvSpPr txBox="1"/>
              <p:nvPr/>
            </p:nvSpPr>
            <p:spPr>
              <a:xfrm>
                <a:off x="4357670" y="715072"/>
                <a:ext cx="1728978" cy="19870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1">
                  <a:spcBef>
                    <a:spcPts val="400"/>
                  </a:spcBef>
                  <a:spcAft>
                    <a:spcPts val="400"/>
                  </a:spcAft>
                  <a:tabLst>
                    <a:tab pos="167640" algn="l"/>
                  </a:tabLst>
                </a:pPr>
                <a:r>
                  <a:rPr lang="en-US" sz="1000" b="1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After the intervention:</a:t>
                </a:r>
              </a:p>
              <a:p>
                <a:pPr marL="167640" indent="-116839"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000" b="1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⬆️</a:t>
                </a:r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 bonds &lt; 10 years mat. </a:t>
                </a:r>
              </a:p>
              <a:p>
                <a:pPr marL="167640" indent="-116839"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⬇️ bonds &gt; 10 years mat.</a:t>
                </a:r>
              </a:p>
              <a:p>
                <a:pPr marL="167640" indent="-116839"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Larger </a:t>
                </a:r>
                <a:r>
                  <a:rPr lang="en-US" sz="1000" b="1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⬆️</a:t>
                </a:r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 for the control group.</a:t>
                </a:r>
                <a14:m>
                  <m:oMath xmlns:m="http://schemas.openxmlformats.org/officeDocument/2006/math">
                    <m:r>
                      <a:rPr lang="en-US" sz="1000" b="0" i="0" smtClean="0">
                        <a:solidFill>
                          <a:srgbClr val="69020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 </m:t>
                    </m:r>
                    <m:r>
                      <a:rPr lang="en-US" sz="1000" b="1" i="0" smtClean="0">
                        <a:solidFill>
                          <a:srgbClr val="690204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𝚫</m:t>
                    </m:r>
                  </m:oMath>
                </a14:m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 in the distribution is significant for control group, but not for CRF recipients.</a:t>
                </a:r>
              </a:p>
              <a:p>
                <a:pPr marL="167640" indent="-116839">
                  <a:spcBef>
                    <a:spcPts val="600"/>
                  </a:spcBef>
                  <a:spcAft>
                    <a:spcPts val="600"/>
                  </a:spcAft>
                  <a:buFont typeface="Arial"/>
                  <a:buChar char="•"/>
                  <a:tabLst>
                    <a:tab pos="167640" algn="l"/>
                  </a:tabLst>
                </a:pPr>
                <a:r>
                  <a:rPr lang="en-US" sz="1000" b="1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Interpretation: </a:t>
                </a:r>
                <a:r>
                  <a:rPr lang="en-US" sz="1000" spc="-45" dirty="0">
                    <a:solidFill>
                      <a:srgbClr val="690204"/>
                    </a:solidFill>
                    <a:latin typeface="Arial"/>
                    <a:cs typeface="Arial"/>
                  </a:rPr>
                  <a:t>Longer-term investments deferred. </a:t>
                </a:r>
                <a:endParaRPr lang="en-US" sz="1000" b="1" spc="-45" dirty="0">
                  <a:solidFill>
                    <a:srgbClr val="690204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676DE632-F4C5-7E3E-9B3B-AFF3E7B37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670" y="715072"/>
                <a:ext cx="1728978" cy="1987082"/>
              </a:xfrm>
              <a:prstGeom prst="rect">
                <a:avLst/>
              </a:prstGeom>
              <a:blipFill>
                <a:blip r:embed="rId3"/>
                <a:stretch>
                  <a:fillRect l="-2190" t="-1274" b="-3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2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9809</TotalTime>
  <Words>3846</Words>
  <Application>Microsoft Macintosh PowerPoint</Application>
  <PresentationFormat>Custom</PresentationFormat>
  <Paragraphs>657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Aptos</vt:lpstr>
      <vt:lpstr>Arial</vt:lpstr>
      <vt:lpstr>Calibri</vt:lpstr>
      <vt:lpstr>Cambria Math</vt:lpstr>
      <vt:lpstr>Palatino Linotype</vt:lpstr>
      <vt:lpstr>Tahoma</vt:lpstr>
      <vt:lpstr>Times New Roman</vt:lpstr>
      <vt:lpstr>Verdana</vt:lpstr>
      <vt:lpstr>Office Theme</vt:lpstr>
      <vt:lpstr>Federal Assistance and Municipal Borrowing: Unpacking the effects of the CARES Act on Government Liquidity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Federal Assistance and Municipal Borrowing: Unpacking the effects of the CARES Act on Government Liquidity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Assistance and Municipal Borrowing: Unpacking the effects of the CARES Act on Government Liquidity Management</dc:title>
  <dc:creator>Luis Navarro</dc:creator>
  <cp:lastModifiedBy>Navarro Ulloa, Luis Enrique</cp:lastModifiedBy>
  <cp:revision>28</cp:revision>
  <dcterms:created xsi:type="dcterms:W3CDTF">2024-07-10T04:16:11Z</dcterms:created>
  <dcterms:modified xsi:type="dcterms:W3CDTF">2024-07-21T19:15:33Z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2024-07-10T00:00:00Z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2024-07-10T00:00:00Z</vt:filetime>
  </property>
  <property fmtid="{D5CDD505-2E9C-101B-9397-08002B2CF9AE}" pid="5" name="PTEX.Fullbanner">
    <vt:lpwstr>This is pdfTeX, Version 3.141592653-2.6-1.40.23 (TeX Live 2021) kpathsea version 6.3.3</vt:lpwstr>
  </property>
  <property fmtid="{D5CDD505-2E9C-101B-9397-08002B2CF9AE}" pid="6" name="Producer">
    <vt:lpwstr>pdfTeX-1.40.23</vt:lpwstr>
  </property>
</Properties>
</file>