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8"/>
  </p:notesMasterIdLst>
  <p:handoutMasterIdLst>
    <p:handoutMasterId r:id="rId29"/>
  </p:handoutMasterIdLst>
  <p:sldIdLst>
    <p:sldId id="489" r:id="rId5"/>
    <p:sldId id="356" r:id="rId6"/>
    <p:sldId id="748" r:id="rId7"/>
    <p:sldId id="755" r:id="rId8"/>
    <p:sldId id="756" r:id="rId9"/>
    <p:sldId id="754" r:id="rId10"/>
    <p:sldId id="757" r:id="rId11"/>
    <p:sldId id="750" r:id="rId12"/>
    <p:sldId id="765" r:id="rId13"/>
    <p:sldId id="763" r:id="rId14"/>
    <p:sldId id="764" r:id="rId15"/>
    <p:sldId id="766" r:id="rId16"/>
    <p:sldId id="686" r:id="rId17"/>
    <p:sldId id="767" r:id="rId18"/>
    <p:sldId id="759" r:id="rId19"/>
    <p:sldId id="762" r:id="rId20"/>
    <p:sldId id="749" r:id="rId21"/>
    <p:sldId id="758" r:id="rId22"/>
    <p:sldId id="753" r:id="rId23"/>
    <p:sldId id="751" r:id="rId24"/>
    <p:sldId id="752" r:id="rId25"/>
    <p:sldId id="488" r:id="rId26"/>
    <p:sldId id="724"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48"/>
            <p14:sldId id="755"/>
            <p14:sldId id="756"/>
            <p14:sldId id="754"/>
            <p14:sldId id="757"/>
            <p14:sldId id="750"/>
            <p14:sldId id="765"/>
            <p14:sldId id="763"/>
            <p14:sldId id="764"/>
            <p14:sldId id="766"/>
            <p14:sldId id="686"/>
            <p14:sldId id="767"/>
            <p14:sldId id="759"/>
            <p14:sldId id="762"/>
            <p14:sldId id="749"/>
            <p14:sldId id="758"/>
            <p14:sldId id="753"/>
            <p14:sldId id="751"/>
            <p14:sldId id="752"/>
            <p14:sldId id="488"/>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953735"/>
    <a:srgbClr val="006600"/>
    <a:srgbClr val="99FF33"/>
    <a:srgbClr val="77933C"/>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78" autoAdjust="0"/>
    <p:restoredTop sz="94694" autoAdjust="0"/>
  </p:normalViewPr>
  <p:slideViewPr>
    <p:cSldViewPr snapToGrid="0" snapToObjects="1">
      <p:cViewPr varScale="1">
        <p:scale>
          <a:sx n="170" d="100"/>
          <a:sy n="170" d="100"/>
        </p:scale>
        <p:origin x="672"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08641021-081B-2144-8461-9E674938BB0F}"/>
    <pc:docChg chg="modSld">
      <pc:chgData name="Navarro Ulloa, Luis Enrique" userId="adde1b74-f296-445a-8659-1214c6e2ca22" providerId="ADAL" clId="{08641021-081B-2144-8461-9E674938BB0F}" dt="2024-08-20T14:39:18.676" v="1" actId="20577"/>
      <pc:docMkLst>
        <pc:docMk/>
      </pc:docMkLst>
      <pc:sldChg chg="modSp mod">
        <pc:chgData name="Navarro Ulloa, Luis Enrique" userId="adde1b74-f296-445a-8659-1214c6e2ca22" providerId="ADAL" clId="{08641021-081B-2144-8461-9E674938BB0F}" dt="2024-08-20T14:39:14.490" v="0" actId="20577"/>
        <pc:sldMkLst>
          <pc:docMk/>
          <pc:sldMk cId="1164000542" sldId="489"/>
        </pc:sldMkLst>
        <pc:spChg chg="mod">
          <ac:chgData name="Navarro Ulloa, Luis Enrique" userId="adde1b74-f296-445a-8659-1214c6e2ca22" providerId="ADAL" clId="{08641021-081B-2144-8461-9E674938BB0F}" dt="2024-08-20T14:39:14.490" v="0" actId="20577"/>
          <ac:spMkLst>
            <pc:docMk/>
            <pc:sldMk cId="1164000542" sldId="489"/>
            <ac:spMk id="11" creationId="{BF1602D2-5AC3-8AC2-F630-020397F6961F}"/>
          </ac:spMkLst>
        </pc:spChg>
      </pc:sldChg>
      <pc:sldChg chg="modSp mod">
        <pc:chgData name="Navarro Ulloa, Luis Enrique" userId="adde1b74-f296-445a-8659-1214c6e2ca22" providerId="ADAL" clId="{08641021-081B-2144-8461-9E674938BB0F}" dt="2024-08-20T14:39:18.676" v="1" actId="20577"/>
        <pc:sldMkLst>
          <pc:docMk/>
          <pc:sldMk cId="3110415691" sldId="724"/>
        </pc:sldMkLst>
        <pc:spChg chg="mod">
          <ac:chgData name="Navarro Ulloa, Luis Enrique" userId="adde1b74-f296-445a-8659-1214c6e2ca22" providerId="ADAL" clId="{08641021-081B-2144-8461-9E674938BB0F}" dt="2024-08-20T14:39:18.676" v="1" actId="20577"/>
          <ac:spMkLst>
            <pc:docMk/>
            <pc:sldMk cId="3110415691" sldId="724"/>
            <ac:spMk id="11" creationId="{BF1602D2-5AC3-8AC2-F630-020397F6961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200" b="1"/>
              <a:t>Average Out-of-Pocket</a:t>
            </a:r>
            <a:r>
              <a:rPr lang="en-US" sz="1200" b="1" baseline="0"/>
              <a:t> Costs of Surgery (2020)</a:t>
            </a:r>
            <a:endParaRPr lang="en-US" sz="1200" b="1"/>
          </a:p>
        </c:rich>
      </c:tx>
      <c:overlay val="0"/>
      <c:spPr>
        <a:noFill/>
        <a:ln>
          <a:noFill/>
        </a:ln>
        <a:effectLst/>
      </c:spPr>
      <c:txPr>
        <a:bodyPr rot="0" spcFirstLastPara="1" vertOverflow="ellipsis" vert="horz" wrap="square" anchor="ctr" anchorCtr="1"/>
        <a:lstStyle/>
        <a:p>
          <a:pPr>
            <a:defRPr sz="12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37089181787059228"/>
          <c:y val="0.11473975520917537"/>
          <c:w val="0.56796687778158172"/>
          <c:h val="0.85029799251102045"/>
        </c:manualLayout>
      </c:layout>
      <c:barChart>
        <c:barDir val="bar"/>
        <c:grouping val="clustered"/>
        <c:varyColors val="0"/>
        <c:ser>
          <c:idx val="0"/>
          <c:order val="0"/>
          <c:tx>
            <c:strRef>
              <c:f>Sheet1!$B$1</c:f>
              <c:strCache>
                <c:ptCount val="1"/>
                <c:pt idx="0">
                  <c:v>Cost</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Sheet1!$A$2:$A$19</c:f>
              <c:strCache>
                <c:ptCount val="18"/>
                <c:pt idx="0">
                  <c:v>Hysterectomy</c:v>
                </c:pt>
                <c:pt idx="1">
                  <c:v>Gastric sleeve</c:v>
                </c:pt>
                <c:pt idx="2">
                  <c:v>Cornea</c:v>
                </c:pt>
                <c:pt idx="3">
                  <c:v>Gastric bypass</c:v>
                </c:pt>
                <c:pt idx="4">
                  <c:v>Hip resurfacing</c:v>
                </c:pt>
                <c:pt idx="5">
                  <c:v>Angioplasty</c:v>
                </c:pt>
                <c:pt idx="6">
                  <c:v>Knee replacement</c:v>
                </c:pt>
                <c:pt idx="7">
                  <c:v>Hip replacement</c:v>
                </c:pt>
                <c:pt idx="8">
                  <c:v>Spleen removal</c:v>
                </c:pt>
                <c:pt idx="9">
                  <c:v> Replace or revise brain shunt</c:v>
                </c:pt>
                <c:pt idx="10">
                  <c:v>Cranial lesion</c:v>
                </c:pt>
                <c:pt idx="11">
                  <c:v>Ileostomy</c:v>
                </c:pt>
                <c:pt idx="12">
                  <c:v>Removal of pacemaker or defibrillator</c:v>
                </c:pt>
                <c:pt idx="13">
                  <c:v>Partial removal of the colon</c:v>
                </c:pt>
                <c:pt idx="14">
                  <c:v>Gallbladder surgery</c:v>
                </c:pt>
                <c:pt idx="15">
                  <c:v>Spinal fusion</c:v>
                </c:pt>
                <c:pt idx="16">
                  <c:v>Heart bypass</c:v>
                </c:pt>
                <c:pt idx="17">
                  <c:v>Heart valve replacement</c:v>
                </c:pt>
              </c:strCache>
            </c:strRef>
          </c:cat>
          <c:val>
            <c:numRef>
              <c:f>Sheet1!$B$2:$B$19</c:f>
              <c:numCache>
                <c:formatCode>"$"#,##0_);[Red]\("$"#,##0\)</c:formatCode>
                <c:ptCount val="18"/>
                <c:pt idx="0">
                  <c:v>15400</c:v>
                </c:pt>
                <c:pt idx="1">
                  <c:v>16500</c:v>
                </c:pt>
                <c:pt idx="2">
                  <c:v>17500</c:v>
                </c:pt>
                <c:pt idx="3">
                  <c:v>25000</c:v>
                </c:pt>
                <c:pt idx="4">
                  <c:v>28000</c:v>
                </c:pt>
                <c:pt idx="5">
                  <c:v>28200</c:v>
                </c:pt>
                <c:pt idx="6">
                  <c:v>35000</c:v>
                </c:pt>
                <c:pt idx="7">
                  <c:v>40364</c:v>
                </c:pt>
                <c:pt idx="8">
                  <c:v>47860</c:v>
                </c:pt>
                <c:pt idx="9">
                  <c:v>49355</c:v>
                </c:pt>
                <c:pt idx="10">
                  <c:v>50189</c:v>
                </c:pt>
                <c:pt idx="11">
                  <c:v>51683</c:v>
                </c:pt>
                <c:pt idx="12">
                  <c:v>52005</c:v>
                </c:pt>
                <c:pt idx="13">
                  <c:v>52353</c:v>
                </c:pt>
                <c:pt idx="14">
                  <c:v>54041</c:v>
                </c:pt>
                <c:pt idx="15">
                  <c:v>110000</c:v>
                </c:pt>
                <c:pt idx="16">
                  <c:v>123000</c:v>
                </c:pt>
                <c:pt idx="17">
                  <c:v>170000</c:v>
                </c:pt>
              </c:numCache>
            </c:numRef>
          </c:val>
          <c:extLst>
            <c:ext xmlns:c16="http://schemas.microsoft.com/office/drawing/2014/chart" uri="{C3380CC4-5D6E-409C-BE32-E72D297353CC}">
              <c16:uniqueId val="{00000000-8349-4C06-AF21-BD5E81DDE2CD}"/>
            </c:ext>
          </c:extLst>
        </c:ser>
        <c:dLbls>
          <c:showLegendKey val="0"/>
          <c:showVal val="0"/>
          <c:showCatName val="0"/>
          <c:showSerName val="0"/>
          <c:showPercent val="0"/>
          <c:showBubbleSize val="0"/>
        </c:dLbls>
        <c:gapWidth val="50"/>
        <c:axId val="1407122784"/>
        <c:axId val="1407132768"/>
      </c:barChart>
      <c:catAx>
        <c:axId val="1407122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07132768"/>
        <c:crosses val="autoZero"/>
        <c:auto val="1"/>
        <c:lblAlgn val="ctr"/>
        <c:lblOffset val="100"/>
        <c:noMultiLvlLbl val="0"/>
      </c:catAx>
      <c:valAx>
        <c:axId val="1407132768"/>
        <c:scaling>
          <c:orientation val="minMax"/>
        </c:scaling>
        <c:delete val="1"/>
        <c:axPos val="b"/>
        <c:numFmt formatCode="&quot;$&quot;#,##0_);[Red]\(&quot;$&quot;#,##0\)" sourceLinked="1"/>
        <c:majorTickMark val="none"/>
        <c:minorTickMark val="none"/>
        <c:tickLblPos val="nextTo"/>
        <c:crossAx val="140712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census.gov/quickfacts/fact/table/US/SEX255221" TargetMode="External"/><Relationship Id="rId2" Type="http://schemas.openxmlformats.org/officeDocument/2006/relationships/hyperlink" Target="https://www.cbsnews.com/pictures/most-expensive-medical-procedures-without-insurance/" TargetMode="External"/><Relationship Id="rId1" Type="http://schemas.openxmlformats.org/officeDocument/2006/relationships/slideLayout" Target="../slideLayouts/slideLayout3.xml"/><Relationship Id="rId5" Type="http://schemas.openxmlformats.org/officeDocument/2006/relationships/hyperlink" Target="https://www.talktomira.com/post/how-much-does-surgery-cost-without-insurance" TargetMode="Externa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stats.oecd.org/Index.aspx?ThemeTreeId=9"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tats.oecd.org/Index.aspx?ThemeTreeId=9"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Health Care and Insurance II </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Medicaid</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760419"/>
            <a:ext cx="8803889" cy="318548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Major public health expenditure program which provides health care for </a:t>
            </a:r>
            <a:r>
              <a:rPr lang="en-US" sz="1400" u="sng" dirty="0"/>
              <a:t>people experiencing poverty</a:t>
            </a:r>
            <a:r>
              <a:rPr lang="en-US" sz="1400" dirty="0"/>
              <a:t>, targeting several specific groups: </a:t>
            </a:r>
          </a:p>
          <a:p>
            <a:pPr marL="742950" lvl="1" indent="-285750">
              <a:spcBef>
                <a:spcPts val="1200"/>
              </a:spcBef>
              <a:spcAft>
                <a:spcPts val="600"/>
              </a:spcAft>
              <a:buFont typeface="Arial" panose="020B0604020202020204" pitchFamily="34" charset="0"/>
              <a:buChar char="•"/>
            </a:pPr>
            <a:r>
              <a:rPr lang="en-US" sz="1400" dirty="0"/>
              <a:t>People that qualify for cash welfare programs (e.g. single mothers and their children). </a:t>
            </a:r>
          </a:p>
          <a:p>
            <a:pPr marL="742950" lvl="1" indent="-285750">
              <a:spcBef>
                <a:spcPts val="1200"/>
              </a:spcBef>
              <a:spcAft>
                <a:spcPts val="600"/>
              </a:spcAft>
              <a:buFont typeface="Arial" panose="020B0604020202020204" pitchFamily="34" charset="0"/>
              <a:buChar char="•"/>
            </a:pPr>
            <a:r>
              <a:rPr lang="en-US" sz="1400" dirty="0"/>
              <a:t>Most low-income pregnant women and children. </a:t>
            </a:r>
          </a:p>
          <a:p>
            <a:pPr marL="742950" lvl="1" indent="-285750">
              <a:spcBef>
                <a:spcPts val="1200"/>
              </a:spcBef>
              <a:spcAft>
                <a:spcPts val="600"/>
              </a:spcAft>
              <a:buFont typeface="Arial" panose="020B0604020202020204" pitchFamily="34" charset="0"/>
              <a:buChar char="•"/>
            </a:pPr>
            <a:r>
              <a:rPr lang="en-US" sz="1400" dirty="0"/>
              <a:t>Elderly and disabled population. </a:t>
            </a:r>
          </a:p>
          <a:p>
            <a:pPr marL="285750" indent="-285750">
              <a:spcBef>
                <a:spcPts val="1200"/>
              </a:spcBef>
              <a:spcAft>
                <a:spcPts val="600"/>
              </a:spcAft>
              <a:buFont typeface="Arial" panose="020B0604020202020204" pitchFamily="34" charset="0"/>
              <a:buChar char="•"/>
            </a:pPr>
            <a:r>
              <a:rPr lang="en-US" sz="1400" dirty="0"/>
              <a:t>Financed by the federal and state governments. Federal spending is progressive in this policy: low-income states observe higher participation of federal funds financing the program. </a:t>
            </a:r>
          </a:p>
          <a:p>
            <a:pPr marL="285750" indent="-285750">
              <a:spcBef>
                <a:spcPts val="1200"/>
              </a:spcBef>
              <a:spcAft>
                <a:spcPts val="600"/>
              </a:spcAft>
              <a:buFont typeface="Arial" panose="020B0604020202020204" pitchFamily="34" charset="0"/>
              <a:buChar char="•"/>
            </a:pPr>
            <a:r>
              <a:rPr lang="en-US" sz="1400" dirty="0"/>
              <a:t>For providers, Medicaid works like private insurance: reimbursement for the services provided to enrollees. However, reimbursement rules differ across states. </a:t>
            </a:r>
          </a:p>
        </p:txBody>
      </p:sp>
    </p:spTree>
    <p:extLst>
      <p:ext uri="{BB962C8B-B14F-4D97-AF65-F5344CB8AC3E}">
        <p14:creationId xmlns:p14="http://schemas.microsoft.com/office/powerpoint/2010/main" val="14785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Medicare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715307"/>
            <a:ext cx="8803889" cy="27392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Major public health expenditure program which provides health care for all people over age 65 and disabled persons under age 65. </a:t>
            </a:r>
          </a:p>
          <a:p>
            <a:pPr marL="285750" indent="-285750">
              <a:spcBef>
                <a:spcPts val="1200"/>
              </a:spcBef>
              <a:spcAft>
                <a:spcPts val="600"/>
              </a:spcAft>
              <a:buFont typeface="Arial" panose="020B0604020202020204" pitchFamily="34" charset="0"/>
              <a:buChar char="•"/>
            </a:pPr>
            <a:r>
              <a:rPr lang="en-US" sz="1400" dirty="0"/>
              <a:t>Every citizen who has worked for 10 years or more in Medicare-covered employment is eligible for Medicare at age 65. </a:t>
            </a:r>
          </a:p>
          <a:p>
            <a:pPr marL="285750" indent="-285750">
              <a:spcBef>
                <a:spcPts val="1200"/>
              </a:spcBef>
              <a:spcAft>
                <a:spcPts val="600"/>
              </a:spcAft>
              <a:buFont typeface="Arial" panose="020B0604020202020204" pitchFamily="34" charset="0"/>
              <a:buChar char="•"/>
            </a:pPr>
            <a:r>
              <a:rPr lang="en-US" sz="1400" dirty="0"/>
              <a:t>Medicare has three components: hospital insurance (part A), supplementary medical insurance (part B) and prescription drugs (part D). It is financed by a 2.9% payroll tax.</a:t>
            </a:r>
          </a:p>
          <a:p>
            <a:pPr marL="285750" indent="-285750">
              <a:spcBef>
                <a:spcPts val="1200"/>
              </a:spcBef>
              <a:spcAft>
                <a:spcPts val="600"/>
              </a:spcAft>
              <a:buFont typeface="Arial" panose="020B0604020202020204" pitchFamily="34" charset="0"/>
              <a:buChar char="•"/>
            </a:pPr>
            <a:r>
              <a:rPr lang="en-US" sz="1400" dirty="0"/>
              <a:t>Eligibility and benefits differ across states. Hence, states bear some of the costs of the program. </a:t>
            </a:r>
          </a:p>
          <a:p>
            <a:pPr marL="285750" indent="-285750">
              <a:spcBef>
                <a:spcPts val="1200"/>
              </a:spcBef>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8224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Medicaid and Medicare</a:t>
            </a:r>
          </a:p>
        </p:txBody>
      </p:sp>
      <p:pic>
        <p:nvPicPr>
          <p:cNvPr id="5" name="Picture 4">
            <a:extLst>
              <a:ext uri="{FF2B5EF4-FFF2-40B4-BE49-F238E27FC236}">
                <a16:creationId xmlns:a16="http://schemas.microsoft.com/office/drawing/2014/main" id="{76D21EB7-7DAD-8F4E-D95A-332BCB2B7718}"/>
              </a:ext>
            </a:extLst>
          </p:cNvPr>
          <p:cNvPicPr>
            <a:picLocks noChangeAspect="1"/>
          </p:cNvPicPr>
          <p:nvPr/>
        </p:nvPicPr>
        <p:blipFill>
          <a:blip r:embed="rId2"/>
          <a:stretch>
            <a:fillRect/>
          </a:stretch>
        </p:blipFill>
        <p:spPr>
          <a:xfrm>
            <a:off x="1610985" y="624424"/>
            <a:ext cx="5922029" cy="3894787"/>
          </a:xfrm>
          <a:prstGeom prst="rect">
            <a:avLst/>
          </a:prstGeom>
        </p:spPr>
      </p:pic>
      <p:sp>
        <p:nvSpPr>
          <p:cNvPr id="6" name="TextBox 5">
            <a:extLst>
              <a:ext uri="{FF2B5EF4-FFF2-40B4-BE49-F238E27FC236}">
                <a16:creationId xmlns:a16="http://schemas.microsoft.com/office/drawing/2014/main" id="{345586CC-693B-B5FC-B170-8A543BD6792A}"/>
              </a:ext>
            </a:extLst>
          </p:cNvPr>
          <p:cNvSpPr txBox="1"/>
          <p:nvPr/>
        </p:nvSpPr>
        <p:spPr>
          <a:xfrm>
            <a:off x="4374424" y="4444569"/>
            <a:ext cx="4660174" cy="276999"/>
          </a:xfrm>
          <a:prstGeom prst="rect">
            <a:avLst/>
          </a:prstGeom>
          <a:noFill/>
        </p:spPr>
        <p:txBody>
          <a:bodyPr wrap="square">
            <a:spAutoFit/>
          </a:bodyPr>
          <a:lstStyle/>
          <a:p>
            <a:pPr algn="r"/>
            <a:r>
              <a:rPr lang="en-US" sz="1200" i="1" dirty="0">
                <a:latin typeface="+mj-lt"/>
              </a:rPr>
              <a:t>Source: Gruber Ch 16</a:t>
            </a:r>
            <a:endParaRPr lang="en-US" sz="1200" i="1" dirty="0"/>
          </a:p>
        </p:txBody>
      </p:sp>
    </p:spTree>
    <p:extLst>
      <p:ext uri="{BB962C8B-B14F-4D97-AF65-F5344CB8AC3E}">
        <p14:creationId xmlns:p14="http://schemas.microsoft.com/office/powerpoint/2010/main" val="184562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Health care costs and insurance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10065"/>
            <a:ext cx="5179309" cy="3385542"/>
          </a:xfrm>
          <a:prstGeom prst="rect">
            <a:avLst/>
          </a:prstGeom>
          <a:noFill/>
        </p:spPr>
        <p:txBody>
          <a:bodyPr wrap="square">
            <a:spAutoFit/>
          </a:bodyPr>
          <a:lstStyle/>
          <a:p>
            <a:pPr>
              <a:spcBef>
                <a:spcPts val="1200"/>
              </a:spcBef>
              <a:spcAft>
                <a:spcPts val="600"/>
              </a:spcAft>
            </a:pPr>
            <a:r>
              <a:rPr lang="en-US" sz="1400" dirty="0">
                <a:hlinkClick r:id="rId2"/>
              </a:rPr>
              <a:t>Getting sick is expensive! </a:t>
            </a:r>
            <a:endParaRPr lang="en-US" sz="1400" u="sng" dirty="0"/>
          </a:p>
          <a:p>
            <a:pPr marL="285750" indent="-285750">
              <a:spcBef>
                <a:spcPts val="1200"/>
              </a:spcBef>
              <a:spcAft>
                <a:spcPts val="600"/>
              </a:spcAft>
              <a:buFont typeface="Arial" panose="020B0604020202020204" pitchFamily="34" charset="0"/>
              <a:buChar char="•"/>
            </a:pPr>
            <a:r>
              <a:rPr lang="en-US" sz="1400" dirty="0"/>
              <a:t>The costs of some medical procedures are way larger than the annual income per capita in the US (</a:t>
            </a:r>
            <a:r>
              <a:rPr lang="en-US" sz="1400" dirty="0">
                <a:hlinkClick r:id="rId3"/>
              </a:rPr>
              <a:t>$35K</a:t>
            </a:r>
            <a:r>
              <a:rPr lang="en-US" sz="1400" dirty="0"/>
              <a:t>). </a:t>
            </a:r>
          </a:p>
          <a:p>
            <a:pPr marL="285750" indent="-285750">
              <a:spcBef>
                <a:spcPts val="1200"/>
              </a:spcBef>
              <a:spcAft>
                <a:spcPts val="600"/>
              </a:spcAft>
              <a:buFont typeface="Arial" panose="020B0604020202020204" pitchFamily="34" charset="0"/>
              <a:buChar char="•"/>
            </a:pPr>
            <a:r>
              <a:rPr lang="en-US" sz="1400" dirty="0"/>
              <a:t>So, if you require any of these procedures your </a:t>
            </a:r>
            <a:r>
              <a:rPr lang="en-US" sz="1400" u="sng" dirty="0"/>
              <a:t>yearly income</a:t>
            </a:r>
            <a:r>
              <a:rPr lang="en-US" sz="1400" dirty="0"/>
              <a:t> might not be large enough to afford them. </a:t>
            </a:r>
          </a:p>
          <a:p>
            <a:pPr marL="285750" indent="-285750">
              <a:spcBef>
                <a:spcPts val="1200"/>
              </a:spcBef>
              <a:spcAft>
                <a:spcPts val="600"/>
              </a:spcAft>
              <a:buFont typeface="Arial" panose="020B0604020202020204" pitchFamily="34" charset="0"/>
              <a:buChar char="•"/>
            </a:pPr>
            <a:r>
              <a:rPr lang="en-US" sz="1400" dirty="0"/>
              <a:t>More importantly, most of these medical procedures </a:t>
            </a:r>
            <a:r>
              <a:rPr lang="en-US" sz="1400" b="1" dirty="0"/>
              <a:t>are not chosen by individuals! </a:t>
            </a:r>
            <a:r>
              <a:rPr lang="en-US" sz="1400" dirty="0"/>
              <a:t>No one chooses their propensity for some conditions (e.g. diabetes, heart problems). </a:t>
            </a:r>
          </a:p>
          <a:p>
            <a:pPr marL="285750" indent="-285750">
              <a:spcBef>
                <a:spcPts val="1200"/>
              </a:spcBef>
              <a:spcAft>
                <a:spcPts val="600"/>
              </a:spcAft>
              <a:buFont typeface="Arial" panose="020B0604020202020204" pitchFamily="34" charset="0"/>
              <a:buChar char="•"/>
            </a:pPr>
            <a:r>
              <a:rPr lang="en-US" sz="1400" dirty="0"/>
              <a:t>Insurance alleviates the financial burden of medical events. However, by doing so creates a distortion on individual's behavior. </a:t>
            </a:r>
          </a:p>
        </p:txBody>
      </p:sp>
      <p:graphicFrame>
        <p:nvGraphicFramePr>
          <p:cNvPr id="2" name="Chart 1">
            <a:extLst>
              <a:ext uri="{FF2B5EF4-FFF2-40B4-BE49-F238E27FC236}">
                <a16:creationId xmlns:a16="http://schemas.microsoft.com/office/drawing/2014/main" id="{47EA0D1D-9141-BBF2-6388-7576B55FE22E}"/>
              </a:ext>
            </a:extLst>
          </p:cNvPr>
          <p:cNvGraphicFramePr>
            <a:graphicFrameLocks/>
          </p:cNvGraphicFramePr>
          <p:nvPr/>
        </p:nvGraphicFramePr>
        <p:xfrm>
          <a:off x="5235787" y="595613"/>
          <a:ext cx="3833705" cy="397400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BCCCB112-D660-32EB-4AC6-A679D71F1A28}"/>
              </a:ext>
            </a:extLst>
          </p:cNvPr>
          <p:cNvSpPr txBox="1"/>
          <p:nvPr/>
        </p:nvSpPr>
        <p:spPr>
          <a:xfrm>
            <a:off x="4463628" y="4548760"/>
            <a:ext cx="5350932" cy="230832"/>
          </a:xfrm>
          <a:prstGeom prst="rect">
            <a:avLst/>
          </a:prstGeom>
          <a:noFill/>
        </p:spPr>
        <p:txBody>
          <a:bodyPr wrap="square">
            <a:spAutoFit/>
          </a:bodyPr>
          <a:lstStyle/>
          <a:p>
            <a:r>
              <a:rPr lang="en-US" sz="900" dirty="0"/>
              <a:t>Source: </a:t>
            </a:r>
            <a:r>
              <a:rPr lang="en-US" sz="900" dirty="0">
                <a:hlinkClick r:id="rId5"/>
              </a:rPr>
              <a:t>https://www.talktomira.com/post/how-much-does-surgery-cost-without-insurance</a:t>
            </a:r>
            <a:r>
              <a:rPr lang="en-US" sz="900" dirty="0"/>
              <a:t> </a:t>
            </a:r>
          </a:p>
        </p:txBody>
      </p:sp>
    </p:spTree>
    <p:extLst>
      <p:ext uri="{BB962C8B-B14F-4D97-AF65-F5344CB8AC3E}">
        <p14:creationId xmlns:p14="http://schemas.microsoft.com/office/powerpoint/2010/main" val="266104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Uninsured population and the “job lock”</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72061"/>
            <a:ext cx="8803889" cy="27392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Some individuals might be afraid of moving to another job where they could be more productive if they risk losing health insurance coverage. </a:t>
            </a:r>
          </a:p>
          <a:p>
            <a:pPr marL="285750" indent="-285750">
              <a:spcBef>
                <a:spcPts val="1200"/>
              </a:spcBef>
              <a:spcAft>
                <a:spcPts val="600"/>
              </a:spcAft>
              <a:buFont typeface="Arial" panose="020B0604020202020204" pitchFamily="34" charset="0"/>
              <a:buChar char="•"/>
            </a:pPr>
            <a:r>
              <a:rPr lang="en-US" sz="1400" dirty="0"/>
              <a:t>Think about risk-takers and risk-averse individuals, and the intuition behind the “benefit-cliff”. </a:t>
            </a:r>
          </a:p>
          <a:p>
            <a:pPr marL="285750" indent="-285750">
              <a:spcBef>
                <a:spcPts val="1200"/>
              </a:spcBef>
              <a:spcAft>
                <a:spcPts val="600"/>
              </a:spcAft>
              <a:buFont typeface="Arial" panose="020B0604020202020204" pitchFamily="34" charset="0"/>
              <a:buChar char="•"/>
            </a:pPr>
            <a:r>
              <a:rPr lang="en-US" sz="1400" dirty="0"/>
              <a:t>If the opportunity cost of switching jobs is too high, then individuals might be unwilling to move. In this case, the opportunity cost is determined by the costs of healthcare. This leads to the </a:t>
            </a:r>
            <a:r>
              <a:rPr lang="en-US" sz="1400" b="1" dirty="0"/>
              <a:t>job lock. </a:t>
            </a:r>
          </a:p>
          <a:p>
            <a:pPr marL="285750" indent="-285750">
              <a:spcBef>
                <a:spcPts val="1200"/>
              </a:spcBef>
              <a:spcAft>
                <a:spcPts val="600"/>
              </a:spcAft>
              <a:buFont typeface="Arial" panose="020B0604020202020204" pitchFamily="34" charset="0"/>
              <a:buChar char="•"/>
            </a:pPr>
            <a:r>
              <a:rPr lang="en-US" sz="1400" b="1" dirty="0"/>
              <a:t>Job lock: </a:t>
            </a:r>
            <a:r>
              <a:rPr lang="en-US" sz="1400" dirty="0"/>
              <a:t>the unwillingness to move to a better job for fear of losing health insurance. </a:t>
            </a:r>
          </a:p>
          <a:p>
            <a:pPr marL="285750" indent="-285750">
              <a:spcBef>
                <a:spcPts val="1200"/>
              </a:spcBef>
              <a:spcAft>
                <a:spcPts val="600"/>
              </a:spcAft>
              <a:buFont typeface="Arial" panose="020B0604020202020204" pitchFamily="34" charset="0"/>
              <a:buChar char="•"/>
            </a:pPr>
            <a:r>
              <a:rPr lang="en-US" sz="1400" dirty="0"/>
              <a:t>This leads to a DWL because resources in the economy are not efficiently allocated (e.g. some people could be earning more by providing goods and services in a more productive way). </a:t>
            </a:r>
          </a:p>
        </p:txBody>
      </p:sp>
    </p:spTree>
    <p:extLst>
      <p:ext uri="{BB962C8B-B14F-4D97-AF65-F5344CB8AC3E}">
        <p14:creationId xmlns:p14="http://schemas.microsoft.com/office/powerpoint/2010/main" val="115415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Moral Hazard: Patient’s Side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629888"/>
            <a:ext cx="8579522" cy="954107"/>
          </a:xfrm>
          <a:prstGeom prst="rect">
            <a:avLst/>
          </a:prstGeom>
          <a:noFill/>
        </p:spPr>
        <p:txBody>
          <a:bodyPr wrap="square">
            <a:spAutoFit/>
          </a:bodyPr>
          <a:lstStyle/>
          <a:p>
            <a:pPr>
              <a:spcBef>
                <a:spcPts val="1200"/>
              </a:spcBef>
              <a:spcAft>
                <a:spcPts val="600"/>
              </a:spcAft>
            </a:pPr>
            <a:r>
              <a:rPr lang="en-US" sz="1400" b="1" dirty="0">
                <a:solidFill>
                  <a:schemeClr val="dk1"/>
                </a:solidFill>
                <a:latin typeface="+mj-lt"/>
              </a:rPr>
              <a:t>Example: </a:t>
            </a:r>
            <a:r>
              <a:rPr lang="en-US" sz="1400" dirty="0">
                <a:solidFill>
                  <a:schemeClr val="dk1"/>
                </a:solidFill>
                <a:latin typeface="+mj-lt"/>
              </a:rPr>
              <a:t>suppose there are 2 patients with the same demand for healthcare, but different insurance policies. Both patients require medical treatment. A new experimental drug was developed that seems to be more effective but costs $50K. Suppose both patients chose this new treatment. How does this reflect on the costs borne by the insurer and the patients? </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626ADF8D-AE5D-AD1F-C01E-C33AABE7F579}"/>
                  </a:ext>
                </a:extLst>
              </p:cNvPr>
              <p:cNvGraphicFramePr>
                <a:graphicFrameLocks noGrp="1"/>
              </p:cNvGraphicFramePr>
              <p:nvPr>
                <p:extLst>
                  <p:ext uri="{D42A27DB-BD31-4B8C-83A1-F6EECF244321}">
                    <p14:modId xmlns:p14="http://schemas.microsoft.com/office/powerpoint/2010/main" val="332955303"/>
                  </p:ext>
                </p:extLst>
              </p:nvPr>
            </p:nvGraphicFramePr>
            <p:xfrm>
              <a:off x="222971" y="1712520"/>
              <a:ext cx="8530142" cy="1188720"/>
            </p:xfrm>
            <a:graphic>
              <a:graphicData uri="http://schemas.openxmlformats.org/drawingml/2006/table">
                <a:tbl>
                  <a:tblPr firstRow="1" bandRow="1">
                    <a:tableStyleId>{5C22544A-7EE6-4342-B048-85BDC9FD1C3A}</a:tableStyleId>
                  </a:tblPr>
                  <a:tblGrid>
                    <a:gridCol w="4979706">
                      <a:extLst>
                        <a:ext uri="{9D8B030D-6E8A-4147-A177-3AD203B41FA5}">
                          <a16:colId xmlns:a16="http://schemas.microsoft.com/office/drawing/2014/main" val="4237711651"/>
                        </a:ext>
                      </a:extLst>
                    </a:gridCol>
                    <a:gridCol w="3550436">
                      <a:extLst>
                        <a:ext uri="{9D8B030D-6E8A-4147-A177-3AD203B41FA5}">
                          <a16:colId xmlns:a16="http://schemas.microsoft.com/office/drawing/2014/main" val="596367548"/>
                        </a:ext>
                      </a:extLst>
                    </a:gridCol>
                  </a:tblGrid>
                  <a:tr h="274320">
                    <a:tc>
                      <a:txBody>
                        <a:bodyPr/>
                        <a:lstStyle/>
                        <a:p>
                          <a:pPr algn="ctr"/>
                          <a:r>
                            <a:rPr lang="en-US" sz="1200" b="0" dirty="0"/>
                            <a:t>Payments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Treatment  = $50K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Policy A: Coinsurance Rate 50%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(i.e. the patient pays half of the medical bills).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b="0" i="0" dirty="0" smtClean="0">
                                    <a:latin typeface="Cambria Math" panose="02040503050406030204" pitchFamily="18" charset="0"/>
                                  </a:rPr>
                                  <m:t>Patient</m:t>
                                </m:r>
                                <m:r>
                                  <m:rPr>
                                    <m:nor/>
                                  </m:rPr>
                                  <a:rPr lang="en-US" sz="1200" b="0" i="0" dirty="0" smtClean="0">
                                    <a:latin typeface="Cambria Math" panose="02040503050406030204" pitchFamily="18" charset="0"/>
                                  </a:rPr>
                                  <m:t>:</m:t>
                                </m:r>
                                <m:r>
                                  <a:rPr lang="en-US" sz="1200" b="0" i="0" dirty="0" smtClean="0">
                                    <a:latin typeface="Cambria Math" panose="02040503050406030204" pitchFamily="18" charset="0"/>
                                  </a:rPr>
                                  <m:t>25</m:t>
                                </m:r>
                              </m:oMath>
                            </m:oMathPara>
                          </a14:m>
                          <a:endParaRPr lang="en-US" sz="1200" b="0" i="0" dirty="0">
                            <a:latin typeface="Cambria Math" panose="0204050305040603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b="0" i="0" dirty="0">
                                    <a:latin typeface="Cambria Math" panose="02040503050406030204" pitchFamily="18" charset="0"/>
                                  </a:rPr>
                                  <m:t>Insurer</m:t>
                                </m:r>
                                <m:r>
                                  <m:rPr>
                                    <m:nor/>
                                  </m:rPr>
                                  <a:rPr lang="en-US" sz="1200" b="0" i="0" dirty="0">
                                    <a:latin typeface="Cambria Math" panose="02040503050406030204" pitchFamily="18" charset="0"/>
                                  </a:rPr>
                                  <m:t>: 25</m:t>
                                </m:r>
                              </m:oMath>
                            </m:oMathPara>
                          </a14:m>
                          <a:endParaRPr lang="en-US" sz="1200" b="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654975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Policy B: Deductible of $5k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dk1"/>
                              </a:solidFill>
                            </a:rPr>
                            <a:t>(i.e. the patient pays the first $5K of the medical bills).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b="0" i="0" dirty="0" smtClean="0">
                                    <a:latin typeface="Cambria Math" panose="02040503050406030204" pitchFamily="18" charset="0"/>
                                  </a:rPr>
                                  <m:t>Patient</m:t>
                                </m:r>
                                <m:r>
                                  <m:rPr>
                                    <m:nor/>
                                  </m:rPr>
                                  <a:rPr lang="en-US" sz="1200" b="0" i="0" dirty="0" smtClean="0">
                                    <a:latin typeface="Cambria Math" panose="02040503050406030204" pitchFamily="18" charset="0"/>
                                  </a:rPr>
                                  <m:t>: 5</m:t>
                                </m:r>
                              </m:oMath>
                            </m:oMathPara>
                          </a14:m>
                          <a:endParaRPr lang="en-US" sz="1200" b="0" i="0" dirty="0">
                            <a:latin typeface="Cambria Math" panose="020405030504060302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b="0" i="0" dirty="0">
                                    <a:latin typeface="Cambria Math" panose="02040503050406030204" pitchFamily="18" charset="0"/>
                                  </a:rPr>
                                  <m:t>Insurer</m:t>
                                </m:r>
                                <m:r>
                                  <m:rPr>
                                    <m:nor/>
                                  </m:rPr>
                                  <a:rPr lang="en-US" sz="1200" b="0" i="0" dirty="0">
                                    <a:latin typeface="Cambria Math" panose="02040503050406030204" pitchFamily="18" charset="0"/>
                                  </a:rPr>
                                  <m:t>: 45</m:t>
                                </m:r>
                              </m:oMath>
                            </m:oMathPara>
                          </a14:m>
                          <a:endParaRPr lang="en-US" sz="1200" b="0" i="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653322"/>
                      </a:ext>
                    </a:extLst>
                  </a:tr>
                </a:tbl>
              </a:graphicData>
            </a:graphic>
          </p:graphicFrame>
        </mc:Choice>
        <mc:Fallback xmlns="">
          <p:graphicFrame>
            <p:nvGraphicFramePr>
              <p:cNvPr id="2" name="Table 1">
                <a:extLst>
                  <a:ext uri="{FF2B5EF4-FFF2-40B4-BE49-F238E27FC236}">
                    <a16:creationId xmlns:a16="http://schemas.microsoft.com/office/drawing/2014/main" id="{626ADF8D-AE5D-AD1F-C01E-C33AABE7F579}"/>
                  </a:ext>
                </a:extLst>
              </p:cNvPr>
              <p:cNvGraphicFramePr>
                <a:graphicFrameLocks noGrp="1"/>
              </p:cNvGraphicFramePr>
              <p:nvPr>
                <p:extLst>
                  <p:ext uri="{D42A27DB-BD31-4B8C-83A1-F6EECF244321}">
                    <p14:modId xmlns:p14="http://schemas.microsoft.com/office/powerpoint/2010/main" val="332955303"/>
                  </p:ext>
                </p:extLst>
              </p:nvPr>
            </p:nvGraphicFramePr>
            <p:xfrm>
              <a:off x="222971" y="1712520"/>
              <a:ext cx="8530142" cy="1188720"/>
            </p:xfrm>
            <a:graphic>
              <a:graphicData uri="http://schemas.openxmlformats.org/drawingml/2006/table">
                <a:tbl>
                  <a:tblPr firstRow="1" bandRow="1">
                    <a:tableStyleId>{5C22544A-7EE6-4342-B048-85BDC9FD1C3A}</a:tableStyleId>
                  </a:tblPr>
                  <a:tblGrid>
                    <a:gridCol w="4979706">
                      <a:extLst>
                        <a:ext uri="{9D8B030D-6E8A-4147-A177-3AD203B41FA5}">
                          <a16:colId xmlns:a16="http://schemas.microsoft.com/office/drawing/2014/main" val="4237711651"/>
                        </a:ext>
                      </a:extLst>
                    </a:gridCol>
                    <a:gridCol w="3550436">
                      <a:extLst>
                        <a:ext uri="{9D8B030D-6E8A-4147-A177-3AD203B41FA5}">
                          <a16:colId xmlns:a16="http://schemas.microsoft.com/office/drawing/2014/main" val="596367548"/>
                        </a:ext>
                      </a:extLst>
                    </a:gridCol>
                  </a:tblGrid>
                  <a:tr h="274320">
                    <a:tc>
                      <a:txBody>
                        <a:bodyPr/>
                        <a:lstStyle/>
                        <a:p>
                          <a:pPr algn="ctr"/>
                          <a:r>
                            <a:rPr lang="en-US" sz="1200" b="0" dirty="0"/>
                            <a:t>Payments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Treatment  = $50K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Policy A: Coinsurance Rate 50%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(i.e. the patient pays half of the medical bills).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0309" t="-60526" r="-343" b="-107895"/>
                          </a:stretch>
                        </a:blipFill>
                      </a:tcPr>
                    </a:tc>
                    <a:extLst>
                      <a:ext uri="{0D108BD9-81ED-4DB2-BD59-A6C34878D82A}">
                        <a16:rowId xmlns:a16="http://schemas.microsoft.com/office/drawing/2014/main" val="2066549755"/>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Policy B: Deductible of $5k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dk1"/>
                              </a:solidFill>
                            </a:rPr>
                            <a:t>(i.e. the patient pays the first $5K of the medical bills).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0309" t="-162667" r="-343" b="-9333"/>
                          </a:stretch>
                        </a:blipFill>
                      </a:tcPr>
                    </a:tc>
                    <a:extLst>
                      <a:ext uri="{0D108BD9-81ED-4DB2-BD59-A6C34878D82A}">
                        <a16:rowId xmlns:a16="http://schemas.microsoft.com/office/drawing/2014/main" val="3928653322"/>
                      </a:ext>
                    </a:extLst>
                  </a:tr>
                </a:tbl>
              </a:graphicData>
            </a:graphic>
          </p:graphicFrame>
        </mc:Fallback>
      </mc:AlternateContent>
      <p:sp>
        <p:nvSpPr>
          <p:cNvPr id="4" name="TextBox 3">
            <a:extLst>
              <a:ext uri="{FF2B5EF4-FFF2-40B4-BE49-F238E27FC236}">
                <a16:creationId xmlns:a16="http://schemas.microsoft.com/office/drawing/2014/main" id="{65256C2A-CA4B-4153-6EC5-75E677F72D58}"/>
              </a:ext>
            </a:extLst>
          </p:cNvPr>
          <p:cNvSpPr txBox="1"/>
          <p:nvPr/>
        </p:nvSpPr>
        <p:spPr>
          <a:xfrm>
            <a:off x="173591" y="3098336"/>
            <a:ext cx="8774466" cy="1400383"/>
          </a:xfrm>
          <a:prstGeom prst="rect">
            <a:avLst/>
          </a:prstGeom>
          <a:noFill/>
        </p:spPr>
        <p:txBody>
          <a:bodyPr wrap="square">
            <a:spAutoFit/>
          </a:bodyPr>
          <a:lstStyle/>
          <a:p>
            <a:pPr>
              <a:spcBef>
                <a:spcPts val="1200"/>
              </a:spcBef>
              <a:spcAft>
                <a:spcPts val="600"/>
              </a:spcAft>
            </a:pPr>
            <a:r>
              <a:rPr lang="en-US" sz="1400" dirty="0">
                <a:solidFill>
                  <a:schemeClr val="dk1"/>
                </a:solidFill>
                <a:latin typeface="+mj-lt"/>
              </a:rPr>
              <a:t>Policy B caps the payment made by the patient. Hence, for costs above his deductible ($5K) he is no longer price responsive (e.g. perfectly inelastic demand). Everything else constant, he will consume the best treatment, regardless of the cost. Moreover, under Policy B the insurer pays $20 more relative to Policy A. </a:t>
            </a:r>
          </a:p>
          <a:p>
            <a:pPr>
              <a:spcBef>
                <a:spcPts val="1200"/>
              </a:spcBef>
              <a:spcAft>
                <a:spcPts val="600"/>
              </a:spcAft>
            </a:pPr>
            <a:r>
              <a:rPr lang="en-US" sz="1400" b="1" u="sng" dirty="0">
                <a:solidFill>
                  <a:schemeClr val="dk1"/>
                </a:solidFill>
              </a:rPr>
              <a:t>Main Takeaway</a:t>
            </a:r>
            <a:r>
              <a:rPr lang="en-US" sz="1400" u="sng" dirty="0">
                <a:solidFill>
                  <a:schemeClr val="dk1"/>
                </a:solidFill>
              </a:rPr>
              <a:t>: </a:t>
            </a:r>
            <a:r>
              <a:rPr lang="en-US" sz="1400" dirty="0">
                <a:solidFill>
                  <a:schemeClr val="dk1"/>
                </a:solidFill>
              </a:rPr>
              <a:t>When individuals buy insurance, they no longer pay the full costs of health care, hence incentivizing them to consume more than they would if they faced the full costs. </a:t>
            </a:r>
          </a:p>
        </p:txBody>
      </p:sp>
    </p:spTree>
    <p:extLst>
      <p:ext uri="{BB962C8B-B14F-4D97-AF65-F5344CB8AC3E}">
        <p14:creationId xmlns:p14="http://schemas.microsoft.com/office/powerpoint/2010/main" val="31022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Moral Hazard: Patient’s Side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806521"/>
            <a:ext cx="8579522" cy="2523768"/>
          </a:xfrm>
          <a:prstGeom prst="rect">
            <a:avLst/>
          </a:prstGeom>
          <a:noFill/>
        </p:spPr>
        <p:txBody>
          <a:bodyPr wrap="square">
            <a:spAutoFit/>
          </a:bodyPr>
          <a:lstStyle/>
          <a:p>
            <a:pPr>
              <a:spcBef>
                <a:spcPts val="1200"/>
              </a:spcBef>
              <a:spcAft>
                <a:spcPts val="600"/>
              </a:spcAft>
            </a:pPr>
            <a:r>
              <a:rPr lang="en-US" sz="1400" b="1" dirty="0">
                <a:latin typeface="+mj-lt"/>
              </a:rPr>
              <a:t>Moral hazard: </a:t>
            </a:r>
            <a:r>
              <a:rPr lang="en-US" sz="1400" dirty="0">
                <a:latin typeface="+mj-lt"/>
              </a:rPr>
              <a:t>individuals are more willing to take risks if they know they are insured. </a:t>
            </a:r>
            <a:endParaRPr lang="en-US" sz="1400" b="1" dirty="0">
              <a:solidFill>
                <a:schemeClr val="dk1"/>
              </a:solidFill>
              <a:latin typeface="+mj-lt"/>
            </a:endParaRPr>
          </a:p>
          <a:p>
            <a:pPr marL="285750" indent="-285750">
              <a:spcBef>
                <a:spcPts val="1200"/>
              </a:spcBef>
              <a:spcAft>
                <a:spcPts val="600"/>
              </a:spcAft>
              <a:buFont typeface="Arial" panose="020B0604020202020204" pitchFamily="34" charset="0"/>
              <a:buChar char="•"/>
            </a:pPr>
            <a:r>
              <a:rPr lang="en-US" sz="1400" u="sng" dirty="0">
                <a:solidFill>
                  <a:schemeClr val="dk1"/>
                </a:solidFill>
                <a:latin typeface="+mj-lt"/>
              </a:rPr>
              <a:t>Key Idea: </a:t>
            </a:r>
            <a:r>
              <a:rPr lang="en-US" sz="1400" dirty="0">
                <a:solidFill>
                  <a:schemeClr val="dk1"/>
                </a:solidFill>
                <a:latin typeface="+mj-lt"/>
              </a:rPr>
              <a:t>When individuals buy insurance, they no longer pay the full costs of health care.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Recall our externalities framework. Under the presence of an externality, social marginal benefits/costs differ from private marginal benefits/costs. Thus, leading to over/underconsumption of some good.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Imperfect information has a similar on the demand/supply curves: they no longer reflect accurately society’s WTP/WTS.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We can use the same framework to analyze this problem. </a:t>
            </a:r>
          </a:p>
        </p:txBody>
      </p:sp>
    </p:spTree>
    <p:extLst>
      <p:ext uri="{BB962C8B-B14F-4D97-AF65-F5344CB8AC3E}">
        <p14:creationId xmlns:p14="http://schemas.microsoft.com/office/powerpoint/2010/main" val="17005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Moral Hazard: Patient’s Side</a:t>
            </a:r>
          </a:p>
        </p:txBody>
      </p:sp>
      <p:pic>
        <p:nvPicPr>
          <p:cNvPr id="4" name="Picture 3">
            <a:extLst>
              <a:ext uri="{FF2B5EF4-FFF2-40B4-BE49-F238E27FC236}">
                <a16:creationId xmlns:a16="http://schemas.microsoft.com/office/drawing/2014/main" id="{B99DC2DE-8C62-C49B-D172-A56B737C551D}"/>
              </a:ext>
            </a:extLst>
          </p:cNvPr>
          <p:cNvPicPr>
            <a:picLocks noChangeAspect="1"/>
          </p:cNvPicPr>
          <p:nvPr/>
        </p:nvPicPr>
        <p:blipFill>
          <a:blip r:embed="rId2"/>
          <a:stretch>
            <a:fillRect/>
          </a:stretch>
        </p:blipFill>
        <p:spPr>
          <a:xfrm>
            <a:off x="542109" y="606955"/>
            <a:ext cx="8190411" cy="3929590"/>
          </a:xfrm>
          <a:prstGeom prst="rect">
            <a:avLst/>
          </a:prstGeom>
        </p:spPr>
      </p:pic>
      <p:sp>
        <p:nvSpPr>
          <p:cNvPr id="5" name="TextBox 4">
            <a:extLst>
              <a:ext uri="{FF2B5EF4-FFF2-40B4-BE49-F238E27FC236}">
                <a16:creationId xmlns:a16="http://schemas.microsoft.com/office/drawing/2014/main" id="{116E09CA-2857-BD33-A02B-865DA300E1FE}"/>
              </a:ext>
            </a:extLst>
          </p:cNvPr>
          <p:cNvSpPr txBox="1"/>
          <p:nvPr/>
        </p:nvSpPr>
        <p:spPr>
          <a:xfrm>
            <a:off x="4374424" y="4444569"/>
            <a:ext cx="4660174" cy="276999"/>
          </a:xfrm>
          <a:prstGeom prst="rect">
            <a:avLst/>
          </a:prstGeom>
          <a:noFill/>
        </p:spPr>
        <p:txBody>
          <a:bodyPr wrap="square">
            <a:spAutoFit/>
          </a:bodyPr>
          <a:lstStyle/>
          <a:p>
            <a:pPr algn="r"/>
            <a:r>
              <a:rPr lang="en-US" sz="1200" i="1" dirty="0">
                <a:latin typeface="+mj-lt"/>
              </a:rPr>
              <a:t>Source: Gruber Ch 15</a:t>
            </a:r>
            <a:endParaRPr lang="en-US" sz="1200" i="1" dirty="0"/>
          </a:p>
        </p:txBody>
      </p:sp>
    </p:spTree>
    <p:extLst>
      <p:ext uri="{BB962C8B-B14F-4D97-AF65-F5344CB8AC3E}">
        <p14:creationId xmlns:p14="http://schemas.microsoft.com/office/powerpoint/2010/main" val="85584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Moral Hazard: Patient’s Side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755868"/>
            <a:ext cx="8579522"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The previous example highlights how moral hazard leads to increased healthcare costs. </a:t>
            </a:r>
          </a:p>
          <a:p>
            <a:pPr marL="285750" indent="-285750">
              <a:spcBef>
                <a:spcPts val="1200"/>
              </a:spcBef>
              <a:spcAft>
                <a:spcPts val="600"/>
              </a:spcAft>
              <a:buFont typeface="Arial" panose="020B0604020202020204" pitchFamily="34" charset="0"/>
              <a:buChar char="•"/>
            </a:pPr>
            <a:r>
              <a:rPr lang="en-US" sz="1400" b="1" dirty="0">
                <a:solidFill>
                  <a:schemeClr val="dk1"/>
                </a:solidFill>
                <a:latin typeface="+mj-lt"/>
              </a:rPr>
              <a:t>Moral Hazard: </a:t>
            </a:r>
            <a:r>
              <a:rPr lang="en-US" sz="1400" dirty="0">
                <a:solidFill>
                  <a:schemeClr val="dk1"/>
                </a:solidFill>
                <a:latin typeface="+mj-lt"/>
              </a:rPr>
              <a:t>with insurance, individuals spend too much on healthcare.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The issue is not so much the increase in costs, but that at the margin the costs might outweigh the benefits. There is a concern that excessive insurance (due to government policies) explains the large healthcare costs in the US.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The key question, however, remains to be whether incremental healthcare expenditures derive on marginal benefits at health outcomes (Gruber’s Figure 16-1, Step 4). </a:t>
            </a:r>
          </a:p>
          <a:p>
            <a:pPr marL="285750" indent="-285750">
              <a:spcBef>
                <a:spcPts val="1200"/>
              </a:spcBef>
              <a:spcAft>
                <a:spcPts val="600"/>
              </a:spcAft>
              <a:buFont typeface="Arial" panose="020B0604020202020204" pitchFamily="34" charset="0"/>
              <a:buChar char="•"/>
            </a:pPr>
            <a:r>
              <a:rPr lang="en-US" sz="1400" b="1" dirty="0">
                <a:solidFill>
                  <a:schemeClr val="dk1"/>
                </a:solidFill>
                <a:latin typeface="+mj-lt"/>
              </a:rPr>
              <a:t>In summary: </a:t>
            </a:r>
            <a:r>
              <a:rPr lang="en-US" sz="1400" dirty="0">
                <a:solidFill>
                  <a:schemeClr val="dk1"/>
                </a:solidFill>
                <a:latin typeface="+mj-lt"/>
              </a:rPr>
              <a:t>information asymmetries have two main effects in health care markets: </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Underprovision of insurance (adverse selection). </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Overconsumption of health care (moral hazard).</a:t>
            </a:r>
          </a:p>
        </p:txBody>
      </p:sp>
    </p:spTree>
    <p:extLst>
      <p:ext uri="{BB962C8B-B14F-4D97-AF65-F5344CB8AC3E}">
        <p14:creationId xmlns:p14="http://schemas.microsoft.com/office/powerpoint/2010/main" val="36407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Healthcare in the US: International Comparison</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770911"/>
            <a:ext cx="8579522" cy="207749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United States is one of the countries that spend the most on healthcare. </a:t>
            </a:r>
          </a:p>
          <a:p>
            <a:pPr marL="285750" indent="-285750">
              <a:spcBef>
                <a:spcPts val="1200"/>
              </a:spcBef>
              <a:spcAft>
                <a:spcPts val="600"/>
              </a:spcAft>
              <a:buFont typeface="Arial" panose="020B0604020202020204" pitchFamily="34" charset="0"/>
              <a:buChar char="•"/>
            </a:pPr>
            <a:r>
              <a:rPr lang="en-US" sz="1400" dirty="0"/>
              <a:t>However, health outcomes in the United States are poorer than those in other advanced economies that spend a fraction of the amount spent in the US. </a:t>
            </a:r>
          </a:p>
          <a:p>
            <a:pPr marL="285750" indent="-285750">
              <a:spcBef>
                <a:spcPts val="1200"/>
              </a:spcBef>
              <a:spcAft>
                <a:spcPts val="600"/>
              </a:spcAft>
              <a:buFont typeface="Arial" panose="020B0604020202020204" pitchFamily="34" charset="0"/>
              <a:buChar char="•"/>
            </a:pPr>
            <a:r>
              <a:rPr lang="en-US" sz="1400" u="sng" dirty="0"/>
              <a:t>Potential causal mechanisms: </a:t>
            </a:r>
            <a:r>
              <a:rPr lang="en-US" sz="1400" dirty="0"/>
              <a:t>lifestyle decisions (U.S. also leads in obesity incidence) and income inequality (there is still population without healthcare due to insufficient income). </a:t>
            </a:r>
          </a:p>
          <a:p>
            <a:pPr marL="285750" indent="-285750">
              <a:spcBef>
                <a:spcPts val="1200"/>
              </a:spcBef>
              <a:spcAft>
                <a:spcPts val="600"/>
              </a:spcAft>
              <a:buFont typeface="Arial" panose="020B0604020202020204" pitchFamily="34" charset="0"/>
              <a:buChar char="•"/>
            </a:pPr>
            <a:r>
              <a:rPr lang="en-US" sz="1400" u="sng" dirty="0"/>
              <a:t>Takeaway: </a:t>
            </a:r>
            <a:r>
              <a:rPr lang="en-US" sz="1400" dirty="0"/>
              <a:t>there is room for improvement in the efficiency and effectiveness of US’s healthcare sector. </a:t>
            </a:r>
            <a:endParaRPr lang="en-US" sz="1400" u="sng" dirty="0"/>
          </a:p>
        </p:txBody>
      </p:sp>
    </p:spTree>
    <p:extLst>
      <p:ext uri="{BB962C8B-B14F-4D97-AF65-F5344CB8AC3E}">
        <p14:creationId xmlns:p14="http://schemas.microsoft.com/office/powerpoint/2010/main" val="405002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Risk Aversion and Moral Hazard</a:t>
            </a:r>
          </a:p>
          <a:p>
            <a:pPr algn="just"/>
            <a:endParaRPr lang="en-US" sz="1600" b="1" dirty="0"/>
          </a:p>
          <a:p>
            <a:pPr marL="285750" indent="-285750" algn="just">
              <a:buFont typeface="Arial" panose="020B0604020202020204" pitchFamily="34" charset="0"/>
              <a:buChar char="•"/>
            </a:pPr>
            <a:r>
              <a:rPr lang="en-US" sz="1600" dirty="0"/>
              <a:t>Imperfect information and moral hazard</a:t>
            </a:r>
          </a:p>
          <a:p>
            <a:pPr marL="285750" indent="-285750" algn="just">
              <a:buFont typeface="Arial" panose="020B0604020202020204" pitchFamily="34" charset="0"/>
              <a:buChar char="•"/>
            </a:pPr>
            <a:r>
              <a:rPr lang="en-US" sz="1600" dirty="0"/>
              <a:t>Moral Hazard and overconsumption of health care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Health care in the US</a:t>
            </a:r>
          </a:p>
          <a:p>
            <a:pPr marL="285750" indent="-285750" algn="just">
              <a:buFont typeface="Arial" panose="020B0604020202020204" pitchFamily="34" charset="0"/>
              <a:buChar char="•"/>
            </a:pPr>
            <a:r>
              <a:rPr lang="en-US" sz="1600" dirty="0"/>
              <a:t>Medicaid </a:t>
            </a:r>
          </a:p>
          <a:p>
            <a:pPr marL="285750" indent="-285750" algn="just">
              <a:buFont typeface="Arial" panose="020B0604020202020204" pitchFamily="34" charset="0"/>
              <a:buChar char="•"/>
            </a:pPr>
            <a:r>
              <a:rPr lang="en-US" sz="1600" dirty="0"/>
              <a:t>Medicare</a:t>
            </a:r>
          </a:p>
          <a:p>
            <a:pPr marL="285750" indent="-285750" algn="just">
              <a:buFont typeface="Arial" panose="020B0604020202020204" pitchFamily="34" charset="0"/>
              <a:buChar char="•"/>
            </a:pPr>
            <a:r>
              <a:rPr lang="en-US" sz="1600" dirty="0"/>
              <a:t>International Comparison</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Healthcare and Life Expectancy in the United States</a:t>
            </a:r>
          </a:p>
        </p:txBody>
      </p:sp>
      <p:pic>
        <p:nvPicPr>
          <p:cNvPr id="5" name="Picture 4" descr="Chart, line chart&#10;&#10;Description automatically generated">
            <a:extLst>
              <a:ext uri="{FF2B5EF4-FFF2-40B4-BE49-F238E27FC236}">
                <a16:creationId xmlns:a16="http://schemas.microsoft.com/office/drawing/2014/main" id="{5D8BE0D4-4C2F-3E71-E710-FC025152F1F9}"/>
              </a:ext>
            </a:extLst>
          </p:cNvPr>
          <p:cNvPicPr>
            <a:picLocks noChangeAspect="1"/>
          </p:cNvPicPr>
          <p:nvPr/>
        </p:nvPicPr>
        <p:blipFill>
          <a:blip r:embed="rId2"/>
          <a:stretch>
            <a:fillRect/>
          </a:stretch>
        </p:blipFill>
        <p:spPr>
          <a:xfrm>
            <a:off x="990600" y="537180"/>
            <a:ext cx="6925583" cy="3895641"/>
          </a:xfrm>
          <a:prstGeom prst="rect">
            <a:avLst/>
          </a:prstGeom>
        </p:spPr>
      </p:pic>
      <p:sp>
        <p:nvSpPr>
          <p:cNvPr id="11" name="TextBox 10">
            <a:extLst>
              <a:ext uri="{FF2B5EF4-FFF2-40B4-BE49-F238E27FC236}">
                <a16:creationId xmlns:a16="http://schemas.microsoft.com/office/drawing/2014/main" id="{3E4FF615-0644-BFF6-60A4-C5965C85CF5D}"/>
              </a:ext>
            </a:extLst>
          </p:cNvPr>
          <p:cNvSpPr txBox="1"/>
          <p:nvPr/>
        </p:nvSpPr>
        <p:spPr>
          <a:xfrm>
            <a:off x="3569494" y="4432821"/>
            <a:ext cx="5469731" cy="276999"/>
          </a:xfrm>
          <a:prstGeom prst="rect">
            <a:avLst/>
          </a:prstGeom>
          <a:noFill/>
        </p:spPr>
        <p:txBody>
          <a:bodyPr wrap="square">
            <a:spAutoFit/>
          </a:bodyPr>
          <a:lstStyle/>
          <a:p>
            <a:pPr algn="r"/>
            <a:r>
              <a:rPr lang="en-US" sz="1200" dirty="0">
                <a:hlinkClick r:id="rId3"/>
              </a:rPr>
              <a:t>https://stats.oecd.org/Index.aspx?ThemeTreeId=9</a:t>
            </a:r>
            <a:r>
              <a:rPr lang="en-US" sz="1200" dirty="0"/>
              <a:t> </a:t>
            </a:r>
          </a:p>
        </p:txBody>
      </p:sp>
    </p:spTree>
    <p:extLst>
      <p:ext uri="{BB962C8B-B14F-4D97-AF65-F5344CB8AC3E}">
        <p14:creationId xmlns:p14="http://schemas.microsoft.com/office/powerpoint/2010/main" val="131497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Healthcare and Life Expectancy in the United States</a:t>
            </a:r>
          </a:p>
        </p:txBody>
      </p:sp>
      <p:pic>
        <p:nvPicPr>
          <p:cNvPr id="9" name="Picture 8" descr="Chart, scatter chart&#10;&#10;Description automatically generated">
            <a:extLst>
              <a:ext uri="{FF2B5EF4-FFF2-40B4-BE49-F238E27FC236}">
                <a16:creationId xmlns:a16="http://schemas.microsoft.com/office/drawing/2014/main" id="{FE202468-689E-236D-4F40-743442238F96}"/>
              </a:ext>
            </a:extLst>
          </p:cNvPr>
          <p:cNvPicPr>
            <a:picLocks noChangeAspect="1"/>
          </p:cNvPicPr>
          <p:nvPr/>
        </p:nvPicPr>
        <p:blipFill>
          <a:blip r:embed="rId2"/>
          <a:stretch>
            <a:fillRect/>
          </a:stretch>
        </p:blipFill>
        <p:spPr>
          <a:xfrm>
            <a:off x="971550" y="596649"/>
            <a:ext cx="6934200" cy="3900488"/>
          </a:xfrm>
          <a:prstGeom prst="rect">
            <a:avLst/>
          </a:prstGeom>
        </p:spPr>
      </p:pic>
      <p:sp>
        <p:nvSpPr>
          <p:cNvPr id="2" name="TextBox 1">
            <a:extLst>
              <a:ext uri="{FF2B5EF4-FFF2-40B4-BE49-F238E27FC236}">
                <a16:creationId xmlns:a16="http://schemas.microsoft.com/office/drawing/2014/main" id="{51F59631-FF32-51CA-7774-C9B312E2AD6A}"/>
              </a:ext>
            </a:extLst>
          </p:cNvPr>
          <p:cNvSpPr txBox="1"/>
          <p:nvPr/>
        </p:nvSpPr>
        <p:spPr>
          <a:xfrm>
            <a:off x="3569494" y="4432821"/>
            <a:ext cx="5469731" cy="276999"/>
          </a:xfrm>
          <a:prstGeom prst="rect">
            <a:avLst/>
          </a:prstGeom>
          <a:noFill/>
        </p:spPr>
        <p:txBody>
          <a:bodyPr wrap="square">
            <a:spAutoFit/>
          </a:bodyPr>
          <a:lstStyle/>
          <a:p>
            <a:pPr algn="r"/>
            <a:r>
              <a:rPr lang="en-US" sz="1200" dirty="0">
                <a:hlinkClick r:id="rId3"/>
              </a:rPr>
              <a:t>https://stats.oecd.org/Index.aspx?ThemeTreeId=9</a:t>
            </a:r>
            <a:r>
              <a:rPr lang="en-US" sz="1200" dirty="0"/>
              <a:t> </a:t>
            </a:r>
          </a:p>
        </p:txBody>
      </p:sp>
    </p:spTree>
    <p:extLst>
      <p:ext uri="{BB962C8B-B14F-4D97-AF65-F5344CB8AC3E}">
        <p14:creationId xmlns:p14="http://schemas.microsoft.com/office/powerpoint/2010/main" val="371411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Monopoly and Anti-trust Regulation</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15. </a:t>
            </a:r>
            <a:endParaRPr lang="en-US" sz="1400" b="1"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Healthcare and Insurance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Summary of Main Concepts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699065"/>
            <a:ext cx="8579522" cy="318548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u="sng" dirty="0"/>
              <a:t>Imperfect Information:</a:t>
            </a:r>
            <a:r>
              <a:rPr lang="en-US" sz="1400" u="sng" dirty="0"/>
              <a:t> </a:t>
            </a:r>
            <a:r>
              <a:rPr lang="en-US" sz="1400" dirty="0"/>
              <a:t>the difference in information available to sellers and buyers in the market. </a:t>
            </a:r>
            <a:endParaRPr lang="en-US" sz="1400" b="1" u="sng" dirty="0"/>
          </a:p>
          <a:p>
            <a:pPr marL="285750" indent="-285750">
              <a:spcBef>
                <a:spcPts val="1200"/>
              </a:spcBef>
              <a:spcAft>
                <a:spcPts val="600"/>
              </a:spcAft>
              <a:buFont typeface="Arial" panose="020B0604020202020204" pitchFamily="34" charset="0"/>
              <a:buChar char="•"/>
            </a:pPr>
            <a:r>
              <a:rPr lang="en-US" sz="1400" b="1" u="sng" dirty="0"/>
              <a:t>Adverse Selection: </a:t>
            </a:r>
            <a:r>
              <a:rPr lang="en-US" sz="1400" dirty="0"/>
              <a:t>insured individuals know more about their risk level than the insurer. Hence, those more likely to experience adverse outcomes (less healthy) are more prone to buy insurance. </a:t>
            </a:r>
            <a:endParaRPr lang="en-US" sz="1400" b="1" u="sng" dirty="0"/>
          </a:p>
          <a:p>
            <a:pPr marL="285750" indent="-285750">
              <a:spcBef>
                <a:spcPts val="1200"/>
              </a:spcBef>
              <a:spcAft>
                <a:spcPts val="600"/>
              </a:spcAft>
              <a:buFont typeface="Arial" panose="020B0604020202020204" pitchFamily="34" charset="0"/>
              <a:buChar char="•"/>
            </a:pPr>
            <a:r>
              <a:rPr lang="en-US" sz="1400" b="1" u="sng" dirty="0"/>
              <a:t>Moral Hazard: </a:t>
            </a:r>
            <a:r>
              <a:rPr lang="en-US" sz="1400" dirty="0"/>
              <a:t>when you insure individuals against adverse events, you can encourage adverse behavior.</a:t>
            </a:r>
          </a:p>
          <a:p>
            <a:pPr marL="742950" lvl="1" indent="-285750">
              <a:spcBef>
                <a:spcPts val="1200"/>
              </a:spcBef>
              <a:spcAft>
                <a:spcPts val="600"/>
              </a:spcAft>
              <a:buFont typeface="Arial" panose="020B0604020202020204" pitchFamily="34" charset="0"/>
              <a:buChar char="•"/>
            </a:pPr>
            <a:r>
              <a:rPr lang="en-US" sz="1400" dirty="0"/>
              <a:t>Behavior induced/encouraged by insuring against an adverse event. </a:t>
            </a:r>
          </a:p>
          <a:p>
            <a:pPr marL="742950" lvl="1" indent="-285750">
              <a:spcBef>
                <a:spcPts val="1200"/>
              </a:spcBef>
              <a:spcAft>
                <a:spcPts val="600"/>
              </a:spcAft>
              <a:buFont typeface="Arial" panose="020B0604020202020204" pitchFamily="34" charset="0"/>
              <a:buChar char="•"/>
            </a:pPr>
            <a:r>
              <a:rPr lang="en-US" sz="1400" u="sng" dirty="0"/>
              <a:t>Example: </a:t>
            </a:r>
            <a:r>
              <a:rPr lang="en-US" sz="1400" dirty="0"/>
              <a:t>if individuals have health insurance, they may be less likely to take precautions against getting ill. </a:t>
            </a:r>
          </a:p>
          <a:p>
            <a:pPr marL="285750" indent="-285750">
              <a:spcBef>
                <a:spcPts val="1200"/>
              </a:spcBef>
              <a:spcAft>
                <a:spcPts val="600"/>
              </a:spcAft>
              <a:buFont typeface="Arial" panose="020B0604020202020204" pitchFamily="34" charset="0"/>
              <a:buChar char="•"/>
            </a:pPr>
            <a:r>
              <a:rPr lang="en-US" sz="1400" b="1" u="sng" dirty="0"/>
              <a:t>Risk Aversion: </a:t>
            </a:r>
            <a:r>
              <a:rPr lang="en-US" sz="1400" dirty="0"/>
              <a:t>the degree to which consumers are willing to bear risks.</a:t>
            </a:r>
            <a:endParaRPr lang="en-US" sz="1400" b="1" u="sng" dirty="0"/>
          </a:p>
        </p:txBody>
      </p:sp>
    </p:spTree>
    <p:extLst>
      <p:ext uri="{BB962C8B-B14F-4D97-AF65-F5344CB8AC3E}">
        <p14:creationId xmlns:p14="http://schemas.microsoft.com/office/powerpoint/2010/main" val="40413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More on Imperfect Information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282238" y="815308"/>
                <a:ext cx="8579522" cy="738664"/>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we have a pool of 10 individuals: 4 sick and 6 healthy (hence </a:t>
                </a:r>
                <a14:m>
                  <m:oMath xmlns:m="http://schemas.openxmlformats.org/officeDocument/2006/math">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𝑆𝑖𝑐𝑘</m:t>
                    </m:r>
                    <m:r>
                      <a:rPr lang="en-US" sz="1400" i="1">
                        <a:latin typeface="Cambria Math" panose="02040503050406030204" pitchFamily="18" charset="0"/>
                      </a:rPr>
                      <m:t>)=0.4).</m:t>
                    </m:r>
                  </m:oMath>
                </a14:m>
                <a:r>
                  <a:rPr lang="en-US" sz="1400" dirty="0"/>
                  <a:t> Medical costs in case of an adverse event are estimated in $20. Since insurers cannot tell who is healthy and who is not, so they assume it is like a coin toss. </a:t>
                </a:r>
                <a14:m>
                  <m:oMath xmlns:m="http://schemas.openxmlformats.org/officeDocument/2006/math">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𝑆𝑖𝑐𝑘</m:t>
                    </m:r>
                    <m:r>
                      <a:rPr lang="en-US" sz="1400" i="1">
                        <a:latin typeface="Cambria Math" panose="02040503050406030204" pitchFamily="18" charset="0"/>
                      </a:rPr>
                      <m:t>)=0.5</m:t>
                    </m:r>
                    <m:r>
                      <a:rPr lang="en-US" sz="1400" b="1" i="0" smtClean="0">
                        <a:latin typeface="Cambria Math" panose="02040503050406030204" pitchFamily="18" charset="0"/>
                      </a:rPr>
                      <m:t>.</m:t>
                    </m:r>
                  </m:oMath>
                </a14:m>
                <a:endParaRPr lang="en-US" sz="1400" i="1" dirty="0">
                  <a:solidFill>
                    <a:schemeClr val="dk1"/>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282238" y="815308"/>
                <a:ext cx="8579522" cy="738664"/>
              </a:xfrm>
              <a:prstGeom prst="rect">
                <a:avLst/>
              </a:prstGeom>
              <a:blipFill>
                <a:blip r:embed="rId2"/>
                <a:stretch>
                  <a:fillRect l="-213" t="-1653" b="-7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BAE22EA-35D0-F710-6B4D-9C52BDAC27A3}"/>
                  </a:ext>
                </a:extLst>
              </p:cNvPr>
              <p:cNvGraphicFramePr>
                <a:graphicFrameLocks noGrp="1"/>
              </p:cNvGraphicFramePr>
              <p:nvPr>
                <p:extLst>
                  <p:ext uri="{D42A27DB-BD31-4B8C-83A1-F6EECF244321}">
                    <p14:modId xmlns:p14="http://schemas.microsoft.com/office/powerpoint/2010/main" val="74901195"/>
                  </p:ext>
                </p:extLst>
              </p:nvPr>
            </p:nvGraphicFramePr>
            <p:xfrm>
              <a:off x="331618" y="1975804"/>
              <a:ext cx="8480761" cy="1280160"/>
            </p:xfrm>
            <a:graphic>
              <a:graphicData uri="http://schemas.openxmlformats.org/drawingml/2006/table">
                <a:tbl>
                  <a:tblPr firstRow="1" bandRow="1">
                    <a:tableStyleId>{5C22544A-7EE6-4342-B048-85BDC9FD1C3A}</a:tableStyleId>
                  </a:tblPr>
                  <a:tblGrid>
                    <a:gridCol w="2457302">
                      <a:extLst>
                        <a:ext uri="{9D8B030D-6E8A-4147-A177-3AD203B41FA5}">
                          <a16:colId xmlns:a16="http://schemas.microsoft.com/office/drawing/2014/main" val="4237711651"/>
                        </a:ext>
                      </a:extLst>
                    </a:gridCol>
                    <a:gridCol w="2664309">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27432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Perfect Information</a:t>
                          </a:r>
                        </a:p>
                        <a:p>
                          <a:pPr algn="ctr"/>
                          <a:r>
                            <a:rPr lang="en-US" sz="1200" b="0" dirty="0"/>
                            <a:t>(Efficiency)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Imperfect Information</a:t>
                          </a:r>
                        </a:p>
                        <a:p>
                          <a:pPr algn="ctr"/>
                          <a:r>
                            <a:rPr lang="en-US" sz="1200" b="0" dirty="0"/>
                            <a:t>(Market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Probability of being 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Pr</m:t>
                                </m:r>
                                <m:r>
                                  <a:rPr lang="en-US" sz="1200" b="0" i="1" smtClean="0">
                                    <a:latin typeface="Cambria Math" panose="02040503050406030204" pitchFamily="18" charset="0"/>
                                  </a:rPr>
                                  <m:t>⁡(</m:t>
                                </m:r>
                                <m:r>
                                  <a:rPr lang="en-US" sz="1200" b="0" i="1" smtClean="0">
                                    <a:latin typeface="Cambria Math" panose="02040503050406030204" pitchFamily="18" charset="0"/>
                                  </a:rPr>
                                  <m:t>𝑆𝑖𝑐𝑘</m:t>
                                </m:r>
                                <m:r>
                                  <a:rPr lang="en-US" sz="1200" b="0" i="1" smtClean="0">
                                    <a:latin typeface="Cambria Math" panose="02040503050406030204" pitchFamily="18" charset="0"/>
                                  </a:rPr>
                                  <m:t>)=0.4</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200" b="0" i="0" smtClean="0">
                                    <a:latin typeface="Cambria Math" panose="02040503050406030204" pitchFamily="18" charset="0"/>
                                  </a:rPr>
                                  <m:t>Pr</m:t>
                                </m:r>
                                <m:r>
                                  <a:rPr lang="en-US" sz="1200" b="0" i="1" smtClean="0">
                                    <a:latin typeface="Cambria Math" panose="02040503050406030204" pitchFamily="18" charset="0"/>
                                  </a:rPr>
                                  <m:t>⁡(</m:t>
                                </m:r>
                                <m:r>
                                  <a:rPr lang="en-US" sz="1200" b="0" i="1" smtClean="0">
                                    <a:latin typeface="Cambria Math" panose="02040503050406030204" pitchFamily="18" charset="0"/>
                                  </a:rPr>
                                  <m:t>𝑆𝑖𝑐𝑘</m:t>
                                </m:r>
                                <m:r>
                                  <a:rPr lang="en-US" sz="1200" b="0" i="1" smtClean="0">
                                    <a:latin typeface="Cambria Math" panose="02040503050406030204" pitchFamily="18" charset="0"/>
                                  </a:rPr>
                                  <m:t>)=0.5</m:t>
                                </m:r>
                              </m:oMath>
                            </m:oMathPara>
                          </a14:m>
                          <a:endParaRPr lang="en-US" sz="1200" b="0" i="1"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22598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Expected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4×20=80</m:t>
                                </m:r>
                              </m:oMath>
                            </m:oMathPara>
                          </a14:m>
                          <a:endParaRPr lang="en-US" sz="1200" b="0" i="0"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5×20=100</m:t>
                                </m:r>
                              </m:oMath>
                            </m:oMathPara>
                          </a14:m>
                          <a:endParaRPr lang="en-US" sz="1200" b="0" i="0"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latin typeface="Cambria Math" panose="02040503050406030204" pitchFamily="18" charset="0"/>
                              <a:ea typeface="+mn-ea"/>
                              <a:cs typeface="+mn-cs"/>
                            </a:rPr>
                            <a:t>80/10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200" b="0" i="0" kern="1200" dirty="0" smtClean="0">
                                    <a:solidFill>
                                      <a:schemeClr val="dk1"/>
                                    </a:solidFill>
                                    <a:latin typeface="Cambria Math" panose="02040503050406030204" pitchFamily="18" charset="0"/>
                                    <a:ea typeface="+mn-ea"/>
                                    <a:cs typeface="+mn-cs"/>
                                  </a:rPr>
                                  <m:t>100/10 = 10</m:t>
                                </m:r>
                              </m:oMath>
                            </m:oMathPara>
                          </a14:m>
                          <a:endParaRPr lang="en-US" sz="1200" b="0" i="0" kern="1200" dirty="0">
                            <a:solidFill>
                              <a:schemeClr val="dk1"/>
                            </a:solidFill>
                            <a:latin typeface="Cambria Math" panose="02040503050406030204" pitchFamily="18"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878178"/>
                      </a:ext>
                    </a:extLst>
                  </a:tr>
                </a:tbl>
              </a:graphicData>
            </a:graphic>
          </p:graphicFrame>
        </mc:Choice>
        <mc:Fallback xmlns="">
          <p:graphicFrame>
            <p:nvGraphicFramePr>
              <p:cNvPr id="4" name="Table 3">
                <a:extLst>
                  <a:ext uri="{FF2B5EF4-FFF2-40B4-BE49-F238E27FC236}">
                    <a16:creationId xmlns:a16="http://schemas.microsoft.com/office/drawing/2014/main" id="{6BAE22EA-35D0-F710-6B4D-9C52BDAC27A3}"/>
                  </a:ext>
                </a:extLst>
              </p:cNvPr>
              <p:cNvGraphicFramePr>
                <a:graphicFrameLocks noGrp="1"/>
              </p:cNvGraphicFramePr>
              <p:nvPr>
                <p:extLst>
                  <p:ext uri="{D42A27DB-BD31-4B8C-83A1-F6EECF244321}">
                    <p14:modId xmlns:p14="http://schemas.microsoft.com/office/powerpoint/2010/main" val="74901195"/>
                  </p:ext>
                </p:extLst>
              </p:nvPr>
            </p:nvGraphicFramePr>
            <p:xfrm>
              <a:off x="331618" y="1975804"/>
              <a:ext cx="8480761" cy="1280160"/>
            </p:xfrm>
            <a:graphic>
              <a:graphicData uri="http://schemas.openxmlformats.org/drawingml/2006/table">
                <a:tbl>
                  <a:tblPr firstRow="1" bandRow="1">
                    <a:tableStyleId>{5C22544A-7EE6-4342-B048-85BDC9FD1C3A}</a:tableStyleId>
                  </a:tblPr>
                  <a:tblGrid>
                    <a:gridCol w="2457302">
                      <a:extLst>
                        <a:ext uri="{9D8B030D-6E8A-4147-A177-3AD203B41FA5}">
                          <a16:colId xmlns:a16="http://schemas.microsoft.com/office/drawing/2014/main" val="4237711651"/>
                        </a:ext>
                      </a:extLst>
                    </a:gridCol>
                    <a:gridCol w="2664309">
                      <a:extLst>
                        <a:ext uri="{9D8B030D-6E8A-4147-A177-3AD203B41FA5}">
                          <a16:colId xmlns:a16="http://schemas.microsoft.com/office/drawing/2014/main" val="1054586723"/>
                        </a:ext>
                      </a:extLst>
                    </a:gridCol>
                    <a:gridCol w="3359150">
                      <a:extLst>
                        <a:ext uri="{9D8B030D-6E8A-4147-A177-3AD203B41FA5}">
                          <a16:colId xmlns:a16="http://schemas.microsoft.com/office/drawing/2014/main" val="596367548"/>
                        </a:ext>
                      </a:extLst>
                    </a:gridCol>
                  </a:tblGrid>
                  <a:tr h="457200">
                    <a:tc>
                      <a:txBody>
                        <a:bodyPr/>
                        <a:lstStyle/>
                        <a:p>
                          <a:pPr algn="ctr"/>
                          <a:r>
                            <a:rPr lang="en-US" sz="1200" b="0" dirty="0"/>
                            <a:t>Exp 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Perfect Information</a:t>
                          </a:r>
                        </a:p>
                        <a:p>
                          <a:pPr algn="ctr"/>
                          <a:r>
                            <a:rPr lang="en-US" sz="1200" b="0" dirty="0"/>
                            <a:t>(Efficiency)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b="0" dirty="0"/>
                            <a:t>Imperfect Information</a:t>
                          </a:r>
                        </a:p>
                        <a:p>
                          <a:pPr algn="ctr"/>
                          <a:r>
                            <a:rPr lang="en-US" sz="1200" b="0" dirty="0"/>
                            <a:t>(Market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671447296"/>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Probability of being sick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2237" t="-165217" r="-126256" b="-2108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165217" r="-363" b="-210870"/>
                          </a:stretch>
                        </a:blipFill>
                      </a:tcPr>
                    </a:tc>
                    <a:extLst>
                      <a:ext uri="{0D108BD9-81ED-4DB2-BD59-A6C34878D82A}">
                        <a16:rowId xmlns:a16="http://schemas.microsoft.com/office/drawing/2014/main" val="2192225985"/>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Expected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2237" t="-271111" r="-126256" b="-11555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271111" r="-363" b="-115556"/>
                          </a:stretch>
                        </a:blipFill>
                      </a:tcPr>
                    </a:tc>
                    <a:extLst>
                      <a:ext uri="{0D108BD9-81ED-4DB2-BD59-A6C34878D82A}">
                        <a16:rowId xmlns:a16="http://schemas.microsoft.com/office/drawing/2014/main" val="3814967958"/>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latin typeface="Cambria Math" panose="02040503050406030204" pitchFamily="18" charset="0"/>
                              <a:ea typeface="+mn-ea"/>
                              <a:cs typeface="+mn-cs"/>
                            </a:rPr>
                            <a:t>80/10 =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2813" t="-371111" r="-363" b="-15556"/>
                          </a:stretch>
                        </a:blipFill>
                      </a:tcPr>
                    </a:tc>
                    <a:extLst>
                      <a:ext uri="{0D108BD9-81ED-4DB2-BD59-A6C34878D82A}">
                        <a16:rowId xmlns:a16="http://schemas.microsoft.com/office/drawing/2014/main" val="766878178"/>
                      </a:ext>
                    </a:extLst>
                  </a:tr>
                </a:tbl>
              </a:graphicData>
            </a:graphic>
          </p:graphicFrame>
        </mc:Fallback>
      </mc:AlternateContent>
      <p:sp>
        <p:nvSpPr>
          <p:cNvPr id="5" name="TextBox 4">
            <a:extLst>
              <a:ext uri="{FF2B5EF4-FFF2-40B4-BE49-F238E27FC236}">
                <a16:creationId xmlns:a16="http://schemas.microsoft.com/office/drawing/2014/main" id="{07833D42-0ABD-21BA-CDD7-074AA8005FF1}"/>
              </a:ext>
            </a:extLst>
          </p:cNvPr>
          <p:cNvSpPr txBox="1"/>
          <p:nvPr/>
        </p:nvSpPr>
        <p:spPr>
          <a:xfrm>
            <a:off x="282238" y="3541142"/>
            <a:ext cx="8579522" cy="738664"/>
          </a:xfrm>
          <a:prstGeom prst="rect">
            <a:avLst/>
          </a:prstGeom>
          <a:noFill/>
        </p:spPr>
        <p:txBody>
          <a:bodyPr wrap="square">
            <a:spAutoFit/>
          </a:bodyPr>
          <a:lstStyle/>
          <a:p>
            <a:pPr>
              <a:spcBef>
                <a:spcPts val="1200"/>
              </a:spcBef>
              <a:spcAft>
                <a:spcPts val="600"/>
              </a:spcAft>
            </a:pPr>
            <a:r>
              <a:rPr lang="en-US" sz="1400" b="1" dirty="0"/>
              <a:t>Takeaway: </a:t>
            </a:r>
            <a:r>
              <a:rPr lang="en-US" sz="1400" dirty="0"/>
              <a:t>under the presence of asymmetric information, insurance companies might assign a wrong probability to the adverse events, increasing the prices faced by everyone (both low-risk and high-risk individuals). </a:t>
            </a:r>
            <a:endParaRPr lang="en-US" sz="1400" b="1" dirty="0"/>
          </a:p>
        </p:txBody>
      </p:sp>
    </p:spTree>
    <p:extLst>
      <p:ext uri="{BB962C8B-B14F-4D97-AF65-F5344CB8AC3E}">
        <p14:creationId xmlns:p14="http://schemas.microsoft.com/office/powerpoint/2010/main" val="23190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More on Imperfect Information: Risk Aversion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1" y="806521"/>
                <a:ext cx="8579522" cy="3185487"/>
              </a:xfrm>
              <a:prstGeom prst="rect">
                <a:avLst/>
              </a:prstGeom>
              <a:noFill/>
            </p:spPr>
            <p:txBody>
              <a:bodyPr wrap="square">
                <a:spAutoFit/>
              </a:bodyPr>
              <a:lstStyle/>
              <a:p>
                <a:pPr>
                  <a:spcBef>
                    <a:spcPts val="1200"/>
                  </a:spcBef>
                  <a:spcAft>
                    <a:spcPts val="600"/>
                  </a:spcAft>
                </a:pPr>
                <a:r>
                  <a:rPr lang="en-US" sz="1400" dirty="0">
                    <a:latin typeface="+mj-lt"/>
                  </a:rPr>
                  <a:t>Further suppose that out of the 6 healthy individuals: 2 are </a:t>
                </a:r>
                <a:r>
                  <a:rPr lang="en-US" sz="1400" b="1" dirty="0">
                    <a:latin typeface="+mj-lt"/>
                  </a:rPr>
                  <a:t>risk-averse </a:t>
                </a:r>
                <a:r>
                  <a:rPr lang="en-US" sz="1400" dirty="0">
                    <a:latin typeface="+mj-lt"/>
                  </a:rPr>
                  <a:t>and 4 are </a:t>
                </a:r>
                <a:r>
                  <a:rPr lang="en-US" sz="1400" b="1" dirty="0">
                    <a:latin typeface="+mj-lt"/>
                  </a:rPr>
                  <a:t>risk-takers. </a:t>
                </a:r>
                <a:r>
                  <a:rPr lang="en-US" sz="1400" dirty="0">
                    <a:latin typeface="+mj-lt"/>
                  </a:rPr>
                  <a:t>Risk-averse people, in general, are more willing to pay for insurance. </a:t>
                </a:r>
              </a:p>
              <a:p>
                <a:pPr marL="285750" indent="-285750">
                  <a:spcBef>
                    <a:spcPts val="1200"/>
                  </a:spcBef>
                  <a:spcAft>
                    <a:spcPts val="600"/>
                  </a:spcAft>
                  <a:buFont typeface="Arial" panose="020B0604020202020204" pitchFamily="34" charset="0"/>
                  <a:buChar char="•"/>
                </a:pPr>
                <a:r>
                  <a:rPr lang="en-US" sz="1400" dirty="0">
                    <a:latin typeface="+mj-lt"/>
                  </a:rPr>
                  <a:t>Suppose that risk-averse are willing to pay up $11 for insurance, while the others are willing to pay their actuarially fair premium. Since </a:t>
                </a:r>
                <a14:m>
                  <m:oMath xmlns:m="http://schemas.openxmlformats.org/officeDocument/2006/math">
                    <m:r>
                      <m:rPr>
                        <m:sty m:val="p"/>
                      </m:rPr>
                      <a:rPr lang="en-US" sz="1400">
                        <a:latin typeface="Cambria Math" panose="02040503050406030204" pitchFamily="18" charset="0"/>
                      </a:rPr>
                      <m:t>Pr</m:t>
                    </m:r>
                    <m:r>
                      <a:rPr lang="en-US" sz="1400" i="1">
                        <a:latin typeface="Cambria Math" panose="02040503050406030204" pitchFamily="18" charset="0"/>
                      </a:rPr>
                      <m:t>(</m:t>
                    </m:r>
                    <m:r>
                      <a:rPr lang="en-US" sz="1400" i="1">
                        <a:latin typeface="Cambria Math" panose="02040503050406030204" pitchFamily="18" charset="0"/>
                      </a:rPr>
                      <m:t>𝑆𝑖𝑐𝑘</m:t>
                    </m:r>
                    <m:r>
                      <a:rPr lang="en-US" sz="1400" i="1">
                        <a:latin typeface="Cambria Math" panose="02040503050406030204" pitchFamily="18" charset="0"/>
                      </a:rPr>
                      <m:t>)=0.4</m:t>
                    </m:r>
                  </m:oMath>
                </a14:m>
                <a:r>
                  <a:rPr lang="en-US" sz="1400" i="1" dirty="0">
                    <a:solidFill>
                      <a:schemeClr val="dk1"/>
                    </a:solidFill>
                    <a:latin typeface="+mj-lt"/>
                  </a:rPr>
                  <a:t>, </a:t>
                </a:r>
                <a:r>
                  <a:rPr lang="en-US" sz="1400" dirty="0">
                    <a:solidFill>
                      <a:schemeClr val="dk1"/>
                    </a:solidFill>
                    <a:latin typeface="+mj-lt"/>
                  </a:rPr>
                  <a:t>such price is $8. </a:t>
                </a:r>
              </a:p>
              <a:p>
                <a:pPr marL="285750" indent="-285750">
                  <a:spcBef>
                    <a:spcPts val="1200"/>
                  </a:spcBef>
                  <a:spcAft>
                    <a:spcPts val="600"/>
                  </a:spcAft>
                  <a:buFont typeface="Arial" panose="020B0604020202020204" pitchFamily="34" charset="0"/>
                  <a:buChar char="•"/>
                </a:pPr>
                <a:r>
                  <a:rPr lang="en-US" sz="1400" dirty="0">
                    <a:solidFill>
                      <a:schemeClr val="dk1"/>
                    </a:solidFill>
                    <a:latin typeface="+mj-lt"/>
                  </a:rPr>
                  <a:t>Free market exchange leads to a price of $10 per insurance contract. In this case, </a:t>
                </a:r>
                <a:r>
                  <a:rPr lang="en-US" sz="1400" u="sng" dirty="0">
                    <a:solidFill>
                      <a:schemeClr val="dk1"/>
                    </a:solidFill>
                    <a:latin typeface="+mj-lt"/>
                  </a:rPr>
                  <a:t>risk-taker individuals will not buy insurance (exit the market) because the price is above their maximum WTP. </a:t>
                </a:r>
              </a:p>
              <a:p>
                <a:pPr marL="285750" indent="-285750">
                  <a:spcBef>
                    <a:spcPts val="1200"/>
                  </a:spcBef>
                  <a:spcAft>
                    <a:spcPts val="600"/>
                  </a:spcAft>
                  <a:buFont typeface="Arial" panose="020B0604020202020204" pitchFamily="34" charset="0"/>
                  <a:buChar char="•"/>
                </a:pPr>
                <a:r>
                  <a:rPr lang="en-US" sz="1400" b="1" dirty="0">
                    <a:solidFill>
                      <a:schemeClr val="dk1"/>
                    </a:solidFill>
                    <a:latin typeface="+mj-lt"/>
                  </a:rPr>
                  <a:t>Note: </a:t>
                </a:r>
                <a:r>
                  <a:rPr lang="en-US" sz="1400" dirty="0">
                    <a:solidFill>
                      <a:schemeClr val="dk1"/>
                    </a:solidFill>
                    <a:latin typeface="+mj-lt"/>
                  </a:rPr>
                  <a:t>the market failure has two effects: </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Increases the price above the </a:t>
                </a:r>
                <a:r>
                  <a:rPr lang="en-US" sz="1400" dirty="0"/>
                  <a:t>actuarially fair premium for healthy individuals. </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Leads risk-takers to be uninsured (there is underinsurance in the economy).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1" y="806521"/>
                <a:ext cx="8579522" cy="3185487"/>
              </a:xfrm>
              <a:prstGeom prst="rect">
                <a:avLst/>
              </a:prstGeom>
              <a:blipFill>
                <a:blip r:embed="rId2"/>
                <a:stretch>
                  <a:fillRect l="-213" t="-191" r="-426" b="-1147"/>
                </a:stretch>
              </a:blipFill>
            </p:spPr>
            <p:txBody>
              <a:bodyPr/>
              <a:lstStyle/>
              <a:p>
                <a:r>
                  <a:rPr lang="en-US">
                    <a:noFill/>
                  </a:rPr>
                  <a:t> </a:t>
                </a:r>
              </a:p>
            </p:txBody>
          </p:sp>
        </mc:Fallback>
      </mc:AlternateContent>
    </p:spTree>
    <p:extLst>
      <p:ext uri="{BB962C8B-B14F-4D97-AF65-F5344CB8AC3E}">
        <p14:creationId xmlns:p14="http://schemas.microsoft.com/office/powerpoint/2010/main" val="7406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Death Spiral of Insurance Companies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686744"/>
            <a:ext cx="8579522" cy="2923877"/>
          </a:xfrm>
          <a:prstGeom prst="rect">
            <a:avLst/>
          </a:prstGeom>
          <a:noFill/>
        </p:spPr>
        <p:txBody>
          <a:bodyPr wrap="square">
            <a:spAutoFit/>
          </a:bodyPr>
          <a:lstStyle/>
          <a:p>
            <a:pPr>
              <a:spcBef>
                <a:spcPts val="1200"/>
              </a:spcBef>
              <a:spcAft>
                <a:spcPts val="600"/>
              </a:spcAft>
            </a:pPr>
            <a:r>
              <a:rPr lang="en-US" sz="1400" b="1" dirty="0"/>
              <a:t>Same setting: </a:t>
            </a:r>
            <a:r>
              <a:rPr lang="en-US" sz="1400" dirty="0"/>
              <a:t>pool of 10 individuals: 4 sick and 6 healthy. Medical costs = $20</a:t>
            </a:r>
            <a:r>
              <a:rPr lang="en-US" sz="1400" u="sng" dirty="0"/>
              <a:t>. Since insurers cannot tell who is healthy and who is not, they assume p=0.5, which leads to a price of $10 per contract</a:t>
            </a:r>
            <a:r>
              <a:rPr lang="en-US" sz="1400" dirty="0"/>
              <a:t>. Of the 6 healthy individuals: 2 are </a:t>
            </a:r>
            <a:r>
              <a:rPr lang="en-US" sz="1400" b="1" dirty="0"/>
              <a:t>risk-averse </a:t>
            </a:r>
            <a:r>
              <a:rPr lang="en-US" sz="1400" dirty="0"/>
              <a:t>(max WTP=$11)</a:t>
            </a:r>
            <a:r>
              <a:rPr lang="en-US" sz="1400" b="1" dirty="0"/>
              <a:t> </a:t>
            </a:r>
            <a:r>
              <a:rPr lang="en-US" sz="1400" dirty="0"/>
              <a:t>and 4 are </a:t>
            </a:r>
            <a:r>
              <a:rPr lang="en-US" sz="1400" b="1" dirty="0"/>
              <a:t>risk-takers </a:t>
            </a:r>
            <a:r>
              <a:rPr lang="en-US" sz="1400" dirty="0"/>
              <a:t>(max WTP=$4)</a:t>
            </a:r>
            <a:r>
              <a:rPr lang="en-US" sz="1400" b="1" dirty="0"/>
              <a:t>. </a:t>
            </a:r>
          </a:p>
          <a:p>
            <a:pPr marL="742950" lvl="1" indent="-285750">
              <a:spcBef>
                <a:spcPts val="1200"/>
              </a:spcBef>
              <a:spcAft>
                <a:spcPts val="600"/>
              </a:spcAft>
              <a:buFont typeface="Arial" panose="020B0604020202020204" pitchFamily="34" charset="0"/>
              <a:buChar char="•"/>
            </a:pPr>
            <a:r>
              <a:rPr lang="en-US" sz="1400" b="1" dirty="0"/>
              <a:t>Year 1:</a:t>
            </a:r>
            <a:r>
              <a:rPr lang="en-US" sz="1400" dirty="0"/>
              <a:t> If the company sells insurance at premiums of $10, only 6 people will get insurance. So, the pool of money raised to cover medical expenses is $60. However, if all 4 sick people cash their contract, total medical expenses are $80. So, the insurance company loses $20. </a:t>
            </a:r>
          </a:p>
          <a:p>
            <a:pPr marL="742950" lvl="1" indent="-285750">
              <a:spcBef>
                <a:spcPts val="1200"/>
              </a:spcBef>
              <a:spcAft>
                <a:spcPts val="600"/>
              </a:spcAft>
              <a:buFont typeface="Arial" panose="020B0604020202020204" pitchFamily="34" charset="0"/>
              <a:buChar char="•"/>
            </a:pPr>
            <a:r>
              <a:rPr lang="en-US" sz="1400" b="1" dirty="0"/>
              <a:t>Year 2:</a:t>
            </a:r>
            <a:r>
              <a:rPr lang="en-US" sz="1400" dirty="0"/>
              <a:t> Considering last period it was $20 short, the insurer thinks he underestimated the riskiness of the pool (i.e. number of high-risk patients). In response, he increases the price of insurance by $2 (from $10 to $12). However, at $12, only 4 people get insurance, so the pool of money raised is $36. If all 4 sick people cash their contract, total medical expenses are $80, and the insurance company loses $54. </a:t>
            </a:r>
          </a:p>
        </p:txBody>
      </p:sp>
      <p:sp>
        <p:nvSpPr>
          <p:cNvPr id="5" name="TextBox 4">
            <a:extLst>
              <a:ext uri="{FF2B5EF4-FFF2-40B4-BE49-F238E27FC236}">
                <a16:creationId xmlns:a16="http://schemas.microsoft.com/office/drawing/2014/main" id="{7436D8D1-FE25-1392-75BF-B7B1B9E0D99A}"/>
              </a:ext>
            </a:extLst>
          </p:cNvPr>
          <p:cNvSpPr txBox="1"/>
          <p:nvPr/>
        </p:nvSpPr>
        <p:spPr>
          <a:xfrm>
            <a:off x="124210" y="3701995"/>
            <a:ext cx="8928350" cy="954107"/>
          </a:xfrm>
          <a:prstGeom prst="rect">
            <a:avLst/>
          </a:prstGeom>
          <a:noFill/>
        </p:spPr>
        <p:txBody>
          <a:bodyPr wrap="square">
            <a:spAutoFit/>
          </a:bodyPr>
          <a:lstStyle/>
          <a:p>
            <a:pPr marL="0" lvl="1">
              <a:spcBef>
                <a:spcPts val="1200"/>
              </a:spcBef>
              <a:spcAft>
                <a:spcPts val="600"/>
              </a:spcAft>
            </a:pPr>
            <a:r>
              <a:rPr lang="en-US" sz="1400" b="1" dirty="0"/>
              <a:t>Takeaway: </a:t>
            </a:r>
            <a:r>
              <a:rPr lang="en-US" sz="1400" dirty="0"/>
              <a:t>so long the insurer is not able to distinguish between patients, it has incentives to increase prices. But that crowds-out the healthy population! increasing the risk of the pool along with expected health care costs. Supplying insurance leads to losing money, so in response the insurer keeps increasing prices, amplifying the crowding-out effect on the market. </a:t>
            </a:r>
            <a:endParaRPr lang="en-US" sz="1400" b="1" dirty="0"/>
          </a:p>
        </p:txBody>
      </p:sp>
    </p:spTree>
    <p:extLst>
      <p:ext uri="{BB962C8B-B14F-4D97-AF65-F5344CB8AC3E}">
        <p14:creationId xmlns:p14="http://schemas.microsoft.com/office/powerpoint/2010/main" val="37175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Solutions to this problem</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806521"/>
            <a:ext cx="8579522" cy="186204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solidFill>
                  <a:schemeClr val="dk1"/>
                </a:solidFill>
                <a:latin typeface="+mj-lt"/>
              </a:rPr>
              <a:t>Problem: </a:t>
            </a:r>
            <a:r>
              <a:rPr lang="en-US" sz="1400" dirty="0">
                <a:solidFill>
                  <a:schemeClr val="dk1"/>
                </a:solidFill>
                <a:latin typeface="+mj-lt"/>
              </a:rPr>
              <a:t>free-market exchange leads to underprovision of insurance and could potentially lead to the collapse of the market. </a:t>
            </a:r>
            <a:endParaRPr lang="en-US" sz="1400" b="1" dirty="0">
              <a:solidFill>
                <a:schemeClr val="dk1"/>
              </a:solidFill>
              <a:latin typeface="+mj-lt"/>
            </a:endParaRPr>
          </a:p>
          <a:p>
            <a:pPr marL="285750" indent="-285750">
              <a:spcBef>
                <a:spcPts val="1200"/>
              </a:spcBef>
              <a:spcAft>
                <a:spcPts val="600"/>
              </a:spcAft>
              <a:buFont typeface="Arial" panose="020B0604020202020204" pitchFamily="34" charset="0"/>
              <a:buChar char="•"/>
            </a:pPr>
            <a:r>
              <a:rPr lang="en-US" sz="1400" b="1" dirty="0">
                <a:solidFill>
                  <a:schemeClr val="dk1"/>
                </a:solidFill>
                <a:latin typeface="+mj-lt"/>
              </a:rPr>
              <a:t>Government intervention: </a:t>
            </a:r>
            <a:r>
              <a:rPr lang="en-US" sz="1400" dirty="0">
                <a:solidFill>
                  <a:schemeClr val="dk1"/>
                </a:solidFill>
                <a:latin typeface="+mj-lt"/>
              </a:rPr>
              <a:t>fill the gaps in private provision. </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Publicly provided healthcare/health insurance (Medicaid, Medicare)</a:t>
            </a:r>
          </a:p>
          <a:p>
            <a:pPr marL="742950" lvl="1" indent="-285750">
              <a:spcBef>
                <a:spcPts val="1200"/>
              </a:spcBef>
              <a:spcAft>
                <a:spcPts val="600"/>
              </a:spcAft>
              <a:buFont typeface="Arial" panose="020B0604020202020204" pitchFamily="34" charset="0"/>
              <a:buChar char="•"/>
            </a:pPr>
            <a:r>
              <a:rPr lang="en-US" sz="1400" dirty="0">
                <a:solidFill>
                  <a:schemeClr val="dk1"/>
                </a:solidFill>
                <a:latin typeface="+mj-lt"/>
              </a:rPr>
              <a:t>Subsidy to companies providing private insurance. </a:t>
            </a:r>
          </a:p>
        </p:txBody>
      </p:sp>
    </p:spTree>
    <p:extLst>
      <p:ext uri="{BB962C8B-B14F-4D97-AF65-F5344CB8AC3E}">
        <p14:creationId xmlns:p14="http://schemas.microsoft.com/office/powerpoint/2010/main" val="1599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Health Care in the United States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1" y="722684"/>
            <a:ext cx="3419089" cy="523220"/>
          </a:xfrm>
          <a:prstGeom prst="rect">
            <a:avLst/>
          </a:prstGeom>
          <a:noFill/>
        </p:spPr>
        <p:txBody>
          <a:bodyPr wrap="square">
            <a:spAutoFit/>
          </a:bodyPr>
          <a:lstStyle/>
          <a:p>
            <a:pPr>
              <a:spcBef>
                <a:spcPts val="1200"/>
              </a:spcBef>
              <a:spcAft>
                <a:spcPts val="600"/>
              </a:spcAft>
            </a:pPr>
            <a:r>
              <a:rPr lang="en-US" sz="1400" dirty="0"/>
              <a:t>The U.S. health care system is a mix of public, private, and non-profit providers. </a:t>
            </a:r>
          </a:p>
        </p:txBody>
      </p:sp>
      <p:pic>
        <p:nvPicPr>
          <p:cNvPr id="4" name="Picture 3">
            <a:extLst>
              <a:ext uri="{FF2B5EF4-FFF2-40B4-BE49-F238E27FC236}">
                <a16:creationId xmlns:a16="http://schemas.microsoft.com/office/drawing/2014/main" id="{66D7B02B-119A-D16F-1FCE-777A5A7BB04F}"/>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2876552" y="491898"/>
            <a:ext cx="5860254" cy="3928918"/>
          </a:xfrm>
          <a:prstGeom prst="rect">
            <a:avLst/>
          </a:prstGeom>
        </p:spPr>
      </p:pic>
      <p:sp>
        <p:nvSpPr>
          <p:cNvPr id="6" name="TextBox 5">
            <a:extLst>
              <a:ext uri="{FF2B5EF4-FFF2-40B4-BE49-F238E27FC236}">
                <a16:creationId xmlns:a16="http://schemas.microsoft.com/office/drawing/2014/main" id="{3C3E32DB-27C4-3202-4988-5302028A56CC}"/>
              </a:ext>
            </a:extLst>
          </p:cNvPr>
          <p:cNvSpPr txBox="1"/>
          <p:nvPr/>
        </p:nvSpPr>
        <p:spPr>
          <a:xfrm>
            <a:off x="273844" y="1369530"/>
            <a:ext cx="3174206" cy="2985433"/>
          </a:xfrm>
          <a:prstGeom prst="rect">
            <a:avLst/>
          </a:prstGeom>
          <a:noFill/>
        </p:spPr>
        <p:txBody>
          <a:bodyPr wrap="square">
            <a:spAutoFit/>
          </a:bodyPr>
          <a:lstStyle/>
          <a:p>
            <a:pPr>
              <a:spcBef>
                <a:spcPts val="1200"/>
              </a:spcBef>
              <a:spcAft>
                <a:spcPts val="600"/>
              </a:spcAft>
            </a:pPr>
            <a:r>
              <a:rPr lang="en-US" sz="1400" b="1" u="sng" dirty="0"/>
              <a:t>Public Provision (Government)</a:t>
            </a:r>
          </a:p>
          <a:p>
            <a:pPr marL="285750" indent="-285750">
              <a:spcBef>
                <a:spcPts val="1200"/>
              </a:spcBef>
              <a:spcAft>
                <a:spcPts val="600"/>
              </a:spcAft>
              <a:buFont typeface="Arial" panose="020B0604020202020204" pitchFamily="34" charset="0"/>
              <a:buChar char="•"/>
            </a:pPr>
            <a:r>
              <a:rPr lang="en-US" sz="1400" dirty="0"/>
              <a:t>Medicaid</a:t>
            </a:r>
          </a:p>
          <a:p>
            <a:pPr marL="285750" indent="-285750">
              <a:spcBef>
                <a:spcPts val="1200"/>
              </a:spcBef>
              <a:spcAft>
                <a:spcPts val="600"/>
              </a:spcAft>
              <a:buFont typeface="Arial" panose="020B0604020202020204" pitchFamily="34" charset="0"/>
              <a:buChar char="•"/>
            </a:pPr>
            <a:r>
              <a:rPr lang="en-US" sz="1400" dirty="0"/>
              <a:t>Medicare </a:t>
            </a:r>
          </a:p>
          <a:p>
            <a:pPr>
              <a:spcBef>
                <a:spcPts val="1200"/>
              </a:spcBef>
              <a:spcAft>
                <a:spcPts val="600"/>
              </a:spcAft>
            </a:pPr>
            <a:r>
              <a:rPr lang="en-US" sz="1400" b="1" u="sng" dirty="0"/>
              <a:t>Private Provision</a:t>
            </a:r>
          </a:p>
          <a:p>
            <a:pPr marL="285750" indent="-285750">
              <a:spcBef>
                <a:spcPts val="1200"/>
              </a:spcBef>
              <a:spcAft>
                <a:spcPts val="600"/>
              </a:spcAft>
              <a:buFont typeface="Arial" panose="020B0604020202020204" pitchFamily="34" charset="0"/>
              <a:buChar char="•"/>
            </a:pPr>
            <a:r>
              <a:rPr lang="en-US" sz="1400" dirty="0"/>
              <a:t>Employer Provided Insurance</a:t>
            </a:r>
          </a:p>
          <a:p>
            <a:pPr marL="285750" indent="-285750">
              <a:spcBef>
                <a:spcPts val="1200"/>
              </a:spcBef>
              <a:spcAft>
                <a:spcPts val="600"/>
              </a:spcAft>
              <a:buFont typeface="Arial" panose="020B0604020202020204" pitchFamily="34" charset="0"/>
              <a:buChar char="•"/>
            </a:pPr>
            <a:r>
              <a:rPr lang="en-US" sz="1400" dirty="0"/>
              <a:t>Self-purchased Insurance </a:t>
            </a:r>
          </a:p>
          <a:p>
            <a:pPr>
              <a:spcBef>
                <a:spcPts val="1200"/>
              </a:spcBef>
              <a:spcAft>
                <a:spcPts val="600"/>
              </a:spcAft>
            </a:pPr>
            <a:r>
              <a:rPr lang="en-US" sz="1400" b="1" u="sng" dirty="0"/>
              <a:t>Uninsured  Population</a:t>
            </a:r>
            <a:endParaRPr lang="en-US" sz="1400" dirty="0"/>
          </a:p>
        </p:txBody>
      </p:sp>
      <p:sp>
        <p:nvSpPr>
          <p:cNvPr id="9" name="TextBox 8">
            <a:extLst>
              <a:ext uri="{FF2B5EF4-FFF2-40B4-BE49-F238E27FC236}">
                <a16:creationId xmlns:a16="http://schemas.microsoft.com/office/drawing/2014/main" id="{5991C0FF-ACEC-ACA8-5574-7E98A5E198AF}"/>
              </a:ext>
            </a:extLst>
          </p:cNvPr>
          <p:cNvSpPr txBox="1"/>
          <p:nvPr/>
        </p:nvSpPr>
        <p:spPr>
          <a:xfrm>
            <a:off x="4374424" y="4444569"/>
            <a:ext cx="4660174" cy="276999"/>
          </a:xfrm>
          <a:prstGeom prst="rect">
            <a:avLst/>
          </a:prstGeom>
          <a:noFill/>
        </p:spPr>
        <p:txBody>
          <a:bodyPr wrap="square">
            <a:spAutoFit/>
          </a:bodyPr>
          <a:lstStyle/>
          <a:p>
            <a:pPr algn="r"/>
            <a:r>
              <a:rPr lang="en-US" sz="1200" i="1" dirty="0">
                <a:latin typeface="+mj-lt"/>
              </a:rPr>
              <a:t>Source: Stiglitz and Rosengard Ch 13</a:t>
            </a:r>
            <a:endParaRPr lang="en-US" sz="1200" i="1" dirty="0"/>
          </a:p>
        </p:txBody>
      </p:sp>
    </p:spTree>
    <p:extLst>
      <p:ext uri="{BB962C8B-B14F-4D97-AF65-F5344CB8AC3E}">
        <p14:creationId xmlns:p14="http://schemas.microsoft.com/office/powerpoint/2010/main" val="406594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Government Intervention in health care markets</a:t>
            </a:r>
          </a:p>
        </p:txBody>
      </p:sp>
      <p:pic>
        <p:nvPicPr>
          <p:cNvPr id="4" name="Picture 3">
            <a:extLst>
              <a:ext uri="{FF2B5EF4-FFF2-40B4-BE49-F238E27FC236}">
                <a16:creationId xmlns:a16="http://schemas.microsoft.com/office/drawing/2014/main" id="{BC846D82-6670-81A0-B50A-2B00428C0912}"/>
              </a:ext>
            </a:extLst>
          </p:cNvPr>
          <p:cNvPicPr>
            <a:picLocks noChangeAspect="1"/>
          </p:cNvPicPr>
          <p:nvPr/>
        </p:nvPicPr>
        <p:blipFill>
          <a:blip r:embed="rId2"/>
          <a:stretch>
            <a:fillRect/>
          </a:stretch>
        </p:blipFill>
        <p:spPr>
          <a:xfrm>
            <a:off x="2093593" y="897160"/>
            <a:ext cx="4956813" cy="3194298"/>
          </a:xfrm>
          <a:prstGeom prst="rect">
            <a:avLst/>
          </a:prstGeom>
        </p:spPr>
      </p:pic>
      <p:sp>
        <p:nvSpPr>
          <p:cNvPr id="5" name="TextBox 4">
            <a:extLst>
              <a:ext uri="{FF2B5EF4-FFF2-40B4-BE49-F238E27FC236}">
                <a16:creationId xmlns:a16="http://schemas.microsoft.com/office/drawing/2014/main" id="{3A900AC0-7199-53F5-48B3-5BC489DDFB46}"/>
              </a:ext>
            </a:extLst>
          </p:cNvPr>
          <p:cNvSpPr txBox="1"/>
          <p:nvPr/>
        </p:nvSpPr>
        <p:spPr>
          <a:xfrm>
            <a:off x="4374424" y="4444569"/>
            <a:ext cx="4660174" cy="276999"/>
          </a:xfrm>
          <a:prstGeom prst="rect">
            <a:avLst/>
          </a:prstGeom>
          <a:noFill/>
        </p:spPr>
        <p:txBody>
          <a:bodyPr wrap="square">
            <a:spAutoFit/>
          </a:bodyPr>
          <a:lstStyle/>
          <a:p>
            <a:pPr algn="r"/>
            <a:r>
              <a:rPr lang="en-US" sz="1200" i="1" dirty="0">
                <a:latin typeface="+mj-lt"/>
              </a:rPr>
              <a:t>Source: Gruber Ch 16</a:t>
            </a:r>
            <a:endParaRPr lang="en-US" sz="1200" i="1" dirty="0"/>
          </a:p>
        </p:txBody>
      </p:sp>
      <p:sp>
        <p:nvSpPr>
          <p:cNvPr id="8" name="TextBox 7">
            <a:extLst>
              <a:ext uri="{FF2B5EF4-FFF2-40B4-BE49-F238E27FC236}">
                <a16:creationId xmlns:a16="http://schemas.microsoft.com/office/drawing/2014/main" id="{AAF5D4D0-8FCE-DD02-4BA7-C187F96F5277}"/>
              </a:ext>
            </a:extLst>
          </p:cNvPr>
          <p:cNvSpPr txBox="1"/>
          <p:nvPr/>
        </p:nvSpPr>
        <p:spPr>
          <a:xfrm>
            <a:off x="137704" y="589383"/>
            <a:ext cx="8473440" cy="307777"/>
          </a:xfrm>
          <a:prstGeom prst="rect">
            <a:avLst/>
          </a:prstGeom>
          <a:noFill/>
        </p:spPr>
        <p:txBody>
          <a:bodyPr wrap="square">
            <a:spAutoFit/>
          </a:bodyPr>
          <a:lstStyle/>
          <a:p>
            <a:pPr>
              <a:spcBef>
                <a:spcPts val="1200"/>
              </a:spcBef>
              <a:spcAft>
                <a:spcPts val="600"/>
              </a:spcAft>
            </a:pPr>
            <a:r>
              <a:rPr lang="en-US" sz="1400" u="sng" dirty="0"/>
              <a:t>Increasing insurance coverage aims to improve health outcomes in the population. </a:t>
            </a:r>
          </a:p>
        </p:txBody>
      </p:sp>
      <p:sp>
        <p:nvSpPr>
          <p:cNvPr id="9" name="TextBox 8">
            <a:extLst>
              <a:ext uri="{FF2B5EF4-FFF2-40B4-BE49-F238E27FC236}">
                <a16:creationId xmlns:a16="http://schemas.microsoft.com/office/drawing/2014/main" id="{D9A727B6-D18A-6CD8-FD5B-3768AD69DBBD}"/>
              </a:ext>
            </a:extLst>
          </p:cNvPr>
          <p:cNvSpPr txBox="1"/>
          <p:nvPr/>
        </p:nvSpPr>
        <p:spPr>
          <a:xfrm>
            <a:off x="137704" y="4060496"/>
            <a:ext cx="8473440" cy="523220"/>
          </a:xfrm>
          <a:prstGeom prst="rect">
            <a:avLst/>
          </a:prstGeom>
          <a:noFill/>
        </p:spPr>
        <p:txBody>
          <a:bodyPr wrap="square">
            <a:spAutoFit/>
          </a:bodyPr>
          <a:lstStyle/>
          <a:p>
            <a:pPr>
              <a:spcBef>
                <a:spcPts val="1200"/>
              </a:spcBef>
              <a:spcAft>
                <a:spcPts val="600"/>
              </a:spcAft>
            </a:pPr>
            <a:r>
              <a:rPr lang="en-US" sz="1400" u="sng" dirty="0"/>
              <a:t>Thinking like an economist: </a:t>
            </a:r>
            <a:r>
              <a:rPr lang="en-US" sz="1400" dirty="0"/>
              <a:t>insurance coverage should be expanded so long the marginal benefits (improved health) outweigh the marginal costs (health care costs). </a:t>
            </a:r>
            <a:endParaRPr lang="en-US" sz="1400" u="sng" dirty="0"/>
          </a:p>
        </p:txBody>
      </p:sp>
    </p:spTree>
    <p:extLst>
      <p:ext uri="{BB962C8B-B14F-4D97-AF65-F5344CB8AC3E}">
        <p14:creationId xmlns:p14="http://schemas.microsoft.com/office/powerpoint/2010/main" val="2250469890"/>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2006/documentManagement/types"/>
    <ds:schemaRef ds:uri="http://purl.org/dc/terms/"/>
    <ds:schemaRef ds:uri="http://purl.org/dc/dcmitype/"/>
    <ds:schemaRef ds:uri="http://purl.org/dc/elements/1.1/"/>
    <ds:schemaRef ds:uri="8db4f6ed-281a-40b3-a3a6-248115f75364"/>
    <ds:schemaRef ds:uri="http://schemas.openxmlformats.org/package/2006/metadata/core-properties"/>
    <ds:schemaRef ds:uri="82db8b44-0703-48fc-920e-285d3f66b75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IUB-template</Template>
  <TotalTime>24513</TotalTime>
  <Words>2050</Words>
  <Application>Microsoft Macintosh PowerPoint</Application>
  <PresentationFormat>On-screen Show (16:9)</PresentationFormat>
  <Paragraphs>142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Wingdings</vt:lpstr>
      <vt:lpstr>Main</vt:lpstr>
      <vt:lpstr>PowerPoint Presentation</vt:lpstr>
      <vt:lpstr>Outline for Today</vt:lpstr>
      <vt:lpstr>Summary of Main Concepts</vt:lpstr>
      <vt:lpstr>More on Imperfect Information</vt:lpstr>
      <vt:lpstr>More on Imperfect Information: Risk Aversion</vt:lpstr>
      <vt:lpstr>Death Spiral of Insurance Companies</vt:lpstr>
      <vt:lpstr>Solutions to this problem</vt:lpstr>
      <vt:lpstr>Health Care in the United States</vt:lpstr>
      <vt:lpstr>Government Intervention in health care markets</vt:lpstr>
      <vt:lpstr>Medicaid</vt:lpstr>
      <vt:lpstr>Medicare</vt:lpstr>
      <vt:lpstr>Medicaid and Medicare</vt:lpstr>
      <vt:lpstr>Health care costs and insurance </vt:lpstr>
      <vt:lpstr>Uninsured population and the “job lock”</vt:lpstr>
      <vt:lpstr>Moral Hazard: Patient’s Side</vt:lpstr>
      <vt:lpstr>Moral Hazard: Patient’s Side</vt:lpstr>
      <vt:lpstr>Moral Hazard: Patient’s Side</vt:lpstr>
      <vt:lpstr>Moral Hazard: Patient’s Side</vt:lpstr>
      <vt:lpstr>Healthcare in the US: International Comparison</vt:lpstr>
      <vt:lpstr>Healthcare and Life Expectancy in the United States</vt:lpstr>
      <vt:lpstr>Healthcare and Life Expectancy in the United States</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364</cp:revision>
  <cp:lastPrinted>2014-06-24T16:10:50Z</cp:lastPrinted>
  <dcterms:created xsi:type="dcterms:W3CDTF">2022-01-21T17:11:20Z</dcterms:created>
  <dcterms:modified xsi:type="dcterms:W3CDTF">2024-08-20T14:40:21Z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