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31"/>
  </p:notesMasterIdLst>
  <p:handoutMasterIdLst>
    <p:handoutMasterId r:id="rId32"/>
  </p:handoutMasterIdLst>
  <p:sldIdLst>
    <p:sldId id="489" r:id="rId5"/>
    <p:sldId id="356" r:id="rId6"/>
    <p:sldId id="749" r:id="rId7"/>
    <p:sldId id="748" r:id="rId8"/>
    <p:sldId id="726" r:id="rId9"/>
    <p:sldId id="758" r:id="rId10"/>
    <p:sldId id="750" r:id="rId11"/>
    <p:sldId id="753" r:id="rId12"/>
    <p:sldId id="770" r:id="rId13"/>
    <p:sldId id="759" r:id="rId14"/>
    <p:sldId id="751" r:id="rId15"/>
    <p:sldId id="755" r:id="rId16"/>
    <p:sldId id="760" r:id="rId17"/>
    <p:sldId id="757" r:id="rId18"/>
    <p:sldId id="761" r:id="rId19"/>
    <p:sldId id="762" r:id="rId20"/>
    <p:sldId id="754" r:id="rId21"/>
    <p:sldId id="765" r:id="rId22"/>
    <p:sldId id="763" r:id="rId23"/>
    <p:sldId id="764" r:id="rId24"/>
    <p:sldId id="769" r:id="rId25"/>
    <p:sldId id="766" r:id="rId26"/>
    <p:sldId id="772" r:id="rId27"/>
    <p:sldId id="771" r:id="rId28"/>
    <p:sldId id="488" r:id="rId29"/>
    <p:sldId id="724" r:id="rId3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4801969-8956-4B6E-86AA-5C212929C982}">
          <p14:sldIdLst>
            <p14:sldId id="489"/>
            <p14:sldId id="356"/>
            <p14:sldId id="749"/>
            <p14:sldId id="748"/>
            <p14:sldId id="726"/>
            <p14:sldId id="758"/>
            <p14:sldId id="750"/>
            <p14:sldId id="753"/>
            <p14:sldId id="770"/>
            <p14:sldId id="759"/>
            <p14:sldId id="751"/>
            <p14:sldId id="755"/>
            <p14:sldId id="760"/>
            <p14:sldId id="757"/>
            <p14:sldId id="761"/>
            <p14:sldId id="762"/>
            <p14:sldId id="754"/>
            <p14:sldId id="765"/>
            <p14:sldId id="763"/>
            <p14:sldId id="764"/>
            <p14:sldId id="769"/>
            <p14:sldId id="766"/>
            <p14:sldId id="772"/>
            <p14:sldId id="771"/>
            <p14:sldId id="488"/>
            <p14:sldId id="724"/>
          </p14:sldIdLst>
        </p14:section>
      </p14:sectionLst>
    </p:ext>
    <p:ext uri="{EFAFB233-063F-42B5-8137-9DF3F51BA10A}">
      <p15:sldGuideLst xmlns:p15="http://schemas.microsoft.com/office/powerpoint/2012/main">
        <p15:guide id="1" orient="horz" pos="1524" userDrawn="1">
          <p15:clr>
            <a:srgbClr val="A4A3A4"/>
          </p15:clr>
        </p15:guide>
        <p15:guide id="2" pos="40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33"/>
    <a:srgbClr val="0070C0"/>
    <a:srgbClr val="E96969"/>
    <a:srgbClr val="690304"/>
    <a:srgbClr val="B6E983"/>
    <a:srgbClr val="E0E0E0"/>
    <a:srgbClr val="69C1E1"/>
    <a:srgbClr val="0C0D0C"/>
    <a:srgbClr val="953735"/>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29" autoAdjust="0"/>
    <p:restoredTop sz="96301" autoAdjust="0"/>
  </p:normalViewPr>
  <p:slideViewPr>
    <p:cSldViewPr snapToGrid="0" snapToObjects="1">
      <p:cViewPr varScale="1">
        <p:scale>
          <a:sx n="170" d="100"/>
          <a:sy n="170" d="100"/>
        </p:scale>
        <p:origin x="656" y="176"/>
      </p:cViewPr>
      <p:guideLst>
        <p:guide orient="horz" pos="1524"/>
        <p:guide pos="408"/>
      </p:guideLst>
    </p:cSldViewPr>
  </p:slideViewPr>
  <p:outlineViewPr>
    <p:cViewPr>
      <p:scale>
        <a:sx n="33" d="100"/>
        <a:sy n="33" d="100"/>
      </p:scale>
      <p:origin x="0" y="0"/>
    </p:cViewPr>
  </p:outlineViewPr>
  <p:notesTextViewPr>
    <p:cViewPr>
      <p:scale>
        <a:sx n="3" d="2"/>
        <a:sy n="3" d="2"/>
      </p:scale>
      <p:origin x="0" y="0"/>
    </p:cViewPr>
  </p:notesTextViewPr>
  <p:sorterViewPr>
    <p:cViewPr>
      <p:scale>
        <a:sx n="149" d="100"/>
        <a:sy n="149" d="100"/>
      </p:scale>
      <p:origin x="0" y="0"/>
    </p:cViewPr>
  </p:sorterViewPr>
  <p:notesViewPr>
    <p:cSldViewPr snapToGrid="0" snapToObjects="1">
      <p:cViewPr varScale="1">
        <p:scale>
          <a:sx n="132" d="100"/>
          <a:sy n="132" d="100"/>
        </p:scale>
        <p:origin x="-592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varro Ulloa, Luis Enrique" userId="adde1b74-f296-445a-8659-1214c6e2ca22" providerId="ADAL" clId="{12CE9CEC-C858-4901-B041-7A6DA88D7799}"/>
    <pc:docChg chg="delSld modSld modSection">
      <pc:chgData name="Navarro Ulloa, Luis Enrique" userId="adde1b74-f296-445a-8659-1214c6e2ca22" providerId="ADAL" clId="{12CE9CEC-C858-4901-B041-7A6DA88D7799}" dt="2022-11-02T18:54:25.171" v="313" actId="47"/>
      <pc:docMkLst>
        <pc:docMk/>
      </pc:docMkLst>
      <pc:sldChg chg="modSp modAnim">
        <pc:chgData name="Navarro Ulloa, Luis Enrique" userId="adde1b74-f296-445a-8659-1214c6e2ca22" providerId="ADAL" clId="{12CE9CEC-C858-4901-B041-7A6DA88D7799}" dt="2022-11-02T18:46:45.792" v="149" actId="20577"/>
        <pc:sldMkLst>
          <pc:docMk/>
          <pc:sldMk cId="2769092555" sldId="751"/>
        </pc:sldMkLst>
        <pc:spChg chg="mod">
          <ac:chgData name="Navarro Ulloa, Luis Enrique" userId="adde1b74-f296-445a-8659-1214c6e2ca22" providerId="ADAL" clId="{12CE9CEC-C858-4901-B041-7A6DA88D7799}" dt="2022-11-02T18:46:45.792" v="149" actId="20577"/>
          <ac:spMkLst>
            <pc:docMk/>
            <pc:sldMk cId="2769092555" sldId="751"/>
            <ac:spMk id="41" creationId="{42E30099-FA3A-73C5-15A5-D76135102660}"/>
          </ac:spMkLst>
        </pc:spChg>
      </pc:sldChg>
      <pc:sldChg chg="del">
        <pc:chgData name="Navarro Ulloa, Luis Enrique" userId="adde1b74-f296-445a-8659-1214c6e2ca22" providerId="ADAL" clId="{12CE9CEC-C858-4901-B041-7A6DA88D7799}" dt="2022-11-02T18:54:25.171" v="313" actId="47"/>
        <pc:sldMkLst>
          <pc:docMk/>
          <pc:sldMk cId="2324544395" sldId="752"/>
        </pc:sldMkLst>
      </pc:sldChg>
      <pc:sldChg chg="modAnim">
        <pc:chgData name="Navarro Ulloa, Luis Enrique" userId="adde1b74-f296-445a-8659-1214c6e2ca22" providerId="ADAL" clId="{12CE9CEC-C858-4901-B041-7A6DA88D7799}" dt="2022-11-02T17:50:11.344" v="1"/>
        <pc:sldMkLst>
          <pc:docMk/>
          <pc:sldMk cId="1520108743" sldId="753"/>
        </pc:sldMkLst>
      </pc:sldChg>
      <pc:sldChg chg="modAnim">
        <pc:chgData name="Navarro Ulloa, Luis Enrique" userId="adde1b74-f296-445a-8659-1214c6e2ca22" providerId="ADAL" clId="{12CE9CEC-C858-4901-B041-7A6DA88D7799}" dt="2022-11-02T17:50:37.599" v="3"/>
        <pc:sldMkLst>
          <pc:docMk/>
          <pc:sldMk cId="609231788" sldId="754"/>
        </pc:sldMkLst>
      </pc:sldChg>
      <pc:sldChg chg="modAnim">
        <pc:chgData name="Navarro Ulloa, Luis Enrique" userId="adde1b74-f296-445a-8659-1214c6e2ca22" providerId="ADAL" clId="{12CE9CEC-C858-4901-B041-7A6DA88D7799}" dt="2022-11-02T17:50:28.048" v="2"/>
        <pc:sldMkLst>
          <pc:docMk/>
          <pc:sldMk cId="209732906" sldId="757"/>
        </pc:sldMkLst>
      </pc:sldChg>
      <pc:sldChg chg="modSp mod modAnim">
        <pc:chgData name="Navarro Ulloa, Luis Enrique" userId="adde1b74-f296-445a-8659-1214c6e2ca22" providerId="ADAL" clId="{12CE9CEC-C858-4901-B041-7A6DA88D7799}" dt="2022-11-02T18:50:08.004" v="247" actId="20577"/>
        <pc:sldMkLst>
          <pc:docMk/>
          <pc:sldMk cId="2536887376" sldId="759"/>
        </pc:sldMkLst>
        <pc:spChg chg="mod">
          <ac:chgData name="Navarro Ulloa, Luis Enrique" userId="adde1b74-f296-445a-8659-1214c6e2ca22" providerId="ADAL" clId="{12CE9CEC-C858-4901-B041-7A6DA88D7799}" dt="2022-11-02T18:50:08.004" v="247" actId="20577"/>
          <ac:spMkLst>
            <pc:docMk/>
            <pc:sldMk cId="2536887376" sldId="759"/>
            <ac:spMk id="41" creationId="{42E30099-FA3A-73C5-15A5-D76135102660}"/>
          </ac:spMkLst>
        </pc:spChg>
      </pc:sldChg>
      <pc:sldChg chg="modSp modAnim">
        <pc:chgData name="Navarro Ulloa, Luis Enrique" userId="adde1b74-f296-445a-8659-1214c6e2ca22" providerId="ADAL" clId="{12CE9CEC-C858-4901-B041-7A6DA88D7799}" dt="2022-11-02T18:53:14.564" v="302" actId="6549"/>
        <pc:sldMkLst>
          <pc:docMk/>
          <pc:sldMk cId="1841012065" sldId="760"/>
        </pc:sldMkLst>
        <pc:spChg chg="mod">
          <ac:chgData name="Navarro Ulloa, Luis Enrique" userId="adde1b74-f296-445a-8659-1214c6e2ca22" providerId="ADAL" clId="{12CE9CEC-C858-4901-B041-7A6DA88D7799}" dt="2022-11-02T18:53:14.564" v="302" actId="6549"/>
          <ac:spMkLst>
            <pc:docMk/>
            <pc:sldMk cId="1841012065" sldId="760"/>
            <ac:spMk id="41" creationId="{42E30099-FA3A-73C5-15A5-D76135102660}"/>
          </ac:spMkLst>
        </pc:spChg>
      </pc:sldChg>
      <pc:sldChg chg="modSp mod">
        <pc:chgData name="Navarro Ulloa, Luis Enrique" userId="adde1b74-f296-445a-8659-1214c6e2ca22" providerId="ADAL" clId="{12CE9CEC-C858-4901-B041-7A6DA88D7799}" dt="2022-11-02T18:53:39.358" v="312" actId="20577"/>
        <pc:sldMkLst>
          <pc:docMk/>
          <pc:sldMk cId="2253229287" sldId="762"/>
        </pc:sldMkLst>
        <pc:spChg chg="mod">
          <ac:chgData name="Navarro Ulloa, Luis Enrique" userId="adde1b74-f296-445a-8659-1214c6e2ca22" providerId="ADAL" clId="{12CE9CEC-C858-4901-B041-7A6DA88D7799}" dt="2022-11-02T18:53:39.358" v="312" actId="20577"/>
          <ac:spMkLst>
            <pc:docMk/>
            <pc:sldMk cId="2253229287" sldId="762"/>
            <ac:spMk id="8" creationId="{303DF8B7-7C92-0FF9-2201-491872763F81}"/>
          </ac:spMkLst>
        </pc:spChg>
      </pc:sldChg>
      <pc:sldChg chg="modAnim">
        <pc:chgData name="Navarro Ulloa, Luis Enrique" userId="adde1b74-f296-445a-8659-1214c6e2ca22" providerId="ADAL" clId="{12CE9CEC-C858-4901-B041-7A6DA88D7799}" dt="2022-11-02T17:50:48.415" v="4"/>
        <pc:sldMkLst>
          <pc:docMk/>
          <pc:sldMk cId="2737101687" sldId="763"/>
        </pc:sldMkLst>
      </pc:sldChg>
      <pc:sldChg chg="modAnim">
        <pc:chgData name="Navarro Ulloa, Luis Enrique" userId="adde1b74-f296-445a-8659-1214c6e2ca22" providerId="ADAL" clId="{12CE9CEC-C858-4901-B041-7A6DA88D7799}" dt="2022-11-02T17:51:26.824" v="5"/>
        <pc:sldMkLst>
          <pc:docMk/>
          <pc:sldMk cId="3535052416" sldId="769"/>
        </pc:sldMkLst>
      </pc:sldChg>
      <pc:sldChg chg="modSp mod modAnim">
        <pc:chgData name="Navarro Ulloa, Luis Enrique" userId="adde1b74-f296-445a-8659-1214c6e2ca22" providerId="ADAL" clId="{12CE9CEC-C858-4901-B041-7A6DA88D7799}" dt="2022-11-02T18:47:35.296" v="220" actId="20577"/>
        <pc:sldMkLst>
          <pc:docMk/>
          <pc:sldMk cId="3552522404" sldId="770"/>
        </pc:sldMkLst>
        <pc:spChg chg="mod">
          <ac:chgData name="Navarro Ulloa, Luis Enrique" userId="adde1b74-f296-445a-8659-1214c6e2ca22" providerId="ADAL" clId="{12CE9CEC-C858-4901-B041-7A6DA88D7799}" dt="2022-11-02T18:47:35.296" v="220" actId="20577"/>
          <ac:spMkLst>
            <pc:docMk/>
            <pc:sldMk cId="3552522404" sldId="770"/>
            <ac:spMk id="36" creationId="{C098513F-EA5C-8485-D432-9A0F03367D8F}"/>
          </ac:spMkLst>
        </pc:spChg>
      </pc:sldChg>
    </pc:docChg>
  </pc:docChgLst>
  <pc:docChgLst>
    <pc:chgData name="Navarro Ulloa, Luis Enrique" userId="adde1b74-f296-445a-8659-1214c6e2ca22" providerId="ADAL" clId="{23AC2D52-C48C-CB48-8740-72487CF29382}"/>
    <pc:docChg chg="undo custSel modSld">
      <pc:chgData name="Navarro Ulloa, Luis Enrique" userId="adde1b74-f296-445a-8659-1214c6e2ca22" providerId="ADAL" clId="{23AC2D52-C48C-CB48-8740-72487CF29382}" dt="2024-08-20T14:37:39.642" v="7" actId="167"/>
      <pc:docMkLst>
        <pc:docMk/>
      </pc:docMkLst>
      <pc:sldChg chg="modSp modAnim">
        <pc:chgData name="Navarro Ulloa, Luis Enrique" userId="adde1b74-f296-445a-8659-1214c6e2ca22" providerId="ADAL" clId="{23AC2D52-C48C-CB48-8740-72487CF29382}" dt="2024-08-20T14:36:18.762" v="1" actId="20577"/>
        <pc:sldMkLst>
          <pc:docMk/>
          <pc:sldMk cId="2723586299" sldId="488"/>
        </pc:sldMkLst>
        <pc:spChg chg="mod">
          <ac:chgData name="Navarro Ulloa, Luis Enrique" userId="adde1b74-f296-445a-8659-1214c6e2ca22" providerId="ADAL" clId="{23AC2D52-C48C-CB48-8740-72487CF29382}" dt="2024-08-20T14:36:18.762" v="1" actId="20577"/>
          <ac:spMkLst>
            <pc:docMk/>
            <pc:sldMk cId="2723586299" sldId="488"/>
            <ac:spMk id="29" creationId="{3DCD8C22-0BA2-1FB7-3948-72DFE0F15594}"/>
          </ac:spMkLst>
        </pc:spChg>
      </pc:sldChg>
      <pc:sldChg chg="modSp mod">
        <pc:chgData name="Navarro Ulloa, Luis Enrique" userId="adde1b74-f296-445a-8659-1214c6e2ca22" providerId="ADAL" clId="{23AC2D52-C48C-CB48-8740-72487CF29382}" dt="2024-08-20T14:36:10.699" v="0" actId="20577"/>
        <pc:sldMkLst>
          <pc:docMk/>
          <pc:sldMk cId="1164000542" sldId="489"/>
        </pc:sldMkLst>
        <pc:spChg chg="mod">
          <ac:chgData name="Navarro Ulloa, Luis Enrique" userId="adde1b74-f296-445a-8659-1214c6e2ca22" providerId="ADAL" clId="{23AC2D52-C48C-CB48-8740-72487CF29382}" dt="2024-08-20T14:36:10.699" v="0" actId="20577"/>
          <ac:spMkLst>
            <pc:docMk/>
            <pc:sldMk cId="1164000542" sldId="489"/>
            <ac:spMk id="11" creationId="{BF1602D2-5AC3-8AC2-F630-020397F6961F}"/>
          </ac:spMkLst>
        </pc:spChg>
      </pc:sldChg>
      <pc:sldChg chg="modSp mod">
        <pc:chgData name="Navarro Ulloa, Luis Enrique" userId="adde1b74-f296-445a-8659-1214c6e2ca22" providerId="ADAL" clId="{23AC2D52-C48C-CB48-8740-72487CF29382}" dt="2024-08-20T14:36:21.898" v="2" actId="20577"/>
        <pc:sldMkLst>
          <pc:docMk/>
          <pc:sldMk cId="3110415691" sldId="724"/>
        </pc:sldMkLst>
        <pc:spChg chg="mod">
          <ac:chgData name="Navarro Ulloa, Luis Enrique" userId="adde1b74-f296-445a-8659-1214c6e2ca22" providerId="ADAL" clId="{23AC2D52-C48C-CB48-8740-72487CF29382}" dt="2024-08-20T14:36:21.898" v="2" actId="20577"/>
          <ac:spMkLst>
            <pc:docMk/>
            <pc:sldMk cId="3110415691" sldId="724"/>
            <ac:spMk id="11" creationId="{BF1602D2-5AC3-8AC2-F630-020397F6961F}"/>
          </ac:spMkLst>
        </pc:spChg>
      </pc:sldChg>
      <pc:sldChg chg="addSp delSp modSp mod">
        <pc:chgData name="Navarro Ulloa, Luis Enrique" userId="adde1b74-f296-445a-8659-1214c6e2ca22" providerId="ADAL" clId="{23AC2D52-C48C-CB48-8740-72487CF29382}" dt="2024-08-20T14:37:39.642" v="7" actId="167"/>
        <pc:sldMkLst>
          <pc:docMk/>
          <pc:sldMk cId="609231788" sldId="754"/>
        </pc:sldMkLst>
        <pc:picChg chg="add mod">
          <ac:chgData name="Navarro Ulloa, Luis Enrique" userId="adde1b74-f296-445a-8659-1214c6e2ca22" providerId="ADAL" clId="{23AC2D52-C48C-CB48-8740-72487CF29382}" dt="2024-08-20T14:37:39.642" v="7" actId="167"/>
          <ac:picMkLst>
            <pc:docMk/>
            <pc:sldMk cId="609231788" sldId="754"/>
            <ac:picMk id="2" creationId="{6E4158E9-1FB6-93B8-919F-3AC8DFD028D9}"/>
          </ac:picMkLst>
        </pc:picChg>
        <pc:picChg chg="add del">
          <ac:chgData name="Navarro Ulloa, Luis Enrique" userId="adde1b74-f296-445a-8659-1214c6e2ca22" providerId="ADAL" clId="{23AC2D52-C48C-CB48-8740-72487CF29382}" dt="2024-08-20T14:37:33.167" v="5" actId="478"/>
          <ac:picMkLst>
            <pc:docMk/>
            <pc:sldMk cId="609231788" sldId="754"/>
            <ac:picMk id="6" creationId="{D5CB6527-F51B-0675-1C12-C3A769BC9873}"/>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87859BD-4604-2843-976C-9F2DEE3C79DB}" type="datetimeFigureOut">
              <a:rPr lang="en-US" smtClean="0"/>
              <a:t>8/20/24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B64456-6A4C-DF40-836A-7ED7CB7228F1}" type="slidenum">
              <a:rPr lang="en-US" smtClean="0"/>
              <a:t>‹#›</a:t>
            </a:fld>
            <a:endParaRPr lang="en-US"/>
          </a:p>
        </p:txBody>
      </p:sp>
    </p:spTree>
    <p:extLst>
      <p:ext uri="{BB962C8B-B14F-4D97-AF65-F5344CB8AC3E}">
        <p14:creationId xmlns:p14="http://schemas.microsoft.com/office/powerpoint/2010/main" val="26327832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108F45-8DB7-E449-85E4-EC04F96DF3AA}" type="datetimeFigureOut">
              <a:rPr lang="en-US" smtClean="0"/>
              <a:t>8/20/24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06D261-4ACC-5E49-97C5-9D8FD2D9A3AF}" type="slidenum">
              <a:rPr lang="en-US" smtClean="0"/>
              <a:t>‹#›</a:t>
            </a:fld>
            <a:endParaRPr lang="en-US"/>
          </a:p>
        </p:txBody>
      </p:sp>
    </p:spTree>
    <p:extLst>
      <p:ext uri="{BB962C8B-B14F-4D97-AF65-F5344CB8AC3E}">
        <p14:creationId xmlns:p14="http://schemas.microsoft.com/office/powerpoint/2010/main" val="194734559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tx1">
            <a:lumMod val="85000"/>
            <a:lumOff val="15000"/>
          </a:schemeClr>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633304" y="-648376"/>
            <a:ext cx="733465" cy="2367520"/>
            <a:chOff x="685136" y="-246616"/>
            <a:chExt cx="733465" cy="2367520"/>
          </a:xfrm>
        </p:grpSpPr>
        <p:sp>
          <p:nvSpPr>
            <p:cNvPr id="6" name="Rectangle 5"/>
            <p:cNvSpPr/>
            <p:nvPr userDrawn="1"/>
          </p:nvSpPr>
          <p:spPr>
            <a:xfrm>
              <a:off x="685136" y="-246616"/>
              <a:ext cx="733465" cy="2367520"/>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7308" y="1380149"/>
              <a:ext cx="489120" cy="620806"/>
            </a:xfrm>
            <a:prstGeom prst="rect">
              <a:avLst/>
            </a:prstGeom>
          </p:spPr>
        </p:pic>
      </p:grpSp>
      <p:sp>
        <p:nvSpPr>
          <p:cNvPr id="2" name="Title 1"/>
          <p:cNvSpPr>
            <a:spLocks noGrp="1"/>
          </p:cNvSpPr>
          <p:nvPr userDrawn="1">
            <p:ph type="title" hasCustomPrompt="1"/>
          </p:nvPr>
        </p:nvSpPr>
        <p:spPr>
          <a:xfrm>
            <a:off x="502903" y="2766523"/>
            <a:ext cx="7734221" cy="1114494"/>
          </a:xfrm>
        </p:spPr>
        <p:txBody>
          <a:bodyPr anchor="ctr">
            <a:normAutofit/>
          </a:bodyPr>
          <a:lstStyle>
            <a:lvl1pPr>
              <a:lnSpc>
                <a:spcPct val="90000"/>
              </a:lnSpc>
              <a:defRPr sz="4000" b="1" i="0" spc="0" baseline="0">
                <a:solidFill>
                  <a:schemeClr val="bg1"/>
                </a:solidFill>
                <a:latin typeface="Arial"/>
                <a:cs typeface="Arial"/>
              </a:defRPr>
            </a:lvl1pPr>
          </a:lstStyle>
          <a:p>
            <a:r>
              <a:rPr lang="en-US" dirty="0"/>
              <a:t>Unnecessarily extra long title of presentation</a:t>
            </a:r>
          </a:p>
        </p:txBody>
      </p:sp>
      <p:sp>
        <p:nvSpPr>
          <p:cNvPr id="11" name="Text Placeholder 19"/>
          <p:cNvSpPr>
            <a:spLocks noGrp="1"/>
          </p:cNvSpPr>
          <p:nvPr userDrawn="1">
            <p:ph type="body" sz="quarter" idx="10" hasCustomPrompt="1"/>
          </p:nvPr>
        </p:nvSpPr>
        <p:spPr>
          <a:xfrm>
            <a:off x="530694" y="4709821"/>
            <a:ext cx="7734222" cy="277654"/>
          </a:xfrm>
        </p:spPr>
        <p:txBody>
          <a:bodyPr anchor="ctr">
            <a:noAutofit/>
          </a:bodyPr>
          <a:lstStyle>
            <a:lvl1pPr marL="0" indent="0">
              <a:buNone/>
              <a:defRPr sz="1100" b="1" spc="80" baseline="0">
                <a:solidFill>
                  <a:srgbClr val="A6A6A6"/>
                </a:solidFill>
                <a:latin typeface="Arial"/>
                <a:cs typeface="Arial"/>
              </a:defRPr>
            </a:lvl1pPr>
          </a:lstStyle>
          <a:p>
            <a:pPr lvl="0"/>
            <a:r>
              <a:rPr lang="en-US" dirty="0"/>
              <a:t>INDIANA UNIVERSITY BLOOMINGTON</a:t>
            </a:r>
          </a:p>
        </p:txBody>
      </p:sp>
      <p:sp>
        <p:nvSpPr>
          <p:cNvPr id="9" name="Text Placeholder 19"/>
          <p:cNvSpPr>
            <a:spLocks noGrp="1"/>
          </p:cNvSpPr>
          <p:nvPr>
            <p:ph type="body" sz="quarter" idx="11" hasCustomPrompt="1"/>
          </p:nvPr>
        </p:nvSpPr>
        <p:spPr>
          <a:xfrm>
            <a:off x="530694" y="2443859"/>
            <a:ext cx="7734222" cy="252412"/>
          </a:xfrm>
        </p:spPr>
        <p:txBody>
          <a:bodyPr anchor="ctr">
            <a:noAutofit/>
          </a:bodyPr>
          <a:lstStyle>
            <a:lvl1pPr marL="0" indent="0">
              <a:buNone/>
              <a:defRPr sz="1800" b="0" spc="0" baseline="0">
                <a:solidFill>
                  <a:srgbClr val="A6A6A6"/>
                </a:solidFill>
                <a:latin typeface="Arial"/>
                <a:cs typeface="Arial"/>
              </a:defRPr>
            </a:lvl1pPr>
          </a:lstStyle>
          <a:p>
            <a:pPr lvl="0"/>
            <a:r>
              <a:rPr lang="en-US" dirty="0"/>
              <a:t>SUBHEAD OR NAME OF SCHOOL, DEPARTMENT, OR UNIT</a:t>
            </a:r>
          </a:p>
        </p:txBody>
      </p:sp>
    </p:spTree>
    <p:extLst>
      <p:ext uri="{BB962C8B-B14F-4D97-AF65-F5344CB8AC3E}">
        <p14:creationId xmlns:p14="http://schemas.microsoft.com/office/powerpoint/2010/main" val="1256653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slide with IUPUI lockup">
    <p:bg>
      <p:bgPr>
        <a:solidFill>
          <a:srgbClr val="252626"/>
        </a:solidFill>
        <a:effectLst/>
      </p:bgPr>
    </p:bg>
    <p:spTree>
      <p:nvGrpSpPr>
        <p:cNvPr id="1" name=""/>
        <p:cNvGrpSpPr/>
        <p:nvPr/>
      </p:nvGrpSpPr>
      <p:grpSpPr>
        <a:xfrm>
          <a:off x="0" y="0"/>
          <a:ext cx="0" cy="0"/>
          <a:chOff x="0" y="0"/>
          <a:chExt cx="0" cy="0"/>
        </a:xfrm>
      </p:grpSpPr>
      <p:sp>
        <p:nvSpPr>
          <p:cNvPr id="8" name="Text Placeholder 2"/>
          <p:cNvSpPr>
            <a:spLocks noGrp="1"/>
          </p:cNvSpPr>
          <p:nvPr userDrawn="1">
            <p:ph idx="1"/>
          </p:nvPr>
        </p:nvSpPr>
        <p:spPr>
          <a:xfrm>
            <a:off x="536602" y="680397"/>
            <a:ext cx="7859185" cy="2721665"/>
          </a:xfrm>
          <a:prstGeom prst="rect">
            <a:avLst/>
          </a:prstGeom>
        </p:spPr>
        <p:txBody>
          <a:bodyPr vert="horz" lIns="91440" tIns="45720" rIns="91440" bIns="45720" rtlCol="0">
            <a:normAutofit/>
          </a:bodyPr>
          <a:lstStyle>
            <a:lvl1pPr marL="0" indent="0">
              <a:lnSpc>
                <a:spcPct val="100000"/>
              </a:lnSpc>
              <a:buNone/>
              <a:defRPr sz="1800">
                <a:solidFill>
                  <a:schemeClr val="bg1"/>
                </a:solidFill>
                <a:latin typeface="Arial"/>
                <a:cs typeface="Arial"/>
              </a:defRPr>
            </a:lvl1pPr>
            <a:lvl2pPr marL="457200" indent="0">
              <a:lnSpc>
                <a:spcPct val="100000"/>
              </a:lnSpc>
              <a:buNone/>
              <a:defRPr sz="1600">
                <a:solidFill>
                  <a:schemeClr val="bg1"/>
                </a:solidFill>
                <a:latin typeface="Arial"/>
                <a:cs typeface="Arial"/>
              </a:defRPr>
            </a:lvl2pPr>
            <a:lvl3pPr marL="914400" indent="0">
              <a:lnSpc>
                <a:spcPct val="100000"/>
              </a:lnSpc>
              <a:buNone/>
              <a:defRPr sz="1600">
                <a:solidFill>
                  <a:schemeClr val="bg1"/>
                </a:solidFill>
                <a:latin typeface="Arial"/>
                <a:cs typeface="Arial"/>
              </a:defRPr>
            </a:lvl3pPr>
            <a:lvl4pPr marL="1371600" indent="0">
              <a:lnSpc>
                <a:spcPct val="100000"/>
              </a:lnSpc>
              <a:buNone/>
              <a:defRPr sz="1600">
                <a:solidFill>
                  <a:schemeClr val="bg1"/>
                </a:solidFill>
                <a:latin typeface="Arial"/>
                <a:cs typeface="Arial"/>
              </a:defRPr>
            </a:lvl4pPr>
            <a:lvl5pPr>
              <a:lnSpc>
                <a:spcPct val="100000"/>
              </a:lnSpc>
              <a:defRPr sz="1600">
                <a:solidFill>
                  <a:schemeClr val="bg1"/>
                </a:solidFill>
                <a:latin typeface="Arial"/>
                <a:cs typeface="Arial"/>
              </a:defRPr>
            </a:lvl5pPr>
          </a:lstStyle>
          <a:p>
            <a:pPr lvl="0"/>
            <a:r>
              <a:rPr lang="en-US"/>
              <a:t>Click to edit Master text styles</a:t>
            </a:r>
          </a:p>
        </p:txBody>
      </p:sp>
      <p:sp>
        <p:nvSpPr>
          <p:cNvPr id="12" name="Rectangle 11"/>
          <p:cNvSpPr/>
          <p:nvPr userDrawn="1"/>
        </p:nvSpPr>
        <p:spPr>
          <a:xfrm>
            <a:off x="631042" y="4235585"/>
            <a:ext cx="536130" cy="922081"/>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28D10E6-FF8A-CC4E-B6D5-BFBD2D0FEC82}"/>
              </a:ext>
            </a:extLst>
          </p:cNvPr>
          <p:cNvPicPr>
            <a:picLocks noChangeAspect="1"/>
          </p:cNvPicPr>
          <p:nvPr userDrawn="1"/>
        </p:nvPicPr>
        <p:blipFill rotWithShape="1">
          <a:blip r:embed="rId2"/>
          <a:srcRect l="11083" t="-148" r="-1556" b="28718"/>
          <a:stretch/>
        </p:blipFill>
        <p:spPr>
          <a:xfrm>
            <a:off x="1240484" y="4147274"/>
            <a:ext cx="4622227" cy="457200"/>
          </a:xfrm>
          <a:prstGeom prst="rect">
            <a:avLst/>
          </a:prstGeom>
        </p:spPr>
      </p:pic>
      <p:pic>
        <p:nvPicPr>
          <p:cNvPr id="13" name="Picture 12" descr="tab-rg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345" y="4326066"/>
            <a:ext cx="357525" cy="453783"/>
          </a:xfrm>
          <a:prstGeom prst="rect">
            <a:avLst/>
          </a:prstGeom>
        </p:spPr>
      </p:pic>
    </p:spTree>
    <p:extLst>
      <p:ext uri="{BB962C8B-B14F-4D97-AF65-F5344CB8AC3E}">
        <p14:creationId xmlns:p14="http://schemas.microsoft.com/office/powerpoint/2010/main" val="1189661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660B13"/>
        </a:solidFill>
        <a:effectLst/>
      </p:bgPr>
    </p:bg>
    <p:spTree>
      <p:nvGrpSpPr>
        <p:cNvPr id="1" name=""/>
        <p:cNvGrpSpPr/>
        <p:nvPr/>
      </p:nvGrpSpPr>
      <p:grpSpPr>
        <a:xfrm>
          <a:off x="0" y="0"/>
          <a:ext cx="0" cy="0"/>
          <a:chOff x="0" y="0"/>
          <a:chExt cx="0" cy="0"/>
        </a:xfrm>
      </p:grpSpPr>
      <p:sp>
        <p:nvSpPr>
          <p:cNvPr id="2" name="TextBox 1"/>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0" name="TextBox 9"/>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1" name="TextBox 10"/>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4" name="Title 13"/>
          <p:cNvSpPr>
            <a:spLocks noGrp="1"/>
          </p:cNvSpPr>
          <p:nvPr>
            <p:ph type="title" hasCustomPrompt="1"/>
          </p:nvPr>
        </p:nvSpPr>
        <p:spPr>
          <a:xfrm>
            <a:off x="506694" y="2274522"/>
            <a:ext cx="6802482" cy="656910"/>
          </a:xfrm>
        </p:spPr>
        <p:txBody>
          <a:bodyPr anchor="ctr">
            <a:noAutofit/>
          </a:bodyPr>
          <a:lstStyle>
            <a:lvl1pPr>
              <a:defRPr sz="4000" b="1" i="0" spc="0" baseline="0">
                <a:solidFill>
                  <a:srgbClr val="FFFFFF"/>
                </a:solidFill>
                <a:latin typeface="Arial"/>
                <a:cs typeface="Arial"/>
              </a:defRPr>
            </a:lvl1pPr>
          </a:lstStyle>
          <a:p>
            <a:r>
              <a:rPr lang="en-US" dirty="0"/>
              <a:t>Section Heading</a:t>
            </a:r>
          </a:p>
        </p:txBody>
      </p:sp>
      <p:sp>
        <p:nvSpPr>
          <p:cNvPr id="20" name="Text Placeholder 19"/>
          <p:cNvSpPr>
            <a:spLocks noGrp="1"/>
          </p:cNvSpPr>
          <p:nvPr>
            <p:ph type="body" sz="quarter" idx="10" hasCustomPrompt="1"/>
          </p:nvPr>
        </p:nvSpPr>
        <p:spPr>
          <a:xfrm>
            <a:off x="526131" y="2031339"/>
            <a:ext cx="3700462" cy="252412"/>
          </a:xfrm>
        </p:spPr>
        <p:txBody>
          <a:bodyPr anchor="ctr">
            <a:noAutofit/>
          </a:bodyPr>
          <a:lstStyle>
            <a:lvl1pPr marL="0" indent="0">
              <a:buNone/>
              <a:defRPr sz="1400" b="1" i="0" spc="50" baseline="0">
                <a:solidFill>
                  <a:srgbClr val="A6A6A6"/>
                </a:solidFill>
                <a:latin typeface="Arial"/>
                <a:cs typeface="Arial"/>
              </a:defRPr>
            </a:lvl1pPr>
          </a:lstStyle>
          <a:p>
            <a:pPr lvl="0"/>
            <a:r>
              <a:rPr lang="en-US" dirty="0"/>
              <a:t>SECTION NUMBER OR SUBTITLE</a:t>
            </a:r>
          </a:p>
        </p:txBody>
      </p:sp>
      <p:sp>
        <p:nvSpPr>
          <p:cNvPr id="4" name="Rectangle 3"/>
          <p:cNvSpPr/>
          <p:nvPr userDrawn="1"/>
        </p:nvSpPr>
        <p:spPr>
          <a:xfrm>
            <a:off x="-14942" y="2032000"/>
            <a:ext cx="148614" cy="836706"/>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7854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only: whit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0"/>
            <a:ext cx="9144000" cy="699065"/>
          </a:xfrm>
        </p:spPr>
        <p:txBody>
          <a:bodyPr>
            <a:normAutofit/>
          </a:bodyPr>
          <a:lstStyle>
            <a:lvl1pPr>
              <a:defRPr sz="2800" b="1" i="0" cap="none" spc="0">
                <a:solidFill>
                  <a:srgbClr val="404041"/>
                </a:solidFill>
                <a:latin typeface="Arial"/>
                <a:cs typeface="Arial"/>
              </a:defRPr>
            </a:lvl1pPr>
          </a:lstStyle>
          <a:p>
            <a:r>
              <a:rPr lang="en-US" dirty="0"/>
              <a:t>Click to edit master title style</a:t>
            </a:r>
          </a:p>
        </p:txBody>
      </p:sp>
      <p:sp>
        <p:nvSpPr>
          <p:cNvPr id="4" name="TextBox 3"/>
          <p:cNvSpPr txBox="1"/>
          <p:nvPr userDrawn="1"/>
        </p:nvSpPr>
        <p:spPr>
          <a:xfrm>
            <a:off x="3556000" y="3541059"/>
            <a:ext cx="184666" cy="369332"/>
          </a:xfrm>
          <a:prstGeom prst="rect">
            <a:avLst/>
          </a:prstGeom>
          <a:noFill/>
        </p:spPr>
        <p:txBody>
          <a:bodyPr wrap="none" rtlCol="0">
            <a:spAutoFit/>
          </a:bodyPr>
          <a:lstStyle/>
          <a:p>
            <a:endParaRPr lang="en-US" dirty="0"/>
          </a:p>
        </p:txBody>
      </p:sp>
      <p:grpSp>
        <p:nvGrpSpPr>
          <p:cNvPr id="12" name="Group 11"/>
          <p:cNvGrpSpPr/>
          <p:nvPr userDrawn="1"/>
        </p:nvGrpSpPr>
        <p:grpSpPr>
          <a:xfrm>
            <a:off x="-30788" y="4661517"/>
            <a:ext cx="9228667" cy="528963"/>
            <a:chOff x="-30788" y="4661517"/>
            <a:chExt cx="9228667" cy="528963"/>
          </a:xfrm>
        </p:grpSpPr>
        <p:sp>
          <p:nvSpPr>
            <p:cNvPr id="14" name="Rectangle 13"/>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21" name="TextBox 20"/>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3682060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nd photo: white">
    <p:spTree>
      <p:nvGrpSpPr>
        <p:cNvPr id="1" name=""/>
        <p:cNvGrpSpPr/>
        <p:nvPr/>
      </p:nvGrpSpPr>
      <p:grpSpPr>
        <a:xfrm>
          <a:off x="0" y="0"/>
          <a:ext cx="0" cy="0"/>
          <a:chOff x="0" y="0"/>
          <a:chExt cx="0" cy="0"/>
        </a:xfrm>
      </p:grpSpPr>
      <p:sp>
        <p:nvSpPr>
          <p:cNvPr id="8" name="Text Placeholder 2"/>
          <p:cNvSpPr>
            <a:spLocks noGrp="1"/>
          </p:cNvSpPr>
          <p:nvPr>
            <p:ph idx="1"/>
          </p:nvPr>
        </p:nvSpPr>
        <p:spPr>
          <a:xfrm>
            <a:off x="525303" y="1629405"/>
            <a:ext cx="4560579" cy="2792362"/>
          </a:xfrm>
          <a:prstGeom prst="rect">
            <a:avLst/>
          </a:prstGeom>
        </p:spPr>
        <p:txBody>
          <a:bodyPr vert="horz" lIns="91440" tIns="45720" rIns="91440" bIns="45720" rtlCol="0">
            <a:normAutofit/>
          </a:bodyPr>
          <a:lstStyle>
            <a:lvl1pPr marL="342900" indent="-342900">
              <a:lnSpc>
                <a:spcPct val="100000"/>
              </a:lnSpc>
              <a:buFont typeface="Arial"/>
              <a:buChar char="•"/>
              <a:defRPr sz="1800">
                <a:solidFill>
                  <a:srgbClr val="404041"/>
                </a:solidFill>
                <a:latin typeface="Arial"/>
                <a:cs typeface="Arial"/>
              </a:defRPr>
            </a:lvl1pPr>
            <a:lvl2pPr marL="742950" indent="-285750">
              <a:lnSpc>
                <a:spcPct val="100000"/>
              </a:lnSpc>
              <a:buFont typeface="Arial"/>
              <a:buChar char="•"/>
              <a:defRPr sz="1800">
                <a:solidFill>
                  <a:srgbClr val="404041"/>
                </a:solidFill>
                <a:latin typeface="Arial"/>
                <a:cs typeface="Arial"/>
              </a:defRPr>
            </a:lvl2pPr>
            <a:lvl3pPr marL="1143000" indent="-228600">
              <a:lnSpc>
                <a:spcPct val="100000"/>
              </a:lnSpc>
              <a:buFont typeface="Arial"/>
              <a:buChar char="•"/>
              <a:defRPr sz="1800">
                <a:solidFill>
                  <a:srgbClr val="404041"/>
                </a:solidFill>
                <a:latin typeface="Arial"/>
                <a:cs typeface="Arial"/>
              </a:defRPr>
            </a:lvl3pPr>
            <a:lvl4pPr marL="1600200" indent="-228600">
              <a:lnSpc>
                <a:spcPct val="100000"/>
              </a:lnSpc>
              <a:buFont typeface="Arial"/>
              <a:buChar char="•"/>
              <a:defRPr sz="1800">
                <a:solidFill>
                  <a:srgbClr val="404041"/>
                </a:solidFill>
                <a:latin typeface="Arial"/>
                <a:cs typeface="Arial"/>
              </a:defRPr>
            </a:lvl4pPr>
            <a:lvl5pPr marL="2057400" indent="-228600">
              <a:lnSpc>
                <a:spcPct val="100000"/>
              </a:lnSpc>
              <a:buFont typeface="Arial"/>
              <a:buChar char="•"/>
              <a:defRPr sz="1800">
                <a:solidFill>
                  <a:srgbClr val="404041"/>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p:cNvSpPr>
            <a:spLocks noGrp="1"/>
          </p:cNvSpPr>
          <p:nvPr>
            <p:ph type="pic" sz="quarter" idx="10"/>
          </p:nvPr>
        </p:nvSpPr>
        <p:spPr>
          <a:xfrm>
            <a:off x="5573058" y="0"/>
            <a:ext cx="3570941" cy="5143500"/>
          </a:xfrm>
        </p:spPr>
        <p:txBody>
          <a:bodyPr/>
          <a:lstStyle/>
          <a:p>
            <a:r>
              <a:rPr lang="en-US"/>
              <a:t>Click icon to add picture</a:t>
            </a:r>
          </a:p>
        </p:txBody>
      </p:sp>
      <p:grpSp>
        <p:nvGrpSpPr>
          <p:cNvPr id="9" name="Group 8"/>
          <p:cNvGrpSpPr/>
          <p:nvPr userDrawn="1"/>
        </p:nvGrpSpPr>
        <p:grpSpPr>
          <a:xfrm>
            <a:off x="635303" y="4661517"/>
            <a:ext cx="387197" cy="528963"/>
            <a:chOff x="635303" y="4661517"/>
            <a:chExt cx="387197" cy="528963"/>
          </a:xfrm>
        </p:grpSpPr>
        <p:sp>
          <p:nvSpPr>
            <p:cNvPr id="11" name="Rectangle 10"/>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grpSp>
      <p:sp>
        <p:nvSpPr>
          <p:cNvPr id="2" name="Title 1">
            <a:extLst>
              <a:ext uri="{FF2B5EF4-FFF2-40B4-BE49-F238E27FC236}">
                <a16:creationId xmlns:a16="http://schemas.microsoft.com/office/drawing/2014/main" id="{E56110E9-6F8A-B51E-A1FD-6F9656D0C36C}"/>
              </a:ext>
            </a:extLst>
          </p:cNvPr>
          <p:cNvSpPr>
            <a:spLocks noGrp="1"/>
          </p:cNvSpPr>
          <p:nvPr>
            <p:ph type="ctrTitle" hasCustomPrompt="1"/>
          </p:nvPr>
        </p:nvSpPr>
        <p:spPr>
          <a:xfrm>
            <a:off x="529827" y="73270"/>
            <a:ext cx="8004391" cy="699065"/>
          </a:xfrm>
        </p:spPr>
        <p:txBody>
          <a:bodyPr>
            <a:normAutofit/>
          </a:bodyPr>
          <a:lstStyle>
            <a:lvl1pPr>
              <a:defRPr sz="3000" b="1" i="0" cap="none" spc="0">
                <a:solidFill>
                  <a:srgbClr val="404041"/>
                </a:solidFill>
                <a:latin typeface="Arial"/>
                <a:cs typeface="Arial"/>
              </a:defRPr>
            </a:lvl1pPr>
          </a:lstStyle>
          <a:p>
            <a:r>
              <a:rPr lang="en-US" dirty="0"/>
              <a:t>Click to edit master title style</a:t>
            </a:r>
          </a:p>
        </p:txBody>
      </p:sp>
      <p:sp>
        <p:nvSpPr>
          <p:cNvPr id="3" name="Rectangle 2">
            <a:extLst>
              <a:ext uri="{FF2B5EF4-FFF2-40B4-BE49-F238E27FC236}">
                <a16:creationId xmlns:a16="http://schemas.microsoft.com/office/drawing/2014/main" id="{05E55057-A4C6-1359-B942-42415ACDD285}"/>
              </a:ext>
            </a:extLst>
          </p:cNvPr>
          <p:cNvSpPr/>
          <p:nvPr userDrawn="1"/>
        </p:nvSpPr>
        <p:spPr>
          <a:xfrm>
            <a:off x="0" y="272032"/>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0382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only: black">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23348" y="759070"/>
            <a:ext cx="8004409" cy="699065"/>
          </a:xfrm>
        </p:spPr>
        <p:txBody>
          <a:bodyPr>
            <a:normAutofit/>
          </a:bodyPr>
          <a:lstStyle>
            <a:lvl1pPr>
              <a:defRPr sz="3000" b="1" i="0" cap="none" spc="0">
                <a:solidFill>
                  <a:schemeClr val="bg1"/>
                </a:solidFill>
                <a:latin typeface="Arial"/>
                <a:cs typeface="Arial"/>
              </a:defRPr>
            </a:lvl1pPr>
          </a:lstStyle>
          <a:p>
            <a:r>
              <a:rPr lang="en-US" dirty="0"/>
              <a:t>Click to edit master title style</a:t>
            </a:r>
          </a:p>
        </p:txBody>
      </p:sp>
      <p:sp>
        <p:nvSpPr>
          <p:cNvPr id="3" name="Subtitle 2"/>
          <p:cNvSpPr>
            <a:spLocks noGrp="1"/>
          </p:cNvSpPr>
          <p:nvPr>
            <p:ph type="subTitle" idx="1"/>
          </p:nvPr>
        </p:nvSpPr>
        <p:spPr>
          <a:xfrm>
            <a:off x="523348" y="1630404"/>
            <a:ext cx="8011069" cy="2818769"/>
          </a:xfrm>
        </p:spPr>
        <p:txBody>
          <a:bodyPr>
            <a:normAutofit/>
          </a:bodyPr>
          <a:lstStyle>
            <a:lvl1pPr marL="342900" indent="-342900" algn="l">
              <a:lnSpc>
                <a:spcPct val="100000"/>
              </a:lnSpc>
              <a:buFont typeface="+mj-lt"/>
              <a:buAutoNum type="arabicPeriod"/>
              <a:defRPr sz="1800" spc="0">
                <a:solidFill>
                  <a:schemeClr val="bg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3" name="Text Placeholder 19"/>
          <p:cNvSpPr>
            <a:spLocks noGrp="1"/>
          </p:cNvSpPr>
          <p:nvPr>
            <p:ph type="body" sz="quarter" idx="10" hasCustomPrompt="1"/>
          </p:nvPr>
        </p:nvSpPr>
        <p:spPr>
          <a:xfrm>
            <a:off x="4833956" y="284947"/>
            <a:ext cx="3700462" cy="252412"/>
          </a:xfrm>
        </p:spPr>
        <p:txBody>
          <a:bodyPr>
            <a:noAutofit/>
          </a:bodyPr>
          <a:lstStyle>
            <a:lvl1pPr marL="0" indent="0" algn="r">
              <a:buNone/>
              <a:defRPr sz="1100" b="0" i="0" spc="0" baseline="0">
                <a:solidFill>
                  <a:srgbClr val="A6A6A6"/>
                </a:solidFill>
                <a:latin typeface="Arial"/>
                <a:cs typeface="Arial"/>
              </a:defRPr>
            </a:lvl1pPr>
          </a:lstStyle>
          <a:p>
            <a:pPr lvl="0"/>
            <a:r>
              <a:rPr lang="en-US" dirty="0"/>
              <a:t>SECTION TITLE OR SUBTITLE</a:t>
            </a:r>
          </a:p>
        </p:txBody>
      </p:sp>
      <p:sp>
        <p:nvSpPr>
          <p:cNvPr id="23" name="Rectangle 22"/>
          <p:cNvSpPr/>
          <p:nvPr userDrawn="1"/>
        </p:nvSpPr>
        <p:spPr>
          <a:xfrm>
            <a:off x="0" y="957832"/>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 name="Group 10"/>
          <p:cNvGrpSpPr/>
          <p:nvPr userDrawn="1"/>
        </p:nvGrpSpPr>
        <p:grpSpPr>
          <a:xfrm>
            <a:off x="-30788" y="4661517"/>
            <a:ext cx="9228667" cy="528963"/>
            <a:chOff x="-30788" y="4661517"/>
            <a:chExt cx="9228667" cy="528963"/>
          </a:xfrm>
        </p:grpSpPr>
        <p:sp>
          <p:nvSpPr>
            <p:cNvPr id="12" name="Rectangle 11"/>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16" name="TextBox 15"/>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1728351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and photo: black">
    <p:bg>
      <p:bgPr>
        <a:solidFill>
          <a:srgbClr val="252626"/>
        </a:solidFill>
        <a:effectLst/>
      </p:bgPr>
    </p:bg>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30124" y="464386"/>
            <a:ext cx="4560579" cy="779318"/>
          </a:xfrm>
          <a:prstGeom prst="rect">
            <a:avLst/>
          </a:prstGeom>
        </p:spPr>
        <p:txBody>
          <a:bodyPr vert="horz" lIns="91440" tIns="45720" rIns="91440" bIns="45720" rtlCol="0" anchor="ctr">
            <a:noAutofit/>
          </a:bodyPr>
          <a:lstStyle>
            <a:lvl1pPr>
              <a:defRPr sz="3000" b="1" i="0" spc="0">
                <a:solidFill>
                  <a:schemeClr val="bg1"/>
                </a:solidFill>
                <a:latin typeface="Arial"/>
                <a:cs typeface="Arial"/>
              </a:defRPr>
            </a:lvl1pPr>
          </a:lstStyle>
          <a:p>
            <a:r>
              <a:rPr lang="en-US" dirty="0"/>
              <a:t>Click to edit master title style</a:t>
            </a:r>
          </a:p>
        </p:txBody>
      </p:sp>
      <p:sp>
        <p:nvSpPr>
          <p:cNvPr id="8" name="Text Placeholder 2"/>
          <p:cNvSpPr>
            <a:spLocks noGrp="1"/>
          </p:cNvSpPr>
          <p:nvPr>
            <p:ph idx="1"/>
          </p:nvPr>
        </p:nvSpPr>
        <p:spPr>
          <a:xfrm>
            <a:off x="530124" y="1629404"/>
            <a:ext cx="4560579" cy="2801497"/>
          </a:xfrm>
          <a:prstGeom prst="rect">
            <a:avLst/>
          </a:prstGeom>
        </p:spPr>
        <p:txBody>
          <a:bodyPr vert="horz" lIns="91440" tIns="45720" rIns="91440" bIns="45720" rtlCol="0">
            <a:normAutofit/>
          </a:bodyPr>
          <a:lstStyle>
            <a:lvl1pPr marL="342900" indent="-342900">
              <a:lnSpc>
                <a:spcPct val="100000"/>
              </a:lnSpc>
              <a:buFont typeface="Arial"/>
              <a:buChar char="•"/>
              <a:defRPr sz="1800">
                <a:solidFill>
                  <a:schemeClr val="bg1"/>
                </a:solidFill>
                <a:latin typeface="Arial"/>
                <a:cs typeface="Arial"/>
              </a:defRPr>
            </a:lvl1pPr>
            <a:lvl2pPr marL="742950" indent="-285750">
              <a:lnSpc>
                <a:spcPct val="100000"/>
              </a:lnSpc>
              <a:buFont typeface="Arial"/>
              <a:buChar char="•"/>
              <a:defRPr sz="1800">
                <a:solidFill>
                  <a:schemeClr val="bg1"/>
                </a:solidFill>
                <a:latin typeface="Arial"/>
                <a:cs typeface="Arial"/>
              </a:defRPr>
            </a:lvl2pPr>
            <a:lvl3pPr marL="1143000" indent="-228600">
              <a:lnSpc>
                <a:spcPct val="100000"/>
              </a:lnSpc>
              <a:buFont typeface="Arial"/>
              <a:buChar char="•"/>
              <a:defRPr sz="1800">
                <a:solidFill>
                  <a:schemeClr val="bg1"/>
                </a:solidFill>
                <a:latin typeface="Arial"/>
                <a:cs typeface="Arial"/>
              </a:defRPr>
            </a:lvl3pPr>
            <a:lvl4pPr marL="1600200" indent="-228600">
              <a:lnSpc>
                <a:spcPct val="100000"/>
              </a:lnSpc>
              <a:buFont typeface="Arial"/>
              <a:buChar char="•"/>
              <a:defRPr sz="1800">
                <a:solidFill>
                  <a:schemeClr val="bg1"/>
                </a:solidFill>
                <a:latin typeface="Arial"/>
                <a:cs typeface="Arial"/>
              </a:defRPr>
            </a:lvl4pPr>
            <a:lvl5pPr marL="2057400" indent="-228600">
              <a:lnSpc>
                <a:spcPct val="100000"/>
              </a:lnSpc>
              <a:buFont typeface="Arial"/>
              <a:buChar char="•"/>
              <a:defRPr sz="1800">
                <a:solidFill>
                  <a:schemeClr val="bg1"/>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p:cNvSpPr>
            <a:spLocks noGrp="1"/>
          </p:cNvSpPr>
          <p:nvPr>
            <p:ph type="pic" sz="quarter" idx="10"/>
          </p:nvPr>
        </p:nvSpPr>
        <p:spPr>
          <a:xfrm>
            <a:off x="5564909" y="0"/>
            <a:ext cx="3570941" cy="5143500"/>
          </a:xfrm>
        </p:spPr>
        <p:txBody>
          <a:bodyPr/>
          <a:lstStyle/>
          <a:p>
            <a:r>
              <a:rPr lang="en-US"/>
              <a:t>Click icon to add picture</a:t>
            </a:r>
            <a:endParaRPr lang="en-US" dirty="0"/>
          </a:p>
        </p:txBody>
      </p:sp>
      <p:sp>
        <p:nvSpPr>
          <p:cNvPr id="13" name="Rectangle 12"/>
          <p:cNvSpPr/>
          <p:nvPr userDrawn="1"/>
        </p:nvSpPr>
        <p:spPr>
          <a:xfrm>
            <a:off x="-15847" y="486799"/>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userDrawn="1"/>
        </p:nvGrpSpPr>
        <p:grpSpPr>
          <a:xfrm>
            <a:off x="635303" y="4661517"/>
            <a:ext cx="387197" cy="528963"/>
            <a:chOff x="635303" y="4661517"/>
            <a:chExt cx="387197" cy="528963"/>
          </a:xfrm>
        </p:grpSpPr>
        <p:sp>
          <p:nvSpPr>
            <p:cNvPr id="12" name="Rectangle 11"/>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Picture 13"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grpSp>
    </p:spTree>
    <p:extLst>
      <p:ext uri="{BB962C8B-B14F-4D97-AF65-F5344CB8AC3E}">
        <p14:creationId xmlns:p14="http://schemas.microsoft.com/office/powerpoint/2010/main" val="114336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with footer: white">
    <p:spTree>
      <p:nvGrpSpPr>
        <p:cNvPr id="1" name=""/>
        <p:cNvGrpSpPr/>
        <p:nvPr/>
      </p:nvGrpSpPr>
      <p:grpSpPr>
        <a:xfrm>
          <a:off x="0" y="0"/>
          <a:ext cx="0" cy="0"/>
          <a:chOff x="0" y="0"/>
          <a:chExt cx="0" cy="0"/>
        </a:xfrm>
      </p:grpSpPr>
      <p:grpSp>
        <p:nvGrpSpPr>
          <p:cNvPr id="8" name="Group 7"/>
          <p:cNvGrpSpPr/>
          <p:nvPr userDrawn="1"/>
        </p:nvGrpSpPr>
        <p:grpSpPr>
          <a:xfrm>
            <a:off x="-30788" y="4661517"/>
            <a:ext cx="9228667" cy="528963"/>
            <a:chOff x="-30788" y="4661517"/>
            <a:chExt cx="9228667" cy="528963"/>
          </a:xfrm>
        </p:grpSpPr>
        <p:sp>
          <p:nvSpPr>
            <p:cNvPr id="9" name="Rectangle 8"/>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12" name="TextBox 11"/>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1315652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with footer: black">
    <p:bg>
      <p:bgPr>
        <a:solidFill>
          <a:srgbClr val="252626"/>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30788" y="4661517"/>
            <a:ext cx="9228667" cy="528963"/>
            <a:chOff x="-30788" y="4661517"/>
            <a:chExt cx="9228667" cy="528963"/>
          </a:xfrm>
        </p:grpSpPr>
        <p:sp>
          <p:nvSpPr>
            <p:cNvPr id="12" name="Rectangle 11"/>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16" name="TextBox 15"/>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727036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losing slide with IUPUI lockup">
    <p:bg>
      <p:bgPr>
        <a:solidFill>
          <a:srgbClr val="690304"/>
        </a:solidFill>
        <a:effectLst/>
      </p:bgPr>
    </p:bg>
    <p:spTree>
      <p:nvGrpSpPr>
        <p:cNvPr id="1" name=""/>
        <p:cNvGrpSpPr/>
        <p:nvPr/>
      </p:nvGrpSpPr>
      <p:grpSpPr>
        <a:xfrm>
          <a:off x="0" y="0"/>
          <a:ext cx="0" cy="0"/>
          <a:chOff x="0" y="0"/>
          <a:chExt cx="0" cy="0"/>
        </a:xfrm>
      </p:grpSpPr>
      <p:sp>
        <p:nvSpPr>
          <p:cNvPr id="8" name="Text Placeholder 2"/>
          <p:cNvSpPr>
            <a:spLocks noGrp="1"/>
          </p:cNvSpPr>
          <p:nvPr userDrawn="1">
            <p:ph idx="1"/>
          </p:nvPr>
        </p:nvSpPr>
        <p:spPr>
          <a:xfrm>
            <a:off x="536602" y="680397"/>
            <a:ext cx="7859185" cy="2721665"/>
          </a:xfrm>
          <a:prstGeom prst="rect">
            <a:avLst/>
          </a:prstGeom>
        </p:spPr>
        <p:txBody>
          <a:bodyPr vert="horz" lIns="91440" tIns="45720" rIns="91440" bIns="45720" rtlCol="0">
            <a:normAutofit/>
          </a:bodyPr>
          <a:lstStyle>
            <a:lvl1pPr marL="0" indent="0">
              <a:lnSpc>
                <a:spcPct val="100000"/>
              </a:lnSpc>
              <a:buNone/>
              <a:defRPr sz="1800">
                <a:solidFill>
                  <a:schemeClr val="bg1"/>
                </a:solidFill>
                <a:latin typeface="Arial"/>
                <a:cs typeface="Arial"/>
              </a:defRPr>
            </a:lvl1pPr>
            <a:lvl2pPr marL="457200" indent="0">
              <a:lnSpc>
                <a:spcPct val="100000"/>
              </a:lnSpc>
              <a:buNone/>
              <a:defRPr sz="1600">
                <a:solidFill>
                  <a:schemeClr val="bg1"/>
                </a:solidFill>
                <a:latin typeface="Arial"/>
                <a:cs typeface="Arial"/>
              </a:defRPr>
            </a:lvl2pPr>
            <a:lvl3pPr marL="914400" indent="0">
              <a:lnSpc>
                <a:spcPct val="100000"/>
              </a:lnSpc>
              <a:buNone/>
              <a:defRPr sz="1600">
                <a:solidFill>
                  <a:schemeClr val="bg1"/>
                </a:solidFill>
                <a:latin typeface="Arial"/>
                <a:cs typeface="Arial"/>
              </a:defRPr>
            </a:lvl3pPr>
            <a:lvl4pPr marL="1371600" indent="0">
              <a:lnSpc>
                <a:spcPct val="100000"/>
              </a:lnSpc>
              <a:buNone/>
              <a:defRPr sz="1600">
                <a:solidFill>
                  <a:schemeClr val="bg1"/>
                </a:solidFill>
                <a:latin typeface="Arial"/>
                <a:cs typeface="Arial"/>
              </a:defRPr>
            </a:lvl4pPr>
            <a:lvl5pPr>
              <a:lnSpc>
                <a:spcPct val="100000"/>
              </a:lnSpc>
              <a:defRPr sz="1600">
                <a:solidFill>
                  <a:schemeClr val="bg1"/>
                </a:solidFill>
                <a:latin typeface="Arial"/>
                <a:cs typeface="Arial"/>
              </a:defRPr>
            </a:lvl5pPr>
          </a:lstStyle>
          <a:p>
            <a:pPr lvl="0"/>
            <a:r>
              <a:rPr lang="en-US"/>
              <a:t>Click to edit Master text styles</a:t>
            </a:r>
          </a:p>
        </p:txBody>
      </p:sp>
      <p:sp>
        <p:nvSpPr>
          <p:cNvPr id="10" name="Rectangle 9"/>
          <p:cNvSpPr/>
          <p:nvPr userDrawn="1"/>
        </p:nvSpPr>
        <p:spPr>
          <a:xfrm>
            <a:off x="-15847" y="680397"/>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31042" y="4235585"/>
            <a:ext cx="536130" cy="922081"/>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28D10E6-FF8A-CC4E-B6D5-BFBD2D0FEC82}"/>
              </a:ext>
            </a:extLst>
          </p:cNvPr>
          <p:cNvPicPr>
            <a:picLocks noChangeAspect="1"/>
          </p:cNvPicPr>
          <p:nvPr userDrawn="1"/>
        </p:nvPicPr>
        <p:blipFill rotWithShape="1">
          <a:blip r:embed="rId2"/>
          <a:srcRect l="11083" t="-148" r="-1556" b="28718"/>
          <a:stretch/>
        </p:blipFill>
        <p:spPr>
          <a:xfrm>
            <a:off x="1240484" y="4147274"/>
            <a:ext cx="4622227" cy="457200"/>
          </a:xfrm>
          <a:prstGeom prst="rect">
            <a:avLst/>
          </a:prstGeom>
        </p:spPr>
      </p:pic>
      <p:pic>
        <p:nvPicPr>
          <p:cNvPr id="13" name="Picture 12" descr="tab-rg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345" y="4326066"/>
            <a:ext cx="357525" cy="453783"/>
          </a:xfrm>
          <a:prstGeom prst="rect">
            <a:avLst/>
          </a:prstGeom>
        </p:spPr>
      </p:pic>
    </p:spTree>
    <p:extLst>
      <p:ext uri="{BB962C8B-B14F-4D97-AF65-F5344CB8AC3E}">
        <p14:creationId xmlns:p14="http://schemas.microsoft.com/office/powerpoint/2010/main" val="1755143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61892" y="634604"/>
            <a:ext cx="6802482" cy="8572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61892" y="1589938"/>
            <a:ext cx="6802482" cy="32152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69" r:id="rId1"/>
    <p:sldLayoutId id="2147493467" r:id="rId2"/>
    <p:sldLayoutId id="2147493472" r:id="rId3"/>
    <p:sldLayoutId id="2147493457" r:id="rId4"/>
    <p:sldLayoutId id="2147493456" r:id="rId5"/>
    <p:sldLayoutId id="2147493474" r:id="rId6"/>
    <p:sldLayoutId id="2147493475" r:id="rId7"/>
    <p:sldLayoutId id="2147493476" r:id="rId8"/>
    <p:sldLayoutId id="2147493478" r:id="rId9"/>
    <p:sldLayoutId id="2147493477" r:id="rId10"/>
  </p:sldLayoutIdLst>
  <p:txStyles>
    <p:titleStyle>
      <a:lvl1pPr algn="l" defTabSz="457200" rtl="0" eaLnBrk="1" latinLnBrk="0" hangingPunct="1">
        <a:spcBef>
          <a:spcPct val="0"/>
        </a:spcBef>
        <a:buNone/>
        <a:defRPr sz="3200" b="1" i="0" kern="100" spc="0">
          <a:solidFill>
            <a:schemeClr val="tx1"/>
          </a:solidFill>
          <a:latin typeface="Arial"/>
          <a:ea typeface="+mj-ea"/>
          <a:cs typeface="Arial"/>
        </a:defRPr>
      </a:lvl1pPr>
    </p:titleStyle>
    <p:body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0.png"/><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0.png"/><Relationship Id="rId4" Type="http://schemas.openxmlformats.org/officeDocument/2006/relationships/image" Target="../media/image170.png"/></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image" Target="../media/image6.sv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3.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27.png"/><Relationship Id="rId1" Type="http://schemas.openxmlformats.org/officeDocument/2006/relationships/slideLayout" Target="../slideLayouts/slideLayout3.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2012books.lardbucket.org/books/theory-and-applications-of-microeconomics/s10-04-markup-pricing-combining-margi.html" TargetMode="External"/><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72863DFC-F769-1FFD-90F2-6C5240A658F7}"/>
              </a:ext>
            </a:extLst>
          </p:cNvPr>
          <p:cNvSpPr txBox="1">
            <a:spLocks/>
          </p:cNvSpPr>
          <p:nvPr/>
        </p:nvSpPr>
        <p:spPr>
          <a:xfrm>
            <a:off x="538314" y="2571750"/>
            <a:ext cx="7734222" cy="1478888"/>
          </a:xfrm>
          <a:prstGeom prst="rect">
            <a:avLst/>
          </a:prstGeom>
        </p:spPr>
        <p:txBody>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endParaRPr lang="en-US" sz="2000" dirty="0">
              <a:solidFill>
                <a:schemeClr val="bg1"/>
              </a:solidFill>
            </a:endParaRPr>
          </a:p>
        </p:txBody>
      </p:sp>
      <p:sp>
        <p:nvSpPr>
          <p:cNvPr id="9" name="Title 1">
            <a:extLst>
              <a:ext uri="{FF2B5EF4-FFF2-40B4-BE49-F238E27FC236}">
                <a16:creationId xmlns:a16="http://schemas.microsoft.com/office/drawing/2014/main" id="{FB30687B-7A7D-8F6B-9025-2A4EFABAC69E}"/>
              </a:ext>
            </a:extLst>
          </p:cNvPr>
          <p:cNvSpPr txBox="1">
            <a:spLocks/>
          </p:cNvSpPr>
          <p:nvPr/>
        </p:nvSpPr>
        <p:spPr>
          <a:xfrm>
            <a:off x="0" y="306218"/>
            <a:ext cx="9144000" cy="1000194"/>
          </a:xfrm>
          <a:prstGeom prst="rect">
            <a:avLst/>
          </a:prstGeom>
        </p:spPr>
        <p:txBody>
          <a:bodyPr>
            <a:normAutofit/>
          </a:bodyPr>
          <a:lstStyle>
            <a:lvl1pPr algn="l" defTabSz="457200" rtl="0" eaLnBrk="1" latinLnBrk="0" hangingPunct="1">
              <a:spcBef>
                <a:spcPct val="0"/>
              </a:spcBef>
              <a:buNone/>
              <a:defRPr sz="3200" b="1" i="0" kern="100" spc="0">
                <a:solidFill>
                  <a:schemeClr val="tx1"/>
                </a:solidFill>
                <a:latin typeface="Arial"/>
                <a:ea typeface="+mj-ea"/>
                <a:cs typeface="Arial"/>
              </a:defRPr>
            </a:lvl1pPr>
          </a:lstStyle>
          <a:p>
            <a:pPr algn="ctr"/>
            <a:r>
              <a:rPr lang="en-US" sz="2400" dirty="0">
                <a:solidFill>
                  <a:schemeClr val="bg1"/>
                </a:solidFill>
              </a:rPr>
              <a:t>SPEA-V-202</a:t>
            </a:r>
          </a:p>
          <a:p>
            <a:pPr algn="ctr"/>
            <a:r>
              <a:rPr lang="en-US" sz="2400" b="0" dirty="0">
                <a:solidFill>
                  <a:schemeClr val="bg1"/>
                </a:solidFill>
              </a:rPr>
              <a:t>Contemporary Economic Issues in Public Affairs</a:t>
            </a:r>
          </a:p>
          <a:p>
            <a:pPr algn="ctr"/>
            <a:endParaRPr lang="en-US" sz="2400" b="0" dirty="0">
              <a:solidFill>
                <a:schemeClr val="bg1"/>
              </a:solidFill>
            </a:endParaRPr>
          </a:p>
        </p:txBody>
      </p:sp>
      <p:sp>
        <p:nvSpPr>
          <p:cNvPr id="10" name="Rectangle 9">
            <a:extLst>
              <a:ext uri="{FF2B5EF4-FFF2-40B4-BE49-F238E27FC236}">
                <a16:creationId xmlns:a16="http://schemas.microsoft.com/office/drawing/2014/main" id="{B08B2BB0-25A8-51DD-1E72-4A1ECB509AE5}"/>
              </a:ext>
            </a:extLst>
          </p:cNvPr>
          <p:cNvSpPr/>
          <p:nvPr/>
        </p:nvSpPr>
        <p:spPr>
          <a:xfrm>
            <a:off x="0" y="1787777"/>
            <a:ext cx="9144000" cy="871464"/>
          </a:xfrm>
          <a:prstGeom prst="rect">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chemeClr val="bg1"/>
                </a:solidFill>
                <a:latin typeface="+mj-lt"/>
              </a:rPr>
              <a:t>Monopoly and Antitrust Regulation</a:t>
            </a:r>
          </a:p>
        </p:txBody>
      </p:sp>
      <p:sp>
        <p:nvSpPr>
          <p:cNvPr id="11" name="Title 1">
            <a:extLst>
              <a:ext uri="{FF2B5EF4-FFF2-40B4-BE49-F238E27FC236}">
                <a16:creationId xmlns:a16="http://schemas.microsoft.com/office/drawing/2014/main" id="{BF1602D2-5AC3-8AC2-F630-020397F6961F}"/>
              </a:ext>
            </a:extLst>
          </p:cNvPr>
          <p:cNvSpPr txBox="1">
            <a:spLocks/>
          </p:cNvSpPr>
          <p:nvPr/>
        </p:nvSpPr>
        <p:spPr>
          <a:xfrm>
            <a:off x="0" y="3140606"/>
            <a:ext cx="9144000" cy="1000194"/>
          </a:xfrm>
          <a:prstGeom prst="rect">
            <a:avLst/>
          </a:prstGeom>
        </p:spPr>
        <p:txBody>
          <a:bodyPr>
            <a:normAutofit/>
          </a:bodyPr>
          <a:lstStyle>
            <a:lvl1pPr algn="l" defTabSz="457200" rtl="0" eaLnBrk="1" latinLnBrk="0" hangingPunct="1">
              <a:spcBef>
                <a:spcPct val="0"/>
              </a:spcBef>
              <a:buNone/>
              <a:defRPr sz="3200" b="1" i="0" kern="100" spc="0">
                <a:solidFill>
                  <a:schemeClr val="tx1"/>
                </a:solidFill>
                <a:latin typeface="Arial"/>
                <a:ea typeface="+mj-ea"/>
                <a:cs typeface="Arial"/>
              </a:defRPr>
            </a:lvl1pPr>
          </a:lstStyle>
          <a:p>
            <a:pPr algn="ctr"/>
            <a:r>
              <a:rPr lang="en-US" sz="2400" b="0" dirty="0">
                <a:solidFill>
                  <a:schemeClr val="bg1"/>
                </a:solidFill>
              </a:rPr>
              <a:t>Luis Navarro</a:t>
            </a:r>
          </a:p>
          <a:p>
            <a:pPr algn="ctr"/>
            <a:endParaRPr lang="en-US" sz="2400" b="0" dirty="0">
              <a:solidFill>
                <a:schemeClr val="bg1"/>
              </a:solidFill>
            </a:endParaRPr>
          </a:p>
        </p:txBody>
      </p:sp>
    </p:spTree>
    <p:extLst>
      <p:ext uri="{BB962C8B-B14F-4D97-AF65-F5344CB8AC3E}">
        <p14:creationId xmlns:p14="http://schemas.microsoft.com/office/powerpoint/2010/main" val="1164000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0"/>
            <a:ext cx="9144000" cy="699065"/>
          </a:xfrm>
        </p:spPr>
        <p:txBody>
          <a:bodyPr>
            <a:normAutofit/>
          </a:bodyPr>
          <a:lstStyle/>
          <a:p>
            <a:r>
              <a:rPr lang="en-US" dirty="0">
                <a:solidFill>
                  <a:schemeClr val="tx1"/>
                </a:solidFill>
              </a:rPr>
              <a:t>Perfect Competition and Marginal Revenue</a:t>
            </a:r>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42E30099-FA3A-73C5-15A5-D76135102660}"/>
                  </a:ext>
                </a:extLst>
              </p:cNvPr>
              <p:cNvSpPr txBox="1"/>
              <p:nvPr/>
            </p:nvSpPr>
            <p:spPr>
              <a:xfrm>
                <a:off x="157055" y="892516"/>
                <a:ext cx="8407825" cy="3323987"/>
              </a:xfrm>
              <a:prstGeom prst="rect">
                <a:avLst/>
              </a:prstGeom>
              <a:noFill/>
            </p:spPr>
            <p:txBody>
              <a:bodyPr wrap="square">
                <a:spAutoFit/>
              </a:bodyPr>
              <a:lstStyle/>
              <a:p>
                <a:pPr>
                  <a:spcBef>
                    <a:spcPts val="1200"/>
                  </a:spcBef>
                  <a:spcAft>
                    <a:spcPts val="600"/>
                  </a:spcAft>
                </a:pPr>
                <a:r>
                  <a:rPr lang="en-US" sz="1400" dirty="0"/>
                  <a:t>Under perfect competition, MR of selling an additional unit is given by the equilibrium price. </a:t>
                </a:r>
              </a:p>
              <a:p>
                <a:pPr marL="285750" indent="-285750">
                  <a:spcBef>
                    <a:spcPts val="1200"/>
                  </a:spcBef>
                  <a:spcAft>
                    <a:spcPts val="600"/>
                  </a:spcAft>
                  <a:buFont typeface="Arial" panose="020B0604020202020204" pitchFamily="34" charset="0"/>
                  <a:buChar char="•"/>
                </a:pPr>
                <a:r>
                  <a:rPr lang="en-US" sz="1400" b="1" dirty="0"/>
                  <a:t>Intuition: </a:t>
                </a:r>
                <a:r>
                  <a:rPr lang="en-US" sz="1400" dirty="0"/>
                  <a:t>firms are price takers. Their behavior does not change the equilibrium price in the margin. </a:t>
                </a:r>
                <a14:m>
                  <m:oMath xmlns:m="http://schemas.openxmlformats.org/officeDocument/2006/math">
                    <m:sSup>
                      <m:sSupPr>
                        <m:ctrlPr>
                          <a:rPr lang="en-US" sz="1400" i="1">
                            <a:latin typeface="Cambria Math" panose="02040503050406030204" pitchFamily="18" charset="0"/>
                          </a:rPr>
                        </m:ctrlPr>
                      </m:sSupPr>
                      <m:e>
                        <m:r>
                          <a:rPr lang="en-US" sz="1400" i="1">
                            <a:latin typeface="Cambria Math" panose="02040503050406030204" pitchFamily="18" charset="0"/>
                          </a:rPr>
                          <m:t>𝑝</m:t>
                        </m:r>
                      </m:e>
                      <m:sup>
                        <m:r>
                          <a:rPr lang="en-US" sz="1400" i="1">
                            <a:latin typeface="Cambria Math" panose="02040503050406030204" pitchFamily="18" charset="0"/>
                          </a:rPr>
                          <m:t>∗</m:t>
                        </m:r>
                      </m:sup>
                    </m:sSup>
                    <m:r>
                      <a:rPr lang="en-US" sz="1400" i="1">
                        <a:latin typeface="Cambria Math" panose="02040503050406030204" pitchFamily="18" charset="0"/>
                      </a:rPr>
                      <m:t>= </m:t>
                    </m:r>
                    <m:r>
                      <a:rPr lang="en-US" sz="1400" i="1">
                        <a:latin typeface="Cambria Math" panose="02040503050406030204" pitchFamily="18" charset="0"/>
                      </a:rPr>
                      <m:t>𝑝</m:t>
                    </m:r>
                    <m:d>
                      <m:dPr>
                        <m:ctrlPr>
                          <a:rPr lang="en-US" sz="1400" i="1">
                            <a:latin typeface="Cambria Math" panose="02040503050406030204" pitchFamily="18" charset="0"/>
                          </a:rPr>
                        </m:ctrlPr>
                      </m:dPr>
                      <m:e>
                        <m:sSup>
                          <m:sSupPr>
                            <m:ctrlPr>
                              <a:rPr lang="en-US" sz="1400" i="1">
                                <a:latin typeface="Cambria Math" panose="02040503050406030204" pitchFamily="18" charset="0"/>
                              </a:rPr>
                            </m:ctrlPr>
                          </m:sSupPr>
                          <m:e>
                            <m:r>
                              <a:rPr lang="en-US" sz="1400" i="1">
                                <a:latin typeface="Cambria Math" panose="02040503050406030204" pitchFamily="18" charset="0"/>
                              </a:rPr>
                              <m:t>𝑄</m:t>
                            </m:r>
                          </m:e>
                          <m:sup>
                            <m:r>
                              <a:rPr lang="en-US" sz="1400" i="1">
                                <a:latin typeface="Cambria Math" panose="02040503050406030204" pitchFamily="18" charset="0"/>
                              </a:rPr>
                              <m:t>∗</m:t>
                            </m:r>
                          </m:sup>
                        </m:sSup>
                      </m:e>
                    </m:d>
                    <m:r>
                      <a:rPr lang="en-US" sz="1400" i="1">
                        <a:latin typeface="Cambria Math" panose="02040503050406030204" pitchFamily="18" charset="0"/>
                      </a:rPr>
                      <m:t>≈</m:t>
                    </m:r>
                    <m:r>
                      <a:rPr lang="en-US" sz="1400" i="1">
                        <a:latin typeface="Cambria Math" panose="02040503050406030204" pitchFamily="18" charset="0"/>
                      </a:rPr>
                      <m:t>𝑝</m:t>
                    </m:r>
                    <m:d>
                      <m:dPr>
                        <m:ctrlPr>
                          <a:rPr lang="en-US" sz="1400" i="1">
                            <a:latin typeface="Cambria Math" panose="02040503050406030204" pitchFamily="18" charset="0"/>
                          </a:rPr>
                        </m:ctrlPr>
                      </m:dPr>
                      <m:e>
                        <m:sSup>
                          <m:sSupPr>
                            <m:ctrlPr>
                              <a:rPr lang="en-US" sz="1400" i="1">
                                <a:latin typeface="Cambria Math" panose="02040503050406030204" pitchFamily="18" charset="0"/>
                              </a:rPr>
                            </m:ctrlPr>
                          </m:sSupPr>
                          <m:e>
                            <m:r>
                              <a:rPr lang="en-US" sz="1400" i="1">
                                <a:latin typeface="Cambria Math" panose="02040503050406030204" pitchFamily="18" charset="0"/>
                              </a:rPr>
                              <m:t>𝑄</m:t>
                            </m:r>
                          </m:e>
                          <m:sup>
                            <m:r>
                              <a:rPr lang="en-US" sz="1400" i="1">
                                <a:latin typeface="Cambria Math" panose="02040503050406030204" pitchFamily="18" charset="0"/>
                              </a:rPr>
                              <m:t>∗</m:t>
                            </m:r>
                          </m:sup>
                        </m:sSup>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𝑞</m:t>
                            </m:r>
                          </m:e>
                          <m:sub>
                            <m:r>
                              <a:rPr lang="en-US" sz="1400" i="1">
                                <a:latin typeface="Cambria Math" panose="02040503050406030204" pitchFamily="18" charset="0"/>
                              </a:rPr>
                              <m:t>𝑖</m:t>
                            </m:r>
                          </m:sub>
                        </m:sSub>
                      </m:e>
                    </m:d>
                  </m:oMath>
                </a14:m>
                <a:r>
                  <a:rPr lang="en-US" sz="1400" dirty="0"/>
                  <a:t> for any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𝑞</m:t>
                        </m:r>
                      </m:e>
                      <m:sub>
                        <m:r>
                          <a:rPr lang="en-US" sz="1400" i="1">
                            <a:latin typeface="Cambria Math" panose="02040503050406030204" pitchFamily="18" charset="0"/>
                          </a:rPr>
                          <m:t>𝑖</m:t>
                        </m:r>
                      </m:sub>
                    </m:sSub>
                    <m:r>
                      <a:rPr lang="en-US" sz="1400" i="1">
                        <a:latin typeface="Cambria Math" panose="02040503050406030204" pitchFamily="18" charset="0"/>
                      </a:rPr>
                      <m:t> </m:t>
                    </m:r>
                  </m:oMath>
                </a14:m>
                <a:r>
                  <a:rPr lang="en-US" sz="1400" dirty="0"/>
                  <a:t>. Any additional revenue is directly proportional to the price of the good. </a:t>
                </a:r>
              </a:p>
              <a:p>
                <a:pPr>
                  <a:spcBef>
                    <a:spcPts val="1200"/>
                  </a:spcBef>
                  <a:spcAft>
                    <a:spcPts val="600"/>
                  </a:spcAft>
                </a:pPr>
                <a14:m>
                  <m:oMathPara xmlns:m="http://schemas.openxmlformats.org/officeDocument/2006/math">
                    <m:oMathParaPr>
                      <m:jc m:val="center"/>
                    </m:oMathParaPr>
                    <m:oMath xmlns:m="http://schemas.openxmlformats.org/officeDocument/2006/math">
                      <m:r>
                        <a:rPr lang="en-US" sz="1400" b="0" i="1" smtClean="0">
                          <a:latin typeface="Cambria Math" panose="02040503050406030204" pitchFamily="18" charset="0"/>
                        </a:rPr>
                        <m:t>𝑀𝑅</m:t>
                      </m:r>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𝑄</m:t>
                          </m:r>
                        </m:e>
                        <m:sup>
                          <m:r>
                            <a:rPr lang="en-US" sz="1400" b="0" i="1" smtClean="0">
                              <a:latin typeface="Cambria Math" panose="02040503050406030204" pitchFamily="18" charset="0"/>
                            </a:rPr>
                            <m:t>∗</m:t>
                          </m:r>
                        </m:sup>
                      </m:sSup>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𝑝</m:t>
                          </m:r>
                        </m:e>
                        <m:sup>
                          <m:r>
                            <a:rPr lang="en-US" sz="1400" b="0" i="1" smtClean="0">
                              <a:latin typeface="Cambria Math" panose="02040503050406030204" pitchFamily="18" charset="0"/>
                            </a:rPr>
                            <m:t>∗</m:t>
                          </m:r>
                        </m:sup>
                      </m:sSup>
                    </m:oMath>
                  </m:oMathPara>
                </a14:m>
                <a:endParaRPr lang="en-US" sz="1400" b="0" i="1" dirty="0"/>
              </a:p>
              <a:p>
                <a:pPr marL="285750" indent="-285750">
                  <a:spcBef>
                    <a:spcPts val="1200"/>
                  </a:spcBef>
                  <a:spcAft>
                    <a:spcPts val="600"/>
                  </a:spcAft>
                  <a:buFont typeface="Arial" panose="020B0604020202020204" pitchFamily="34" charset="0"/>
                  <a:buChar char="•"/>
                </a:pPr>
                <a:r>
                  <a:rPr lang="en-US" sz="1400" b="1" dirty="0"/>
                  <a:t>Key result: </a:t>
                </a:r>
                <a:r>
                  <a:rPr lang="en-US" sz="1400" dirty="0"/>
                  <a:t>under perfect competition, profit maximization leads to the following efficiency condition. In equilibrium price equals to marginal cost </a:t>
                </a:r>
                <a14:m>
                  <m:oMath xmlns:m="http://schemas.openxmlformats.org/officeDocument/2006/math">
                    <m:r>
                      <a:rPr lang="en-US" sz="1400" i="1">
                        <a:latin typeface="Cambria Math" panose="02040503050406030204" pitchFamily="18" charset="0"/>
                      </a:rPr>
                      <m:t>𝑀𝐶</m:t>
                    </m:r>
                  </m:oMath>
                </a14:m>
                <a:r>
                  <a:rPr lang="en-US" sz="1400" b="1" i="1" dirty="0"/>
                  <a:t>. </a:t>
                </a:r>
              </a:p>
              <a:p>
                <a:pPr>
                  <a:spcBef>
                    <a:spcPts val="1200"/>
                  </a:spcBef>
                  <a:spcAft>
                    <a:spcPts val="600"/>
                  </a:spcAft>
                </a:pPr>
                <a14:m>
                  <m:oMathPara xmlns:m="http://schemas.openxmlformats.org/officeDocument/2006/math">
                    <m:oMathParaPr>
                      <m:jc m:val="center"/>
                    </m:oMathParaPr>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𝑝</m:t>
                          </m:r>
                        </m:e>
                        <m:sup>
                          <m:r>
                            <a:rPr lang="en-US" sz="1400" b="0" i="1" smtClean="0">
                              <a:latin typeface="Cambria Math" panose="02040503050406030204" pitchFamily="18" charset="0"/>
                            </a:rPr>
                            <m:t>∗</m:t>
                          </m:r>
                        </m:sup>
                      </m:sSup>
                      <m:r>
                        <a:rPr lang="en-US" sz="1400" b="0" i="1" smtClean="0">
                          <a:latin typeface="Cambria Math" panose="02040503050406030204" pitchFamily="18" charset="0"/>
                        </a:rPr>
                        <m:t>=</m:t>
                      </m:r>
                      <m:r>
                        <a:rPr lang="en-US" sz="1400" b="0" i="1" smtClean="0">
                          <a:latin typeface="Cambria Math" panose="02040503050406030204" pitchFamily="18" charset="0"/>
                        </a:rPr>
                        <m:t>𝑀𝐶</m:t>
                      </m:r>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𝑄</m:t>
                          </m:r>
                        </m:e>
                        <m:sup>
                          <m:r>
                            <a:rPr lang="en-US" sz="1400" b="0" i="1" smtClean="0">
                              <a:latin typeface="Cambria Math" panose="02040503050406030204" pitchFamily="18" charset="0"/>
                            </a:rPr>
                            <m:t>∗</m:t>
                          </m:r>
                        </m:sup>
                      </m:sSup>
                      <m:r>
                        <a:rPr lang="en-US" sz="1400" b="0" i="1" smtClean="0">
                          <a:latin typeface="Cambria Math" panose="02040503050406030204" pitchFamily="18" charset="0"/>
                        </a:rPr>
                        <m:t>)</m:t>
                      </m:r>
                    </m:oMath>
                  </m:oMathPara>
                </a14:m>
                <a:endParaRPr lang="en-US" sz="1400" b="0" i="1" dirty="0"/>
              </a:p>
              <a:p>
                <a:pPr marL="285750" indent="-285750">
                  <a:spcBef>
                    <a:spcPts val="1200"/>
                  </a:spcBef>
                  <a:spcAft>
                    <a:spcPts val="600"/>
                  </a:spcAft>
                  <a:buFont typeface="Arial" panose="020B0604020202020204" pitchFamily="34" charset="0"/>
                  <a:buChar char="•"/>
                </a:pPr>
                <a:r>
                  <a:rPr lang="en-US" sz="1400" dirty="0"/>
                  <a:t>If markets operate properly, the equilibrium price is equal to the marginal cost of production. </a:t>
                </a:r>
              </a:p>
              <a:p>
                <a:pPr marL="285750" indent="-285750">
                  <a:spcBef>
                    <a:spcPts val="1200"/>
                  </a:spcBef>
                  <a:spcAft>
                    <a:spcPts val="600"/>
                  </a:spcAft>
                  <a:buFont typeface="Arial" panose="020B0604020202020204" pitchFamily="34" charset="0"/>
                  <a:buChar char="•"/>
                </a:pPr>
                <a:r>
                  <a:rPr lang="en-US" sz="1400" b="1" dirty="0"/>
                  <a:t>Takeaway:</a:t>
                </a:r>
                <a:r>
                  <a:rPr lang="en-US" sz="1400" dirty="0"/>
                  <a:t> imperfect competition will imply deviations from this efficiency condition. </a:t>
                </a:r>
                <a:endParaRPr lang="en-US" sz="1400" b="1" dirty="0"/>
              </a:p>
            </p:txBody>
          </p:sp>
        </mc:Choice>
        <mc:Fallback xmlns="">
          <p:sp>
            <p:nvSpPr>
              <p:cNvPr id="41" name="TextBox 40">
                <a:extLst>
                  <a:ext uri="{FF2B5EF4-FFF2-40B4-BE49-F238E27FC236}">
                    <a16:creationId xmlns:a16="http://schemas.microsoft.com/office/drawing/2014/main" id="{42E30099-FA3A-73C5-15A5-D76135102660}"/>
                  </a:ext>
                </a:extLst>
              </p:cNvPr>
              <p:cNvSpPr txBox="1">
                <a:spLocks noRot="1" noChangeAspect="1" noMove="1" noResize="1" noEditPoints="1" noAdjustHandles="1" noChangeArrowheads="1" noChangeShapeType="1" noTextEdit="1"/>
              </p:cNvSpPr>
              <p:nvPr/>
            </p:nvSpPr>
            <p:spPr>
              <a:xfrm>
                <a:off x="157055" y="892516"/>
                <a:ext cx="8407825" cy="3323987"/>
              </a:xfrm>
              <a:prstGeom prst="rect">
                <a:avLst/>
              </a:prstGeom>
              <a:blipFill>
                <a:blip r:embed="rId2"/>
                <a:stretch>
                  <a:fillRect l="-218" t="-183" b="-916"/>
                </a:stretch>
              </a:blipFill>
            </p:spPr>
            <p:txBody>
              <a:bodyPr/>
              <a:lstStyle/>
              <a:p>
                <a:r>
                  <a:rPr lang="en-US">
                    <a:noFill/>
                  </a:rPr>
                  <a:t> </a:t>
                </a:r>
              </a:p>
            </p:txBody>
          </p:sp>
        </mc:Fallback>
      </mc:AlternateContent>
    </p:spTree>
    <p:extLst>
      <p:ext uri="{BB962C8B-B14F-4D97-AF65-F5344CB8AC3E}">
        <p14:creationId xmlns:p14="http://schemas.microsoft.com/office/powerpoint/2010/main" val="2536887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0"/>
            <a:ext cx="9144000" cy="699065"/>
          </a:xfrm>
        </p:spPr>
        <p:txBody>
          <a:bodyPr>
            <a:normAutofit/>
          </a:bodyPr>
          <a:lstStyle/>
          <a:p>
            <a:r>
              <a:rPr lang="en-US" dirty="0">
                <a:solidFill>
                  <a:schemeClr val="tx1"/>
                </a:solidFill>
              </a:rPr>
              <a:t>Imperfect Competition and Monopoly</a:t>
            </a:r>
          </a:p>
        </p:txBody>
      </p:sp>
      <p:sp>
        <p:nvSpPr>
          <p:cNvPr id="41" name="TextBox 40">
            <a:extLst>
              <a:ext uri="{FF2B5EF4-FFF2-40B4-BE49-F238E27FC236}">
                <a16:creationId xmlns:a16="http://schemas.microsoft.com/office/drawing/2014/main" id="{42E30099-FA3A-73C5-15A5-D76135102660}"/>
              </a:ext>
            </a:extLst>
          </p:cNvPr>
          <p:cNvSpPr txBox="1"/>
          <p:nvPr/>
        </p:nvSpPr>
        <p:spPr>
          <a:xfrm>
            <a:off x="204469" y="905420"/>
            <a:ext cx="8735061" cy="2970044"/>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b="1" dirty="0"/>
              <a:t>Perfect Competition </a:t>
            </a:r>
            <a:r>
              <a:rPr lang="en-US" sz="1400" dirty="0"/>
              <a:t>is required for free-market exchange to derive in economic efficiency. </a:t>
            </a:r>
            <a:endParaRPr lang="en-US" sz="1400" b="1" dirty="0"/>
          </a:p>
          <a:p>
            <a:pPr marL="285750" indent="-285750">
              <a:spcBef>
                <a:spcPts val="1200"/>
              </a:spcBef>
              <a:spcAft>
                <a:spcPts val="600"/>
              </a:spcAft>
              <a:buFont typeface="Arial" panose="020B0604020202020204" pitchFamily="34" charset="0"/>
              <a:buChar char="•"/>
            </a:pPr>
            <a:r>
              <a:rPr lang="en-US" sz="1400" dirty="0"/>
              <a:t>We say the market observes </a:t>
            </a:r>
            <a:r>
              <a:rPr lang="en-US" sz="1400" b="1" dirty="0"/>
              <a:t>imperfect competition</a:t>
            </a:r>
            <a:r>
              <a:rPr lang="en-US" sz="1400" dirty="0"/>
              <a:t> when some agent has </a:t>
            </a:r>
            <a:r>
              <a:rPr lang="en-US" sz="1400" b="1" dirty="0"/>
              <a:t>market power </a:t>
            </a:r>
            <a:r>
              <a:rPr lang="en-US" sz="1400" dirty="0"/>
              <a:t>(can influence the equilibrium market with her individual behavior). </a:t>
            </a:r>
            <a:endParaRPr lang="en-US" sz="1400" b="1" dirty="0"/>
          </a:p>
          <a:p>
            <a:pPr marL="285750" indent="-285750">
              <a:spcBef>
                <a:spcPts val="1200"/>
              </a:spcBef>
              <a:spcAft>
                <a:spcPts val="600"/>
              </a:spcAft>
              <a:buFont typeface="Arial" panose="020B0604020202020204" pitchFamily="34" charset="0"/>
              <a:buChar char="•"/>
            </a:pPr>
            <a:r>
              <a:rPr lang="en-US" sz="1400" dirty="0"/>
              <a:t>The extreme case of </a:t>
            </a:r>
            <a:r>
              <a:rPr lang="en-US" sz="1400" b="1" dirty="0"/>
              <a:t>imperfect competition </a:t>
            </a:r>
            <a:r>
              <a:rPr lang="en-US" sz="1400" dirty="0"/>
              <a:t>is </a:t>
            </a:r>
            <a:r>
              <a:rPr lang="en-US" sz="1400" b="1" dirty="0"/>
              <a:t>monopolistic behavior. </a:t>
            </a:r>
            <a:r>
              <a:rPr lang="en-US" sz="1400" dirty="0"/>
              <a:t>In other words, when there is only one firm in the market supplying the good.  </a:t>
            </a:r>
          </a:p>
          <a:p>
            <a:pPr marL="285750" indent="-285750">
              <a:spcBef>
                <a:spcPts val="1200"/>
              </a:spcBef>
              <a:spcAft>
                <a:spcPts val="600"/>
              </a:spcAft>
              <a:buFont typeface="Arial" panose="020B0604020202020204" pitchFamily="34" charset="0"/>
              <a:buChar char="•"/>
            </a:pPr>
            <a:r>
              <a:rPr lang="en-US" sz="1400" b="1" dirty="0"/>
              <a:t>Monopoly: </a:t>
            </a:r>
            <a:r>
              <a:rPr lang="en-US" sz="1400" dirty="0"/>
              <a:t>a firm that is the sole seller of a product without any close substitutes.</a:t>
            </a:r>
          </a:p>
          <a:p>
            <a:pPr marL="742950" lvl="1" indent="-285750">
              <a:spcBef>
                <a:spcPts val="1200"/>
              </a:spcBef>
              <a:spcAft>
                <a:spcPts val="600"/>
              </a:spcAft>
              <a:buFont typeface="Courier New" panose="02070309020205020404" pitchFamily="49" charset="0"/>
              <a:buChar char="o"/>
            </a:pPr>
            <a:r>
              <a:rPr lang="en-US" sz="1400" dirty="0"/>
              <a:t>Example: Duke Energy in Bloomington. </a:t>
            </a:r>
          </a:p>
          <a:p>
            <a:pPr marL="742950" lvl="1" indent="-285750">
              <a:spcBef>
                <a:spcPts val="1200"/>
              </a:spcBef>
              <a:spcAft>
                <a:spcPts val="600"/>
              </a:spcAft>
              <a:buFont typeface="Courier New" panose="02070309020205020404" pitchFamily="49" charset="0"/>
              <a:buChar char="o"/>
            </a:pPr>
            <a:r>
              <a:rPr lang="en-US" sz="1400" dirty="0"/>
              <a:t>Example: Microsoft in the 90s. </a:t>
            </a:r>
          </a:p>
        </p:txBody>
      </p:sp>
    </p:spTree>
    <p:extLst>
      <p:ext uri="{BB962C8B-B14F-4D97-AF65-F5344CB8AC3E}">
        <p14:creationId xmlns:p14="http://schemas.microsoft.com/office/powerpoint/2010/main" val="2769092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0"/>
            <a:ext cx="9144000" cy="699065"/>
          </a:xfrm>
        </p:spPr>
        <p:txBody>
          <a:bodyPr>
            <a:normAutofit/>
          </a:bodyPr>
          <a:lstStyle/>
          <a:p>
            <a:r>
              <a:rPr lang="en-US" dirty="0">
                <a:solidFill>
                  <a:schemeClr val="tx1"/>
                </a:solidFill>
              </a:rPr>
              <a:t>Market Equilibrium with Monopoly</a:t>
            </a:r>
          </a:p>
        </p:txBody>
      </p:sp>
      <p:sp>
        <p:nvSpPr>
          <p:cNvPr id="41" name="TextBox 40">
            <a:extLst>
              <a:ext uri="{FF2B5EF4-FFF2-40B4-BE49-F238E27FC236}">
                <a16:creationId xmlns:a16="http://schemas.microsoft.com/office/drawing/2014/main" id="{42E30099-FA3A-73C5-15A5-D76135102660}"/>
              </a:ext>
            </a:extLst>
          </p:cNvPr>
          <p:cNvSpPr txBox="1"/>
          <p:nvPr/>
        </p:nvSpPr>
        <p:spPr>
          <a:xfrm>
            <a:off x="204657" y="961723"/>
            <a:ext cx="8735061" cy="2523768"/>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dirty="0"/>
              <a:t>When there is only one firm supplying, then we say is a </a:t>
            </a:r>
            <a:r>
              <a:rPr lang="en-US" sz="1400" b="1" dirty="0"/>
              <a:t>price setter: </a:t>
            </a:r>
            <a:r>
              <a:rPr lang="en-US" sz="1400" dirty="0"/>
              <a:t>the monopoly has market power to change the price and quantity exchanged in equilibrium. </a:t>
            </a:r>
          </a:p>
          <a:p>
            <a:pPr marL="285750" indent="-285750">
              <a:spcBef>
                <a:spcPts val="1200"/>
              </a:spcBef>
              <a:spcAft>
                <a:spcPts val="600"/>
              </a:spcAft>
              <a:buFont typeface="Arial" panose="020B0604020202020204" pitchFamily="34" charset="0"/>
              <a:buChar char="•"/>
            </a:pPr>
            <a:r>
              <a:rPr lang="en-US" sz="1400" dirty="0"/>
              <a:t>What happens when the monopoly tries to change the price at which it is selling? </a:t>
            </a:r>
            <a:endParaRPr lang="en-US" sz="1400" b="1" dirty="0"/>
          </a:p>
          <a:p>
            <a:pPr marL="285750" indent="-285750">
              <a:spcBef>
                <a:spcPts val="1200"/>
              </a:spcBef>
              <a:spcAft>
                <a:spcPts val="600"/>
              </a:spcAft>
              <a:buFont typeface="Arial" panose="020B0604020202020204" pitchFamily="34" charset="0"/>
              <a:buChar char="•"/>
            </a:pPr>
            <a:r>
              <a:rPr lang="en-US" sz="1400" dirty="0"/>
              <a:t>Unlike firms under perfect competition, if the monopoly increases the price above the equilibrium level it leads to a lower quantity exchanged (excess supply), but it remains operating (still makes profits). </a:t>
            </a:r>
          </a:p>
          <a:p>
            <a:pPr marL="285750" indent="-285750">
              <a:spcBef>
                <a:spcPts val="1200"/>
              </a:spcBef>
              <a:spcAft>
                <a:spcPts val="600"/>
              </a:spcAft>
              <a:buFont typeface="Arial" panose="020B0604020202020204" pitchFamily="34" charset="0"/>
              <a:buChar char="•"/>
            </a:pPr>
            <a:r>
              <a:rPr lang="en-US" sz="1400" u="sng" dirty="0"/>
              <a:t>What does this mean? </a:t>
            </a:r>
            <a:r>
              <a:rPr lang="en-US" sz="1400" dirty="0"/>
              <a:t>Monopoly faces the traditional downward-sloping market demand curve. </a:t>
            </a:r>
          </a:p>
          <a:p>
            <a:pPr marL="285750" indent="-285750">
              <a:spcBef>
                <a:spcPts val="1200"/>
              </a:spcBef>
              <a:spcAft>
                <a:spcPts val="600"/>
              </a:spcAft>
              <a:buFont typeface="Arial" panose="020B0604020202020204" pitchFamily="34" charset="0"/>
              <a:buChar char="•"/>
            </a:pPr>
            <a:r>
              <a:rPr lang="en-US" sz="1400" dirty="0"/>
              <a:t>See Mankiw Ch 15, Fig 2. </a:t>
            </a:r>
          </a:p>
        </p:txBody>
      </p:sp>
    </p:spTree>
    <p:extLst>
      <p:ext uri="{BB962C8B-B14F-4D97-AF65-F5344CB8AC3E}">
        <p14:creationId xmlns:p14="http://schemas.microsoft.com/office/powerpoint/2010/main" val="1302408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0"/>
            <a:ext cx="9144000" cy="699065"/>
          </a:xfrm>
        </p:spPr>
        <p:txBody>
          <a:bodyPr>
            <a:normAutofit/>
          </a:bodyPr>
          <a:lstStyle/>
          <a:p>
            <a:r>
              <a:rPr lang="en-US" dirty="0">
                <a:solidFill>
                  <a:schemeClr val="tx1"/>
                </a:solidFill>
              </a:rPr>
              <a:t>Market Equilibrium with Monopoly</a:t>
            </a:r>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42E30099-FA3A-73C5-15A5-D76135102660}"/>
                  </a:ext>
                </a:extLst>
              </p:cNvPr>
              <p:cNvSpPr txBox="1"/>
              <p:nvPr/>
            </p:nvSpPr>
            <p:spPr>
              <a:xfrm>
                <a:off x="74506" y="699065"/>
                <a:ext cx="8994987" cy="3647152"/>
              </a:xfrm>
              <a:prstGeom prst="rect">
                <a:avLst/>
              </a:prstGeom>
              <a:noFill/>
            </p:spPr>
            <p:txBody>
              <a:bodyPr wrap="square">
                <a:spAutoFit/>
              </a:bodyPr>
              <a:lstStyle/>
              <a:p>
                <a:pPr>
                  <a:spcBef>
                    <a:spcPts val="1200"/>
                  </a:spcBef>
                  <a:spcAft>
                    <a:spcPts val="600"/>
                  </a:spcAft>
                </a:pPr>
                <a:r>
                  <a:rPr lang="en-US" sz="1400" dirty="0"/>
                  <a:t>How do we calculate the market equilibrium under the presence of a monopolistic firm? </a:t>
                </a:r>
              </a:p>
              <a:p>
                <a:pPr marL="285750" indent="-285750">
                  <a:spcBef>
                    <a:spcPts val="1200"/>
                  </a:spcBef>
                  <a:spcAft>
                    <a:spcPts val="600"/>
                  </a:spcAft>
                  <a:buFont typeface="Arial" panose="020B0604020202020204" pitchFamily="34" charset="0"/>
                  <a:buChar char="•"/>
                </a:pPr>
                <a:r>
                  <a:rPr lang="en-US" sz="1400" dirty="0"/>
                  <a:t>Let’s look at the profit maximization condition: </a:t>
                </a:r>
                <a14:m>
                  <m:oMath xmlns:m="http://schemas.openxmlformats.org/officeDocument/2006/math">
                    <m:r>
                      <a:rPr lang="en-US" sz="1400" b="0" i="1" smtClean="0">
                        <a:latin typeface="Cambria Math" panose="02040503050406030204" pitchFamily="18" charset="0"/>
                      </a:rPr>
                      <m:t>𝑀𝑅</m:t>
                    </m:r>
                    <m:d>
                      <m:dPr>
                        <m:ctrlPr>
                          <a:rPr lang="en-US" sz="1400" b="0" i="1" smtClean="0">
                            <a:latin typeface="Cambria Math" panose="02040503050406030204" pitchFamily="18" charset="0"/>
                          </a:rPr>
                        </m:ctrlPr>
                      </m:dPr>
                      <m:e>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𝑄</m:t>
                            </m:r>
                          </m:e>
                          <m:sup>
                            <m:r>
                              <a:rPr lang="en-US" sz="1400" b="0" i="1" smtClean="0">
                                <a:latin typeface="Cambria Math" panose="02040503050406030204" pitchFamily="18" charset="0"/>
                              </a:rPr>
                              <m:t>∗</m:t>
                            </m:r>
                          </m:sup>
                        </m:sSup>
                      </m:e>
                    </m:d>
                    <m:r>
                      <a:rPr lang="en-US" sz="1400" b="0" i="1" smtClean="0">
                        <a:latin typeface="Cambria Math" panose="02040503050406030204" pitchFamily="18" charset="0"/>
                      </a:rPr>
                      <m:t>=</m:t>
                    </m:r>
                    <m:r>
                      <a:rPr lang="en-US" sz="1400" b="0" i="1" smtClean="0">
                        <a:latin typeface="Cambria Math" panose="02040503050406030204" pitchFamily="18" charset="0"/>
                      </a:rPr>
                      <m:t>𝑀𝐶</m:t>
                    </m:r>
                    <m:d>
                      <m:dPr>
                        <m:ctrlPr>
                          <a:rPr lang="en-US" sz="1400" b="0" i="1" smtClean="0">
                            <a:latin typeface="Cambria Math" panose="02040503050406030204" pitchFamily="18" charset="0"/>
                          </a:rPr>
                        </m:ctrlPr>
                      </m:dPr>
                      <m:e>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𝑄</m:t>
                            </m:r>
                          </m:e>
                          <m:sup>
                            <m:r>
                              <a:rPr lang="en-US" sz="1400" b="0" i="1" smtClean="0">
                                <a:latin typeface="Cambria Math" panose="02040503050406030204" pitchFamily="18" charset="0"/>
                              </a:rPr>
                              <m:t>∗</m:t>
                            </m:r>
                          </m:sup>
                        </m:sSup>
                      </m:e>
                    </m:d>
                  </m:oMath>
                </a14:m>
                <a:r>
                  <a:rPr lang="en-US" sz="1400" dirty="0"/>
                  <a:t>. </a:t>
                </a:r>
                <a:endParaRPr lang="en-US" sz="1400" b="1" dirty="0"/>
              </a:p>
              <a:p>
                <a:pPr marL="285750" indent="-285750">
                  <a:spcBef>
                    <a:spcPts val="1200"/>
                  </a:spcBef>
                  <a:spcAft>
                    <a:spcPts val="600"/>
                  </a:spcAft>
                  <a:buFont typeface="Arial" panose="020B0604020202020204" pitchFamily="34" charset="0"/>
                  <a:buChar char="•"/>
                </a:pPr>
                <a:r>
                  <a:rPr lang="en-US" sz="1400" dirty="0"/>
                  <a:t>With perfect competition, </a:t>
                </a:r>
                <a14:m>
                  <m:oMath xmlns:m="http://schemas.openxmlformats.org/officeDocument/2006/math">
                    <m:r>
                      <a:rPr lang="en-US" sz="1400" i="1">
                        <a:latin typeface="Cambria Math" panose="02040503050406030204" pitchFamily="18" charset="0"/>
                      </a:rPr>
                      <m:t>𝑀𝑅</m:t>
                    </m:r>
                    <m:d>
                      <m:dPr>
                        <m:ctrlPr>
                          <a:rPr lang="en-US" sz="1400" i="1">
                            <a:latin typeface="Cambria Math" panose="02040503050406030204" pitchFamily="18" charset="0"/>
                          </a:rPr>
                        </m:ctrlPr>
                      </m:dPr>
                      <m:e>
                        <m:sSup>
                          <m:sSupPr>
                            <m:ctrlPr>
                              <a:rPr lang="en-US" sz="1400" i="1">
                                <a:latin typeface="Cambria Math" panose="02040503050406030204" pitchFamily="18" charset="0"/>
                              </a:rPr>
                            </m:ctrlPr>
                          </m:sSupPr>
                          <m:e>
                            <m:r>
                              <a:rPr lang="en-US" sz="1400" i="1">
                                <a:latin typeface="Cambria Math" panose="02040503050406030204" pitchFamily="18" charset="0"/>
                              </a:rPr>
                              <m:t>𝑄</m:t>
                            </m:r>
                          </m:e>
                          <m:sup>
                            <m:r>
                              <a:rPr lang="en-US" sz="1400" i="1">
                                <a:latin typeface="Cambria Math" panose="02040503050406030204" pitchFamily="18" charset="0"/>
                              </a:rPr>
                              <m:t>∗</m:t>
                            </m:r>
                          </m:sup>
                        </m:sSup>
                      </m:e>
                    </m:d>
                    <m:r>
                      <a:rPr lang="en-US" sz="1400" i="1">
                        <a:latin typeface="Cambria Math" panose="02040503050406030204" pitchFamily="18" charset="0"/>
                      </a:rPr>
                      <m:t>=</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𝑝</m:t>
                        </m:r>
                      </m:e>
                      <m:sup>
                        <m:r>
                          <a:rPr lang="en-US" sz="1400" b="0" i="1" smtClean="0">
                            <a:latin typeface="Cambria Math" panose="02040503050406030204" pitchFamily="18" charset="0"/>
                          </a:rPr>
                          <m:t>∗</m:t>
                        </m:r>
                      </m:sup>
                    </m:sSup>
                  </m:oMath>
                </a14:m>
                <a:r>
                  <a:rPr lang="en-US" sz="1400" dirty="0"/>
                  <a:t>. However, this is no longer true for the monopoly. </a:t>
                </a:r>
              </a:p>
              <a:p>
                <a:pPr marL="285750" indent="-285750">
                  <a:spcBef>
                    <a:spcPts val="1200"/>
                  </a:spcBef>
                  <a:spcAft>
                    <a:spcPts val="600"/>
                  </a:spcAft>
                  <a:buFont typeface="Arial" panose="020B0604020202020204" pitchFamily="34" charset="0"/>
                  <a:buChar char="•"/>
                </a:pPr>
                <a:r>
                  <a:rPr lang="en-US" sz="1400" dirty="0"/>
                  <a:t>Why? The monopoly is a price-setter! </a:t>
                </a:r>
              </a:p>
              <a:p>
                <a:pPr marL="285750" indent="-285750">
                  <a:spcBef>
                    <a:spcPts val="1200"/>
                  </a:spcBef>
                  <a:spcAft>
                    <a:spcPts val="600"/>
                  </a:spcAft>
                  <a:buFont typeface="Arial" panose="020B0604020202020204" pitchFamily="34" charset="0"/>
                  <a:buChar char="•"/>
                </a:pPr>
                <a:r>
                  <a:rPr lang="en-US" sz="1400" dirty="0"/>
                  <a:t>Any change in the price offered derives on a change in the quantity demanded. </a:t>
                </a:r>
              </a:p>
              <a:p>
                <a:pPr marL="285750" indent="-285750">
                  <a:spcBef>
                    <a:spcPts val="1200"/>
                  </a:spcBef>
                  <a:spcAft>
                    <a:spcPts val="600"/>
                  </a:spcAft>
                  <a:buFont typeface="Arial" panose="020B0604020202020204" pitchFamily="34" charset="0"/>
                  <a:buChar char="•"/>
                </a:pPr>
                <a:r>
                  <a:rPr lang="en-US" sz="1400" dirty="0"/>
                  <a:t>We can decompose the effect of increasing the amount sold by the monopoly on its total revenue in 2 parts: </a:t>
                </a:r>
              </a:p>
              <a:p>
                <a:pPr marL="742950" lvl="1" indent="-285750">
                  <a:spcBef>
                    <a:spcPts val="1200"/>
                  </a:spcBef>
                  <a:spcAft>
                    <a:spcPts val="600"/>
                  </a:spcAft>
                  <a:buFont typeface="Arial" panose="020B0604020202020204" pitchFamily="34" charset="0"/>
                  <a:buChar char="•"/>
                </a:pPr>
                <a:r>
                  <a:rPr lang="en-US" sz="1400" u="sng" dirty="0"/>
                  <a:t>Output effect: </a:t>
                </a:r>
                <a:r>
                  <a:rPr lang="en-US" sz="1400" dirty="0"/>
                  <a:t>more output is sold, which leads to more revenue due to higher Q</a:t>
                </a:r>
              </a:p>
              <a:p>
                <a:pPr marL="742950" lvl="1" indent="-285750">
                  <a:spcBef>
                    <a:spcPts val="1200"/>
                  </a:spcBef>
                  <a:spcAft>
                    <a:spcPts val="600"/>
                  </a:spcAft>
                  <a:buFont typeface="Arial" panose="020B0604020202020204" pitchFamily="34" charset="0"/>
                  <a:buChar char="•"/>
                </a:pPr>
                <a:r>
                  <a:rPr lang="en-US" sz="1400" u="sng" dirty="0"/>
                  <a:t>Price effect: </a:t>
                </a:r>
                <a:r>
                  <a:rPr lang="en-US" sz="1400" dirty="0"/>
                  <a:t>demand is downward sloping. Producing more decreases the willingness to pay, so the price falls reducing total revenue. </a:t>
                </a:r>
                <a:endParaRPr lang="en-US" sz="1400" u="sng" dirty="0"/>
              </a:p>
            </p:txBody>
          </p:sp>
        </mc:Choice>
        <mc:Fallback xmlns="">
          <p:sp>
            <p:nvSpPr>
              <p:cNvPr id="41" name="TextBox 40">
                <a:extLst>
                  <a:ext uri="{FF2B5EF4-FFF2-40B4-BE49-F238E27FC236}">
                    <a16:creationId xmlns:a16="http://schemas.microsoft.com/office/drawing/2014/main" id="{42E30099-FA3A-73C5-15A5-D76135102660}"/>
                  </a:ext>
                </a:extLst>
              </p:cNvPr>
              <p:cNvSpPr txBox="1">
                <a:spLocks noRot="1" noChangeAspect="1" noMove="1" noResize="1" noEditPoints="1" noAdjustHandles="1" noChangeArrowheads="1" noChangeShapeType="1" noTextEdit="1"/>
              </p:cNvSpPr>
              <p:nvPr/>
            </p:nvSpPr>
            <p:spPr>
              <a:xfrm>
                <a:off x="74506" y="699065"/>
                <a:ext cx="8994987" cy="3647152"/>
              </a:xfrm>
              <a:prstGeom prst="rect">
                <a:avLst/>
              </a:prstGeom>
              <a:blipFill>
                <a:blip r:embed="rId2"/>
                <a:stretch>
                  <a:fillRect l="-203" t="-334" b="-836"/>
                </a:stretch>
              </a:blipFill>
            </p:spPr>
            <p:txBody>
              <a:bodyPr/>
              <a:lstStyle/>
              <a:p>
                <a:r>
                  <a:rPr lang="en-US">
                    <a:noFill/>
                  </a:rPr>
                  <a:t> </a:t>
                </a:r>
              </a:p>
            </p:txBody>
          </p:sp>
        </mc:Fallback>
      </mc:AlternateContent>
    </p:spTree>
    <p:extLst>
      <p:ext uri="{BB962C8B-B14F-4D97-AF65-F5344CB8AC3E}">
        <p14:creationId xmlns:p14="http://schemas.microsoft.com/office/powerpoint/2010/main" val="1841012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1">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1">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42E30099-FA3A-73C5-15A5-D76135102660}"/>
                  </a:ext>
                </a:extLst>
              </p:cNvPr>
              <p:cNvSpPr txBox="1"/>
              <p:nvPr/>
            </p:nvSpPr>
            <p:spPr>
              <a:xfrm>
                <a:off x="33329" y="577479"/>
                <a:ext cx="8939531" cy="307777"/>
              </a:xfrm>
              <a:prstGeom prst="rect">
                <a:avLst/>
              </a:prstGeom>
              <a:noFill/>
            </p:spPr>
            <p:txBody>
              <a:bodyPr wrap="square">
                <a:spAutoFit/>
              </a:bodyPr>
              <a:lstStyle/>
              <a:p>
                <a:pPr>
                  <a:spcBef>
                    <a:spcPts val="1200"/>
                  </a:spcBef>
                  <a:spcAft>
                    <a:spcPts val="600"/>
                  </a:spcAft>
                </a:pPr>
                <a:r>
                  <a:rPr lang="en-US" sz="1400" dirty="0"/>
                  <a:t>Let’s look closer at the revenue function. </a:t>
                </a:r>
                <a14:m>
                  <m:oMath xmlns:m="http://schemas.openxmlformats.org/officeDocument/2006/math">
                    <m:r>
                      <a:rPr lang="en-US" sz="1400" b="0" i="1" smtClean="0">
                        <a:latin typeface="Cambria Math" panose="02040503050406030204" pitchFamily="18" charset="0"/>
                      </a:rPr>
                      <m:t>𝑅</m:t>
                    </m:r>
                    <m:r>
                      <a:rPr lang="en-US" sz="1400" b="0" i="1" smtClean="0">
                        <a:latin typeface="Cambria Math" panose="02040503050406030204" pitchFamily="18" charset="0"/>
                      </a:rPr>
                      <m:t>(</m:t>
                    </m:r>
                    <m:r>
                      <a:rPr lang="en-US" sz="1400" b="0" i="1" smtClean="0">
                        <a:latin typeface="Cambria Math" panose="02040503050406030204" pitchFamily="18" charset="0"/>
                      </a:rPr>
                      <m:t>𝑞</m:t>
                    </m:r>
                    <m:r>
                      <a:rPr lang="en-US" sz="1400" b="0" i="1" smtClean="0">
                        <a:latin typeface="Cambria Math" panose="02040503050406030204" pitchFamily="18" charset="0"/>
                      </a:rPr>
                      <m:t>)=</m:t>
                    </m:r>
                    <m:r>
                      <a:rPr lang="en-US" sz="1400" b="0" i="1" smtClean="0">
                        <a:latin typeface="Cambria Math" panose="02040503050406030204" pitchFamily="18" charset="0"/>
                      </a:rPr>
                      <m:t>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𝑞</m:t>
                        </m:r>
                      </m:e>
                    </m:d>
                    <m:r>
                      <a:rPr lang="en-US" sz="1400" b="0" i="1" smtClean="0">
                        <a:latin typeface="Cambria Math" panose="02040503050406030204" pitchFamily="18" charset="0"/>
                      </a:rPr>
                      <m:t>×</m:t>
                    </m:r>
                    <m:r>
                      <a:rPr lang="en-US" sz="1400" b="0" i="1" smtClean="0">
                        <a:latin typeface="Cambria Math" panose="02040503050406030204" pitchFamily="18" charset="0"/>
                      </a:rPr>
                      <m:t>𝑞</m:t>
                    </m:r>
                  </m:oMath>
                </a14:m>
                <a:r>
                  <a:rPr lang="en-US" sz="1400" b="0" i="1" dirty="0"/>
                  <a:t>. 		</a:t>
                </a:r>
                <a:r>
                  <a:rPr lang="en-US" sz="1400" dirty="0"/>
                  <a:t>How does it look in a graph? </a:t>
                </a:r>
                <a:endParaRPr lang="en-US" sz="1400" b="0" i="1" dirty="0"/>
              </a:p>
            </p:txBody>
          </p:sp>
        </mc:Choice>
        <mc:Fallback xmlns="">
          <p:sp>
            <p:nvSpPr>
              <p:cNvPr id="41" name="TextBox 40">
                <a:extLst>
                  <a:ext uri="{FF2B5EF4-FFF2-40B4-BE49-F238E27FC236}">
                    <a16:creationId xmlns:a16="http://schemas.microsoft.com/office/drawing/2014/main" id="{42E30099-FA3A-73C5-15A5-D76135102660}"/>
                  </a:ext>
                </a:extLst>
              </p:cNvPr>
              <p:cNvSpPr txBox="1">
                <a:spLocks noRot="1" noChangeAspect="1" noMove="1" noResize="1" noEditPoints="1" noAdjustHandles="1" noChangeArrowheads="1" noChangeShapeType="1" noTextEdit="1"/>
              </p:cNvSpPr>
              <p:nvPr/>
            </p:nvSpPr>
            <p:spPr>
              <a:xfrm>
                <a:off x="33329" y="577479"/>
                <a:ext cx="8939531" cy="307777"/>
              </a:xfrm>
              <a:prstGeom prst="rect">
                <a:avLst/>
              </a:prstGeom>
              <a:blipFill>
                <a:blip r:embed="rId2"/>
                <a:stretch>
                  <a:fillRect l="-204" t="-4000" b="-20000"/>
                </a:stretch>
              </a:blipFill>
            </p:spPr>
            <p:txBody>
              <a:bodyPr/>
              <a:lstStyle/>
              <a:p>
                <a:r>
                  <a:rPr lang="en-US">
                    <a:noFill/>
                  </a:rPr>
                  <a:t> </a:t>
                </a:r>
              </a:p>
            </p:txBody>
          </p:sp>
        </mc:Fallback>
      </mc:AlternateContent>
      <p:sp>
        <p:nvSpPr>
          <p:cNvPr id="5" name="Title 1">
            <a:extLst>
              <a:ext uri="{FF2B5EF4-FFF2-40B4-BE49-F238E27FC236}">
                <a16:creationId xmlns:a16="http://schemas.microsoft.com/office/drawing/2014/main" id="{5CDAF54A-2014-A2AF-A91D-F6B3CEC9D554}"/>
              </a:ext>
            </a:extLst>
          </p:cNvPr>
          <p:cNvSpPr>
            <a:spLocks noGrp="1"/>
          </p:cNvSpPr>
          <p:nvPr>
            <p:ph type="ctrTitle"/>
          </p:nvPr>
        </p:nvSpPr>
        <p:spPr>
          <a:xfrm>
            <a:off x="0" y="0"/>
            <a:ext cx="9144000" cy="699065"/>
          </a:xfrm>
        </p:spPr>
        <p:txBody>
          <a:bodyPr>
            <a:normAutofit/>
          </a:bodyPr>
          <a:lstStyle/>
          <a:p>
            <a:r>
              <a:rPr lang="en-US" dirty="0">
                <a:solidFill>
                  <a:schemeClr val="tx1"/>
                </a:solidFill>
              </a:rPr>
              <a:t>Marginal Revenue</a:t>
            </a:r>
          </a:p>
        </p:txBody>
      </p:sp>
      <p:pic>
        <p:nvPicPr>
          <p:cNvPr id="7" name="Picture 6" descr="Chart, line chart&#10;&#10;Description automatically generated">
            <a:extLst>
              <a:ext uri="{FF2B5EF4-FFF2-40B4-BE49-F238E27FC236}">
                <a16:creationId xmlns:a16="http://schemas.microsoft.com/office/drawing/2014/main" id="{25F05614-96C8-5609-8EB2-04966EDC2355}"/>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3574" y="885256"/>
            <a:ext cx="5288462" cy="3847293"/>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03DF8B7-7C92-0FF9-2201-491872763F81}"/>
                  </a:ext>
                </a:extLst>
              </p:cNvPr>
              <p:cNvSpPr txBox="1"/>
              <p:nvPr/>
            </p:nvSpPr>
            <p:spPr>
              <a:xfrm>
                <a:off x="5320458" y="1156874"/>
                <a:ext cx="3566832" cy="1415772"/>
              </a:xfrm>
              <a:prstGeom prst="rect">
                <a:avLst/>
              </a:prstGeom>
              <a:noFill/>
            </p:spPr>
            <p:txBody>
              <a:bodyPr wrap="square">
                <a:spAutoFit/>
              </a:bodyPr>
              <a:lstStyle/>
              <a:p>
                <a:pPr>
                  <a:spcBef>
                    <a:spcPts val="1200"/>
                  </a:spcBef>
                  <a:spcAft>
                    <a:spcPts val="600"/>
                  </a:spcAft>
                </a:pPr>
                <a:r>
                  <a:rPr lang="en-US" sz="1400" b="0" dirty="0">
                    <a:latin typeface="+mj-lt"/>
                  </a:rPr>
                  <a:t>S</a:t>
                </a:r>
                <a:r>
                  <a:rPr lang="en-US" sz="1400" dirty="0">
                    <a:latin typeface="+mj-lt"/>
                  </a:rPr>
                  <a:t>uppose the inverse demand curve </a:t>
                </a:r>
              </a:p>
              <a:p>
                <a:pPr>
                  <a:spcBef>
                    <a:spcPts val="1200"/>
                  </a:spcBef>
                  <a:spcAft>
                    <a:spcPts val="600"/>
                  </a:spcAft>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𝑞</m:t>
                          </m:r>
                        </m:e>
                      </m:d>
                      <m:r>
                        <a:rPr lang="en-US" sz="1400" b="0" i="1" smtClean="0">
                          <a:latin typeface="Cambria Math" panose="02040503050406030204" pitchFamily="18" charset="0"/>
                        </a:rPr>
                        <m:t>=12 −</m:t>
                      </m:r>
                      <m:r>
                        <a:rPr lang="en-US" sz="1400" b="0" i="1" smtClean="0">
                          <a:latin typeface="Cambria Math" panose="02040503050406030204" pitchFamily="18" charset="0"/>
                        </a:rPr>
                        <m:t>𝑞</m:t>
                      </m:r>
                    </m:oMath>
                  </m:oMathPara>
                </a14:m>
                <a:endParaRPr lang="en-US" sz="1400" b="0" dirty="0">
                  <a:latin typeface="Cambria Math" panose="02040503050406030204" pitchFamily="18" charset="0"/>
                </a:endParaRPr>
              </a:p>
              <a:p>
                <a:pPr>
                  <a:spcBef>
                    <a:spcPts val="1200"/>
                  </a:spcBef>
                  <a:spcAft>
                    <a:spcPts val="600"/>
                  </a:spcAft>
                </a:pPr>
                <a:r>
                  <a:rPr lang="en-US" sz="1400" b="0" dirty="0">
                    <a:latin typeface="+mj-lt"/>
                  </a:rPr>
                  <a:t>Hence the revenue function is given by: </a:t>
                </a:r>
                <a:endParaRPr lang="en-US" sz="1400" dirty="0">
                  <a:latin typeface="+mj-lt"/>
                </a:endParaRPr>
              </a:p>
              <a:p>
                <a:pPr>
                  <a:spcBef>
                    <a:spcPts val="1200"/>
                  </a:spcBef>
                  <a:spcAft>
                    <a:spcPts val="600"/>
                  </a:spcAft>
                </a:pP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rPr>
                        <m:t>𝑅</m:t>
                      </m:r>
                      <m:r>
                        <a:rPr lang="en-US" sz="1400" b="0" i="1" smtClean="0">
                          <a:latin typeface="Cambria Math" panose="02040503050406030204" pitchFamily="18" charset="0"/>
                        </a:rPr>
                        <m:t>(</m:t>
                      </m:r>
                      <m:r>
                        <a:rPr lang="en-US" sz="1400" b="0" i="1" smtClean="0">
                          <a:latin typeface="Cambria Math" panose="02040503050406030204" pitchFamily="18" charset="0"/>
                        </a:rPr>
                        <m:t>𝑞</m:t>
                      </m:r>
                      <m:r>
                        <a:rPr lang="en-US" sz="1400" b="0" i="1" smtClean="0">
                          <a:latin typeface="Cambria Math" panose="02040503050406030204" pitchFamily="18" charset="0"/>
                        </a:rPr>
                        <m:t>)=</m:t>
                      </m:r>
                      <m:d>
                        <m:dPr>
                          <m:ctrlPr>
                            <a:rPr lang="en-US" sz="1400" b="0" i="1" smtClean="0">
                              <a:latin typeface="Cambria Math" panose="02040503050406030204" pitchFamily="18" charset="0"/>
                            </a:rPr>
                          </m:ctrlPr>
                        </m:dPr>
                        <m:e>
                          <m:r>
                            <a:rPr lang="en-US" sz="1400" i="1">
                              <a:latin typeface="Cambria Math" panose="02040503050406030204" pitchFamily="18" charset="0"/>
                            </a:rPr>
                            <m:t>12 −</m:t>
                          </m:r>
                          <m:r>
                            <a:rPr lang="en-US" sz="1400" i="1">
                              <a:latin typeface="Cambria Math" panose="02040503050406030204" pitchFamily="18" charset="0"/>
                            </a:rPr>
                            <m:t>𝑞</m:t>
                          </m:r>
                        </m:e>
                      </m:d>
                      <m:r>
                        <a:rPr lang="en-US" sz="1400" b="0" i="1" smtClean="0">
                          <a:latin typeface="Cambria Math" panose="02040503050406030204" pitchFamily="18" charset="0"/>
                        </a:rPr>
                        <m:t>×</m:t>
                      </m:r>
                      <m:r>
                        <a:rPr lang="en-US" sz="1400" b="0" i="1" smtClean="0">
                          <a:latin typeface="Cambria Math" panose="02040503050406030204" pitchFamily="18" charset="0"/>
                        </a:rPr>
                        <m:t>𝑞</m:t>
                      </m:r>
                    </m:oMath>
                  </m:oMathPara>
                </a14:m>
                <a:endParaRPr lang="en-US" sz="1400" dirty="0"/>
              </a:p>
            </p:txBody>
          </p:sp>
        </mc:Choice>
        <mc:Fallback xmlns="">
          <p:sp>
            <p:nvSpPr>
              <p:cNvPr id="8" name="TextBox 7">
                <a:extLst>
                  <a:ext uri="{FF2B5EF4-FFF2-40B4-BE49-F238E27FC236}">
                    <a16:creationId xmlns:a16="http://schemas.microsoft.com/office/drawing/2014/main" id="{303DF8B7-7C92-0FF9-2201-491872763F81}"/>
                  </a:ext>
                </a:extLst>
              </p:cNvPr>
              <p:cNvSpPr txBox="1">
                <a:spLocks noRot="1" noChangeAspect="1" noMove="1" noResize="1" noEditPoints="1" noAdjustHandles="1" noChangeArrowheads="1" noChangeShapeType="1" noTextEdit="1"/>
              </p:cNvSpPr>
              <p:nvPr/>
            </p:nvSpPr>
            <p:spPr>
              <a:xfrm>
                <a:off x="5320458" y="1156874"/>
                <a:ext cx="3566832" cy="1415772"/>
              </a:xfrm>
              <a:prstGeom prst="rect">
                <a:avLst/>
              </a:prstGeom>
              <a:blipFill>
                <a:blip r:embed="rId4"/>
                <a:stretch>
                  <a:fillRect l="-513" t="-8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9" name="Table 9">
                <a:extLst>
                  <a:ext uri="{FF2B5EF4-FFF2-40B4-BE49-F238E27FC236}">
                    <a16:creationId xmlns:a16="http://schemas.microsoft.com/office/drawing/2014/main" id="{27C42862-0D64-D6C6-77A0-F7E9C1BE53B1}"/>
                  </a:ext>
                </a:extLst>
              </p:cNvPr>
              <p:cNvGraphicFramePr>
                <a:graphicFrameLocks noGrp="1"/>
              </p:cNvGraphicFramePr>
              <p:nvPr>
                <p:extLst>
                  <p:ext uri="{D42A27DB-BD31-4B8C-83A1-F6EECF244321}">
                    <p14:modId xmlns:p14="http://schemas.microsoft.com/office/powerpoint/2010/main" val="227794469"/>
                  </p:ext>
                </p:extLst>
              </p:nvPr>
            </p:nvGraphicFramePr>
            <p:xfrm>
              <a:off x="5234888" y="2567830"/>
              <a:ext cx="3555997" cy="822960"/>
            </p:xfrm>
            <a:graphic>
              <a:graphicData uri="http://schemas.openxmlformats.org/drawingml/2006/table">
                <a:tbl>
                  <a:tblPr firstRow="1" bandRow="1">
                    <a:tableStyleId>{5C22544A-7EE6-4342-B048-85BDC9FD1C3A}</a:tableStyleId>
                  </a:tblPr>
                  <a:tblGrid>
                    <a:gridCol w="318633">
                      <a:extLst>
                        <a:ext uri="{9D8B030D-6E8A-4147-A177-3AD203B41FA5}">
                          <a16:colId xmlns:a16="http://schemas.microsoft.com/office/drawing/2014/main" val="1113812222"/>
                        </a:ext>
                      </a:extLst>
                    </a:gridCol>
                    <a:gridCol w="1030159">
                      <a:extLst>
                        <a:ext uri="{9D8B030D-6E8A-4147-A177-3AD203B41FA5}">
                          <a16:colId xmlns:a16="http://schemas.microsoft.com/office/drawing/2014/main" val="1678207329"/>
                        </a:ext>
                      </a:extLst>
                    </a:gridCol>
                    <a:gridCol w="1266613">
                      <a:extLst>
                        <a:ext uri="{9D8B030D-6E8A-4147-A177-3AD203B41FA5}">
                          <a16:colId xmlns:a16="http://schemas.microsoft.com/office/drawing/2014/main" val="3869371197"/>
                        </a:ext>
                      </a:extLst>
                    </a:gridCol>
                    <a:gridCol w="940592">
                      <a:extLst>
                        <a:ext uri="{9D8B030D-6E8A-4147-A177-3AD203B41FA5}">
                          <a16:colId xmlns:a16="http://schemas.microsoft.com/office/drawing/2014/main" val="1939763453"/>
                        </a:ext>
                      </a:extLst>
                    </a:gridCol>
                  </a:tblGrid>
                  <a:tr h="274320">
                    <a:tc>
                      <a:txBody>
                        <a:bodyPr/>
                        <a:lstStyle/>
                        <a:p>
                          <a:pPr algn="ctr"/>
                          <a:r>
                            <a:rPr lang="en-US" sz="1200" dirty="0">
                              <a:solidFill>
                                <a:schemeClr val="tx1"/>
                              </a:solidFill>
                            </a:rPr>
                            <a:t>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solidFill>
                                <a:schemeClr val="tx1"/>
                              </a:solidFill>
                            </a:rPr>
                            <a:t>P(q)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gridSpan="2">
                      <a:txBody>
                        <a:bodyPr/>
                        <a:lstStyle/>
                        <a:p>
                          <a:pPr algn="ctr"/>
                          <a:r>
                            <a:rPr lang="en-US" sz="1200" dirty="0">
                              <a:solidFill>
                                <a:schemeClr val="tx1"/>
                              </a:solidFill>
                            </a:rPr>
                            <a:t>R(q)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931199355"/>
                      </a:ext>
                    </a:extLst>
                  </a:tr>
                  <a:tr h="274320">
                    <a:tc>
                      <a:txBody>
                        <a:bodyPr/>
                        <a:lstStyle/>
                        <a:p>
                          <a:pPr/>
                          <a14:m>
                            <m:oMathPara xmlns:m="http://schemas.openxmlformats.org/officeDocument/2006/math">
                              <m:oMathParaPr>
                                <m:jc m:val="centerGroup"/>
                              </m:oMathParaPr>
                              <m:oMath xmlns:m="http://schemas.openxmlformats.org/officeDocument/2006/math">
                                <m:r>
                                  <a:rPr kumimoji="0" lang="en-US"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oMath>
                            </m:oMathPara>
                          </a14:m>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r>
                                  <a:rPr kumimoji="0" lang="en-US"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12−2=10</m:t>
                                </m:r>
                              </m:oMath>
                            </m:oMathPara>
                          </a14:m>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r>
                                  <a:rPr kumimoji="0" lang="en-US"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10×2=120</m:t>
                                </m:r>
                              </m:oMath>
                            </m:oMathPara>
                          </a14:m>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dirty="0"/>
                            <a:t>A+B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80182533"/>
                      </a:ext>
                    </a:extLst>
                  </a:tr>
                  <a:tr h="274320">
                    <a:tc>
                      <a:txBody>
                        <a:bodyPr/>
                        <a:lstStyle/>
                        <a:p>
                          <a:pPr/>
                          <a14:m>
                            <m:oMathPara xmlns:m="http://schemas.openxmlformats.org/officeDocument/2006/math">
                              <m:oMathParaPr>
                                <m:jc m:val="centerGroup"/>
                              </m:oMathParaPr>
                              <m:oMath xmlns:m="http://schemas.openxmlformats.org/officeDocument/2006/math">
                                <m:r>
                                  <a:rPr kumimoji="0" lang="en-US"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6</m:t>
                                </m:r>
                              </m:oMath>
                            </m:oMathPara>
                          </a14:m>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r>
                                  <a:rPr kumimoji="0" lang="en-US"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12−6=6</m:t>
                                </m:r>
                              </m:oMath>
                            </m:oMathPara>
                          </a14:m>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6×6=36</m:t>
                                </m:r>
                              </m:oMath>
                            </m:oMathPara>
                          </a14:m>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dirty="0"/>
                            <a:t>A+C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00422779"/>
                      </a:ext>
                    </a:extLst>
                  </a:tr>
                </a:tbl>
              </a:graphicData>
            </a:graphic>
          </p:graphicFrame>
        </mc:Choice>
        <mc:Fallback xmlns="">
          <p:graphicFrame>
            <p:nvGraphicFramePr>
              <p:cNvPr id="9" name="Table 9">
                <a:extLst>
                  <a:ext uri="{FF2B5EF4-FFF2-40B4-BE49-F238E27FC236}">
                    <a16:creationId xmlns:a16="http://schemas.microsoft.com/office/drawing/2014/main" id="{27C42862-0D64-D6C6-77A0-F7E9C1BE53B1}"/>
                  </a:ext>
                </a:extLst>
              </p:cNvPr>
              <p:cNvGraphicFramePr>
                <a:graphicFrameLocks noGrp="1"/>
              </p:cNvGraphicFramePr>
              <p:nvPr>
                <p:extLst>
                  <p:ext uri="{D42A27DB-BD31-4B8C-83A1-F6EECF244321}">
                    <p14:modId xmlns:p14="http://schemas.microsoft.com/office/powerpoint/2010/main" val="227794469"/>
                  </p:ext>
                </p:extLst>
              </p:nvPr>
            </p:nvGraphicFramePr>
            <p:xfrm>
              <a:off x="5234888" y="2567830"/>
              <a:ext cx="3555997" cy="822960"/>
            </p:xfrm>
            <a:graphic>
              <a:graphicData uri="http://schemas.openxmlformats.org/drawingml/2006/table">
                <a:tbl>
                  <a:tblPr firstRow="1" bandRow="1">
                    <a:tableStyleId>{5C22544A-7EE6-4342-B048-85BDC9FD1C3A}</a:tableStyleId>
                  </a:tblPr>
                  <a:tblGrid>
                    <a:gridCol w="318633">
                      <a:extLst>
                        <a:ext uri="{9D8B030D-6E8A-4147-A177-3AD203B41FA5}">
                          <a16:colId xmlns:a16="http://schemas.microsoft.com/office/drawing/2014/main" val="1113812222"/>
                        </a:ext>
                      </a:extLst>
                    </a:gridCol>
                    <a:gridCol w="1030159">
                      <a:extLst>
                        <a:ext uri="{9D8B030D-6E8A-4147-A177-3AD203B41FA5}">
                          <a16:colId xmlns:a16="http://schemas.microsoft.com/office/drawing/2014/main" val="1678207329"/>
                        </a:ext>
                      </a:extLst>
                    </a:gridCol>
                    <a:gridCol w="1266613">
                      <a:extLst>
                        <a:ext uri="{9D8B030D-6E8A-4147-A177-3AD203B41FA5}">
                          <a16:colId xmlns:a16="http://schemas.microsoft.com/office/drawing/2014/main" val="3869371197"/>
                        </a:ext>
                      </a:extLst>
                    </a:gridCol>
                    <a:gridCol w="940592">
                      <a:extLst>
                        <a:ext uri="{9D8B030D-6E8A-4147-A177-3AD203B41FA5}">
                          <a16:colId xmlns:a16="http://schemas.microsoft.com/office/drawing/2014/main" val="1939763453"/>
                        </a:ext>
                      </a:extLst>
                    </a:gridCol>
                  </a:tblGrid>
                  <a:tr h="274320">
                    <a:tc>
                      <a:txBody>
                        <a:bodyPr/>
                        <a:lstStyle/>
                        <a:p>
                          <a:pPr algn="ctr"/>
                          <a:r>
                            <a:rPr lang="en-US" sz="1200" dirty="0">
                              <a:solidFill>
                                <a:schemeClr val="tx1"/>
                              </a:solidFill>
                            </a:rPr>
                            <a:t>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200" dirty="0">
                              <a:solidFill>
                                <a:schemeClr val="tx1"/>
                              </a:solidFill>
                            </a:rPr>
                            <a:t>P(q)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gridSpan="2">
                      <a:txBody>
                        <a:bodyPr/>
                        <a:lstStyle/>
                        <a:p>
                          <a:pPr algn="ctr"/>
                          <a:r>
                            <a:rPr lang="en-US" sz="1200" dirty="0">
                              <a:solidFill>
                                <a:schemeClr val="tx1"/>
                              </a:solidFill>
                            </a:rPr>
                            <a:t>R(q)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931199355"/>
                      </a:ext>
                    </a:extLst>
                  </a:tr>
                  <a:tr h="27432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923" t="-100000" r="-1028846" b="-11087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31176" t="-100000" r="-214706" b="-11087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07212" t="-100000" r="-75481" b="-110870"/>
                          </a:stretch>
                        </a:blipFill>
                      </a:tcPr>
                    </a:tc>
                    <a:tc>
                      <a:txBody>
                        <a:bodyPr/>
                        <a:lstStyle/>
                        <a:p>
                          <a:pPr algn="ctr"/>
                          <a:r>
                            <a:rPr lang="en-US" sz="1200" dirty="0"/>
                            <a:t>A+B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80182533"/>
                      </a:ext>
                    </a:extLst>
                  </a:tr>
                  <a:tr h="27432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923" t="-204444" r="-1028846" b="-1333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31176" t="-204444" r="-214706" b="-1333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07212" t="-204444" r="-75481" b="-13333"/>
                          </a:stretch>
                        </a:blipFill>
                      </a:tcPr>
                    </a:tc>
                    <a:tc>
                      <a:txBody>
                        <a:bodyPr/>
                        <a:lstStyle/>
                        <a:p>
                          <a:pPr algn="ctr"/>
                          <a:r>
                            <a:rPr lang="en-US" sz="1200" dirty="0"/>
                            <a:t>A+C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00422779"/>
                      </a:ext>
                    </a:extLst>
                  </a:tr>
                </a:tbl>
              </a:graphicData>
            </a:graphic>
          </p:graphicFrame>
        </mc:Fallback>
      </mc:AlternateContent>
      <p:sp>
        <p:nvSpPr>
          <p:cNvPr id="10" name="Rectangle 9">
            <a:extLst>
              <a:ext uri="{FF2B5EF4-FFF2-40B4-BE49-F238E27FC236}">
                <a16:creationId xmlns:a16="http://schemas.microsoft.com/office/drawing/2014/main" id="{90E1988A-1FB0-D6CF-A80B-1961A58D7B13}"/>
              </a:ext>
            </a:extLst>
          </p:cNvPr>
          <p:cNvSpPr/>
          <p:nvPr/>
        </p:nvSpPr>
        <p:spPr>
          <a:xfrm>
            <a:off x="409885" y="1752600"/>
            <a:ext cx="841375" cy="963136"/>
          </a:xfrm>
          <a:prstGeom prst="rect">
            <a:avLst/>
          </a:prstGeom>
          <a:solidFill>
            <a:srgbClr val="FF0000">
              <a:alpha val="50000"/>
            </a:srgbClr>
          </a:solidFill>
          <a:ln w="6350">
            <a:solidFill>
              <a:srgbClr val="0C0D0C"/>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B</a:t>
            </a:r>
          </a:p>
        </p:txBody>
      </p:sp>
      <p:sp>
        <p:nvSpPr>
          <p:cNvPr id="11" name="Rectangle 10">
            <a:extLst>
              <a:ext uri="{FF2B5EF4-FFF2-40B4-BE49-F238E27FC236}">
                <a16:creationId xmlns:a16="http://schemas.microsoft.com/office/drawing/2014/main" id="{9502FE22-34DB-20ED-1591-42B61926FEEA}"/>
              </a:ext>
            </a:extLst>
          </p:cNvPr>
          <p:cNvSpPr/>
          <p:nvPr/>
        </p:nvSpPr>
        <p:spPr>
          <a:xfrm>
            <a:off x="1251260" y="2718805"/>
            <a:ext cx="1504950" cy="1570038"/>
          </a:xfrm>
          <a:prstGeom prst="rect">
            <a:avLst/>
          </a:prstGeom>
          <a:solidFill>
            <a:srgbClr val="00B0F0">
              <a:alpha val="50000"/>
            </a:srgbClr>
          </a:solidFill>
          <a:ln w="6350">
            <a:solidFill>
              <a:srgbClr val="0C0D0C"/>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05F2E6B-4833-D0D2-9EBC-5E5C4BFE09B5}"/>
                  </a:ext>
                </a:extLst>
              </p:cNvPr>
              <p:cNvSpPr txBox="1"/>
              <p:nvPr/>
            </p:nvSpPr>
            <p:spPr>
              <a:xfrm>
                <a:off x="5184991" y="3393721"/>
                <a:ext cx="3959009" cy="1338828"/>
              </a:xfrm>
              <a:prstGeom prst="rect">
                <a:avLst/>
              </a:prstGeom>
              <a:noFill/>
            </p:spPr>
            <p:txBody>
              <a:bodyPr wrap="square">
                <a:spAutoFit/>
              </a:bodyPr>
              <a:lstStyle/>
              <a:p>
                <a:pPr>
                  <a:spcBef>
                    <a:spcPts val="1200"/>
                  </a:spcBef>
                  <a:spcAft>
                    <a:spcPts val="600"/>
                  </a:spcAft>
                </a:pPr>
                <a:r>
                  <a:rPr lang="en-US" sz="1400" b="0" dirty="0">
                    <a:latin typeface="+mj-lt"/>
                  </a:rPr>
                  <a:t>Increasing production from q=2 to q=6</a:t>
                </a:r>
                <a:endParaRPr lang="en-US" sz="1400" dirty="0">
                  <a:latin typeface="+mj-lt"/>
                </a:endParaRPr>
              </a:p>
              <a:p>
                <a:pPr>
                  <a:spcBef>
                    <a:spcPts val="1200"/>
                  </a:spcBef>
                  <a:spcAft>
                    <a:spcPts val="600"/>
                  </a:spcAft>
                </a:pPr>
                <a14:m>
                  <m:oMathPara xmlns:m="http://schemas.openxmlformats.org/officeDocument/2006/math">
                    <m:oMathParaPr>
                      <m:jc m:val="left"/>
                    </m:oMathParaPr>
                    <m:oMath xmlns:m="http://schemas.openxmlformats.org/officeDocument/2006/math">
                      <m:r>
                        <a:rPr lang="en-US" sz="1400" b="0" i="1" smtClean="0">
                          <a:latin typeface="Cambria Math" panose="02040503050406030204" pitchFamily="18" charset="0"/>
                        </a:rPr>
                        <m:t>𝑂𝑢𝑡𝑝𝑢𝑡</m:t>
                      </m:r>
                      <m:r>
                        <a:rPr lang="en-US" sz="1400" b="0" i="1" smtClean="0">
                          <a:latin typeface="Cambria Math" panose="02040503050406030204" pitchFamily="18" charset="0"/>
                        </a:rPr>
                        <m:t> </m:t>
                      </m:r>
                      <m:r>
                        <a:rPr lang="en-US" sz="1400" b="0" i="1" smtClean="0">
                          <a:latin typeface="Cambria Math" panose="02040503050406030204" pitchFamily="18" charset="0"/>
                        </a:rPr>
                        <m:t>𝐸𝑓𝑓𝑒𝑐𝑡</m:t>
                      </m:r>
                      <m:r>
                        <a:rPr lang="en-US" sz="1400" b="0" i="1" smtClean="0">
                          <a:latin typeface="Cambria Math" panose="02040503050406030204" pitchFamily="18" charset="0"/>
                        </a:rPr>
                        <m:t>=</m:t>
                      </m:r>
                      <m:r>
                        <a:rPr lang="en-US" sz="1400" b="0" i="1" smtClean="0">
                          <a:latin typeface="Cambria Math" panose="02040503050406030204" pitchFamily="18" charset="0"/>
                        </a:rPr>
                        <m:t>𝐶</m:t>
                      </m:r>
                    </m:oMath>
                  </m:oMathPara>
                </a14:m>
                <a:endParaRPr lang="en-US" sz="1400" b="0" dirty="0">
                  <a:latin typeface="Cambria Math" panose="02040503050406030204" pitchFamily="18" charset="0"/>
                </a:endParaRPr>
              </a:p>
              <a:p>
                <a:pPr>
                  <a:spcBef>
                    <a:spcPts val="1200"/>
                  </a:spcBef>
                  <a:spcAft>
                    <a:spcPts val="600"/>
                  </a:spcAft>
                </a:pPr>
                <a14:m>
                  <m:oMathPara xmlns:m="http://schemas.openxmlformats.org/officeDocument/2006/math">
                    <m:oMathParaPr>
                      <m:jc m:val="left"/>
                    </m:oMathParaPr>
                    <m:oMath xmlns:m="http://schemas.openxmlformats.org/officeDocument/2006/math">
                      <m:r>
                        <a:rPr lang="en-US" sz="1400" b="0" i="1" smtClean="0">
                          <a:latin typeface="Cambria Math" panose="02040503050406030204" pitchFamily="18" charset="0"/>
                        </a:rPr>
                        <m:t>𝑃𝑟𝑖𝑐𝑒</m:t>
                      </m:r>
                      <m:r>
                        <a:rPr lang="en-US" sz="1400" b="0" i="1" smtClean="0">
                          <a:latin typeface="Cambria Math" panose="02040503050406030204" pitchFamily="18" charset="0"/>
                        </a:rPr>
                        <m:t> </m:t>
                      </m:r>
                      <m:r>
                        <a:rPr lang="en-US" sz="1400" b="0" i="1" smtClean="0">
                          <a:latin typeface="Cambria Math" panose="02040503050406030204" pitchFamily="18" charset="0"/>
                        </a:rPr>
                        <m:t>𝐸𝑓𝑓𝑒𝑐𝑡</m:t>
                      </m:r>
                      <m:r>
                        <a:rPr lang="en-US" sz="1400" b="0" i="1" smtClean="0">
                          <a:latin typeface="Cambria Math" panose="02040503050406030204" pitchFamily="18" charset="0"/>
                        </a:rPr>
                        <m:t>=−</m:t>
                      </m:r>
                      <m:r>
                        <a:rPr lang="en-US" sz="1400" b="0" i="1" smtClean="0">
                          <a:latin typeface="Cambria Math" panose="02040503050406030204" pitchFamily="18" charset="0"/>
                        </a:rPr>
                        <m:t>𝐵</m:t>
                      </m:r>
                    </m:oMath>
                  </m:oMathPara>
                </a14:m>
                <a:endParaRPr lang="en-US" sz="1400" b="0" dirty="0">
                  <a:latin typeface="Cambria Math" panose="02040503050406030204" pitchFamily="18" charset="0"/>
                </a:endParaRPr>
              </a:p>
              <a:p>
                <a:pPr>
                  <a:spcBef>
                    <a:spcPts val="1200"/>
                  </a:spcBef>
                  <a:spcAft>
                    <a:spcPts val="600"/>
                  </a:spcAft>
                </a:pPr>
                <a:r>
                  <a:rPr lang="en-US" sz="1400" b="0" dirty="0">
                    <a:latin typeface="Cambria Math" panose="02040503050406030204" pitchFamily="18" charset="0"/>
                  </a:rPr>
                  <a:t>Change in total </a:t>
                </a:r>
                <a:r>
                  <a:rPr lang="en-US" sz="1400" dirty="0">
                    <a:latin typeface="Cambria Math" panose="02040503050406030204" pitchFamily="18" charset="0"/>
                  </a:rPr>
                  <a:t>revenue = C-B</a:t>
                </a:r>
                <a:endParaRPr lang="en-US" sz="1400" b="0" dirty="0">
                  <a:latin typeface="Cambria Math" panose="02040503050406030204" pitchFamily="18" charset="0"/>
                </a:endParaRPr>
              </a:p>
            </p:txBody>
          </p:sp>
        </mc:Choice>
        <mc:Fallback xmlns="">
          <p:sp>
            <p:nvSpPr>
              <p:cNvPr id="18" name="TextBox 17">
                <a:extLst>
                  <a:ext uri="{FF2B5EF4-FFF2-40B4-BE49-F238E27FC236}">
                    <a16:creationId xmlns:a16="http://schemas.microsoft.com/office/drawing/2014/main" id="{E05F2E6B-4833-D0D2-9EBC-5E5C4BFE09B5}"/>
                  </a:ext>
                </a:extLst>
              </p:cNvPr>
              <p:cNvSpPr txBox="1">
                <a:spLocks noRot="1" noChangeAspect="1" noMove="1" noResize="1" noEditPoints="1" noAdjustHandles="1" noChangeArrowheads="1" noChangeShapeType="1" noTextEdit="1"/>
              </p:cNvSpPr>
              <p:nvPr/>
            </p:nvSpPr>
            <p:spPr>
              <a:xfrm>
                <a:off x="5184991" y="3393721"/>
                <a:ext cx="3959009" cy="1338828"/>
              </a:xfrm>
              <a:prstGeom prst="rect">
                <a:avLst/>
              </a:prstGeom>
              <a:blipFill>
                <a:blip r:embed="rId6"/>
                <a:stretch>
                  <a:fillRect l="-462" t="-913" b="-3653"/>
                </a:stretch>
              </a:blipFill>
            </p:spPr>
            <p:txBody>
              <a:bodyPr/>
              <a:lstStyle/>
              <a:p>
                <a:r>
                  <a:rPr lang="en-US">
                    <a:noFill/>
                  </a:rPr>
                  <a:t> </a:t>
                </a:r>
              </a:p>
            </p:txBody>
          </p:sp>
        </mc:Fallback>
      </mc:AlternateContent>
      <p:sp>
        <p:nvSpPr>
          <p:cNvPr id="21" name="Rectangle 20">
            <a:extLst>
              <a:ext uri="{FF2B5EF4-FFF2-40B4-BE49-F238E27FC236}">
                <a16:creationId xmlns:a16="http://schemas.microsoft.com/office/drawing/2014/main" id="{725FF81D-3E08-515C-0B74-AB1971F7812D}"/>
              </a:ext>
            </a:extLst>
          </p:cNvPr>
          <p:cNvSpPr/>
          <p:nvPr/>
        </p:nvSpPr>
        <p:spPr>
          <a:xfrm>
            <a:off x="409885" y="2718805"/>
            <a:ext cx="841375" cy="1560196"/>
          </a:xfrm>
          <a:prstGeom prst="rect">
            <a:avLst/>
          </a:prstGeom>
          <a:solidFill>
            <a:schemeClr val="bg1">
              <a:lumMod val="75000"/>
              <a:alpha val="50000"/>
            </a:schemeClr>
          </a:solidFill>
          <a:ln w="6350">
            <a:solidFill>
              <a:srgbClr val="0C0D0C"/>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A</a:t>
            </a:r>
          </a:p>
        </p:txBody>
      </p:sp>
    </p:spTree>
    <p:extLst>
      <p:ext uri="{BB962C8B-B14F-4D97-AF65-F5344CB8AC3E}">
        <p14:creationId xmlns:p14="http://schemas.microsoft.com/office/powerpoint/2010/main" val="209732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CDAF54A-2014-A2AF-A91D-F6B3CEC9D554}"/>
              </a:ext>
            </a:extLst>
          </p:cNvPr>
          <p:cNvSpPr>
            <a:spLocks noGrp="1"/>
          </p:cNvSpPr>
          <p:nvPr>
            <p:ph type="ctrTitle"/>
          </p:nvPr>
        </p:nvSpPr>
        <p:spPr>
          <a:xfrm>
            <a:off x="0" y="0"/>
            <a:ext cx="9144000" cy="699065"/>
          </a:xfrm>
        </p:spPr>
        <p:txBody>
          <a:bodyPr>
            <a:normAutofit/>
          </a:bodyPr>
          <a:lstStyle/>
          <a:p>
            <a:r>
              <a:rPr lang="en-US" dirty="0">
                <a:solidFill>
                  <a:schemeClr val="tx1"/>
                </a:solidFill>
              </a:rPr>
              <a:t>Marginal Revenue for Monopolistic Firms</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03DF8B7-7C92-0FF9-2201-491872763F81}"/>
                  </a:ext>
                </a:extLst>
              </p:cNvPr>
              <p:cNvSpPr txBox="1"/>
              <p:nvPr/>
            </p:nvSpPr>
            <p:spPr>
              <a:xfrm>
                <a:off x="196426" y="824981"/>
                <a:ext cx="8602810" cy="3616375"/>
              </a:xfrm>
              <a:prstGeom prst="rect">
                <a:avLst/>
              </a:prstGeom>
              <a:noFill/>
            </p:spPr>
            <p:txBody>
              <a:bodyPr wrap="square">
                <a:spAutoFit/>
              </a:bodyPr>
              <a:lstStyle/>
              <a:p>
                <a:pPr>
                  <a:spcBef>
                    <a:spcPts val="1200"/>
                  </a:spcBef>
                  <a:spcAft>
                    <a:spcPts val="600"/>
                  </a:spcAft>
                </a:pPr>
                <a:r>
                  <a:rPr lang="en-US" sz="1400" b="0" dirty="0">
                    <a:latin typeface="+mj-lt"/>
                  </a:rPr>
                  <a:t>In general, we work with an inverse linear demand curve, with intercept a and slope b. </a:t>
                </a:r>
                <a:endParaRPr lang="en-US" sz="1400" dirty="0">
                  <a:latin typeface="+mj-lt"/>
                </a:endParaRPr>
              </a:p>
              <a:p>
                <a:pPr>
                  <a:spcBef>
                    <a:spcPts val="1200"/>
                  </a:spcBef>
                  <a:spcAft>
                    <a:spcPts val="600"/>
                  </a:spcAft>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𝑞</m:t>
                          </m:r>
                        </m:e>
                      </m:d>
                      <m:r>
                        <a:rPr lang="en-US" sz="1400" b="0" i="1" smtClean="0">
                          <a:latin typeface="Cambria Math" panose="02040503050406030204" pitchFamily="18" charset="0"/>
                        </a:rPr>
                        <m:t>=</m:t>
                      </m:r>
                      <m:r>
                        <a:rPr lang="en-US" sz="1400" b="0" i="1" smtClean="0">
                          <a:latin typeface="Cambria Math" panose="02040503050406030204" pitchFamily="18" charset="0"/>
                        </a:rPr>
                        <m:t>𝑎</m:t>
                      </m:r>
                      <m:r>
                        <a:rPr lang="en-US" sz="1400" b="0" i="1" smtClean="0">
                          <a:latin typeface="Cambria Math" panose="02040503050406030204" pitchFamily="18" charset="0"/>
                        </a:rPr>
                        <m:t> −</m:t>
                      </m:r>
                      <m:r>
                        <a:rPr lang="en-US" sz="1400" b="0" i="1" smtClean="0">
                          <a:latin typeface="Cambria Math" panose="02040503050406030204" pitchFamily="18" charset="0"/>
                        </a:rPr>
                        <m:t>𝑏𝑞</m:t>
                      </m:r>
                    </m:oMath>
                  </m:oMathPara>
                </a14:m>
                <a:endParaRPr lang="en-US" sz="1400" b="0" dirty="0">
                  <a:latin typeface="Cambria Math" panose="02040503050406030204" pitchFamily="18" charset="0"/>
                </a:endParaRPr>
              </a:p>
              <a:p>
                <a:pPr>
                  <a:spcBef>
                    <a:spcPts val="1200"/>
                  </a:spcBef>
                  <a:spcAft>
                    <a:spcPts val="600"/>
                  </a:spcAft>
                </a:pPr>
                <a:r>
                  <a:rPr lang="en-US" sz="1400" b="0" dirty="0">
                    <a:latin typeface="+mj-lt"/>
                  </a:rPr>
                  <a:t>So, the general formula for the revenue function is given by: </a:t>
                </a:r>
                <a:endParaRPr lang="en-US" sz="1400" dirty="0">
                  <a:latin typeface="+mj-lt"/>
                </a:endParaRPr>
              </a:p>
              <a:p>
                <a:pPr>
                  <a:spcBef>
                    <a:spcPts val="1200"/>
                  </a:spcBef>
                  <a:spcAft>
                    <a:spcPts val="600"/>
                  </a:spcAft>
                </a:pP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rPr>
                        <m:t>𝑅</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𝑞</m:t>
                          </m:r>
                        </m:e>
                      </m:d>
                      <m:r>
                        <a:rPr lang="en-US" sz="1400" b="0" i="1" smtClean="0">
                          <a:latin typeface="Cambria Math" panose="02040503050406030204" pitchFamily="18" charset="0"/>
                        </a:rPr>
                        <m:t>=</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𝑎</m:t>
                          </m:r>
                          <m:r>
                            <a:rPr lang="en-US" sz="1400" i="1">
                              <a:latin typeface="Cambria Math" panose="02040503050406030204" pitchFamily="18" charset="0"/>
                            </a:rPr>
                            <m:t> −</m:t>
                          </m:r>
                          <m:r>
                            <a:rPr lang="en-US" sz="1400" b="0" i="1" smtClean="0">
                              <a:latin typeface="Cambria Math" panose="02040503050406030204" pitchFamily="18" charset="0"/>
                            </a:rPr>
                            <m:t>𝑏</m:t>
                          </m:r>
                          <m:r>
                            <a:rPr lang="en-US" sz="1400" i="1">
                              <a:latin typeface="Cambria Math" panose="02040503050406030204" pitchFamily="18" charset="0"/>
                            </a:rPr>
                            <m:t>𝑞</m:t>
                          </m:r>
                        </m:e>
                      </m:d>
                      <m:r>
                        <a:rPr lang="en-US" sz="1400" b="0" i="1" smtClean="0">
                          <a:latin typeface="Cambria Math" panose="02040503050406030204" pitchFamily="18" charset="0"/>
                        </a:rPr>
                        <m:t>×</m:t>
                      </m:r>
                      <m:r>
                        <a:rPr lang="en-US" sz="1400" b="0" i="1" smtClean="0">
                          <a:latin typeface="Cambria Math" panose="02040503050406030204" pitchFamily="18" charset="0"/>
                        </a:rPr>
                        <m:t>𝑞</m:t>
                      </m:r>
                      <m:r>
                        <a:rPr lang="en-US" sz="1400" b="0" i="1" smtClean="0">
                          <a:latin typeface="Cambria Math" panose="02040503050406030204" pitchFamily="18" charset="0"/>
                        </a:rPr>
                        <m:t>=</m:t>
                      </m:r>
                      <m:r>
                        <a:rPr lang="en-US" sz="1400" b="0" i="1" smtClean="0">
                          <a:latin typeface="Cambria Math" panose="02040503050406030204" pitchFamily="18" charset="0"/>
                        </a:rPr>
                        <m:t>𝑎</m:t>
                      </m:r>
                      <m:r>
                        <a:rPr lang="en-US" sz="1400" b="0" i="1" smtClean="0">
                          <a:latin typeface="Cambria Math" panose="02040503050406030204" pitchFamily="18" charset="0"/>
                        </a:rPr>
                        <m:t>−</m:t>
                      </m:r>
                      <m:r>
                        <a:rPr lang="en-US" sz="1400" b="0" i="1" smtClean="0">
                          <a:latin typeface="Cambria Math" panose="02040503050406030204" pitchFamily="18" charset="0"/>
                        </a:rPr>
                        <m:t>𝑏</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𝑞</m:t>
                          </m:r>
                        </m:e>
                        <m:sup>
                          <m:r>
                            <a:rPr lang="en-US" sz="1400" b="0" i="1" smtClean="0">
                              <a:latin typeface="Cambria Math" panose="02040503050406030204" pitchFamily="18" charset="0"/>
                            </a:rPr>
                            <m:t>2</m:t>
                          </m:r>
                        </m:sup>
                      </m:sSup>
                    </m:oMath>
                  </m:oMathPara>
                </a14:m>
                <a:endParaRPr lang="en-US" sz="1400" dirty="0"/>
              </a:p>
              <a:p>
                <a:pPr>
                  <a:spcBef>
                    <a:spcPts val="1200"/>
                  </a:spcBef>
                  <a:spcAft>
                    <a:spcPts val="600"/>
                  </a:spcAft>
                </a:pPr>
                <a:r>
                  <a:rPr lang="en-US" sz="1400" dirty="0">
                    <a:latin typeface="+mj-lt"/>
                  </a:rPr>
                  <a:t>The marginal revenue reflects the change in </a:t>
                </a:r>
                <a14:m>
                  <m:oMath xmlns:m="http://schemas.openxmlformats.org/officeDocument/2006/math">
                    <m:r>
                      <a:rPr lang="en-US" sz="1400" i="1" smtClean="0">
                        <a:latin typeface="Cambria Math" panose="02040503050406030204" pitchFamily="18" charset="0"/>
                      </a:rPr>
                      <m:t>𝑅</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𝑞</m:t>
                        </m:r>
                      </m:e>
                    </m:d>
                  </m:oMath>
                </a14:m>
                <a:r>
                  <a:rPr lang="en-US" sz="1400" dirty="0">
                    <a:latin typeface="+mj-lt"/>
                  </a:rPr>
                  <a:t> upon a change in </a:t>
                </a:r>
                <a14:m>
                  <m:oMath xmlns:m="http://schemas.openxmlformats.org/officeDocument/2006/math">
                    <m:r>
                      <a:rPr lang="en-US" sz="1400" b="0" i="1" smtClean="0">
                        <a:latin typeface="Cambria Math" panose="02040503050406030204" pitchFamily="18" charset="0"/>
                      </a:rPr>
                      <m:t>𝑞</m:t>
                    </m:r>
                  </m:oMath>
                </a14:m>
                <a:r>
                  <a:rPr lang="en-US" sz="1400" dirty="0"/>
                  <a:t>. </a:t>
                </a:r>
              </a:p>
              <a:p>
                <a:pPr>
                  <a:spcBef>
                    <a:spcPts val="1200"/>
                  </a:spcBef>
                  <a:spcAft>
                    <a:spcPts val="600"/>
                  </a:spcAft>
                </a:pPr>
                <a:r>
                  <a:rPr lang="en-US" sz="1400" dirty="0"/>
                  <a:t>A math fact that we will use for this class is that when the demand is linear then the marginal revenue function is given by:  </a:t>
                </a:r>
                <a:endParaRPr lang="en-US" sz="1400" dirty="0">
                  <a:latin typeface="+mj-lt"/>
                </a:endParaRPr>
              </a:p>
              <a:p>
                <a:pPr>
                  <a:spcBef>
                    <a:spcPts val="1200"/>
                  </a:spcBef>
                  <a:spcAft>
                    <a:spcPts val="600"/>
                  </a:spcAft>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𝑀</m:t>
                      </m:r>
                      <m:r>
                        <a:rPr lang="en-US" sz="1400" i="1">
                          <a:latin typeface="Cambria Math" panose="02040503050406030204" pitchFamily="18" charset="0"/>
                        </a:rPr>
                        <m:t>𝑅</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𝑞</m:t>
                          </m:r>
                        </m:e>
                      </m:d>
                      <m:r>
                        <a:rPr lang="en-US" sz="1400" b="0" i="1" smtClean="0">
                          <a:latin typeface="Cambria Math" panose="02040503050406030204" pitchFamily="18" charset="0"/>
                        </a:rPr>
                        <m:t>=</m:t>
                      </m:r>
                      <m:r>
                        <a:rPr lang="en-US" sz="1400" b="0" i="1" smtClean="0">
                          <a:latin typeface="Cambria Math" panose="02040503050406030204" pitchFamily="18" charset="0"/>
                        </a:rPr>
                        <m:t>𝑎</m:t>
                      </m:r>
                      <m:r>
                        <a:rPr lang="en-US" sz="1400" b="0" i="1" smtClean="0">
                          <a:latin typeface="Cambria Math" panose="02040503050406030204" pitchFamily="18" charset="0"/>
                        </a:rPr>
                        <m:t>−2</m:t>
                      </m:r>
                      <m:r>
                        <a:rPr lang="en-US" sz="1400" b="0" i="1" smtClean="0">
                          <a:latin typeface="Cambria Math" panose="02040503050406030204" pitchFamily="18" charset="0"/>
                        </a:rPr>
                        <m:t>𝑏𝑞</m:t>
                      </m:r>
                    </m:oMath>
                  </m:oMathPara>
                </a14:m>
                <a:endParaRPr lang="en-US" sz="1400" dirty="0"/>
              </a:p>
              <a:p>
                <a:pPr>
                  <a:spcBef>
                    <a:spcPts val="1200"/>
                  </a:spcBef>
                  <a:spcAft>
                    <a:spcPts val="600"/>
                  </a:spcAft>
                </a:pPr>
                <a:r>
                  <a:rPr lang="en-US" sz="1400" b="1" dirty="0"/>
                  <a:t>Intuition: </a:t>
                </a:r>
                <a:r>
                  <a:rPr lang="en-US" sz="1400" dirty="0"/>
                  <a:t>write the revenue schedule for a demand function, you should get that the previous function approximates it accurately. Alternatively, if you know calculus, you’ll notice the marginal revenue function is the derivative of the revenue function with respect to q. </a:t>
                </a:r>
              </a:p>
            </p:txBody>
          </p:sp>
        </mc:Choice>
        <mc:Fallback xmlns="">
          <p:sp>
            <p:nvSpPr>
              <p:cNvPr id="8" name="TextBox 7">
                <a:extLst>
                  <a:ext uri="{FF2B5EF4-FFF2-40B4-BE49-F238E27FC236}">
                    <a16:creationId xmlns:a16="http://schemas.microsoft.com/office/drawing/2014/main" id="{303DF8B7-7C92-0FF9-2201-491872763F81}"/>
                  </a:ext>
                </a:extLst>
              </p:cNvPr>
              <p:cNvSpPr txBox="1">
                <a:spLocks noRot="1" noChangeAspect="1" noMove="1" noResize="1" noEditPoints="1" noAdjustHandles="1" noChangeArrowheads="1" noChangeShapeType="1" noTextEdit="1"/>
              </p:cNvSpPr>
              <p:nvPr/>
            </p:nvSpPr>
            <p:spPr>
              <a:xfrm>
                <a:off x="196426" y="824981"/>
                <a:ext cx="8602810" cy="3616375"/>
              </a:xfrm>
              <a:prstGeom prst="rect">
                <a:avLst/>
              </a:prstGeom>
              <a:blipFill>
                <a:blip r:embed="rId2"/>
                <a:stretch>
                  <a:fillRect l="-213" t="-168" b="-842"/>
                </a:stretch>
              </a:blipFill>
            </p:spPr>
            <p:txBody>
              <a:bodyPr/>
              <a:lstStyle/>
              <a:p>
                <a:r>
                  <a:rPr lang="en-US">
                    <a:noFill/>
                  </a:rPr>
                  <a:t> </a:t>
                </a:r>
              </a:p>
            </p:txBody>
          </p:sp>
        </mc:Fallback>
      </mc:AlternateContent>
    </p:spTree>
    <p:extLst>
      <p:ext uri="{BB962C8B-B14F-4D97-AF65-F5344CB8AC3E}">
        <p14:creationId xmlns:p14="http://schemas.microsoft.com/office/powerpoint/2010/main" val="583784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CDAF54A-2014-A2AF-A91D-F6B3CEC9D554}"/>
              </a:ext>
            </a:extLst>
          </p:cNvPr>
          <p:cNvSpPr>
            <a:spLocks noGrp="1"/>
          </p:cNvSpPr>
          <p:nvPr>
            <p:ph type="ctrTitle"/>
          </p:nvPr>
        </p:nvSpPr>
        <p:spPr>
          <a:xfrm>
            <a:off x="0" y="0"/>
            <a:ext cx="9144000" cy="699065"/>
          </a:xfrm>
        </p:spPr>
        <p:txBody>
          <a:bodyPr>
            <a:normAutofit/>
          </a:bodyPr>
          <a:lstStyle/>
          <a:p>
            <a:r>
              <a:rPr lang="en-US" dirty="0">
                <a:solidFill>
                  <a:schemeClr val="tx1"/>
                </a:solidFill>
              </a:rPr>
              <a:t>Market Equilibrium with Monopoly</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03DF8B7-7C92-0FF9-2201-491872763F81}"/>
                  </a:ext>
                </a:extLst>
              </p:cNvPr>
              <p:cNvSpPr txBox="1"/>
              <p:nvPr/>
            </p:nvSpPr>
            <p:spPr>
              <a:xfrm>
                <a:off x="135832" y="782975"/>
                <a:ext cx="3772380" cy="3831818"/>
              </a:xfrm>
              <a:prstGeom prst="rect">
                <a:avLst/>
              </a:prstGeom>
              <a:noFill/>
            </p:spPr>
            <p:txBody>
              <a:bodyPr wrap="square">
                <a:spAutoFit/>
              </a:bodyPr>
              <a:lstStyle/>
              <a:p>
                <a:pPr>
                  <a:spcBef>
                    <a:spcPts val="1200"/>
                  </a:spcBef>
                  <a:spcAft>
                    <a:spcPts val="600"/>
                  </a:spcAft>
                </a:pPr>
                <a:r>
                  <a:rPr lang="en-US" sz="1400" b="0" dirty="0">
                    <a:latin typeface="+mj-lt"/>
                  </a:rPr>
                  <a:t>Like with perfect competition, profit maximization leads to MR = MC. </a:t>
                </a:r>
                <a:endParaRPr lang="en-US" sz="1400" b="0" dirty="0">
                  <a:latin typeface="Cambria Math" panose="02040503050406030204" pitchFamily="18" charset="0"/>
                </a:endParaRPr>
              </a:p>
              <a:p>
                <a:pPr>
                  <a:spcBef>
                    <a:spcPts val="1200"/>
                  </a:spcBef>
                  <a:spcAft>
                    <a:spcPts val="600"/>
                  </a:spcAft>
                </a:pPr>
                <a:r>
                  <a:rPr lang="en-US" sz="1400" b="0" dirty="0">
                    <a:latin typeface="+mj-lt"/>
                  </a:rPr>
                  <a:t>However, with a monopoly, the price set by the monopolist will be higher than MC.</a:t>
                </a:r>
              </a:p>
              <a:p>
                <a:pPr>
                  <a:spcBef>
                    <a:spcPts val="1200"/>
                  </a:spcBef>
                  <a:spcAft>
                    <a:spcPts val="600"/>
                  </a:spcAft>
                </a:pPr>
                <a:r>
                  <a:rPr lang="en-US" sz="1400" dirty="0">
                    <a:latin typeface="+mj-lt"/>
                  </a:rPr>
                  <a:t>Why? Profit Maximization Condition! </a:t>
                </a:r>
              </a:p>
              <a:p>
                <a:pPr>
                  <a:spcBef>
                    <a:spcPts val="1200"/>
                  </a:spcBef>
                  <a:spcAft>
                    <a:spcPts val="600"/>
                  </a:spcAft>
                </a:pPr>
                <a:r>
                  <a:rPr lang="en-US" sz="1400" b="0" dirty="0">
                    <a:latin typeface="+mj-lt"/>
                  </a:rPr>
                  <a:t>The monopolist only operates for </a:t>
                </a:r>
                <a:r>
                  <a:rPr lang="en-US" sz="1400" dirty="0">
                    <a:latin typeface="+mj-lt"/>
                  </a:rPr>
                  <a:t>points where </a:t>
                </a:r>
                <a14:m>
                  <m:oMath xmlns:m="http://schemas.openxmlformats.org/officeDocument/2006/math">
                    <m:r>
                      <a:rPr lang="en-US" sz="1400" b="0" i="1" smtClean="0">
                        <a:latin typeface="Cambria Math" panose="02040503050406030204" pitchFamily="18" charset="0"/>
                      </a:rPr>
                      <m:t>𝑀𝑅</m:t>
                    </m:r>
                    <m:r>
                      <a:rPr lang="en-US" sz="1400" b="0" i="1" smtClean="0">
                        <a:latin typeface="Cambria Math" panose="02040503050406030204" pitchFamily="18" charset="0"/>
                      </a:rPr>
                      <m:t>&gt;</m:t>
                    </m:r>
                    <m:r>
                      <a:rPr lang="en-US" sz="1400" b="0" i="1" smtClean="0">
                        <a:latin typeface="Cambria Math" panose="02040503050406030204" pitchFamily="18" charset="0"/>
                      </a:rPr>
                      <m:t>𝑀𝐶</m:t>
                    </m:r>
                  </m:oMath>
                </a14:m>
                <a:r>
                  <a:rPr lang="en-US" sz="1400" dirty="0">
                    <a:latin typeface="+mj-lt"/>
                  </a:rPr>
                  <a:t>. </a:t>
                </a:r>
              </a:p>
              <a:p>
                <a:pPr>
                  <a:spcBef>
                    <a:spcPts val="1200"/>
                  </a:spcBef>
                  <a:spcAft>
                    <a:spcPts val="600"/>
                  </a:spcAft>
                </a:pPr>
                <a:r>
                  <a:rPr lang="en-US" sz="1400" b="0" dirty="0">
                    <a:latin typeface="+mj-lt"/>
                  </a:rPr>
                  <a:t>In our example, this is given </a:t>
                </a:r>
                <a:r>
                  <a:rPr lang="en-US" sz="1400" dirty="0">
                    <a:latin typeface="+mj-lt"/>
                  </a:rPr>
                  <a:t>for quantities up to q = 4. </a:t>
                </a:r>
              </a:p>
              <a:p>
                <a:pPr>
                  <a:spcBef>
                    <a:spcPts val="1200"/>
                  </a:spcBef>
                  <a:spcAft>
                    <a:spcPts val="600"/>
                  </a:spcAft>
                </a:pPr>
                <a:r>
                  <a:rPr lang="en-US" sz="1400" dirty="0">
                    <a:latin typeface="+mj-lt"/>
                  </a:rPr>
                  <a:t>Does this mean the monopolist will sell the goods at p=MC? No! Why? Market demand for 4 units leads to a price of $8. </a:t>
                </a:r>
              </a:p>
            </p:txBody>
          </p:sp>
        </mc:Choice>
        <mc:Fallback xmlns="">
          <p:sp>
            <p:nvSpPr>
              <p:cNvPr id="8" name="TextBox 7">
                <a:extLst>
                  <a:ext uri="{FF2B5EF4-FFF2-40B4-BE49-F238E27FC236}">
                    <a16:creationId xmlns:a16="http://schemas.microsoft.com/office/drawing/2014/main" id="{303DF8B7-7C92-0FF9-2201-491872763F81}"/>
                  </a:ext>
                </a:extLst>
              </p:cNvPr>
              <p:cNvSpPr txBox="1">
                <a:spLocks noRot="1" noChangeAspect="1" noMove="1" noResize="1" noEditPoints="1" noAdjustHandles="1" noChangeArrowheads="1" noChangeShapeType="1" noTextEdit="1"/>
              </p:cNvSpPr>
              <p:nvPr/>
            </p:nvSpPr>
            <p:spPr>
              <a:xfrm>
                <a:off x="135832" y="782975"/>
                <a:ext cx="3772380" cy="3831818"/>
              </a:xfrm>
              <a:prstGeom prst="rect">
                <a:avLst/>
              </a:prstGeom>
              <a:blipFill>
                <a:blip r:embed="rId2"/>
                <a:stretch>
                  <a:fillRect l="-485" t="-159" b="-795"/>
                </a:stretch>
              </a:blipFill>
            </p:spPr>
            <p:txBody>
              <a:bodyPr/>
              <a:lstStyle/>
              <a:p>
                <a:r>
                  <a:rPr lang="en-US">
                    <a:noFill/>
                  </a:rPr>
                  <a:t> </a:t>
                </a:r>
              </a:p>
            </p:txBody>
          </p:sp>
        </mc:Fallback>
      </mc:AlternateContent>
      <p:pic>
        <p:nvPicPr>
          <p:cNvPr id="2" name="Picture 1" descr="Chart, line chart&#10;&#10;Description automatically generated">
            <a:extLst>
              <a:ext uri="{FF2B5EF4-FFF2-40B4-BE49-F238E27FC236}">
                <a16:creationId xmlns:a16="http://schemas.microsoft.com/office/drawing/2014/main" id="{9B27E0D1-25CC-C812-8732-31F8A7E2583A}"/>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3624465" y="655944"/>
            <a:ext cx="5499217" cy="4000615"/>
          </a:xfrm>
          <a:prstGeom prst="rect">
            <a:avLst/>
          </a:prstGeom>
        </p:spPr>
      </p:pic>
      <p:cxnSp>
        <p:nvCxnSpPr>
          <p:cNvPr id="4" name="Straight Connector 3">
            <a:extLst>
              <a:ext uri="{FF2B5EF4-FFF2-40B4-BE49-F238E27FC236}">
                <a16:creationId xmlns:a16="http://schemas.microsoft.com/office/drawing/2014/main" id="{868B8C98-C184-B4FF-2471-E7145A51379D}"/>
              </a:ext>
            </a:extLst>
          </p:cNvPr>
          <p:cNvCxnSpPr>
            <a:cxnSpLocks/>
          </p:cNvCxnSpPr>
          <p:nvPr/>
        </p:nvCxnSpPr>
        <p:spPr>
          <a:xfrm flipV="1">
            <a:off x="5765800" y="1971040"/>
            <a:ext cx="0" cy="1877060"/>
          </a:xfrm>
          <a:prstGeom prst="line">
            <a:avLst/>
          </a:prstGeom>
          <a:ln w="9525">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EE4748DA-917A-523A-AE4A-093936F5738A}"/>
              </a:ext>
            </a:extLst>
          </p:cNvPr>
          <p:cNvCxnSpPr>
            <a:cxnSpLocks/>
          </p:cNvCxnSpPr>
          <p:nvPr/>
        </p:nvCxnSpPr>
        <p:spPr>
          <a:xfrm>
            <a:off x="4128082" y="1944846"/>
            <a:ext cx="1637718" cy="0"/>
          </a:xfrm>
          <a:prstGeom prst="line">
            <a:avLst/>
          </a:prstGeom>
          <a:ln w="9525">
            <a:solidFill>
              <a:schemeClr val="tx1"/>
            </a:solidFill>
            <a:prstDash val="sys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53229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art, line chart&#10;&#10;Description automatically generated">
            <a:extLst>
              <a:ext uri="{FF2B5EF4-FFF2-40B4-BE49-F238E27FC236}">
                <a16:creationId xmlns:a16="http://schemas.microsoft.com/office/drawing/2014/main" id="{6E4158E9-1FB6-93B8-919F-3AC8DFD028D9}"/>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3624465" y="655944"/>
            <a:ext cx="5499217" cy="4000615"/>
          </a:xfrm>
          <a:prstGeom prst="rect">
            <a:avLst/>
          </a:prstGeom>
        </p:spPr>
      </p:pic>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0"/>
            <a:ext cx="9144000" cy="699065"/>
          </a:xfrm>
        </p:spPr>
        <p:txBody>
          <a:bodyPr>
            <a:normAutofit/>
          </a:bodyPr>
          <a:lstStyle/>
          <a:p>
            <a:r>
              <a:rPr lang="en-US" dirty="0">
                <a:solidFill>
                  <a:schemeClr val="tx1"/>
                </a:solidFill>
              </a:rPr>
              <a:t>Market Equilibrium with Monopoly</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9203350-D305-247C-ABD0-628FFB03A843}"/>
                  </a:ext>
                </a:extLst>
              </p:cNvPr>
              <p:cNvSpPr txBox="1"/>
              <p:nvPr/>
            </p:nvSpPr>
            <p:spPr>
              <a:xfrm>
                <a:off x="113086" y="699065"/>
                <a:ext cx="3840482" cy="3908762"/>
              </a:xfrm>
              <a:prstGeom prst="rect">
                <a:avLst/>
              </a:prstGeom>
              <a:noFill/>
            </p:spPr>
            <p:txBody>
              <a:bodyPr wrap="square">
                <a:spAutoFit/>
              </a:bodyPr>
              <a:lstStyle/>
              <a:p>
                <a:pPr>
                  <a:spcBef>
                    <a:spcPts val="1200"/>
                  </a:spcBef>
                  <a:spcAft>
                    <a:spcPts val="600"/>
                  </a:spcAft>
                </a:pPr>
                <a:r>
                  <a:rPr lang="en-US" sz="1400" b="1" dirty="0"/>
                  <a:t>Steps to solve for the market equilibrium: </a:t>
                </a:r>
              </a:p>
              <a:p>
                <a:pPr marL="342900" indent="-342900">
                  <a:spcBef>
                    <a:spcPts val="1200"/>
                  </a:spcBef>
                  <a:spcAft>
                    <a:spcPts val="600"/>
                  </a:spcAft>
                  <a:buFont typeface="+mj-lt"/>
                  <a:buAutoNum type="arabicPeriod"/>
                </a:pPr>
                <a:r>
                  <a:rPr lang="en-US" sz="1400" dirty="0"/>
                  <a:t>Find the marginal revenue curve with the previous formula. </a:t>
                </a:r>
                <a:endParaRPr lang="en-US" sz="1400" b="1" dirty="0"/>
              </a:p>
              <a:p>
                <a:pPr marL="342900" indent="-342900">
                  <a:spcBef>
                    <a:spcPts val="1200"/>
                  </a:spcBef>
                  <a:spcAft>
                    <a:spcPts val="600"/>
                  </a:spcAft>
                  <a:buFont typeface="+mj-lt"/>
                  <a:buAutoNum type="arabicPeriod"/>
                </a:pPr>
                <a:r>
                  <a:rPr lang="en-US" sz="1400" dirty="0"/>
                  <a:t>Quantity supplied by the monopoly is found where MR=MC. Denote this quantity as </a:t>
                </a:r>
                <a14:m>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𝑞</m:t>
                        </m:r>
                      </m:e>
                      <m:sup>
                        <m:r>
                          <a:rPr lang="en-US" sz="1400" b="0" i="1" smtClean="0">
                            <a:latin typeface="Cambria Math" panose="02040503050406030204" pitchFamily="18" charset="0"/>
                          </a:rPr>
                          <m:t>𝑚</m:t>
                        </m:r>
                      </m:sup>
                    </m:sSup>
                  </m:oMath>
                </a14:m>
                <a:endParaRPr lang="en-US" sz="1400" dirty="0"/>
              </a:p>
              <a:p>
                <a:pPr marL="342900" indent="-342900">
                  <a:spcBef>
                    <a:spcPts val="1200"/>
                  </a:spcBef>
                  <a:spcAft>
                    <a:spcPts val="600"/>
                  </a:spcAft>
                  <a:buFont typeface="+mj-lt"/>
                  <a:buAutoNum type="arabicPeriod"/>
                </a:pPr>
                <a:r>
                  <a:rPr lang="en-US" sz="1400" dirty="0"/>
                  <a:t>Price at which the monopolist sells the goods </a:t>
                </a:r>
                <a14:m>
                  <m:oMath xmlns:m="http://schemas.openxmlformats.org/officeDocument/2006/math">
                    <m:sSup>
                      <m:sSupPr>
                        <m:ctrlPr>
                          <a:rPr lang="en-US" sz="1400" i="1">
                            <a:latin typeface="Cambria Math" panose="02040503050406030204" pitchFamily="18" charset="0"/>
                          </a:rPr>
                        </m:ctrlPr>
                      </m:sSupPr>
                      <m:e>
                        <m:r>
                          <a:rPr lang="en-US" sz="1400" b="0" i="1" smtClean="0">
                            <a:latin typeface="Cambria Math" panose="02040503050406030204" pitchFamily="18" charset="0"/>
                          </a:rPr>
                          <m:t>𝑝</m:t>
                        </m:r>
                      </m:e>
                      <m:sup>
                        <m:r>
                          <a:rPr lang="en-US" sz="1400" i="1">
                            <a:latin typeface="Cambria Math" panose="02040503050406030204" pitchFamily="18" charset="0"/>
                          </a:rPr>
                          <m:t>𝑚</m:t>
                        </m:r>
                      </m:sup>
                    </m:sSup>
                    <m:r>
                      <a:rPr lang="en-US" sz="1400" i="1">
                        <a:latin typeface="Cambria Math" panose="02040503050406030204" pitchFamily="18" charset="0"/>
                      </a:rPr>
                      <m:t> </m:t>
                    </m:r>
                  </m:oMath>
                </a14:m>
                <a:r>
                  <a:rPr lang="en-US" sz="1400" dirty="0"/>
                  <a:t>is given by </a:t>
                </a:r>
                <a14:m>
                  <m:oMath xmlns:m="http://schemas.openxmlformats.org/officeDocument/2006/math">
                    <m:r>
                      <a:rPr lang="en-US" sz="1400" i="1">
                        <a:latin typeface="Cambria Math" panose="02040503050406030204" pitchFamily="18" charset="0"/>
                      </a:rPr>
                      <m:t>𝑝</m:t>
                    </m:r>
                    <m:d>
                      <m:dPr>
                        <m:ctrlPr>
                          <a:rPr lang="en-US" sz="1400" b="0" i="1" smtClean="0">
                            <a:latin typeface="Cambria Math" panose="02040503050406030204" pitchFamily="18" charset="0"/>
                          </a:rPr>
                        </m:ctrlPr>
                      </m:dPr>
                      <m:e>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𝑞</m:t>
                            </m:r>
                          </m:e>
                          <m:sup>
                            <m:r>
                              <a:rPr lang="en-US" sz="1400" b="0" i="1" smtClean="0">
                                <a:latin typeface="Cambria Math" panose="02040503050406030204" pitchFamily="18" charset="0"/>
                              </a:rPr>
                              <m:t>𝑚</m:t>
                            </m:r>
                          </m:sup>
                        </m:sSup>
                      </m:e>
                    </m:d>
                    <m:r>
                      <a:rPr lang="en-US" sz="1400" b="0" i="1" smtClean="0">
                        <a:latin typeface="Cambria Math" panose="02040503050406030204" pitchFamily="18" charset="0"/>
                      </a:rPr>
                      <m:t>.</m:t>
                    </m:r>
                  </m:oMath>
                </a14:m>
                <a:r>
                  <a:rPr lang="en-US" sz="1400" dirty="0"/>
                  <a:t> Just evaluate the inverse demand function at </a:t>
                </a:r>
                <a14:m>
                  <m:oMath xmlns:m="http://schemas.openxmlformats.org/officeDocument/2006/math">
                    <m:sSup>
                      <m:sSupPr>
                        <m:ctrlPr>
                          <a:rPr lang="en-US" sz="1400" i="1">
                            <a:latin typeface="Cambria Math" panose="02040503050406030204" pitchFamily="18" charset="0"/>
                          </a:rPr>
                        </m:ctrlPr>
                      </m:sSupPr>
                      <m:e>
                        <m:r>
                          <a:rPr lang="en-US" sz="1400" i="1">
                            <a:latin typeface="Cambria Math" panose="02040503050406030204" pitchFamily="18" charset="0"/>
                          </a:rPr>
                          <m:t>𝑞</m:t>
                        </m:r>
                      </m:e>
                      <m:sup>
                        <m:r>
                          <a:rPr lang="en-US" sz="1400" i="1">
                            <a:latin typeface="Cambria Math" panose="02040503050406030204" pitchFamily="18" charset="0"/>
                          </a:rPr>
                          <m:t>𝑚</m:t>
                        </m:r>
                      </m:sup>
                    </m:sSup>
                    <m:r>
                      <a:rPr lang="en-US" sz="1400" b="0" i="0" smtClean="0">
                        <a:latin typeface="Cambria Math" panose="02040503050406030204" pitchFamily="18" charset="0"/>
                      </a:rPr>
                      <m:t>. </m:t>
                    </m:r>
                  </m:oMath>
                </a14:m>
                <a:endParaRPr lang="en-US" sz="1400" b="0" dirty="0"/>
              </a:p>
              <a:p>
                <a:pPr>
                  <a:spcBef>
                    <a:spcPts val="1200"/>
                  </a:spcBef>
                  <a:spcAft>
                    <a:spcPts val="600"/>
                  </a:spcAft>
                </a:pPr>
                <a:r>
                  <a:rPr lang="en-US" sz="1400" dirty="0"/>
                  <a:t>HW: verify that </a:t>
                </a:r>
                <a14:m>
                  <m:oMath xmlns:m="http://schemas.openxmlformats.org/officeDocument/2006/math">
                    <m:sSup>
                      <m:sSupPr>
                        <m:ctrlPr>
                          <a:rPr lang="en-US" sz="1400" i="1">
                            <a:latin typeface="Cambria Math" panose="02040503050406030204" pitchFamily="18" charset="0"/>
                          </a:rPr>
                        </m:ctrlPr>
                      </m:sSupPr>
                      <m:e>
                        <m:r>
                          <a:rPr lang="en-US" sz="1400" i="1">
                            <a:latin typeface="Cambria Math" panose="02040503050406030204" pitchFamily="18" charset="0"/>
                          </a:rPr>
                          <m:t>𝑞</m:t>
                        </m:r>
                      </m:e>
                      <m:sup>
                        <m:r>
                          <a:rPr lang="en-US" sz="1400" i="1">
                            <a:latin typeface="Cambria Math" panose="02040503050406030204" pitchFamily="18" charset="0"/>
                          </a:rPr>
                          <m:t>𝑚</m:t>
                        </m:r>
                      </m:sup>
                    </m:sSup>
                    <m:r>
                      <a:rPr lang="en-US" sz="1400" b="0" i="1" smtClean="0">
                        <a:latin typeface="Cambria Math" panose="02040503050406030204" pitchFamily="18" charset="0"/>
                      </a:rPr>
                      <m:t>=4</m:t>
                    </m:r>
                  </m:oMath>
                </a14:m>
                <a:r>
                  <a:rPr lang="en-US" sz="1400" dirty="0"/>
                  <a:t> and </a:t>
                </a:r>
                <a14:m>
                  <m:oMath xmlns:m="http://schemas.openxmlformats.org/officeDocument/2006/math">
                    <m:sSup>
                      <m:sSupPr>
                        <m:ctrlPr>
                          <a:rPr lang="en-US" sz="1400" i="1">
                            <a:latin typeface="Cambria Math" panose="02040503050406030204" pitchFamily="18" charset="0"/>
                          </a:rPr>
                        </m:ctrlPr>
                      </m:sSupPr>
                      <m:e>
                        <m:r>
                          <a:rPr lang="en-US" sz="1400" b="0" i="1" smtClean="0">
                            <a:latin typeface="Cambria Math" panose="02040503050406030204" pitchFamily="18" charset="0"/>
                          </a:rPr>
                          <m:t>𝑝</m:t>
                        </m:r>
                      </m:e>
                      <m:sup>
                        <m:r>
                          <a:rPr lang="en-US" sz="1400" i="1">
                            <a:latin typeface="Cambria Math" panose="02040503050406030204" pitchFamily="18" charset="0"/>
                          </a:rPr>
                          <m:t>𝑚</m:t>
                        </m:r>
                      </m:sup>
                    </m:sSup>
                    <m:r>
                      <a:rPr lang="en-US" sz="1400" i="1">
                        <a:latin typeface="Cambria Math" panose="02040503050406030204" pitchFamily="18" charset="0"/>
                      </a:rPr>
                      <m:t>=</m:t>
                    </m:r>
                    <m:r>
                      <a:rPr lang="en-US" sz="1400" b="0" i="1" smtClean="0">
                        <a:latin typeface="Cambria Math" panose="02040503050406030204" pitchFamily="18" charset="0"/>
                      </a:rPr>
                      <m:t>8</m:t>
                    </m:r>
                  </m:oMath>
                </a14:m>
                <a:r>
                  <a:rPr lang="en-US" sz="1400" dirty="0"/>
                  <a:t> </a:t>
                </a:r>
              </a:p>
              <a:p>
                <a:pPr>
                  <a:spcBef>
                    <a:spcPts val="600"/>
                  </a:spcBef>
                  <a:spcAft>
                    <a:spcPts val="600"/>
                  </a:spcAft>
                </a:pPr>
                <a:r>
                  <a:rPr lang="en-US" sz="1400" dirty="0"/>
                  <a:t>Inverse demand: </a:t>
                </a:r>
                <a14:m>
                  <m:oMath xmlns:m="http://schemas.openxmlformats.org/officeDocument/2006/math">
                    <m:r>
                      <a:rPr lang="en-US" sz="1400" b="0" i="1" smtClean="0">
                        <a:latin typeface="Cambria Math" panose="02040503050406030204" pitchFamily="18" charset="0"/>
                      </a:rPr>
                      <m:t>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𝑞</m:t>
                        </m:r>
                      </m:e>
                    </m:d>
                    <m:r>
                      <a:rPr lang="en-US" sz="1400" b="0" i="1" smtClean="0">
                        <a:latin typeface="Cambria Math" panose="02040503050406030204" pitchFamily="18" charset="0"/>
                      </a:rPr>
                      <m:t>=12−</m:t>
                    </m:r>
                    <m:r>
                      <a:rPr lang="en-US" sz="1400" b="0" i="1" smtClean="0">
                        <a:latin typeface="Cambria Math" panose="02040503050406030204" pitchFamily="18" charset="0"/>
                      </a:rPr>
                      <m:t>𝑞</m:t>
                    </m:r>
                  </m:oMath>
                </a14:m>
                <a:endParaRPr lang="en-US" sz="1400" b="0" dirty="0"/>
              </a:p>
              <a:p>
                <a:pPr>
                  <a:spcBef>
                    <a:spcPts val="600"/>
                  </a:spcBef>
                  <a:spcAft>
                    <a:spcPts val="600"/>
                  </a:spcAft>
                </a:pPr>
                <a:r>
                  <a:rPr lang="en-US" sz="1400" dirty="0"/>
                  <a:t>Inverse supply: </a:t>
                </a:r>
                <a14:m>
                  <m:oMath xmlns:m="http://schemas.openxmlformats.org/officeDocument/2006/math">
                    <m:r>
                      <a:rPr lang="en-US" sz="1400" i="1">
                        <a:latin typeface="Cambria Math" panose="02040503050406030204" pitchFamily="18" charset="0"/>
                      </a:rPr>
                      <m:t>𝑝</m:t>
                    </m:r>
                    <m:d>
                      <m:dPr>
                        <m:ctrlPr>
                          <a:rPr lang="en-US" sz="1400" i="1">
                            <a:latin typeface="Cambria Math" panose="02040503050406030204" pitchFamily="18" charset="0"/>
                          </a:rPr>
                        </m:ctrlPr>
                      </m:dPr>
                      <m:e>
                        <m:r>
                          <a:rPr lang="en-US" sz="1400" i="1">
                            <a:latin typeface="Cambria Math" panose="02040503050406030204" pitchFamily="18" charset="0"/>
                          </a:rPr>
                          <m:t>𝑞</m:t>
                        </m:r>
                      </m:e>
                    </m:d>
                    <m:r>
                      <a:rPr lang="en-US" sz="1400" i="1">
                        <a:latin typeface="Cambria Math" panose="02040503050406030204" pitchFamily="18" charset="0"/>
                      </a:rPr>
                      <m:t>=</m:t>
                    </m:r>
                    <m:r>
                      <a:rPr lang="en-US" sz="1400" b="0" i="1" smtClean="0">
                        <a:latin typeface="Cambria Math" panose="02040503050406030204" pitchFamily="18" charset="0"/>
                      </a:rPr>
                      <m:t>𝑞</m:t>
                    </m:r>
                  </m:oMath>
                </a14:m>
                <a:endParaRPr lang="en-US" sz="1400" dirty="0"/>
              </a:p>
            </p:txBody>
          </p:sp>
        </mc:Choice>
        <mc:Fallback xmlns="">
          <p:sp>
            <p:nvSpPr>
              <p:cNvPr id="5" name="TextBox 4">
                <a:extLst>
                  <a:ext uri="{FF2B5EF4-FFF2-40B4-BE49-F238E27FC236}">
                    <a16:creationId xmlns:a16="http://schemas.microsoft.com/office/drawing/2014/main" id="{D9203350-D305-247C-ABD0-628FFB03A843}"/>
                  </a:ext>
                </a:extLst>
              </p:cNvPr>
              <p:cNvSpPr txBox="1">
                <a:spLocks noRot="1" noChangeAspect="1" noMove="1" noResize="1" noEditPoints="1" noAdjustHandles="1" noChangeArrowheads="1" noChangeShapeType="1" noTextEdit="1"/>
              </p:cNvSpPr>
              <p:nvPr/>
            </p:nvSpPr>
            <p:spPr>
              <a:xfrm>
                <a:off x="113086" y="699065"/>
                <a:ext cx="3840482" cy="3908762"/>
              </a:xfrm>
              <a:prstGeom prst="rect">
                <a:avLst/>
              </a:prstGeom>
              <a:blipFill>
                <a:blip r:embed="rId3"/>
                <a:stretch>
                  <a:fillRect l="-476" t="-312" r="-1429" b="-624"/>
                </a:stretch>
              </a:blipFill>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DFB7D5FC-34FA-044E-9E83-61897223FF59}"/>
              </a:ext>
            </a:extLst>
          </p:cNvPr>
          <p:cNvCxnSpPr>
            <a:cxnSpLocks/>
          </p:cNvCxnSpPr>
          <p:nvPr/>
        </p:nvCxnSpPr>
        <p:spPr>
          <a:xfrm flipV="1">
            <a:off x="5765800" y="1971040"/>
            <a:ext cx="0" cy="1877060"/>
          </a:xfrm>
          <a:prstGeom prst="line">
            <a:avLst/>
          </a:prstGeom>
          <a:ln w="9525">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D69EEDCF-BACB-1CD1-B07D-A3F8DB2D8497}"/>
              </a:ext>
            </a:extLst>
          </p:cNvPr>
          <p:cNvCxnSpPr>
            <a:cxnSpLocks/>
          </p:cNvCxnSpPr>
          <p:nvPr/>
        </p:nvCxnSpPr>
        <p:spPr>
          <a:xfrm>
            <a:off x="4128082" y="1944846"/>
            <a:ext cx="1637718" cy="0"/>
          </a:xfrm>
          <a:prstGeom prst="line">
            <a:avLst/>
          </a:prstGeom>
          <a:ln w="9525">
            <a:solidFill>
              <a:schemeClr val="tx1"/>
            </a:solidFill>
            <a:prstDash val="sys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92317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descr="Chart, line chart&#10;&#10;Description automatically generated">
            <a:extLst>
              <a:ext uri="{FF2B5EF4-FFF2-40B4-BE49-F238E27FC236}">
                <a16:creationId xmlns:a16="http://schemas.microsoft.com/office/drawing/2014/main" id="{6D2A4FC0-D1F8-6270-4191-E2CB48E3F39B}"/>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2585" y="686424"/>
            <a:ext cx="5499217" cy="4000615"/>
          </a:xfrm>
          <a:prstGeom prst="rect">
            <a:avLst/>
          </a:prstGeom>
        </p:spPr>
      </p:pic>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0"/>
            <a:ext cx="9144000" cy="699065"/>
          </a:xfrm>
        </p:spPr>
        <p:txBody>
          <a:bodyPr>
            <a:normAutofit/>
          </a:bodyPr>
          <a:lstStyle/>
          <a:p>
            <a:r>
              <a:rPr lang="en-US" dirty="0">
                <a:solidFill>
                  <a:schemeClr val="tx1"/>
                </a:solidFill>
              </a:rPr>
              <a:t>Welfare Effects of Monopolistic Behavior</a:t>
            </a:r>
          </a:p>
        </p:txBody>
      </p:sp>
      <p:sp>
        <p:nvSpPr>
          <p:cNvPr id="5" name="TextBox 4">
            <a:extLst>
              <a:ext uri="{FF2B5EF4-FFF2-40B4-BE49-F238E27FC236}">
                <a16:creationId xmlns:a16="http://schemas.microsoft.com/office/drawing/2014/main" id="{D9203350-D305-247C-ABD0-628FFB03A843}"/>
              </a:ext>
            </a:extLst>
          </p:cNvPr>
          <p:cNvSpPr txBox="1"/>
          <p:nvPr/>
        </p:nvSpPr>
        <p:spPr>
          <a:xfrm>
            <a:off x="5519772" y="923384"/>
            <a:ext cx="3506955" cy="3877985"/>
          </a:xfrm>
          <a:prstGeom prst="rect">
            <a:avLst/>
          </a:prstGeom>
          <a:noFill/>
        </p:spPr>
        <p:txBody>
          <a:bodyPr wrap="square">
            <a:spAutoFit/>
          </a:bodyPr>
          <a:lstStyle/>
          <a:p>
            <a:pPr>
              <a:spcBef>
                <a:spcPts val="1200"/>
              </a:spcBef>
              <a:spcAft>
                <a:spcPts val="600"/>
              </a:spcAft>
            </a:pPr>
            <a:r>
              <a:rPr lang="en-US" sz="1400" b="1" dirty="0"/>
              <a:t>Under perfect competition</a:t>
            </a:r>
          </a:p>
          <a:p>
            <a:pPr lvl="1">
              <a:spcBef>
                <a:spcPts val="1200"/>
              </a:spcBef>
              <a:spcAft>
                <a:spcPts val="600"/>
              </a:spcAft>
            </a:pPr>
            <a:r>
              <a:rPr lang="en-US" sz="1400" dirty="0"/>
              <a:t>CS = A + B + C </a:t>
            </a:r>
          </a:p>
          <a:p>
            <a:pPr lvl="1">
              <a:spcBef>
                <a:spcPts val="1200"/>
              </a:spcBef>
              <a:spcAft>
                <a:spcPts val="600"/>
              </a:spcAft>
            </a:pPr>
            <a:r>
              <a:rPr lang="en-US" sz="1400" dirty="0"/>
              <a:t>PS = E + D + F</a:t>
            </a:r>
          </a:p>
          <a:p>
            <a:pPr lvl="1">
              <a:spcBef>
                <a:spcPts val="1200"/>
              </a:spcBef>
              <a:spcAft>
                <a:spcPts val="600"/>
              </a:spcAft>
            </a:pPr>
            <a:r>
              <a:rPr lang="en-US" sz="1400" dirty="0"/>
              <a:t>DWL = 0 </a:t>
            </a:r>
          </a:p>
          <a:p>
            <a:pPr>
              <a:spcBef>
                <a:spcPts val="1200"/>
              </a:spcBef>
              <a:spcAft>
                <a:spcPts val="600"/>
              </a:spcAft>
            </a:pPr>
            <a:r>
              <a:rPr lang="en-US" sz="1400" b="1" dirty="0"/>
              <a:t>With the Monopoly, there is DWL&gt;0</a:t>
            </a:r>
          </a:p>
          <a:p>
            <a:pPr lvl="1">
              <a:spcBef>
                <a:spcPts val="1200"/>
              </a:spcBef>
              <a:spcAft>
                <a:spcPts val="600"/>
              </a:spcAft>
            </a:pPr>
            <a:r>
              <a:rPr lang="en-US" sz="1400" dirty="0"/>
              <a:t>CS = A</a:t>
            </a:r>
          </a:p>
          <a:p>
            <a:pPr lvl="1">
              <a:spcBef>
                <a:spcPts val="1200"/>
              </a:spcBef>
              <a:spcAft>
                <a:spcPts val="600"/>
              </a:spcAft>
            </a:pPr>
            <a:r>
              <a:rPr lang="en-US" sz="1400" dirty="0"/>
              <a:t>PS = B + E + F</a:t>
            </a:r>
          </a:p>
          <a:p>
            <a:pPr lvl="1">
              <a:spcBef>
                <a:spcPts val="1200"/>
              </a:spcBef>
              <a:spcAft>
                <a:spcPts val="600"/>
              </a:spcAft>
            </a:pPr>
            <a:r>
              <a:rPr lang="en-US" sz="1400" dirty="0"/>
              <a:t>DWL = C + D</a:t>
            </a:r>
          </a:p>
          <a:p>
            <a:pPr>
              <a:spcBef>
                <a:spcPts val="1200"/>
              </a:spcBef>
              <a:spcAft>
                <a:spcPts val="600"/>
              </a:spcAft>
            </a:pPr>
            <a:endParaRPr lang="en-US" sz="1400" dirty="0"/>
          </a:p>
        </p:txBody>
      </p:sp>
      <p:cxnSp>
        <p:nvCxnSpPr>
          <p:cNvPr id="9" name="Straight Connector 8">
            <a:extLst>
              <a:ext uri="{FF2B5EF4-FFF2-40B4-BE49-F238E27FC236}">
                <a16:creationId xmlns:a16="http://schemas.microsoft.com/office/drawing/2014/main" id="{291DD3F3-F583-84AC-FF91-B425937B87D0}"/>
              </a:ext>
            </a:extLst>
          </p:cNvPr>
          <p:cNvCxnSpPr>
            <a:cxnSpLocks/>
          </p:cNvCxnSpPr>
          <p:nvPr/>
        </p:nvCxnSpPr>
        <p:spPr>
          <a:xfrm flipV="1">
            <a:off x="2148108" y="2010577"/>
            <a:ext cx="0" cy="1877060"/>
          </a:xfrm>
          <a:prstGeom prst="line">
            <a:avLst/>
          </a:prstGeom>
          <a:ln w="9525">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10DC403B-2893-AF77-85C1-3D40D3F9766E}"/>
              </a:ext>
            </a:extLst>
          </p:cNvPr>
          <p:cNvCxnSpPr>
            <a:cxnSpLocks/>
          </p:cNvCxnSpPr>
          <p:nvPr/>
        </p:nvCxnSpPr>
        <p:spPr>
          <a:xfrm>
            <a:off x="510390" y="1984383"/>
            <a:ext cx="1637718" cy="0"/>
          </a:xfrm>
          <a:prstGeom prst="line">
            <a:avLst/>
          </a:prstGeom>
          <a:ln w="9525">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C7B734DE-0A0E-37F0-779B-96FEBC0C18D0}"/>
              </a:ext>
            </a:extLst>
          </p:cNvPr>
          <p:cNvCxnSpPr>
            <a:cxnSpLocks/>
          </p:cNvCxnSpPr>
          <p:nvPr/>
        </p:nvCxnSpPr>
        <p:spPr>
          <a:xfrm flipV="1">
            <a:off x="2925021" y="2431779"/>
            <a:ext cx="0" cy="1510301"/>
          </a:xfrm>
          <a:prstGeom prst="line">
            <a:avLst/>
          </a:prstGeom>
          <a:ln w="9525">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22" name="Isosceles Triangle 21">
            <a:extLst>
              <a:ext uri="{FF2B5EF4-FFF2-40B4-BE49-F238E27FC236}">
                <a16:creationId xmlns:a16="http://schemas.microsoft.com/office/drawing/2014/main" id="{B421C8A6-E50B-9E11-FBDF-6D02A897EB8F}"/>
              </a:ext>
            </a:extLst>
          </p:cNvPr>
          <p:cNvSpPr/>
          <p:nvPr/>
        </p:nvSpPr>
        <p:spPr>
          <a:xfrm>
            <a:off x="510390" y="1023938"/>
            <a:ext cx="1637718" cy="960445"/>
          </a:xfrm>
          <a:prstGeom prst="triangle">
            <a:avLst>
              <a:gd name="adj" fmla="val 0"/>
            </a:avLst>
          </a:prstGeom>
          <a:solidFill>
            <a:srgbClr val="E96969">
              <a:alpha val="5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A</a:t>
            </a:r>
          </a:p>
        </p:txBody>
      </p:sp>
      <p:sp>
        <p:nvSpPr>
          <p:cNvPr id="25" name="Isosceles Triangle 24">
            <a:extLst>
              <a:ext uri="{FF2B5EF4-FFF2-40B4-BE49-F238E27FC236}">
                <a16:creationId xmlns:a16="http://schemas.microsoft.com/office/drawing/2014/main" id="{0E6CAF4A-3489-2AD5-4966-FADFDBB69197}"/>
              </a:ext>
            </a:extLst>
          </p:cNvPr>
          <p:cNvSpPr/>
          <p:nvPr/>
        </p:nvSpPr>
        <p:spPr>
          <a:xfrm>
            <a:off x="2148109" y="1984384"/>
            <a:ext cx="805796" cy="448142"/>
          </a:xfrm>
          <a:prstGeom prst="triangle">
            <a:avLst>
              <a:gd name="adj" fmla="val 0"/>
            </a:avLst>
          </a:prstGeom>
          <a:solidFill>
            <a:srgbClr val="0070C0">
              <a:alpha val="5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a:t>
            </a:r>
          </a:p>
        </p:txBody>
      </p:sp>
      <p:cxnSp>
        <p:nvCxnSpPr>
          <p:cNvPr id="28" name="Straight Connector 27">
            <a:extLst>
              <a:ext uri="{FF2B5EF4-FFF2-40B4-BE49-F238E27FC236}">
                <a16:creationId xmlns:a16="http://schemas.microsoft.com/office/drawing/2014/main" id="{1CE4F14F-7739-DFF2-B61D-832E99E756EA}"/>
              </a:ext>
            </a:extLst>
          </p:cNvPr>
          <p:cNvCxnSpPr>
            <a:cxnSpLocks/>
          </p:cNvCxnSpPr>
          <p:nvPr/>
        </p:nvCxnSpPr>
        <p:spPr>
          <a:xfrm>
            <a:off x="494091" y="2874357"/>
            <a:ext cx="2430930" cy="0"/>
          </a:xfrm>
          <a:prstGeom prst="line">
            <a:avLst/>
          </a:prstGeom>
          <a:ln w="9525">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30" name="Rectangle 29">
            <a:extLst>
              <a:ext uri="{FF2B5EF4-FFF2-40B4-BE49-F238E27FC236}">
                <a16:creationId xmlns:a16="http://schemas.microsoft.com/office/drawing/2014/main" id="{35D0E809-AB98-88CC-9022-4112E8F1542F}"/>
              </a:ext>
            </a:extLst>
          </p:cNvPr>
          <p:cNvSpPr/>
          <p:nvPr/>
        </p:nvSpPr>
        <p:spPr>
          <a:xfrm>
            <a:off x="491714" y="1978065"/>
            <a:ext cx="1656393" cy="454461"/>
          </a:xfrm>
          <a:prstGeom prst="rect">
            <a:avLst/>
          </a:prstGeom>
          <a:solidFill>
            <a:schemeClr val="bg1">
              <a:lumMod val="75000"/>
              <a:alpha val="50000"/>
            </a:schemeClr>
          </a:solidFill>
          <a:ln w="6350">
            <a:no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B</a:t>
            </a:r>
          </a:p>
        </p:txBody>
      </p:sp>
      <p:sp>
        <p:nvSpPr>
          <p:cNvPr id="33" name="Isosceles Triangle 32">
            <a:extLst>
              <a:ext uri="{FF2B5EF4-FFF2-40B4-BE49-F238E27FC236}">
                <a16:creationId xmlns:a16="http://schemas.microsoft.com/office/drawing/2014/main" id="{D806CEA1-3443-8B9C-0E85-94E87F392A10}"/>
              </a:ext>
            </a:extLst>
          </p:cNvPr>
          <p:cNvSpPr/>
          <p:nvPr/>
        </p:nvSpPr>
        <p:spPr>
          <a:xfrm flipV="1">
            <a:off x="2134195" y="2434504"/>
            <a:ext cx="793213" cy="448141"/>
          </a:xfrm>
          <a:prstGeom prst="triangle">
            <a:avLst>
              <a:gd name="adj" fmla="val 0"/>
            </a:avLst>
          </a:prstGeom>
          <a:solidFill>
            <a:srgbClr val="0070C0">
              <a:alpha val="5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5" name="TextBox 34">
            <a:extLst>
              <a:ext uri="{FF2B5EF4-FFF2-40B4-BE49-F238E27FC236}">
                <a16:creationId xmlns:a16="http://schemas.microsoft.com/office/drawing/2014/main" id="{5C966017-385A-5BD1-8A1E-57563E952F22}"/>
              </a:ext>
            </a:extLst>
          </p:cNvPr>
          <p:cNvSpPr txBox="1"/>
          <p:nvPr/>
        </p:nvSpPr>
        <p:spPr>
          <a:xfrm>
            <a:off x="2185356" y="2409235"/>
            <a:ext cx="371574" cy="369332"/>
          </a:xfrm>
          <a:prstGeom prst="rect">
            <a:avLst/>
          </a:prstGeom>
          <a:noFill/>
        </p:spPr>
        <p:txBody>
          <a:bodyPr wrap="square" rtlCol="0">
            <a:spAutoFit/>
          </a:bodyPr>
          <a:lstStyle/>
          <a:p>
            <a:r>
              <a:rPr lang="en-US" dirty="0"/>
              <a:t>D</a:t>
            </a:r>
          </a:p>
        </p:txBody>
      </p:sp>
      <p:sp>
        <p:nvSpPr>
          <p:cNvPr id="36" name="Rectangle 35">
            <a:extLst>
              <a:ext uri="{FF2B5EF4-FFF2-40B4-BE49-F238E27FC236}">
                <a16:creationId xmlns:a16="http://schemas.microsoft.com/office/drawing/2014/main" id="{8E8833A9-090E-6158-19D8-2AA3818E726E}"/>
              </a:ext>
            </a:extLst>
          </p:cNvPr>
          <p:cNvSpPr/>
          <p:nvPr/>
        </p:nvSpPr>
        <p:spPr>
          <a:xfrm>
            <a:off x="510390" y="2424720"/>
            <a:ext cx="1629748" cy="448141"/>
          </a:xfrm>
          <a:prstGeom prst="rect">
            <a:avLst/>
          </a:prstGeom>
          <a:solidFill>
            <a:schemeClr val="bg1">
              <a:lumMod val="75000"/>
              <a:alpha val="50000"/>
            </a:schemeClr>
          </a:solidFill>
          <a:ln w="6350">
            <a:no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a:t>
            </a:r>
          </a:p>
        </p:txBody>
      </p:sp>
      <p:cxnSp>
        <p:nvCxnSpPr>
          <p:cNvPr id="38" name="Straight Connector 37">
            <a:extLst>
              <a:ext uri="{FF2B5EF4-FFF2-40B4-BE49-F238E27FC236}">
                <a16:creationId xmlns:a16="http://schemas.microsoft.com/office/drawing/2014/main" id="{79FDE2EF-8C48-2DA6-F094-7DF11827955C}"/>
              </a:ext>
            </a:extLst>
          </p:cNvPr>
          <p:cNvCxnSpPr>
            <a:cxnSpLocks/>
          </p:cNvCxnSpPr>
          <p:nvPr/>
        </p:nvCxnSpPr>
        <p:spPr>
          <a:xfrm>
            <a:off x="491714" y="2424978"/>
            <a:ext cx="2430930" cy="0"/>
          </a:xfrm>
          <a:prstGeom prst="line">
            <a:avLst/>
          </a:prstGeom>
          <a:ln w="9525">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39" name="Isosceles Triangle 38">
            <a:extLst>
              <a:ext uri="{FF2B5EF4-FFF2-40B4-BE49-F238E27FC236}">
                <a16:creationId xmlns:a16="http://schemas.microsoft.com/office/drawing/2014/main" id="{D8B5BB92-DB4F-A9C7-51B3-EADF8497484B}"/>
              </a:ext>
            </a:extLst>
          </p:cNvPr>
          <p:cNvSpPr/>
          <p:nvPr/>
        </p:nvSpPr>
        <p:spPr>
          <a:xfrm flipV="1">
            <a:off x="510390" y="2882232"/>
            <a:ext cx="1674966" cy="908711"/>
          </a:xfrm>
          <a:prstGeom prst="triangle">
            <a:avLst>
              <a:gd name="adj" fmla="val 0"/>
            </a:avLst>
          </a:prstGeom>
          <a:solidFill>
            <a:srgbClr val="E96969">
              <a:alpha val="5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40" name="TextBox 39">
            <a:extLst>
              <a:ext uri="{FF2B5EF4-FFF2-40B4-BE49-F238E27FC236}">
                <a16:creationId xmlns:a16="http://schemas.microsoft.com/office/drawing/2014/main" id="{095E8DD6-F4E4-8449-EA16-63CE44A81514}"/>
              </a:ext>
            </a:extLst>
          </p:cNvPr>
          <p:cNvSpPr txBox="1"/>
          <p:nvPr/>
        </p:nvSpPr>
        <p:spPr>
          <a:xfrm>
            <a:off x="771888" y="3003677"/>
            <a:ext cx="371574" cy="369332"/>
          </a:xfrm>
          <a:prstGeom prst="rect">
            <a:avLst/>
          </a:prstGeom>
          <a:noFill/>
        </p:spPr>
        <p:txBody>
          <a:bodyPr wrap="square" rtlCol="0">
            <a:spAutoFit/>
          </a:bodyPr>
          <a:lstStyle/>
          <a:p>
            <a:r>
              <a:rPr lang="en-US" dirty="0"/>
              <a:t>F</a:t>
            </a:r>
          </a:p>
        </p:txBody>
      </p:sp>
    </p:spTree>
    <p:extLst>
      <p:ext uri="{BB962C8B-B14F-4D97-AF65-F5344CB8AC3E}">
        <p14:creationId xmlns:p14="http://schemas.microsoft.com/office/powerpoint/2010/main" val="2181968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0"/>
            <a:ext cx="9144000" cy="699065"/>
          </a:xfrm>
        </p:spPr>
        <p:txBody>
          <a:bodyPr>
            <a:normAutofit/>
          </a:bodyPr>
          <a:lstStyle/>
          <a:p>
            <a:r>
              <a:rPr lang="en-US" dirty="0">
                <a:solidFill>
                  <a:schemeClr val="tx1"/>
                </a:solidFill>
              </a:rPr>
              <a:t>Perfect Competition vs Monopolistic Behavior</a:t>
            </a:r>
          </a:p>
        </p:txBody>
      </p:sp>
      <p:sp>
        <p:nvSpPr>
          <p:cNvPr id="5" name="TextBox 4">
            <a:extLst>
              <a:ext uri="{FF2B5EF4-FFF2-40B4-BE49-F238E27FC236}">
                <a16:creationId xmlns:a16="http://schemas.microsoft.com/office/drawing/2014/main" id="{D9203350-D305-247C-ABD0-628FFB03A843}"/>
              </a:ext>
            </a:extLst>
          </p:cNvPr>
          <p:cNvSpPr txBox="1"/>
          <p:nvPr/>
        </p:nvSpPr>
        <p:spPr>
          <a:xfrm>
            <a:off x="5425442" y="903652"/>
            <a:ext cx="3581398" cy="3585597"/>
          </a:xfrm>
          <a:prstGeom prst="rect">
            <a:avLst/>
          </a:prstGeom>
          <a:noFill/>
        </p:spPr>
        <p:txBody>
          <a:bodyPr wrap="square">
            <a:spAutoFit/>
          </a:bodyPr>
          <a:lstStyle/>
          <a:p>
            <a:pPr>
              <a:spcBef>
                <a:spcPts val="1200"/>
              </a:spcBef>
              <a:spcAft>
                <a:spcPts val="600"/>
              </a:spcAft>
            </a:pPr>
            <a:r>
              <a:rPr lang="en-US" sz="1400" b="1" dirty="0"/>
              <a:t>Relative to perfect competition, monopolistic behavior leads to two main results: </a:t>
            </a:r>
          </a:p>
          <a:p>
            <a:pPr marL="342900" indent="-342900">
              <a:spcBef>
                <a:spcPts val="1200"/>
              </a:spcBef>
              <a:spcAft>
                <a:spcPts val="600"/>
              </a:spcAft>
              <a:buFont typeface="+mj-lt"/>
              <a:buAutoNum type="arabicPeriod"/>
            </a:pPr>
            <a:r>
              <a:rPr lang="en-US" sz="1400" dirty="0"/>
              <a:t>Quantity supplied by the monopolist is lower than the one supplied at perfectly competitive markets.</a:t>
            </a:r>
            <a:endParaRPr lang="en-US" sz="1400" b="1" dirty="0"/>
          </a:p>
          <a:p>
            <a:pPr marL="342900" indent="-342900">
              <a:spcBef>
                <a:spcPts val="1200"/>
              </a:spcBef>
              <a:spcAft>
                <a:spcPts val="600"/>
              </a:spcAft>
              <a:buFont typeface="+mj-lt"/>
              <a:buAutoNum type="arabicPeriod"/>
            </a:pPr>
            <a:r>
              <a:rPr lang="en-US" sz="1400" dirty="0"/>
              <a:t>Price at which the goods are sold by the monopolist is higher than the price at perfectly competitive markets.</a:t>
            </a:r>
            <a:endParaRPr lang="en-US" sz="1400" b="1" dirty="0"/>
          </a:p>
          <a:p>
            <a:pPr>
              <a:spcBef>
                <a:spcPts val="1200"/>
              </a:spcBef>
              <a:spcAft>
                <a:spcPts val="600"/>
              </a:spcAft>
            </a:pPr>
            <a:r>
              <a:rPr lang="en-US" sz="1400" dirty="0"/>
              <a:t>The difference between the monopoly price and the one observed under perfect competition is called the </a:t>
            </a:r>
            <a:r>
              <a:rPr lang="en-US" sz="1400" b="1" dirty="0"/>
              <a:t>monopolist</a:t>
            </a:r>
            <a:r>
              <a:rPr lang="en-US" sz="1400" dirty="0"/>
              <a:t> </a:t>
            </a:r>
            <a:r>
              <a:rPr lang="en-US" sz="1400" b="1" dirty="0"/>
              <a:t>markup. </a:t>
            </a:r>
            <a:endParaRPr lang="en-US" sz="1400" dirty="0"/>
          </a:p>
        </p:txBody>
      </p:sp>
      <p:pic>
        <p:nvPicPr>
          <p:cNvPr id="6" name="Picture 5" descr="Chart, line chart&#10;&#10;Description automatically generated">
            <a:extLst>
              <a:ext uri="{FF2B5EF4-FFF2-40B4-BE49-F238E27FC236}">
                <a16:creationId xmlns:a16="http://schemas.microsoft.com/office/drawing/2014/main" id="{D5CB6527-F51B-0675-1C12-C3A769BC9873}"/>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0" y="571442"/>
            <a:ext cx="5499217" cy="4000615"/>
          </a:xfrm>
          <a:prstGeom prst="rect">
            <a:avLst/>
          </a:prstGeom>
        </p:spPr>
      </p:pic>
      <p:cxnSp>
        <p:nvCxnSpPr>
          <p:cNvPr id="7" name="Straight Connector 6">
            <a:extLst>
              <a:ext uri="{FF2B5EF4-FFF2-40B4-BE49-F238E27FC236}">
                <a16:creationId xmlns:a16="http://schemas.microsoft.com/office/drawing/2014/main" id="{DFB7D5FC-34FA-044E-9E83-61897223FF59}"/>
              </a:ext>
            </a:extLst>
          </p:cNvPr>
          <p:cNvCxnSpPr>
            <a:cxnSpLocks/>
          </p:cNvCxnSpPr>
          <p:nvPr/>
        </p:nvCxnSpPr>
        <p:spPr>
          <a:xfrm flipV="1">
            <a:off x="2141335" y="1886538"/>
            <a:ext cx="0" cy="1877060"/>
          </a:xfrm>
          <a:prstGeom prst="line">
            <a:avLst/>
          </a:prstGeom>
          <a:ln w="9525">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D69EEDCF-BACB-1CD1-B07D-A3F8DB2D8497}"/>
              </a:ext>
            </a:extLst>
          </p:cNvPr>
          <p:cNvCxnSpPr>
            <a:cxnSpLocks/>
          </p:cNvCxnSpPr>
          <p:nvPr/>
        </p:nvCxnSpPr>
        <p:spPr>
          <a:xfrm>
            <a:off x="503617" y="1860344"/>
            <a:ext cx="1637718" cy="0"/>
          </a:xfrm>
          <a:prstGeom prst="line">
            <a:avLst/>
          </a:prstGeom>
          <a:ln w="9525">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C5060B96-0904-14CE-3E66-6CD2281F4BEC}"/>
              </a:ext>
            </a:extLst>
          </p:cNvPr>
          <p:cNvCxnSpPr>
            <a:cxnSpLocks/>
          </p:cNvCxnSpPr>
          <p:nvPr/>
        </p:nvCxnSpPr>
        <p:spPr>
          <a:xfrm flipV="1">
            <a:off x="2920268" y="2340351"/>
            <a:ext cx="0" cy="1423247"/>
          </a:xfrm>
          <a:prstGeom prst="line">
            <a:avLst/>
          </a:prstGeom>
          <a:ln w="9525">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99E9F813-4725-831A-3CC8-0BDAA479F707}"/>
              </a:ext>
            </a:extLst>
          </p:cNvPr>
          <p:cNvCxnSpPr>
            <a:cxnSpLocks/>
          </p:cNvCxnSpPr>
          <p:nvPr/>
        </p:nvCxnSpPr>
        <p:spPr>
          <a:xfrm>
            <a:off x="503617" y="2314157"/>
            <a:ext cx="2416651" cy="0"/>
          </a:xfrm>
          <a:prstGeom prst="line">
            <a:avLst/>
          </a:prstGeom>
          <a:ln w="9525">
            <a:solidFill>
              <a:schemeClr val="tx1"/>
            </a:solidFill>
            <a:prstDash val="sys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895AB672-4EF2-5128-FB4F-941B1CE37BE9}"/>
                  </a:ext>
                </a:extLst>
              </p:cNvPr>
              <p:cNvSpPr txBox="1"/>
              <p:nvPr/>
            </p:nvSpPr>
            <p:spPr>
              <a:xfrm>
                <a:off x="447388" y="1587604"/>
                <a:ext cx="683759"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𝑝</m:t>
                          </m:r>
                        </m:e>
                        <m:sup>
                          <m:r>
                            <a:rPr lang="en-US" sz="1200" b="0" i="1" smtClean="0">
                              <a:latin typeface="Cambria Math" panose="02040503050406030204" pitchFamily="18" charset="0"/>
                            </a:rPr>
                            <m:t>𝑚</m:t>
                          </m:r>
                        </m:sup>
                      </m:sSup>
                      <m:r>
                        <a:rPr lang="en-US" sz="1200" b="0" i="1" smtClean="0">
                          <a:latin typeface="Cambria Math" panose="02040503050406030204" pitchFamily="18" charset="0"/>
                        </a:rPr>
                        <m:t>=8</m:t>
                      </m:r>
                    </m:oMath>
                  </m:oMathPara>
                </a14:m>
                <a:endParaRPr lang="en-US" sz="1200" dirty="0"/>
              </a:p>
            </p:txBody>
          </p:sp>
        </mc:Choice>
        <mc:Fallback xmlns="">
          <p:sp>
            <p:nvSpPr>
              <p:cNvPr id="16" name="TextBox 15">
                <a:extLst>
                  <a:ext uri="{FF2B5EF4-FFF2-40B4-BE49-F238E27FC236}">
                    <a16:creationId xmlns:a16="http://schemas.microsoft.com/office/drawing/2014/main" id="{895AB672-4EF2-5128-FB4F-941B1CE37BE9}"/>
                  </a:ext>
                </a:extLst>
              </p:cNvPr>
              <p:cNvSpPr txBox="1">
                <a:spLocks noRot="1" noChangeAspect="1" noMove="1" noResize="1" noEditPoints="1" noAdjustHandles="1" noChangeArrowheads="1" noChangeShapeType="1" noTextEdit="1"/>
              </p:cNvSpPr>
              <p:nvPr/>
            </p:nvSpPr>
            <p:spPr>
              <a:xfrm>
                <a:off x="447388" y="1587604"/>
                <a:ext cx="683759" cy="27699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82BC94C-38B0-F0C2-DD36-4BDE665D3CDE}"/>
                  </a:ext>
                </a:extLst>
              </p:cNvPr>
              <p:cNvSpPr txBox="1"/>
              <p:nvPr/>
            </p:nvSpPr>
            <p:spPr>
              <a:xfrm>
                <a:off x="447389" y="2037158"/>
                <a:ext cx="683758"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𝑝</m:t>
                          </m:r>
                        </m:e>
                        <m:sup>
                          <m:r>
                            <a:rPr lang="en-US" sz="1200" b="0" i="1" smtClean="0">
                              <a:latin typeface="Cambria Math" panose="02040503050406030204" pitchFamily="18" charset="0"/>
                            </a:rPr>
                            <m:t>∗</m:t>
                          </m:r>
                        </m:sup>
                      </m:sSup>
                      <m:r>
                        <a:rPr lang="en-US" sz="1200" b="0" i="1" smtClean="0">
                          <a:latin typeface="Cambria Math" panose="02040503050406030204" pitchFamily="18" charset="0"/>
                        </a:rPr>
                        <m:t>=6</m:t>
                      </m:r>
                    </m:oMath>
                  </m:oMathPara>
                </a14:m>
                <a:endParaRPr lang="en-US" sz="1200" dirty="0"/>
              </a:p>
            </p:txBody>
          </p:sp>
        </mc:Choice>
        <mc:Fallback xmlns="">
          <p:sp>
            <p:nvSpPr>
              <p:cNvPr id="17" name="TextBox 16">
                <a:extLst>
                  <a:ext uri="{FF2B5EF4-FFF2-40B4-BE49-F238E27FC236}">
                    <a16:creationId xmlns:a16="http://schemas.microsoft.com/office/drawing/2014/main" id="{282BC94C-38B0-F0C2-DD36-4BDE665D3CDE}"/>
                  </a:ext>
                </a:extLst>
              </p:cNvPr>
              <p:cNvSpPr txBox="1">
                <a:spLocks noRot="1" noChangeAspect="1" noMove="1" noResize="1" noEditPoints="1" noAdjustHandles="1" noChangeArrowheads="1" noChangeShapeType="1" noTextEdit="1"/>
              </p:cNvSpPr>
              <p:nvPr/>
            </p:nvSpPr>
            <p:spPr>
              <a:xfrm>
                <a:off x="447389" y="2037158"/>
                <a:ext cx="683758" cy="27699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806F5D1-5D5F-1F75-963B-79DD56196F5C}"/>
                  </a:ext>
                </a:extLst>
              </p:cNvPr>
              <p:cNvSpPr txBox="1"/>
              <p:nvPr/>
            </p:nvSpPr>
            <p:spPr>
              <a:xfrm>
                <a:off x="2892598" y="3469380"/>
                <a:ext cx="683759"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𝑞</m:t>
                          </m:r>
                        </m:e>
                        <m:sup>
                          <m:r>
                            <a:rPr lang="en-US" sz="1200" b="0" i="1" smtClean="0">
                              <a:latin typeface="Cambria Math" panose="02040503050406030204" pitchFamily="18" charset="0"/>
                            </a:rPr>
                            <m:t>∗</m:t>
                          </m:r>
                        </m:sup>
                      </m:sSup>
                      <m:r>
                        <a:rPr lang="en-US" sz="1200" b="0" i="1" smtClean="0">
                          <a:latin typeface="Cambria Math" panose="02040503050406030204" pitchFamily="18" charset="0"/>
                        </a:rPr>
                        <m:t>=6</m:t>
                      </m:r>
                    </m:oMath>
                  </m:oMathPara>
                </a14:m>
                <a:endParaRPr lang="en-US" sz="1200" dirty="0"/>
              </a:p>
            </p:txBody>
          </p:sp>
        </mc:Choice>
        <mc:Fallback xmlns="">
          <p:sp>
            <p:nvSpPr>
              <p:cNvPr id="18" name="TextBox 17">
                <a:extLst>
                  <a:ext uri="{FF2B5EF4-FFF2-40B4-BE49-F238E27FC236}">
                    <a16:creationId xmlns:a16="http://schemas.microsoft.com/office/drawing/2014/main" id="{6806F5D1-5D5F-1F75-963B-79DD56196F5C}"/>
                  </a:ext>
                </a:extLst>
              </p:cNvPr>
              <p:cNvSpPr txBox="1">
                <a:spLocks noRot="1" noChangeAspect="1" noMove="1" noResize="1" noEditPoints="1" noAdjustHandles="1" noChangeArrowheads="1" noChangeShapeType="1" noTextEdit="1"/>
              </p:cNvSpPr>
              <p:nvPr/>
            </p:nvSpPr>
            <p:spPr>
              <a:xfrm>
                <a:off x="2892598" y="3469380"/>
                <a:ext cx="683759" cy="27699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3777F248-FE71-5998-7941-4183707DAF6E}"/>
                  </a:ext>
                </a:extLst>
              </p:cNvPr>
              <p:cNvSpPr txBox="1"/>
              <p:nvPr/>
            </p:nvSpPr>
            <p:spPr>
              <a:xfrm>
                <a:off x="1457577" y="3469381"/>
                <a:ext cx="683758"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𝑞</m:t>
                          </m:r>
                        </m:e>
                        <m:sup>
                          <m:r>
                            <a:rPr lang="en-US" sz="1200" b="0" i="1" smtClean="0">
                              <a:latin typeface="Cambria Math" panose="02040503050406030204" pitchFamily="18" charset="0"/>
                            </a:rPr>
                            <m:t>𝑚</m:t>
                          </m:r>
                        </m:sup>
                      </m:sSup>
                      <m:r>
                        <a:rPr lang="en-US" sz="1200" b="0" i="1" smtClean="0">
                          <a:latin typeface="Cambria Math" panose="02040503050406030204" pitchFamily="18" charset="0"/>
                        </a:rPr>
                        <m:t>=4</m:t>
                      </m:r>
                    </m:oMath>
                  </m:oMathPara>
                </a14:m>
                <a:endParaRPr lang="en-US" sz="1200" dirty="0"/>
              </a:p>
            </p:txBody>
          </p:sp>
        </mc:Choice>
        <mc:Fallback xmlns="">
          <p:sp>
            <p:nvSpPr>
              <p:cNvPr id="19" name="TextBox 18">
                <a:extLst>
                  <a:ext uri="{FF2B5EF4-FFF2-40B4-BE49-F238E27FC236}">
                    <a16:creationId xmlns:a16="http://schemas.microsoft.com/office/drawing/2014/main" id="{3777F248-FE71-5998-7941-4183707DAF6E}"/>
                  </a:ext>
                </a:extLst>
              </p:cNvPr>
              <p:cNvSpPr txBox="1">
                <a:spLocks noRot="1" noChangeAspect="1" noMove="1" noResize="1" noEditPoints="1" noAdjustHandles="1" noChangeArrowheads="1" noChangeShapeType="1" noTextEdit="1"/>
              </p:cNvSpPr>
              <p:nvPr/>
            </p:nvSpPr>
            <p:spPr>
              <a:xfrm>
                <a:off x="1457577" y="3469381"/>
                <a:ext cx="683758" cy="276999"/>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37101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Outline for Today</a:t>
            </a:r>
          </a:p>
        </p:txBody>
      </p:sp>
      <p:grpSp>
        <p:nvGrpSpPr>
          <p:cNvPr id="18" name="Group 17">
            <a:extLst>
              <a:ext uri="{FF2B5EF4-FFF2-40B4-BE49-F238E27FC236}">
                <a16:creationId xmlns:a16="http://schemas.microsoft.com/office/drawing/2014/main" id="{A14FEA06-C696-4D02-9576-8C2D8D74A084}"/>
              </a:ext>
            </a:extLst>
          </p:cNvPr>
          <p:cNvGrpSpPr/>
          <p:nvPr/>
        </p:nvGrpSpPr>
        <p:grpSpPr>
          <a:xfrm rot="19831284">
            <a:off x="238719" y="672424"/>
            <a:ext cx="2878764" cy="3816488"/>
            <a:chOff x="305951" y="144762"/>
            <a:chExt cx="3661337" cy="4853977"/>
          </a:xfrm>
        </p:grpSpPr>
        <p:sp>
          <p:nvSpPr>
            <p:cNvPr id="19" name="Shape">
              <a:extLst>
                <a:ext uri="{FF2B5EF4-FFF2-40B4-BE49-F238E27FC236}">
                  <a16:creationId xmlns:a16="http://schemas.microsoft.com/office/drawing/2014/main" id="{C76EAED5-F5DC-2C2C-94A8-BA8C881AFA56}"/>
                </a:ext>
              </a:extLst>
            </p:cNvPr>
            <p:cNvSpPr/>
            <p:nvPr/>
          </p:nvSpPr>
          <p:spPr>
            <a:xfrm>
              <a:off x="305951" y="2313204"/>
              <a:ext cx="2410313" cy="2685535"/>
            </a:xfrm>
            <a:custGeom>
              <a:avLst/>
              <a:gdLst/>
              <a:ahLst/>
              <a:cxnLst>
                <a:cxn ang="0">
                  <a:pos x="wd2" y="hd2"/>
                </a:cxn>
                <a:cxn ang="5400000">
                  <a:pos x="wd2" y="hd2"/>
                </a:cxn>
                <a:cxn ang="10800000">
                  <a:pos x="wd2" y="hd2"/>
                </a:cxn>
                <a:cxn ang="16200000">
                  <a:pos x="wd2" y="hd2"/>
                </a:cxn>
              </a:cxnLst>
              <a:rect l="0" t="0" r="r" b="b"/>
              <a:pathLst>
                <a:path w="21600" h="21368" extrusionOk="0">
                  <a:moveTo>
                    <a:pt x="21600" y="14715"/>
                  </a:moveTo>
                  <a:lnTo>
                    <a:pt x="21600" y="6653"/>
                  </a:lnTo>
                  <a:cubicBezTo>
                    <a:pt x="21600" y="5724"/>
                    <a:pt x="21039" y="4861"/>
                    <a:pt x="20143" y="4396"/>
                  </a:cubicBezTo>
                  <a:lnTo>
                    <a:pt x="12257" y="349"/>
                  </a:lnTo>
                  <a:cubicBezTo>
                    <a:pt x="11361" y="-116"/>
                    <a:pt x="10239" y="-116"/>
                    <a:pt x="9343" y="349"/>
                  </a:cubicBezTo>
                  <a:lnTo>
                    <a:pt x="1457" y="4396"/>
                  </a:lnTo>
                  <a:cubicBezTo>
                    <a:pt x="561" y="4861"/>
                    <a:pt x="0" y="5724"/>
                    <a:pt x="0" y="6653"/>
                  </a:cubicBezTo>
                  <a:lnTo>
                    <a:pt x="0" y="14715"/>
                  </a:lnTo>
                  <a:cubicBezTo>
                    <a:pt x="0" y="15644"/>
                    <a:pt x="561" y="16507"/>
                    <a:pt x="1457" y="16972"/>
                  </a:cubicBezTo>
                  <a:lnTo>
                    <a:pt x="9343" y="21019"/>
                  </a:lnTo>
                  <a:cubicBezTo>
                    <a:pt x="10239" y="21484"/>
                    <a:pt x="11361" y="21484"/>
                    <a:pt x="12257" y="21019"/>
                  </a:cubicBezTo>
                  <a:lnTo>
                    <a:pt x="20143" y="16972"/>
                  </a:lnTo>
                  <a:cubicBezTo>
                    <a:pt x="21039" y="16507"/>
                    <a:pt x="21600" y="15644"/>
                    <a:pt x="21600" y="14715"/>
                  </a:cubicBezTo>
                  <a:close/>
                </a:path>
              </a:pathLst>
            </a:custGeom>
            <a:solidFill>
              <a:srgbClr val="FFC000"/>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a:p>
          </p:txBody>
        </p:sp>
        <p:sp>
          <p:nvSpPr>
            <p:cNvPr id="20" name="Shape">
              <a:extLst>
                <a:ext uri="{FF2B5EF4-FFF2-40B4-BE49-F238E27FC236}">
                  <a16:creationId xmlns:a16="http://schemas.microsoft.com/office/drawing/2014/main" id="{33771CB6-6A87-0CE8-B886-701BB18F5283}"/>
                </a:ext>
              </a:extLst>
            </p:cNvPr>
            <p:cNvSpPr/>
            <p:nvPr/>
          </p:nvSpPr>
          <p:spPr>
            <a:xfrm>
              <a:off x="1556975" y="144762"/>
              <a:ext cx="2410313" cy="2685535"/>
            </a:xfrm>
            <a:custGeom>
              <a:avLst/>
              <a:gdLst/>
              <a:ahLst/>
              <a:cxnLst>
                <a:cxn ang="0">
                  <a:pos x="wd2" y="hd2"/>
                </a:cxn>
                <a:cxn ang="5400000">
                  <a:pos x="wd2" y="hd2"/>
                </a:cxn>
                <a:cxn ang="10800000">
                  <a:pos x="wd2" y="hd2"/>
                </a:cxn>
                <a:cxn ang="16200000">
                  <a:pos x="wd2" y="hd2"/>
                </a:cxn>
              </a:cxnLst>
              <a:rect l="0" t="0" r="r" b="b"/>
              <a:pathLst>
                <a:path w="21600" h="21368" extrusionOk="0">
                  <a:moveTo>
                    <a:pt x="21600" y="14715"/>
                  </a:moveTo>
                  <a:lnTo>
                    <a:pt x="21600" y="6653"/>
                  </a:lnTo>
                  <a:cubicBezTo>
                    <a:pt x="21600" y="5724"/>
                    <a:pt x="21039" y="4861"/>
                    <a:pt x="20143" y="4396"/>
                  </a:cubicBezTo>
                  <a:lnTo>
                    <a:pt x="12257" y="349"/>
                  </a:lnTo>
                  <a:cubicBezTo>
                    <a:pt x="11361" y="-116"/>
                    <a:pt x="10239" y="-116"/>
                    <a:pt x="9343" y="349"/>
                  </a:cubicBezTo>
                  <a:lnTo>
                    <a:pt x="1457" y="4396"/>
                  </a:lnTo>
                  <a:cubicBezTo>
                    <a:pt x="561" y="4861"/>
                    <a:pt x="0" y="5724"/>
                    <a:pt x="0" y="6653"/>
                  </a:cubicBezTo>
                  <a:lnTo>
                    <a:pt x="0" y="14715"/>
                  </a:lnTo>
                  <a:cubicBezTo>
                    <a:pt x="0" y="15644"/>
                    <a:pt x="561" y="16507"/>
                    <a:pt x="1457" y="16972"/>
                  </a:cubicBezTo>
                  <a:lnTo>
                    <a:pt x="9343" y="21019"/>
                  </a:lnTo>
                  <a:cubicBezTo>
                    <a:pt x="10239" y="21484"/>
                    <a:pt x="11361" y="21484"/>
                    <a:pt x="12257" y="21019"/>
                  </a:cubicBezTo>
                  <a:lnTo>
                    <a:pt x="20143" y="16972"/>
                  </a:lnTo>
                  <a:cubicBezTo>
                    <a:pt x="21039" y="16474"/>
                    <a:pt x="21600" y="15644"/>
                    <a:pt x="21600" y="14715"/>
                  </a:cubicBezTo>
                  <a:close/>
                </a:path>
              </a:pathLst>
            </a:custGeom>
            <a:solidFill>
              <a:srgbClr val="690304"/>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a:p>
          </p:txBody>
        </p:sp>
        <p:sp>
          <p:nvSpPr>
            <p:cNvPr id="21" name="Shape">
              <a:extLst>
                <a:ext uri="{FF2B5EF4-FFF2-40B4-BE49-F238E27FC236}">
                  <a16:creationId xmlns:a16="http://schemas.microsoft.com/office/drawing/2014/main" id="{7C8E09B0-DFF6-358D-B2AD-484119F42B46}"/>
                </a:ext>
              </a:extLst>
            </p:cNvPr>
            <p:cNvSpPr/>
            <p:nvPr/>
          </p:nvSpPr>
          <p:spPr>
            <a:xfrm>
              <a:off x="1807183" y="2438306"/>
              <a:ext cx="413508" cy="506284"/>
            </a:xfrm>
            <a:custGeom>
              <a:avLst/>
              <a:gdLst/>
              <a:ahLst/>
              <a:cxnLst>
                <a:cxn ang="0">
                  <a:pos x="wd2" y="hd2"/>
                </a:cxn>
                <a:cxn ang="5400000">
                  <a:pos x="wd2" y="hd2"/>
                </a:cxn>
                <a:cxn ang="10800000">
                  <a:pos x="wd2" y="hd2"/>
                </a:cxn>
                <a:cxn ang="16200000">
                  <a:pos x="wd2" y="hd2"/>
                </a:cxn>
              </a:cxnLst>
              <a:rect l="0" t="0" r="r" b="b"/>
              <a:pathLst>
                <a:path w="20206" h="20649" extrusionOk="0">
                  <a:moveTo>
                    <a:pt x="5331" y="19729"/>
                  </a:moveTo>
                  <a:cubicBezTo>
                    <a:pt x="9813" y="21600"/>
                    <a:pt x="15315" y="20580"/>
                    <a:pt x="18168" y="17008"/>
                  </a:cubicBezTo>
                  <a:cubicBezTo>
                    <a:pt x="19391" y="15477"/>
                    <a:pt x="20002" y="13947"/>
                    <a:pt x="20002" y="12246"/>
                  </a:cubicBezTo>
                  <a:cubicBezTo>
                    <a:pt x="20002" y="11565"/>
                    <a:pt x="20002" y="10715"/>
                    <a:pt x="19595" y="10035"/>
                  </a:cubicBezTo>
                  <a:cubicBezTo>
                    <a:pt x="19595" y="9695"/>
                    <a:pt x="19391" y="9525"/>
                    <a:pt x="19187" y="9184"/>
                  </a:cubicBezTo>
                  <a:cubicBezTo>
                    <a:pt x="18576" y="7313"/>
                    <a:pt x="18983" y="5273"/>
                    <a:pt x="20206" y="3402"/>
                  </a:cubicBezTo>
                  <a:lnTo>
                    <a:pt x="18372" y="2551"/>
                  </a:lnTo>
                  <a:cubicBezTo>
                    <a:pt x="18168" y="2381"/>
                    <a:pt x="17965" y="2041"/>
                    <a:pt x="18168" y="1871"/>
                  </a:cubicBezTo>
                  <a:lnTo>
                    <a:pt x="18168" y="1871"/>
                  </a:lnTo>
                  <a:cubicBezTo>
                    <a:pt x="18372" y="1701"/>
                    <a:pt x="18780" y="1531"/>
                    <a:pt x="18983" y="1701"/>
                  </a:cubicBezTo>
                  <a:lnTo>
                    <a:pt x="19798" y="2041"/>
                  </a:lnTo>
                  <a:lnTo>
                    <a:pt x="18779" y="340"/>
                  </a:lnTo>
                  <a:cubicBezTo>
                    <a:pt x="18575" y="0"/>
                    <a:pt x="18372" y="0"/>
                    <a:pt x="17964" y="0"/>
                  </a:cubicBezTo>
                  <a:lnTo>
                    <a:pt x="15723" y="0"/>
                  </a:lnTo>
                  <a:lnTo>
                    <a:pt x="16538" y="340"/>
                  </a:lnTo>
                  <a:cubicBezTo>
                    <a:pt x="16741" y="510"/>
                    <a:pt x="16945" y="850"/>
                    <a:pt x="16741" y="1021"/>
                  </a:cubicBezTo>
                  <a:lnTo>
                    <a:pt x="16741" y="1021"/>
                  </a:lnTo>
                  <a:cubicBezTo>
                    <a:pt x="16538" y="1191"/>
                    <a:pt x="16130" y="1361"/>
                    <a:pt x="15927" y="1191"/>
                  </a:cubicBezTo>
                  <a:lnTo>
                    <a:pt x="13889" y="170"/>
                  </a:lnTo>
                  <a:cubicBezTo>
                    <a:pt x="12666" y="2041"/>
                    <a:pt x="10628" y="3232"/>
                    <a:pt x="8387" y="3742"/>
                  </a:cubicBezTo>
                  <a:cubicBezTo>
                    <a:pt x="7980" y="3742"/>
                    <a:pt x="7776" y="3912"/>
                    <a:pt x="7368" y="3912"/>
                  </a:cubicBezTo>
                  <a:cubicBezTo>
                    <a:pt x="6553" y="4082"/>
                    <a:pt x="5738" y="4422"/>
                    <a:pt x="4923" y="4762"/>
                  </a:cubicBezTo>
                  <a:cubicBezTo>
                    <a:pt x="3497" y="5443"/>
                    <a:pt x="2274" y="6463"/>
                    <a:pt x="1255" y="7824"/>
                  </a:cubicBezTo>
                  <a:cubicBezTo>
                    <a:pt x="-1394" y="12246"/>
                    <a:pt x="236" y="17518"/>
                    <a:pt x="5331" y="19729"/>
                  </a:cubicBezTo>
                  <a:close/>
                </a:path>
              </a:pathLst>
            </a:custGeom>
            <a:solidFill>
              <a:srgbClr val="690304"/>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a:p>
          </p:txBody>
        </p:sp>
      </p:grpSp>
      <p:sp>
        <p:nvSpPr>
          <p:cNvPr id="22" name="Rounded Rectangle 18">
            <a:extLst>
              <a:ext uri="{FF2B5EF4-FFF2-40B4-BE49-F238E27FC236}">
                <a16:creationId xmlns:a16="http://schemas.microsoft.com/office/drawing/2014/main" id="{4263E894-78B4-8FA2-D9C1-E9F0155EB4F8}"/>
              </a:ext>
            </a:extLst>
          </p:cNvPr>
          <p:cNvSpPr/>
          <p:nvPr/>
        </p:nvSpPr>
        <p:spPr>
          <a:xfrm>
            <a:off x="3371247" y="692154"/>
            <a:ext cx="73317" cy="1662695"/>
          </a:xfrm>
          <a:prstGeom prst="roundRect">
            <a:avLst/>
          </a:prstGeom>
          <a:solidFill>
            <a:srgbClr val="6903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23" name="Rounded Rectangle 19">
            <a:extLst>
              <a:ext uri="{FF2B5EF4-FFF2-40B4-BE49-F238E27FC236}">
                <a16:creationId xmlns:a16="http://schemas.microsoft.com/office/drawing/2014/main" id="{DA9559B5-8577-7B5C-B261-9215C0B95F0F}"/>
              </a:ext>
            </a:extLst>
          </p:cNvPr>
          <p:cNvSpPr/>
          <p:nvPr/>
        </p:nvSpPr>
        <p:spPr>
          <a:xfrm>
            <a:off x="3364802" y="2792346"/>
            <a:ext cx="73317" cy="1662695"/>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pic>
        <p:nvPicPr>
          <p:cNvPr id="24" name="Graphic 23" descr="Research outline">
            <a:extLst>
              <a:ext uri="{FF2B5EF4-FFF2-40B4-BE49-F238E27FC236}">
                <a16:creationId xmlns:a16="http://schemas.microsoft.com/office/drawing/2014/main" id="{9FC42ADE-DE06-E23E-F24D-550792E4DFE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1437" y="838775"/>
            <a:ext cx="1481707" cy="1481707"/>
          </a:xfrm>
          <a:prstGeom prst="rect">
            <a:avLst/>
          </a:prstGeom>
        </p:spPr>
      </p:pic>
      <p:pic>
        <p:nvPicPr>
          <p:cNvPr id="25" name="Graphic 24" descr="Statistics outline">
            <a:extLst>
              <a:ext uri="{FF2B5EF4-FFF2-40B4-BE49-F238E27FC236}">
                <a16:creationId xmlns:a16="http://schemas.microsoft.com/office/drawing/2014/main" id="{5E42B2F7-C417-E25E-DF10-80D1ADB081E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66788" y="2855515"/>
            <a:ext cx="1536356" cy="1536356"/>
          </a:xfrm>
          <a:prstGeom prst="rect">
            <a:avLst/>
          </a:prstGeom>
        </p:spPr>
      </p:pic>
      <p:sp>
        <p:nvSpPr>
          <p:cNvPr id="26" name="TextBox 25">
            <a:extLst>
              <a:ext uri="{FF2B5EF4-FFF2-40B4-BE49-F238E27FC236}">
                <a16:creationId xmlns:a16="http://schemas.microsoft.com/office/drawing/2014/main" id="{8B19BD8D-CC08-F0D2-D11A-71C7C0641D21}"/>
              </a:ext>
            </a:extLst>
          </p:cNvPr>
          <p:cNvSpPr txBox="1"/>
          <p:nvPr/>
        </p:nvSpPr>
        <p:spPr>
          <a:xfrm>
            <a:off x="3604501" y="738671"/>
            <a:ext cx="4858947" cy="1323439"/>
          </a:xfrm>
          <a:prstGeom prst="rect">
            <a:avLst/>
          </a:prstGeom>
          <a:noFill/>
        </p:spPr>
        <p:txBody>
          <a:bodyPr wrap="square" rtlCol="0">
            <a:spAutoFit/>
          </a:bodyPr>
          <a:lstStyle/>
          <a:p>
            <a:pPr algn="just"/>
            <a:r>
              <a:rPr lang="en-US" sz="1600" b="1" dirty="0"/>
              <a:t>Market Structure</a:t>
            </a:r>
          </a:p>
          <a:p>
            <a:pPr algn="just"/>
            <a:endParaRPr lang="en-US" sz="1600" b="1" dirty="0"/>
          </a:p>
          <a:p>
            <a:pPr marL="285750" indent="-285750" algn="just">
              <a:buFont typeface="Arial" panose="020B0604020202020204" pitchFamily="34" charset="0"/>
              <a:buChar char="•"/>
            </a:pPr>
            <a:r>
              <a:rPr lang="en-US" sz="1600" dirty="0"/>
              <a:t>Market structure</a:t>
            </a:r>
          </a:p>
          <a:p>
            <a:pPr marL="285750" indent="-285750" algn="just">
              <a:buFont typeface="Arial" panose="020B0604020202020204" pitchFamily="34" charset="0"/>
              <a:buChar char="•"/>
            </a:pPr>
            <a:r>
              <a:rPr lang="en-US" sz="1600" dirty="0"/>
              <a:t>Perfect competition vs monopolistic behavior</a:t>
            </a:r>
          </a:p>
          <a:p>
            <a:pPr marL="285750" indent="-285750" algn="just">
              <a:buFont typeface="Arial" panose="020B0604020202020204" pitchFamily="34" charset="0"/>
              <a:buChar char="•"/>
            </a:pPr>
            <a:r>
              <a:rPr lang="en-US" sz="1600" dirty="0"/>
              <a:t>Price-taking vs price-setting behavior</a:t>
            </a:r>
          </a:p>
        </p:txBody>
      </p:sp>
      <p:sp>
        <p:nvSpPr>
          <p:cNvPr id="27" name="TextBox 26">
            <a:extLst>
              <a:ext uri="{FF2B5EF4-FFF2-40B4-BE49-F238E27FC236}">
                <a16:creationId xmlns:a16="http://schemas.microsoft.com/office/drawing/2014/main" id="{7505DBDB-6DEB-B6E7-6713-121821D19602}"/>
              </a:ext>
            </a:extLst>
          </p:cNvPr>
          <p:cNvSpPr txBox="1"/>
          <p:nvPr/>
        </p:nvSpPr>
        <p:spPr>
          <a:xfrm>
            <a:off x="3655657" y="2956082"/>
            <a:ext cx="4858947" cy="1077218"/>
          </a:xfrm>
          <a:prstGeom prst="rect">
            <a:avLst/>
          </a:prstGeom>
          <a:noFill/>
        </p:spPr>
        <p:txBody>
          <a:bodyPr wrap="square" rtlCol="0">
            <a:spAutoFit/>
          </a:bodyPr>
          <a:lstStyle/>
          <a:p>
            <a:pPr algn="just"/>
            <a:r>
              <a:rPr lang="en-US" sz="1600" b="1" dirty="0"/>
              <a:t>Market Equilibrium with Monopoly</a:t>
            </a:r>
          </a:p>
          <a:p>
            <a:pPr marL="285750" indent="-285750" algn="just">
              <a:buFont typeface="Arial" panose="020B0604020202020204" pitchFamily="34" charset="0"/>
              <a:buChar char="•"/>
            </a:pPr>
            <a:r>
              <a:rPr lang="en-US" sz="1600" dirty="0"/>
              <a:t>Market Equilibrium</a:t>
            </a:r>
          </a:p>
          <a:p>
            <a:pPr marL="285750" indent="-285750" algn="just">
              <a:buFont typeface="Arial" panose="020B0604020202020204" pitchFamily="34" charset="0"/>
              <a:buChar char="•"/>
            </a:pPr>
            <a:r>
              <a:rPr lang="en-US" sz="1600" dirty="0"/>
              <a:t>Monopoly’s Markup</a:t>
            </a:r>
          </a:p>
          <a:p>
            <a:pPr marL="285750" indent="-285750" algn="just">
              <a:buFont typeface="Arial" panose="020B0604020202020204" pitchFamily="34" charset="0"/>
              <a:buChar char="•"/>
            </a:pPr>
            <a:r>
              <a:rPr lang="en-US" sz="1600" dirty="0"/>
              <a:t>Welfare Effects of Monopolistic Competition</a:t>
            </a:r>
          </a:p>
        </p:txBody>
      </p:sp>
    </p:spTree>
    <p:extLst>
      <p:ext uri="{BB962C8B-B14F-4D97-AF65-F5344CB8AC3E}">
        <p14:creationId xmlns:p14="http://schemas.microsoft.com/office/powerpoint/2010/main" val="2160042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Chart, line chart&#10;&#10;Description automatically generated">
            <a:extLst>
              <a:ext uri="{FF2B5EF4-FFF2-40B4-BE49-F238E27FC236}">
                <a16:creationId xmlns:a16="http://schemas.microsoft.com/office/drawing/2014/main" id="{0F09A177-BDFF-F5CF-C643-009F4976E577}"/>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0" y="762247"/>
            <a:ext cx="5530479" cy="4023360"/>
          </a:xfrm>
          <a:prstGeom prst="rect">
            <a:avLst/>
          </a:prstGeom>
        </p:spPr>
      </p:pic>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0"/>
            <a:ext cx="9144000" cy="699065"/>
          </a:xfrm>
        </p:spPr>
        <p:txBody>
          <a:bodyPr>
            <a:normAutofit/>
          </a:bodyPr>
          <a:lstStyle/>
          <a:p>
            <a:r>
              <a:rPr lang="en-US" dirty="0">
                <a:solidFill>
                  <a:schemeClr val="tx1"/>
                </a:solidFill>
              </a:rPr>
              <a:t>Monopolist Markup – Example</a:t>
            </a:r>
          </a:p>
        </p:txBody>
      </p:sp>
      <p:cxnSp>
        <p:nvCxnSpPr>
          <p:cNvPr id="7" name="Straight Connector 6">
            <a:extLst>
              <a:ext uri="{FF2B5EF4-FFF2-40B4-BE49-F238E27FC236}">
                <a16:creationId xmlns:a16="http://schemas.microsoft.com/office/drawing/2014/main" id="{DFB7D5FC-34FA-044E-9E83-61897223FF59}"/>
              </a:ext>
            </a:extLst>
          </p:cNvPr>
          <p:cNvCxnSpPr>
            <a:cxnSpLocks/>
          </p:cNvCxnSpPr>
          <p:nvPr/>
        </p:nvCxnSpPr>
        <p:spPr>
          <a:xfrm flipV="1">
            <a:off x="2148108" y="2086777"/>
            <a:ext cx="0" cy="1877060"/>
          </a:xfrm>
          <a:prstGeom prst="line">
            <a:avLst/>
          </a:prstGeom>
          <a:ln w="9525">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D69EEDCF-BACB-1CD1-B07D-A3F8DB2D8497}"/>
              </a:ext>
            </a:extLst>
          </p:cNvPr>
          <p:cNvCxnSpPr>
            <a:cxnSpLocks/>
          </p:cNvCxnSpPr>
          <p:nvPr/>
        </p:nvCxnSpPr>
        <p:spPr>
          <a:xfrm>
            <a:off x="510390" y="2060583"/>
            <a:ext cx="1637718" cy="0"/>
          </a:xfrm>
          <a:prstGeom prst="line">
            <a:avLst/>
          </a:prstGeom>
          <a:ln w="9525">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C5060B96-0904-14CE-3E66-6CD2281F4BEC}"/>
              </a:ext>
            </a:extLst>
          </p:cNvPr>
          <p:cNvCxnSpPr>
            <a:cxnSpLocks/>
          </p:cNvCxnSpPr>
          <p:nvPr/>
        </p:nvCxnSpPr>
        <p:spPr>
          <a:xfrm flipV="1">
            <a:off x="3723543" y="2969503"/>
            <a:ext cx="0" cy="923047"/>
          </a:xfrm>
          <a:prstGeom prst="line">
            <a:avLst/>
          </a:prstGeom>
          <a:ln w="9525">
            <a:solidFill>
              <a:schemeClr val="tx1"/>
            </a:solidFill>
            <a:prstDash val="sys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895AB672-4EF2-5128-FB4F-941B1CE37BE9}"/>
                  </a:ext>
                </a:extLst>
              </p:cNvPr>
              <p:cNvSpPr txBox="1"/>
              <p:nvPr/>
            </p:nvSpPr>
            <p:spPr>
              <a:xfrm>
                <a:off x="451193" y="1797023"/>
                <a:ext cx="683759"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𝑝</m:t>
                          </m:r>
                        </m:e>
                        <m:sup>
                          <m:r>
                            <a:rPr lang="en-US" sz="1200" b="0" i="1" smtClean="0">
                              <a:latin typeface="Cambria Math" panose="02040503050406030204" pitchFamily="18" charset="0"/>
                            </a:rPr>
                            <m:t>𝑚</m:t>
                          </m:r>
                        </m:sup>
                      </m:sSup>
                      <m:r>
                        <a:rPr lang="en-US" sz="1200" b="0" i="1" smtClean="0">
                          <a:latin typeface="Cambria Math" panose="02040503050406030204" pitchFamily="18" charset="0"/>
                        </a:rPr>
                        <m:t>=8</m:t>
                      </m:r>
                    </m:oMath>
                  </m:oMathPara>
                </a14:m>
                <a:endParaRPr lang="en-US" sz="1200" dirty="0"/>
              </a:p>
            </p:txBody>
          </p:sp>
        </mc:Choice>
        <mc:Fallback xmlns="">
          <p:sp>
            <p:nvSpPr>
              <p:cNvPr id="16" name="TextBox 15">
                <a:extLst>
                  <a:ext uri="{FF2B5EF4-FFF2-40B4-BE49-F238E27FC236}">
                    <a16:creationId xmlns:a16="http://schemas.microsoft.com/office/drawing/2014/main" id="{895AB672-4EF2-5128-FB4F-941B1CE37BE9}"/>
                  </a:ext>
                </a:extLst>
              </p:cNvPr>
              <p:cNvSpPr txBox="1">
                <a:spLocks noRot="1" noChangeAspect="1" noMove="1" noResize="1" noEditPoints="1" noAdjustHandles="1" noChangeArrowheads="1" noChangeShapeType="1" noTextEdit="1"/>
              </p:cNvSpPr>
              <p:nvPr/>
            </p:nvSpPr>
            <p:spPr>
              <a:xfrm>
                <a:off x="451193" y="1797023"/>
                <a:ext cx="683759" cy="27699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82BC94C-38B0-F0C2-DD36-4BDE665D3CDE}"/>
                  </a:ext>
                </a:extLst>
              </p:cNvPr>
              <p:cNvSpPr txBox="1"/>
              <p:nvPr/>
            </p:nvSpPr>
            <p:spPr>
              <a:xfrm>
                <a:off x="451194" y="2667104"/>
                <a:ext cx="683758"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𝑝</m:t>
                          </m:r>
                        </m:e>
                        <m:sup>
                          <m:r>
                            <a:rPr lang="en-US" sz="1200" b="0" i="1" smtClean="0">
                              <a:latin typeface="Cambria Math" panose="02040503050406030204" pitchFamily="18" charset="0"/>
                            </a:rPr>
                            <m:t>∗</m:t>
                          </m:r>
                        </m:sup>
                      </m:sSup>
                      <m:r>
                        <a:rPr lang="en-US" sz="1200" b="0" i="1" smtClean="0">
                          <a:latin typeface="Cambria Math" panose="02040503050406030204" pitchFamily="18" charset="0"/>
                        </a:rPr>
                        <m:t>=4</m:t>
                      </m:r>
                    </m:oMath>
                  </m:oMathPara>
                </a14:m>
                <a:endParaRPr lang="en-US" sz="1200" dirty="0"/>
              </a:p>
            </p:txBody>
          </p:sp>
        </mc:Choice>
        <mc:Fallback xmlns="">
          <p:sp>
            <p:nvSpPr>
              <p:cNvPr id="17" name="TextBox 16">
                <a:extLst>
                  <a:ext uri="{FF2B5EF4-FFF2-40B4-BE49-F238E27FC236}">
                    <a16:creationId xmlns:a16="http://schemas.microsoft.com/office/drawing/2014/main" id="{282BC94C-38B0-F0C2-DD36-4BDE665D3CDE}"/>
                  </a:ext>
                </a:extLst>
              </p:cNvPr>
              <p:cNvSpPr txBox="1">
                <a:spLocks noRot="1" noChangeAspect="1" noMove="1" noResize="1" noEditPoints="1" noAdjustHandles="1" noChangeArrowheads="1" noChangeShapeType="1" noTextEdit="1"/>
              </p:cNvSpPr>
              <p:nvPr/>
            </p:nvSpPr>
            <p:spPr>
              <a:xfrm>
                <a:off x="451194" y="2667104"/>
                <a:ext cx="683758" cy="27699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806F5D1-5D5F-1F75-963B-79DD56196F5C}"/>
                  </a:ext>
                </a:extLst>
              </p:cNvPr>
              <p:cNvSpPr txBox="1"/>
              <p:nvPr/>
            </p:nvSpPr>
            <p:spPr>
              <a:xfrm>
                <a:off x="3664346" y="3689118"/>
                <a:ext cx="683759"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𝑞</m:t>
                          </m:r>
                        </m:e>
                        <m:sup>
                          <m:r>
                            <a:rPr lang="en-US" sz="1200" b="0" i="1" smtClean="0">
                              <a:latin typeface="Cambria Math" panose="02040503050406030204" pitchFamily="18" charset="0"/>
                            </a:rPr>
                            <m:t>∗</m:t>
                          </m:r>
                        </m:sup>
                      </m:sSup>
                      <m:r>
                        <a:rPr lang="en-US" sz="1200" b="0" i="1" smtClean="0">
                          <a:latin typeface="Cambria Math" panose="02040503050406030204" pitchFamily="18" charset="0"/>
                        </a:rPr>
                        <m:t>=8</m:t>
                      </m:r>
                    </m:oMath>
                  </m:oMathPara>
                </a14:m>
                <a:endParaRPr lang="en-US" sz="1200" dirty="0"/>
              </a:p>
            </p:txBody>
          </p:sp>
        </mc:Choice>
        <mc:Fallback xmlns="">
          <p:sp>
            <p:nvSpPr>
              <p:cNvPr id="18" name="TextBox 17">
                <a:extLst>
                  <a:ext uri="{FF2B5EF4-FFF2-40B4-BE49-F238E27FC236}">
                    <a16:creationId xmlns:a16="http://schemas.microsoft.com/office/drawing/2014/main" id="{6806F5D1-5D5F-1F75-963B-79DD56196F5C}"/>
                  </a:ext>
                </a:extLst>
              </p:cNvPr>
              <p:cNvSpPr txBox="1">
                <a:spLocks noRot="1" noChangeAspect="1" noMove="1" noResize="1" noEditPoints="1" noAdjustHandles="1" noChangeArrowheads="1" noChangeShapeType="1" noTextEdit="1"/>
              </p:cNvSpPr>
              <p:nvPr/>
            </p:nvSpPr>
            <p:spPr>
              <a:xfrm>
                <a:off x="3664346" y="3689118"/>
                <a:ext cx="683759" cy="27699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3777F248-FE71-5998-7941-4183707DAF6E}"/>
                  </a:ext>
                </a:extLst>
              </p:cNvPr>
              <p:cNvSpPr txBox="1"/>
              <p:nvPr/>
            </p:nvSpPr>
            <p:spPr>
              <a:xfrm>
                <a:off x="1464350" y="3612256"/>
                <a:ext cx="683758"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𝑞</m:t>
                          </m:r>
                        </m:e>
                        <m:sup>
                          <m:r>
                            <a:rPr lang="en-US" sz="1200" b="0" i="1" smtClean="0">
                              <a:latin typeface="Cambria Math" panose="02040503050406030204" pitchFamily="18" charset="0"/>
                            </a:rPr>
                            <m:t>𝑚</m:t>
                          </m:r>
                        </m:sup>
                      </m:sSup>
                      <m:r>
                        <a:rPr lang="en-US" sz="1200" b="0" i="1" smtClean="0">
                          <a:latin typeface="Cambria Math" panose="02040503050406030204" pitchFamily="18" charset="0"/>
                        </a:rPr>
                        <m:t>=4</m:t>
                      </m:r>
                    </m:oMath>
                  </m:oMathPara>
                </a14:m>
                <a:endParaRPr lang="en-US" sz="1200" dirty="0"/>
              </a:p>
            </p:txBody>
          </p:sp>
        </mc:Choice>
        <mc:Fallback xmlns="">
          <p:sp>
            <p:nvSpPr>
              <p:cNvPr id="19" name="TextBox 18">
                <a:extLst>
                  <a:ext uri="{FF2B5EF4-FFF2-40B4-BE49-F238E27FC236}">
                    <a16:creationId xmlns:a16="http://schemas.microsoft.com/office/drawing/2014/main" id="{3777F248-FE71-5998-7941-4183707DAF6E}"/>
                  </a:ext>
                </a:extLst>
              </p:cNvPr>
              <p:cNvSpPr txBox="1">
                <a:spLocks noRot="1" noChangeAspect="1" noMove="1" noResize="1" noEditPoints="1" noAdjustHandles="1" noChangeArrowheads="1" noChangeShapeType="1" noTextEdit="1"/>
              </p:cNvSpPr>
              <p:nvPr/>
            </p:nvSpPr>
            <p:spPr>
              <a:xfrm>
                <a:off x="1464350" y="3612256"/>
                <a:ext cx="683758" cy="27699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D35E5570-079D-D311-96DF-5528A6C1FEE5}"/>
                  </a:ext>
                </a:extLst>
              </p:cNvPr>
              <p:cNvSpPr txBox="1"/>
              <p:nvPr/>
            </p:nvSpPr>
            <p:spPr>
              <a:xfrm>
                <a:off x="5479872" y="1086728"/>
                <a:ext cx="3637638" cy="2970044"/>
              </a:xfrm>
              <a:prstGeom prst="rect">
                <a:avLst/>
              </a:prstGeom>
              <a:noFill/>
            </p:spPr>
            <p:txBody>
              <a:bodyPr wrap="square">
                <a:spAutoFit/>
              </a:bodyPr>
              <a:lstStyle/>
              <a:p>
                <a:r>
                  <a:rPr lang="en-US" sz="1400" dirty="0"/>
                  <a:t>Suppose we analyze a market with a perfectly elastic supply (constant marginal costs). MC = 4 </a:t>
                </a:r>
              </a:p>
              <a:p>
                <a:endParaRPr lang="en-US" sz="1400" dirty="0"/>
              </a:p>
              <a:p>
                <a:endParaRPr lang="en-US" sz="1400" dirty="0"/>
              </a:p>
              <a:p>
                <a:r>
                  <a:rPr lang="en-US" sz="1400" dirty="0"/>
                  <a:t>Let’s estimate the monopolist’s markup in this case. The markup is usually expressed as some rate m: </a:t>
                </a:r>
              </a:p>
              <a:p>
                <a:r>
                  <a:rPr lang="en-US" sz="1400" b="0" dirty="0"/>
                  <a:t> </a:t>
                </a:r>
              </a:p>
              <a:p>
                <a:pPr/>
                <a14:m>
                  <m:oMathPara xmlns:m="http://schemas.openxmlformats.org/officeDocument/2006/math">
                    <m:oMathParaPr>
                      <m:jc m:val="centerGroup"/>
                    </m:oMathParaPr>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𝑝</m:t>
                          </m:r>
                        </m:e>
                        <m:sup>
                          <m:r>
                            <a:rPr lang="en-US" sz="1400" b="0" i="1" smtClean="0">
                              <a:latin typeface="Cambria Math" panose="02040503050406030204" pitchFamily="18" charset="0"/>
                            </a:rPr>
                            <m:t>𝑚</m:t>
                          </m:r>
                        </m:sup>
                      </m:sSup>
                      <m:r>
                        <a:rPr lang="en-US" sz="1400" b="0" i="1" smtClean="0">
                          <a:latin typeface="Cambria Math" panose="02040503050406030204" pitchFamily="18" charset="0"/>
                        </a:rPr>
                        <m:t>=</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1+</m:t>
                          </m:r>
                          <m:r>
                            <a:rPr lang="en-US" sz="1400" b="0" i="1" smtClean="0">
                              <a:latin typeface="Cambria Math" panose="02040503050406030204" pitchFamily="18" charset="0"/>
                            </a:rPr>
                            <m:t>𝑚</m:t>
                          </m:r>
                        </m:e>
                      </m:d>
                      <m:r>
                        <a:rPr lang="en-US" sz="1400" b="0" i="1" smtClean="0">
                          <a:latin typeface="Cambria Math" panose="02040503050406030204" pitchFamily="18" charset="0"/>
                        </a:rPr>
                        <m:t>×</m:t>
                      </m:r>
                      <m:r>
                        <a:rPr lang="en-US" sz="1400" b="0" i="1" smtClean="0">
                          <a:latin typeface="Cambria Math" panose="02040503050406030204" pitchFamily="18" charset="0"/>
                        </a:rPr>
                        <m:t>𝑀𝐶</m:t>
                      </m:r>
                    </m:oMath>
                  </m:oMathPara>
                </a14:m>
                <a:endParaRPr lang="en-US" sz="1400" b="0" dirty="0"/>
              </a:p>
              <a:p>
                <a:endParaRPr lang="en-US" sz="1400" b="0" dirty="0"/>
              </a:p>
              <a:p>
                <a:r>
                  <a:rPr lang="en-US" sz="1400" dirty="0"/>
                  <a:t>In this case, m=1 (100%)</a:t>
                </a:r>
                <a:endParaRPr lang="en-US" sz="1400" b="0" dirty="0"/>
              </a:p>
              <a:p>
                <a:endParaRPr lang="en-US" sz="1400" b="0" dirty="0"/>
              </a:p>
            </p:txBody>
          </p:sp>
        </mc:Choice>
        <mc:Fallback xmlns="">
          <p:sp>
            <p:nvSpPr>
              <p:cNvPr id="20" name="TextBox 19">
                <a:extLst>
                  <a:ext uri="{FF2B5EF4-FFF2-40B4-BE49-F238E27FC236}">
                    <a16:creationId xmlns:a16="http://schemas.microsoft.com/office/drawing/2014/main" id="{D35E5570-079D-D311-96DF-5528A6C1FEE5}"/>
                  </a:ext>
                </a:extLst>
              </p:cNvPr>
              <p:cNvSpPr txBox="1">
                <a:spLocks noRot="1" noChangeAspect="1" noMove="1" noResize="1" noEditPoints="1" noAdjustHandles="1" noChangeArrowheads="1" noChangeShapeType="1" noTextEdit="1"/>
              </p:cNvSpPr>
              <p:nvPr/>
            </p:nvSpPr>
            <p:spPr>
              <a:xfrm>
                <a:off x="5479872" y="1086728"/>
                <a:ext cx="3637638" cy="2970044"/>
              </a:xfrm>
              <a:prstGeom prst="rect">
                <a:avLst/>
              </a:prstGeom>
              <a:blipFill>
                <a:blip r:embed="rId7"/>
                <a:stretch>
                  <a:fillRect l="-503" t="-205"/>
                </a:stretch>
              </a:blipFill>
            </p:spPr>
            <p:txBody>
              <a:bodyPr/>
              <a:lstStyle/>
              <a:p>
                <a:r>
                  <a:rPr lang="en-US">
                    <a:noFill/>
                  </a:rPr>
                  <a:t> </a:t>
                </a:r>
              </a:p>
            </p:txBody>
          </p:sp>
        </mc:Fallback>
      </mc:AlternateContent>
    </p:spTree>
    <p:extLst>
      <p:ext uri="{BB962C8B-B14F-4D97-AF65-F5344CB8AC3E}">
        <p14:creationId xmlns:p14="http://schemas.microsoft.com/office/powerpoint/2010/main" val="19922918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Chart, line chart&#10;&#10;Description automatically generated">
            <a:extLst>
              <a:ext uri="{FF2B5EF4-FFF2-40B4-BE49-F238E27FC236}">
                <a16:creationId xmlns:a16="http://schemas.microsoft.com/office/drawing/2014/main" id="{0F09A177-BDFF-F5CF-C643-009F4976E577}"/>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0" y="762247"/>
            <a:ext cx="5530479" cy="4023360"/>
          </a:xfrm>
          <a:prstGeom prst="rect">
            <a:avLst/>
          </a:prstGeom>
        </p:spPr>
      </p:pic>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0"/>
            <a:ext cx="9144000" cy="699065"/>
          </a:xfrm>
        </p:spPr>
        <p:txBody>
          <a:bodyPr>
            <a:normAutofit/>
          </a:bodyPr>
          <a:lstStyle/>
          <a:p>
            <a:r>
              <a:rPr lang="en-US" dirty="0">
                <a:solidFill>
                  <a:schemeClr val="tx1"/>
                </a:solidFill>
              </a:rPr>
              <a:t>Monopolist Markup and Efficiency</a:t>
            </a:r>
          </a:p>
        </p:txBody>
      </p:sp>
      <p:sp>
        <p:nvSpPr>
          <p:cNvPr id="5" name="TextBox 4">
            <a:extLst>
              <a:ext uri="{FF2B5EF4-FFF2-40B4-BE49-F238E27FC236}">
                <a16:creationId xmlns:a16="http://schemas.microsoft.com/office/drawing/2014/main" id="{D9203350-D305-247C-ABD0-628FFB03A843}"/>
              </a:ext>
            </a:extLst>
          </p:cNvPr>
          <p:cNvSpPr txBox="1"/>
          <p:nvPr/>
        </p:nvSpPr>
        <p:spPr>
          <a:xfrm>
            <a:off x="200026" y="582579"/>
            <a:ext cx="8917484" cy="307777"/>
          </a:xfrm>
          <a:prstGeom prst="rect">
            <a:avLst/>
          </a:prstGeom>
          <a:noFill/>
        </p:spPr>
        <p:txBody>
          <a:bodyPr wrap="square">
            <a:spAutoFit/>
          </a:bodyPr>
          <a:lstStyle/>
          <a:p>
            <a:pPr>
              <a:spcBef>
                <a:spcPts val="1200"/>
              </a:spcBef>
              <a:spcAft>
                <a:spcPts val="600"/>
              </a:spcAft>
            </a:pPr>
            <a:r>
              <a:rPr lang="en-US" sz="1400" dirty="0"/>
              <a:t>Monopolist’s markup provides a direct way to measure the efficiency losses due to lack of competition</a:t>
            </a:r>
          </a:p>
        </p:txBody>
      </p:sp>
      <p:cxnSp>
        <p:nvCxnSpPr>
          <p:cNvPr id="7" name="Straight Connector 6">
            <a:extLst>
              <a:ext uri="{FF2B5EF4-FFF2-40B4-BE49-F238E27FC236}">
                <a16:creationId xmlns:a16="http://schemas.microsoft.com/office/drawing/2014/main" id="{DFB7D5FC-34FA-044E-9E83-61897223FF59}"/>
              </a:ext>
            </a:extLst>
          </p:cNvPr>
          <p:cNvCxnSpPr>
            <a:cxnSpLocks/>
          </p:cNvCxnSpPr>
          <p:nvPr/>
        </p:nvCxnSpPr>
        <p:spPr>
          <a:xfrm flipV="1">
            <a:off x="2148108" y="2086777"/>
            <a:ext cx="0" cy="1877060"/>
          </a:xfrm>
          <a:prstGeom prst="line">
            <a:avLst/>
          </a:prstGeom>
          <a:ln w="9525">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D69EEDCF-BACB-1CD1-B07D-A3F8DB2D8497}"/>
              </a:ext>
            </a:extLst>
          </p:cNvPr>
          <p:cNvCxnSpPr>
            <a:cxnSpLocks/>
          </p:cNvCxnSpPr>
          <p:nvPr/>
        </p:nvCxnSpPr>
        <p:spPr>
          <a:xfrm>
            <a:off x="510390" y="2060583"/>
            <a:ext cx="1637718" cy="0"/>
          </a:xfrm>
          <a:prstGeom prst="line">
            <a:avLst/>
          </a:prstGeom>
          <a:ln w="9525">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C5060B96-0904-14CE-3E66-6CD2281F4BEC}"/>
              </a:ext>
            </a:extLst>
          </p:cNvPr>
          <p:cNvCxnSpPr>
            <a:cxnSpLocks/>
          </p:cNvCxnSpPr>
          <p:nvPr/>
        </p:nvCxnSpPr>
        <p:spPr>
          <a:xfrm flipV="1">
            <a:off x="3723543" y="2969503"/>
            <a:ext cx="0" cy="923047"/>
          </a:xfrm>
          <a:prstGeom prst="line">
            <a:avLst/>
          </a:prstGeom>
          <a:ln w="9525">
            <a:solidFill>
              <a:schemeClr val="tx1"/>
            </a:solidFill>
            <a:prstDash val="sys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895AB672-4EF2-5128-FB4F-941B1CE37BE9}"/>
                  </a:ext>
                </a:extLst>
              </p:cNvPr>
              <p:cNvSpPr txBox="1"/>
              <p:nvPr/>
            </p:nvSpPr>
            <p:spPr>
              <a:xfrm>
                <a:off x="451193" y="1797023"/>
                <a:ext cx="683759"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𝑝</m:t>
                          </m:r>
                        </m:e>
                        <m:sup>
                          <m:r>
                            <a:rPr lang="en-US" sz="1200" b="0" i="1" smtClean="0">
                              <a:latin typeface="Cambria Math" panose="02040503050406030204" pitchFamily="18" charset="0"/>
                            </a:rPr>
                            <m:t>𝑚</m:t>
                          </m:r>
                        </m:sup>
                      </m:sSup>
                      <m:r>
                        <a:rPr lang="en-US" sz="1200" b="0" i="1" smtClean="0">
                          <a:latin typeface="Cambria Math" panose="02040503050406030204" pitchFamily="18" charset="0"/>
                        </a:rPr>
                        <m:t>=8</m:t>
                      </m:r>
                    </m:oMath>
                  </m:oMathPara>
                </a14:m>
                <a:endParaRPr lang="en-US" sz="1200" dirty="0"/>
              </a:p>
            </p:txBody>
          </p:sp>
        </mc:Choice>
        <mc:Fallback xmlns="">
          <p:sp>
            <p:nvSpPr>
              <p:cNvPr id="16" name="TextBox 15">
                <a:extLst>
                  <a:ext uri="{FF2B5EF4-FFF2-40B4-BE49-F238E27FC236}">
                    <a16:creationId xmlns:a16="http://schemas.microsoft.com/office/drawing/2014/main" id="{895AB672-4EF2-5128-FB4F-941B1CE37BE9}"/>
                  </a:ext>
                </a:extLst>
              </p:cNvPr>
              <p:cNvSpPr txBox="1">
                <a:spLocks noRot="1" noChangeAspect="1" noMove="1" noResize="1" noEditPoints="1" noAdjustHandles="1" noChangeArrowheads="1" noChangeShapeType="1" noTextEdit="1"/>
              </p:cNvSpPr>
              <p:nvPr/>
            </p:nvSpPr>
            <p:spPr>
              <a:xfrm>
                <a:off x="451193" y="1797023"/>
                <a:ext cx="683759" cy="27699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82BC94C-38B0-F0C2-DD36-4BDE665D3CDE}"/>
                  </a:ext>
                </a:extLst>
              </p:cNvPr>
              <p:cNvSpPr txBox="1"/>
              <p:nvPr/>
            </p:nvSpPr>
            <p:spPr>
              <a:xfrm>
                <a:off x="451194" y="2667104"/>
                <a:ext cx="683758"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𝑝</m:t>
                          </m:r>
                        </m:e>
                        <m:sup>
                          <m:r>
                            <a:rPr lang="en-US" sz="1200" b="0" i="1" smtClean="0">
                              <a:latin typeface="Cambria Math" panose="02040503050406030204" pitchFamily="18" charset="0"/>
                            </a:rPr>
                            <m:t>∗</m:t>
                          </m:r>
                        </m:sup>
                      </m:sSup>
                      <m:r>
                        <a:rPr lang="en-US" sz="1200" b="0" i="1" smtClean="0">
                          <a:latin typeface="Cambria Math" panose="02040503050406030204" pitchFamily="18" charset="0"/>
                        </a:rPr>
                        <m:t>=4</m:t>
                      </m:r>
                    </m:oMath>
                  </m:oMathPara>
                </a14:m>
                <a:endParaRPr lang="en-US" sz="1200" dirty="0"/>
              </a:p>
            </p:txBody>
          </p:sp>
        </mc:Choice>
        <mc:Fallback xmlns="">
          <p:sp>
            <p:nvSpPr>
              <p:cNvPr id="17" name="TextBox 16">
                <a:extLst>
                  <a:ext uri="{FF2B5EF4-FFF2-40B4-BE49-F238E27FC236}">
                    <a16:creationId xmlns:a16="http://schemas.microsoft.com/office/drawing/2014/main" id="{282BC94C-38B0-F0C2-DD36-4BDE665D3CDE}"/>
                  </a:ext>
                </a:extLst>
              </p:cNvPr>
              <p:cNvSpPr txBox="1">
                <a:spLocks noRot="1" noChangeAspect="1" noMove="1" noResize="1" noEditPoints="1" noAdjustHandles="1" noChangeArrowheads="1" noChangeShapeType="1" noTextEdit="1"/>
              </p:cNvSpPr>
              <p:nvPr/>
            </p:nvSpPr>
            <p:spPr>
              <a:xfrm>
                <a:off x="451194" y="2667104"/>
                <a:ext cx="683758" cy="27699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806F5D1-5D5F-1F75-963B-79DD56196F5C}"/>
                  </a:ext>
                </a:extLst>
              </p:cNvPr>
              <p:cNvSpPr txBox="1"/>
              <p:nvPr/>
            </p:nvSpPr>
            <p:spPr>
              <a:xfrm>
                <a:off x="3664346" y="3689118"/>
                <a:ext cx="683759"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𝑞</m:t>
                          </m:r>
                        </m:e>
                        <m:sup>
                          <m:r>
                            <a:rPr lang="en-US" sz="1200" b="0" i="1" smtClean="0">
                              <a:latin typeface="Cambria Math" panose="02040503050406030204" pitchFamily="18" charset="0"/>
                            </a:rPr>
                            <m:t>∗</m:t>
                          </m:r>
                        </m:sup>
                      </m:sSup>
                      <m:r>
                        <a:rPr lang="en-US" sz="1200" b="0" i="1" smtClean="0">
                          <a:latin typeface="Cambria Math" panose="02040503050406030204" pitchFamily="18" charset="0"/>
                        </a:rPr>
                        <m:t>=8</m:t>
                      </m:r>
                    </m:oMath>
                  </m:oMathPara>
                </a14:m>
                <a:endParaRPr lang="en-US" sz="1200" dirty="0"/>
              </a:p>
            </p:txBody>
          </p:sp>
        </mc:Choice>
        <mc:Fallback xmlns="">
          <p:sp>
            <p:nvSpPr>
              <p:cNvPr id="18" name="TextBox 17">
                <a:extLst>
                  <a:ext uri="{FF2B5EF4-FFF2-40B4-BE49-F238E27FC236}">
                    <a16:creationId xmlns:a16="http://schemas.microsoft.com/office/drawing/2014/main" id="{6806F5D1-5D5F-1F75-963B-79DD56196F5C}"/>
                  </a:ext>
                </a:extLst>
              </p:cNvPr>
              <p:cNvSpPr txBox="1">
                <a:spLocks noRot="1" noChangeAspect="1" noMove="1" noResize="1" noEditPoints="1" noAdjustHandles="1" noChangeArrowheads="1" noChangeShapeType="1" noTextEdit="1"/>
              </p:cNvSpPr>
              <p:nvPr/>
            </p:nvSpPr>
            <p:spPr>
              <a:xfrm>
                <a:off x="3664346" y="3689118"/>
                <a:ext cx="683759" cy="27699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3777F248-FE71-5998-7941-4183707DAF6E}"/>
                  </a:ext>
                </a:extLst>
              </p:cNvPr>
              <p:cNvSpPr txBox="1"/>
              <p:nvPr/>
            </p:nvSpPr>
            <p:spPr>
              <a:xfrm>
                <a:off x="1464350" y="3612256"/>
                <a:ext cx="683758"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𝑞</m:t>
                          </m:r>
                        </m:e>
                        <m:sup>
                          <m:r>
                            <a:rPr lang="en-US" sz="1200" b="0" i="1" smtClean="0">
                              <a:latin typeface="Cambria Math" panose="02040503050406030204" pitchFamily="18" charset="0"/>
                            </a:rPr>
                            <m:t>𝑚</m:t>
                          </m:r>
                        </m:sup>
                      </m:sSup>
                      <m:r>
                        <a:rPr lang="en-US" sz="1200" b="0" i="1" smtClean="0">
                          <a:latin typeface="Cambria Math" panose="02040503050406030204" pitchFamily="18" charset="0"/>
                        </a:rPr>
                        <m:t>=4</m:t>
                      </m:r>
                    </m:oMath>
                  </m:oMathPara>
                </a14:m>
                <a:endParaRPr lang="en-US" sz="1200" dirty="0"/>
              </a:p>
            </p:txBody>
          </p:sp>
        </mc:Choice>
        <mc:Fallback xmlns="">
          <p:sp>
            <p:nvSpPr>
              <p:cNvPr id="19" name="TextBox 18">
                <a:extLst>
                  <a:ext uri="{FF2B5EF4-FFF2-40B4-BE49-F238E27FC236}">
                    <a16:creationId xmlns:a16="http://schemas.microsoft.com/office/drawing/2014/main" id="{3777F248-FE71-5998-7941-4183707DAF6E}"/>
                  </a:ext>
                </a:extLst>
              </p:cNvPr>
              <p:cNvSpPr txBox="1">
                <a:spLocks noRot="1" noChangeAspect="1" noMove="1" noResize="1" noEditPoints="1" noAdjustHandles="1" noChangeArrowheads="1" noChangeShapeType="1" noTextEdit="1"/>
              </p:cNvSpPr>
              <p:nvPr/>
            </p:nvSpPr>
            <p:spPr>
              <a:xfrm>
                <a:off x="1464350" y="3612256"/>
                <a:ext cx="683758" cy="27699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896C034-64A6-26DF-B628-25DFC7CF3D90}"/>
                  </a:ext>
                </a:extLst>
              </p:cNvPr>
              <p:cNvSpPr txBox="1"/>
              <p:nvPr/>
            </p:nvSpPr>
            <p:spPr>
              <a:xfrm>
                <a:off x="2331573" y="2433250"/>
                <a:ext cx="683758"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𝑚𝑎𝑟𝑘𝑢𝑝</m:t>
                      </m:r>
                    </m:oMath>
                  </m:oMathPara>
                </a14:m>
                <a:endParaRPr lang="en-US" sz="1200" dirty="0"/>
              </a:p>
            </p:txBody>
          </p:sp>
        </mc:Choice>
        <mc:Fallback xmlns="">
          <p:sp>
            <p:nvSpPr>
              <p:cNvPr id="2" name="TextBox 1">
                <a:extLst>
                  <a:ext uri="{FF2B5EF4-FFF2-40B4-BE49-F238E27FC236}">
                    <a16:creationId xmlns:a16="http://schemas.microsoft.com/office/drawing/2014/main" id="{3896C034-64A6-26DF-B628-25DFC7CF3D90}"/>
                  </a:ext>
                </a:extLst>
              </p:cNvPr>
              <p:cNvSpPr txBox="1">
                <a:spLocks noRot="1" noChangeAspect="1" noMove="1" noResize="1" noEditPoints="1" noAdjustHandles="1" noChangeArrowheads="1" noChangeShapeType="1" noTextEdit="1"/>
              </p:cNvSpPr>
              <p:nvPr/>
            </p:nvSpPr>
            <p:spPr>
              <a:xfrm>
                <a:off x="2331573" y="2433250"/>
                <a:ext cx="683758" cy="276999"/>
              </a:xfrm>
              <a:prstGeom prst="rect">
                <a:avLst/>
              </a:prstGeom>
              <a:blipFill>
                <a:blip r:embed="rId7"/>
                <a:stretch>
                  <a:fillRect r="-2655" b="-6522"/>
                </a:stretch>
              </a:blipFill>
            </p:spPr>
            <p:txBody>
              <a:bodyPr/>
              <a:lstStyle/>
              <a:p>
                <a:r>
                  <a:rPr lang="en-US">
                    <a:noFill/>
                  </a:rPr>
                  <a:t> </a:t>
                </a:r>
              </a:p>
            </p:txBody>
          </p:sp>
        </mc:Fallback>
      </mc:AlternateContent>
      <p:sp>
        <p:nvSpPr>
          <p:cNvPr id="4" name="Right Brace 3">
            <a:extLst>
              <a:ext uri="{FF2B5EF4-FFF2-40B4-BE49-F238E27FC236}">
                <a16:creationId xmlns:a16="http://schemas.microsoft.com/office/drawing/2014/main" id="{792CD732-CEF5-04E8-66B2-D68BBDBCD3DC}"/>
              </a:ext>
            </a:extLst>
          </p:cNvPr>
          <p:cNvSpPr/>
          <p:nvPr/>
        </p:nvSpPr>
        <p:spPr>
          <a:xfrm>
            <a:off x="2226349" y="2086777"/>
            <a:ext cx="192497" cy="810503"/>
          </a:xfrm>
          <a:prstGeom prst="rightBrace">
            <a:avLst/>
          </a:prstGeom>
          <a:ln w="1905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FFDBC4C-AC23-C0EB-A4D9-D7D4853948A5}"/>
                  </a:ext>
                </a:extLst>
              </p:cNvPr>
              <p:cNvSpPr txBox="1"/>
              <p:nvPr/>
            </p:nvSpPr>
            <p:spPr>
              <a:xfrm>
                <a:off x="5479750" y="1070737"/>
                <a:ext cx="3556300" cy="3323987"/>
              </a:xfrm>
              <a:prstGeom prst="rect">
                <a:avLst/>
              </a:prstGeom>
              <a:noFill/>
            </p:spPr>
            <p:txBody>
              <a:bodyPr wrap="square">
                <a:spAutoFit/>
              </a:bodyPr>
              <a:lstStyle/>
              <a:p>
                <a:r>
                  <a:rPr lang="en-US" sz="1400" dirty="0"/>
                  <a:t>Under perfect competition </a:t>
                </a:r>
              </a:p>
              <a:p>
                <a:endParaRPr lang="en-US" sz="1400" dirty="0"/>
              </a:p>
              <a:p>
                <a:pPr/>
                <a14:m>
                  <m:oMathPara xmlns:m="http://schemas.openxmlformats.org/officeDocument/2006/math">
                    <m:oMathParaPr>
                      <m:jc m:val="centerGroup"/>
                    </m:oMathParaPr>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𝑝</m:t>
                          </m:r>
                        </m:e>
                        <m:sup>
                          <m:r>
                            <a:rPr lang="en-US" sz="1400" b="0" i="1" smtClean="0">
                              <a:latin typeface="Cambria Math" panose="02040503050406030204" pitchFamily="18" charset="0"/>
                            </a:rPr>
                            <m:t>∗</m:t>
                          </m:r>
                        </m:sup>
                      </m:sSup>
                      <m:r>
                        <a:rPr lang="en-US" sz="1400" b="0" i="1" smtClean="0">
                          <a:latin typeface="Cambria Math" panose="02040503050406030204" pitchFamily="18" charset="0"/>
                        </a:rPr>
                        <m:t>=</m:t>
                      </m:r>
                      <m:r>
                        <a:rPr lang="en-US" sz="1400" b="0" i="1" smtClean="0">
                          <a:latin typeface="Cambria Math" panose="02040503050406030204" pitchFamily="18" charset="0"/>
                        </a:rPr>
                        <m:t>𝑀𝐶</m:t>
                      </m:r>
                    </m:oMath>
                  </m:oMathPara>
                </a14:m>
                <a:endParaRPr lang="en-US" sz="1400" b="0" dirty="0"/>
              </a:p>
              <a:p>
                <a:endParaRPr lang="en-US" sz="1400" dirty="0"/>
              </a:p>
              <a:p>
                <a:r>
                  <a:rPr lang="en-US" sz="1400" dirty="0"/>
                  <a:t>With monopoly: </a:t>
                </a:r>
              </a:p>
              <a:p>
                <a:r>
                  <a:rPr lang="en-US" sz="1400" dirty="0"/>
                  <a:t> </a:t>
                </a:r>
              </a:p>
              <a:p>
                <a:pPr/>
                <a14:m>
                  <m:oMathPara xmlns:m="http://schemas.openxmlformats.org/officeDocument/2006/math">
                    <m:oMathParaPr>
                      <m:jc m:val="centerGroup"/>
                    </m:oMathParaPr>
                    <m:oMath xmlns:m="http://schemas.openxmlformats.org/officeDocument/2006/math">
                      <m:sSup>
                        <m:sSupPr>
                          <m:ctrlPr>
                            <a:rPr lang="en-US" sz="1400" b="1" i="1">
                              <a:latin typeface="Cambria Math" panose="02040503050406030204" pitchFamily="18" charset="0"/>
                            </a:rPr>
                          </m:ctrlPr>
                        </m:sSupPr>
                        <m:e>
                          <m:r>
                            <a:rPr lang="en-US" sz="1400" b="1" i="1">
                              <a:latin typeface="Cambria Math" panose="02040503050406030204" pitchFamily="18" charset="0"/>
                            </a:rPr>
                            <m:t>𝒑</m:t>
                          </m:r>
                        </m:e>
                        <m:sup>
                          <m:r>
                            <a:rPr lang="en-US" sz="1400" b="1" i="1">
                              <a:latin typeface="Cambria Math" panose="02040503050406030204" pitchFamily="18" charset="0"/>
                            </a:rPr>
                            <m:t>𝒎</m:t>
                          </m:r>
                        </m:sup>
                      </m:sSup>
                      <m:r>
                        <a:rPr lang="en-US" sz="1400" b="1" i="1">
                          <a:latin typeface="Cambria Math" panose="02040503050406030204" pitchFamily="18" charset="0"/>
                        </a:rPr>
                        <m:t>=</m:t>
                      </m:r>
                      <m:d>
                        <m:dPr>
                          <m:ctrlPr>
                            <a:rPr lang="en-US" sz="1400" b="1" i="1">
                              <a:latin typeface="Cambria Math" panose="02040503050406030204" pitchFamily="18" charset="0"/>
                            </a:rPr>
                          </m:ctrlPr>
                        </m:dPr>
                        <m:e>
                          <m:r>
                            <a:rPr lang="en-US" sz="1400" b="1" i="1">
                              <a:latin typeface="Cambria Math" panose="02040503050406030204" pitchFamily="18" charset="0"/>
                            </a:rPr>
                            <m:t>𝟏</m:t>
                          </m:r>
                          <m:r>
                            <a:rPr lang="en-US" sz="1400" b="1" i="1">
                              <a:latin typeface="Cambria Math" panose="02040503050406030204" pitchFamily="18" charset="0"/>
                            </a:rPr>
                            <m:t>+</m:t>
                          </m:r>
                          <m:r>
                            <a:rPr lang="en-US" sz="1400" b="1" i="1">
                              <a:latin typeface="Cambria Math" panose="02040503050406030204" pitchFamily="18" charset="0"/>
                            </a:rPr>
                            <m:t>𝒎</m:t>
                          </m:r>
                        </m:e>
                      </m:d>
                      <m:r>
                        <a:rPr lang="en-US" sz="1400" b="1" i="1">
                          <a:latin typeface="Cambria Math" panose="02040503050406030204" pitchFamily="18" charset="0"/>
                        </a:rPr>
                        <m:t>×</m:t>
                      </m:r>
                      <m:r>
                        <a:rPr lang="en-US" sz="1400" b="1" i="1">
                          <a:latin typeface="Cambria Math" panose="02040503050406030204" pitchFamily="18" charset="0"/>
                        </a:rPr>
                        <m:t>𝑴𝑪</m:t>
                      </m:r>
                    </m:oMath>
                  </m:oMathPara>
                </a14:m>
                <a:endParaRPr lang="en-US" sz="1400" b="1" dirty="0"/>
              </a:p>
              <a:p>
                <a:endParaRPr lang="en-US" sz="1400" b="1" dirty="0"/>
              </a:p>
              <a:p>
                <a:endParaRPr lang="en-US" sz="1400" b="1" dirty="0"/>
              </a:p>
              <a:p>
                <a:r>
                  <a:rPr lang="en-US" sz="1400" b="1" dirty="0"/>
                  <a:t>Intuition: </a:t>
                </a:r>
                <a:r>
                  <a:rPr lang="en-US" sz="1400" dirty="0"/>
                  <a:t>to induce efficiency in the economy, we want to reduce the markup charged by monopolists. </a:t>
                </a:r>
              </a:p>
              <a:p>
                <a:endParaRPr lang="en-US" sz="1400" b="1" dirty="0"/>
              </a:p>
              <a:p>
                <a:r>
                  <a:rPr lang="en-US" sz="1400" b="0" dirty="0"/>
                  <a:t>As the markup goes to zero, so does the DWL. </a:t>
                </a:r>
              </a:p>
            </p:txBody>
          </p:sp>
        </mc:Choice>
        <mc:Fallback xmlns="">
          <p:sp>
            <p:nvSpPr>
              <p:cNvPr id="6" name="TextBox 5">
                <a:extLst>
                  <a:ext uri="{FF2B5EF4-FFF2-40B4-BE49-F238E27FC236}">
                    <a16:creationId xmlns:a16="http://schemas.microsoft.com/office/drawing/2014/main" id="{CFFDBC4C-AC23-C0EB-A4D9-D7D4853948A5}"/>
                  </a:ext>
                </a:extLst>
              </p:cNvPr>
              <p:cNvSpPr txBox="1">
                <a:spLocks noRot="1" noChangeAspect="1" noMove="1" noResize="1" noEditPoints="1" noAdjustHandles="1" noChangeArrowheads="1" noChangeShapeType="1" noTextEdit="1"/>
              </p:cNvSpPr>
              <p:nvPr/>
            </p:nvSpPr>
            <p:spPr>
              <a:xfrm>
                <a:off x="5479750" y="1070737"/>
                <a:ext cx="3556300" cy="3323987"/>
              </a:xfrm>
              <a:prstGeom prst="rect">
                <a:avLst/>
              </a:prstGeom>
              <a:blipFill>
                <a:blip r:embed="rId8"/>
                <a:stretch>
                  <a:fillRect l="-515" t="-367" b="-917"/>
                </a:stretch>
              </a:blipFill>
            </p:spPr>
            <p:txBody>
              <a:bodyPr/>
              <a:lstStyle/>
              <a:p>
                <a:r>
                  <a:rPr lang="en-US">
                    <a:noFill/>
                  </a:rPr>
                  <a:t> </a:t>
                </a:r>
              </a:p>
            </p:txBody>
          </p:sp>
        </mc:Fallback>
      </mc:AlternateContent>
    </p:spTree>
    <p:extLst>
      <p:ext uri="{BB962C8B-B14F-4D97-AF65-F5344CB8AC3E}">
        <p14:creationId xmlns:p14="http://schemas.microsoft.com/office/powerpoint/2010/main" val="3535052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0"/>
            <a:ext cx="9144000" cy="699065"/>
          </a:xfrm>
        </p:spPr>
        <p:txBody>
          <a:bodyPr>
            <a:normAutofit/>
          </a:bodyPr>
          <a:lstStyle/>
          <a:p>
            <a:r>
              <a:rPr lang="en-US" dirty="0">
                <a:solidFill>
                  <a:schemeClr val="tx1"/>
                </a:solidFill>
              </a:rPr>
              <a:t>Monopolist Markup and Elasticity of Demand</a:t>
            </a:r>
          </a:p>
        </p:txBody>
      </p:sp>
      <p:pic>
        <p:nvPicPr>
          <p:cNvPr id="33" name="Picture 32" descr="Chart, line chart&#10;&#10;Description automatically generated">
            <a:extLst>
              <a:ext uri="{FF2B5EF4-FFF2-40B4-BE49-F238E27FC236}">
                <a16:creationId xmlns:a16="http://schemas.microsoft.com/office/drawing/2014/main" id="{76B02B30-6924-49F7-5249-5A85E84955C6}"/>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861060" y="484346"/>
            <a:ext cx="7421880" cy="4174808"/>
          </a:xfrm>
          <a:prstGeom prst="rect">
            <a:avLst/>
          </a:prstGeom>
        </p:spPr>
      </p:pic>
      <p:cxnSp>
        <p:nvCxnSpPr>
          <p:cNvPr id="34" name="Straight Connector 33">
            <a:extLst>
              <a:ext uri="{FF2B5EF4-FFF2-40B4-BE49-F238E27FC236}">
                <a16:creationId xmlns:a16="http://schemas.microsoft.com/office/drawing/2014/main" id="{B6512336-B823-5298-7FA4-6749A486DC7C}"/>
              </a:ext>
            </a:extLst>
          </p:cNvPr>
          <p:cNvCxnSpPr>
            <a:cxnSpLocks/>
          </p:cNvCxnSpPr>
          <p:nvPr/>
        </p:nvCxnSpPr>
        <p:spPr>
          <a:xfrm flipV="1">
            <a:off x="2490504" y="2232025"/>
            <a:ext cx="0" cy="1603785"/>
          </a:xfrm>
          <a:prstGeom prst="line">
            <a:avLst/>
          </a:prstGeom>
          <a:ln w="9525">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FD85EF11-7EA9-F115-F876-54380D330FA3}"/>
              </a:ext>
            </a:extLst>
          </p:cNvPr>
          <p:cNvCxnSpPr>
            <a:cxnSpLocks/>
          </p:cNvCxnSpPr>
          <p:nvPr/>
        </p:nvCxnSpPr>
        <p:spPr>
          <a:xfrm>
            <a:off x="1495425" y="2232025"/>
            <a:ext cx="995079" cy="0"/>
          </a:xfrm>
          <a:prstGeom prst="line">
            <a:avLst/>
          </a:prstGeom>
          <a:ln w="9525">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36" name="Right Brace 35">
            <a:extLst>
              <a:ext uri="{FF2B5EF4-FFF2-40B4-BE49-F238E27FC236}">
                <a16:creationId xmlns:a16="http://schemas.microsoft.com/office/drawing/2014/main" id="{7F77BE61-2C26-BAEB-F563-C6D2E3672001}"/>
              </a:ext>
            </a:extLst>
          </p:cNvPr>
          <p:cNvSpPr/>
          <p:nvPr/>
        </p:nvSpPr>
        <p:spPr>
          <a:xfrm>
            <a:off x="2524799" y="2232025"/>
            <a:ext cx="192497" cy="744976"/>
          </a:xfrm>
          <a:prstGeom prst="rightBrace">
            <a:avLst/>
          </a:prstGeom>
          <a:ln w="1905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7635E867-157F-C81A-0AEC-CB4EABE16BC2}"/>
                  </a:ext>
                </a:extLst>
              </p:cNvPr>
              <p:cNvSpPr txBox="1"/>
              <p:nvPr/>
            </p:nvSpPr>
            <p:spPr>
              <a:xfrm>
                <a:off x="2490504" y="2545169"/>
                <a:ext cx="683758"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𝑚</m:t>
                          </m:r>
                        </m:e>
                        <m:sub>
                          <m:r>
                            <a:rPr lang="en-US" sz="1200" b="0" i="1" smtClean="0">
                              <a:latin typeface="Cambria Math" panose="02040503050406030204" pitchFamily="18" charset="0"/>
                            </a:rPr>
                            <m:t>𝑒</m:t>
                          </m:r>
                        </m:sub>
                      </m:sSub>
                    </m:oMath>
                  </m:oMathPara>
                </a14:m>
                <a:endParaRPr lang="en-US" sz="1200" dirty="0"/>
              </a:p>
            </p:txBody>
          </p:sp>
        </mc:Choice>
        <mc:Fallback xmlns="">
          <p:sp>
            <p:nvSpPr>
              <p:cNvPr id="39" name="TextBox 38">
                <a:extLst>
                  <a:ext uri="{FF2B5EF4-FFF2-40B4-BE49-F238E27FC236}">
                    <a16:creationId xmlns:a16="http://schemas.microsoft.com/office/drawing/2014/main" id="{7635E867-157F-C81A-0AEC-CB4EABE16BC2}"/>
                  </a:ext>
                </a:extLst>
              </p:cNvPr>
              <p:cNvSpPr txBox="1">
                <a:spLocks noRot="1" noChangeAspect="1" noMove="1" noResize="1" noEditPoints="1" noAdjustHandles="1" noChangeArrowheads="1" noChangeShapeType="1" noTextEdit="1"/>
              </p:cNvSpPr>
              <p:nvPr/>
            </p:nvSpPr>
            <p:spPr>
              <a:xfrm>
                <a:off x="2490504" y="2545169"/>
                <a:ext cx="683758" cy="276999"/>
              </a:xfrm>
              <a:prstGeom prst="rect">
                <a:avLst/>
              </a:prstGeom>
              <a:blipFill>
                <a:blip r:embed="rId3"/>
                <a:stretch>
                  <a:fillRect/>
                </a:stretch>
              </a:blipFill>
            </p:spPr>
            <p:txBody>
              <a:bodyPr/>
              <a:lstStyle/>
              <a:p>
                <a:r>
                  <a:rPr lang="en-US">
                    <a:noFill/>
                  </a:rPr>
                  <a:t> </a:t>
                </a:r>
              </a:p>
            </p:txBody>
          </p:sp>
        </mc:Fallback>
      </mc:AlternateContent>
      <p:cxnSp>
        <p:nvCxnSpPr>
          <p:cNvPr id="40" name="Straight Connector 39">
            <a:extLst>
              <a:ext uri="{FF2B5EF4-FFF2-40B4-BE49-F238E27FC236}">
                <a16:creationId xmlns:a16="http://schemas.microsoft.com/office/drawing/2014/main" id="{AF352B53-F9C8-1D13-6F22-698D0310CB42}"/>
              </a:ext>
            </a:extLst>
          </p:cNvPr>
          <p:cNvCxnSpPr>
            <a:cxnSpLocks/>
          </p:cNvCxnSpPr>
          <p:nvPr/>
        </p:nvCxnSpPr>
        <p:spPr>
          <a:xfrm flipV="1">
            <a:off x="6021104" y="1968500"/>
            <a:ext cx="0" cy="1867310"/>
          </a:xfrm>
          <a:prstGeom prst="line">
            <a:avLst/>
          </a:prstGeom>
          <a:ln w="9525">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5E373648-6BA4-5A32-FB6F-713C08A93A2A}"/>
              </a:ext>
            </a:extLst>
          </p:cNvPr>
          <p:cNvCxnSpPr>
            <a:cxnSpLocks/>
          </p:cNvCxnSpPr>
          <p:nvPr/>
        </p:nvCxnSpPr>
        <p:spPr>
          <a:xfrm>
            <a:off x="5111750" y="1965325"/>
            <a:ext cx="909354" cy="0"/>
          </a:xfrm>
          <a:prstGeom prst="line">
            <a:avLst/>
          </a:prstGeom>
          <a:ln w="9525">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42" name="Right Brace 41">
            <a:extLst>
              <a:ext uri="{FF2B5EF4-FFF2-40B4-BE49-F238E27FC236}">
                <a16:creationId xmlns:a16="http://schemas.microsoft.com/office/drawing/2014/main" id="{A0817A1B-D345-E74D-B716-50DA8874F27A}"/>
              </a:ext>
            </a:extLst>
          </p:cNvPr>
          <p:cNvSpPr/>
          <p:nvPr/>
        </p:nvSpPr>
        <p:spPr>
          <a:xfrm>
            <a:off x="6055399" y="1968500"/>
            <a:ext cx="192497" cy="1008501"/>
          </a:xfrm>
          <a:prstGeom prst="rightBrace">
            <a:avLst/>
          </a:prstGeom>
          <a:ln w="1905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9D91F98A-B47A-7EA5-7268-5699971F0A8F}"/>
                  </a:ext>
                </a:extLst>
              </p:cNvPr>
              <p:cNvSpPr txBox="1"/>
              <p:nvPr/>
            </p:nvSpPr>
            <p:spPr>
              <a:xfrm>
                <a:off x="5986810" y="2406669"/>
                <a:ext cx="683758"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𝑚</m:t>
                          </m:r>
                        </m:e>
                        <m:sub>
                          <m:r>
                            <a:rPr lang="en-US" sz="1200" b="0" i="1" smtClean="0">
                              <a:latin typeface="Cambria Math" panose="02040503050406030204" pitchFamily="18" charset="0"/>
                            </a:rPr>
                            <m:t>𝑖</m:t>
                          </m:r>
                        </m:sub>
                      </m:sSub>
                    </m:oMath>
                  </m:oMathPara>
                </a14:m>
                <a:endParaRPr lang="en-US" sz="1200" dirty="0"/>
              </a:p>
            </p:txBody>
          </p:sp>
        </mc:Choice>
        <mc:Fallback xmlns="">
          <p:sp>
            <p:nvSpPr>
              <p:cNvPr id="43" name="TextBox 42">
                <a:extLst>
                  <a:ext uri="{FF2B5EF4-FFF2-40B4-BE49-F238E27FC236}">
                    <a16:creationId xmlns:a16="http://schemas.microsoft.com/office/drawing/2014/main" id="{9D91F98A-B47A-7EA5-7268-5699971F0A8F}"/>
                  </a:ext>
                </a:extLst>
              </p:cNvPr>
              <p:cNvSpPr txBox="1">
                <a:spLocks noRot="1" noChangeAspect="1" noMove="1" noResize="1" noEditPoints="1" noAdjustHandles="1" noChangeArrowheads="1" noChangeShapeType="1" noTextEdit="1"/>
              </p:cNvSpPr>
              <p:nvPr/>
            </p:nvSpPr>
            <p:spPr>
              <a:xfrm>
                <a:off x="5986810" y="2406669"/>
                <a:ext cx="683758" cy="276999"/>
              </a:xfrm>
              <a:prstGeom prst="rect">
                <a:avLst/>
              </a:prstGeom>
              <a:blipFill>
                <a:blip r:embed="rId4"/>
                <a:stretch>
                  <a:fillRect/>
                </a:stretch>
              </a:blipFill>
            </p:spPr>
            <p:txBody>
              <a:bodyPr/>
              <a:lstStyle/>
              <a:p>
                <a:r>
                  <a:rPr lang="en-US">
                    <a:noFill/>
                  </a:rPr>
                  <a:t> </a:t>
                </a:r>
              </a:p>
            </p:txBody>
          </p:sp>
        </mc:Fallback>
      </mc:AlternateContent>
      <p:sp>
        <p:nvSpPr>
          <p:cNvPr id="47" name="TextBox 46">
            <a:extLst>
              <a:ext uri="{FF2B5EF4-FFF2-40B4-BE49-F238E27FC236}">
                <a16:creationId xmlns:a16="http://schemas.microsoft.com/office/drawing/2014/main" id="{FA96FBD2-A264-5EB2-96D6-E16898D6A4A6}"/>
              </a:ext>
            </a:extLst>
          </p:cNvPr>
          <p:cNvSpPr txBox="1"/>
          <p:nvPr/>
        </p:nvSpPr>
        <p:spPr>
          <a:xfrm>
            <a:off x="2755404" y="869565"/>
            <a:ext cx="1678942" cy="415498"/>
          </a:xfrm>
          <a:prstGeom prst="rect">
            <a:avLst/>
          </a:prstGeom>
          <a:noFill/>
        </p:spPr>
        <p:txBody>
          <a:bodyPr wrap="square">
            <a:spAutoFit/>
          </a:bodyPr>
          <a:lstStyle/>
          <a:p>
            <a:pPr algn="r"/>
            <a:r>
              <a:rPr lang="en-US" sz="1050" dirty="0"/>
              <a:t>More elastic demand observe lower markups.</a:t>
            </a:r>
          </a:p>
        </p:txBody>
      </p:sp>
      <p:sp>
        <p:nvSpPr>
          <p:cNvPr id="48" name="TextBox 47">
            <a:extLst>
              <a:ext uri="{FF2B5EF4-FFF2-40B4-BE49-F238E27FC236}">
                <a16:creationId xmlns:a16="http://schemas.microsoft.com/office/drawing/2014/main" id="{12F9D36D-2115-0157-0546-DC1F75CFC024}"/>
              </a:ext>
            </a:extLst>
          </p:cNvPr>
          <p:cNvSpPr txBox="1"/>
          <p:nvPr/>
        </p:nvSpPr>
        <p:spPr>
          <a:xfrm>
            <a:off x="6328689" y="869565"/>
            <a:ext cx="1678942" cy="415498"/>
          </a:xfrm>
          <a:prstGeom prst="rect">
            <a:avLst/>
          </a:prstGeom>
          <a:noFill/>
        </p:spPr>
        <p:txBody>
          <a:bodyPr wrap="square">
            <a:spAutoFit/>
          </a:bodyPr>
          <a:lstStyle/>
          <a:p>
            <a:pPr algn="r"/>
            <a:r>
              <a:rPr lang="en-US" sz="1050" dirty="0"/>
              <a:t>More inelastic demand observe higher markups.</a:t>
            </a:r>
          </a:p>
        </p:txBody>
      </p:sp>
    </p:spTree>
    <p:extLst>
      <p:ext uri="{BB962C8B-B14F-4D97-AF65-F5344CB8AC3E}">
        <p14:creationId xmlns:p14="http://schemas.microsoft.com/office/powerpoint/2010/main" val="2355559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0"/>
            <a:ext cx="9144000" cy="699065"/>
          </a:xfrm>
        </p:spPr>
        <p:txBody>
          <a:bodyPr>
            <a:normAutofit/>
          </a:bodyPr>
          <a:lstStyle/>
          <a:p>
            <a:r>
              <a:rPr lang="en-US" dirty="0">
                <a:solidFill>
                  <a:schemeClr val="tx1"/>
                </a:solidFill>
              </a:rPr>
              <a:t>Monopolist Markup and Elasticity of Demand</a:t>
            </a:r>
          </a:p>
        </p:txBody>
      </p:sp>
      <p:pic>
        <p:nvPicPr>
          <p:cNvPr id="33" name="Picture 32" descr="Chart, line chart&#10;&#10;Description automatically generated">
            <a:extLst>
              <a:ext uri="{FF2B5EF4-FFF2-40B4-BE49-F238E27FC236}">
                <a16:creationId xmlns:a16="http://schemas.microsoft.com/office/drawing/2014/main" id="{76B02B30-6924-49F7-5249-5A85E84955C6}"/>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861060" y="484346"/>
            <a:ext cx="7421880" cy="4174808"/>
          </a:xfrm>
          <a:prstGeom prst="rect">
            <a:avLst/>
          </a:prstGeom>
        </p:spPr>
      </p:pic>
      <p:cxnSp>
        <p:nvCxnSpPr>
          <p:cNvPr id="34" name="Straight Connector 33">
            <a:extLst>
              <a:ext uri="{FF2B5EF4-FFF2-40B4-BE49-F238E27FC236}">
                <a16:creationId xmlns:a16="http://schemas.microsoft.com/office/drawing/2014/main" id="{B6512336-B823-5298-7FA4-6749A486DC7C}"/>
              </a:ext>
            </a:extLst>
          </p:cNvPr>
          <p:cNvCxnSpPr>
            <a:cxnSpLocks/>
          </p:cNvCxnSpPr>
          <p:nvPr/>
        </p:nvCxnSpPr>
        <p:spPr>
          <a:xfrm flipV="1">
            <a:off x="2490504" y="2232025"/>
            <a:ext cx="0" cy="1603785"/>
          </a:xfrm>
          <a:prstGeom prst="line">
            <a:avLst/>
          </a:prstGeom>
          <a:ln w="9525">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FD85EF11-7EA9-F115-F876-54380D330FA3}"/>
              </a:ext>
            </a:extLst>
          </p:cNvPr>
          <p:cNvCxnSpPr>
            <a:cxnSpLocks/>
          </p:cNvCxnSpPr>
          <p:nvPr/>
        </p:nvCxnSpPr>
        <p:spPr>
          <a:xfrm>
            <a:off x="1495425" y="2232025"/>
            <a:ext cx="995079" cy="0"/>
          </a:xfrm>
          <a:prstGeom prst="line">
            <a:avLst/>
          </a:prstGeom>
          <a:ln w="9525">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36" name="Right Brace 35">
            <a:extLst>
              <a:ext uri="{FF2B5EF4-FFF2-40B4-BE49-F238E27FC236}">
                <a16:creationId xmlns:a16="http://schemas.microsoft.com/office/drawing/2014/main" id="{7F77BE61-2C26-BAEB-F563-C6D2E3672001}"/>
              </a:ext>
            </a:extLst>
          </p:cNvPr>
          <p:cNvSpPr/>
          <p:nvPr/>
        </p:nvSpPr>
        <p:spPr>
          <a:xfrm>
            <a:off x="2524799" y="2232025"/>
            <a:ext cx="192497" cy="744976"/>
          </a:xfrm>
          <a:prstGeom prst="rightBrace">
            <a:avLst/>
          </a:prstGeom>
          <a:ln w="1905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7635E867-157F-C81A-0AEC-CB4EABE16BC2}"/>
                  </a:ext>
                </a:extLst>
              </p:cNvPr>
              <p:cNvSpPr txBox="1"/>
              <p:nvPr/>
            </p:nvSpPr>
            <p:spPr>
              <a:xfrm>
                <a:off x="2490504" y="2545169"/>
                <a:ext cx="683758"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𝑚</m:t>
                          </m:r>
                        </m:e>
                        <m:sub>
                          <m:r>
                            <a:rPr lang="en-US" sz="1200" b="0" i="1" smtClean="0">
                              <a:latin typeface="Cambria Math" panose="02040503050406030204" pitchFamily="18" charset="0"/>
                            </a:rPr>
                            <m:t>𝑒</m:t>
                          </m:r>
                        </m:sub>
                      </m:sSub>
                    </m:oMath>
                  </m:oMathPara>
                </a14:m>
                <a:endParaRPr lang="en-US" sz="1200" dirty="0"/>
              </a:p>
            </p:txBody>
          </p:sp>
        </mc:Choice>
        <mc:Fallback xmlns="">
          <p:sp>
            <p:nvSpPr>
              <p:cNvPr id="39" name="TextBox 38">
                <a:extLst>
                  <a:ext uri="{FF2B5EF4-FFF2-40B4-BE49-F238E27FC236}">
                    <a16:creationId xmlns:a16="http://schemas.microsoft.com/office/drawing/2014/main" id="{7635E867-157F-C81A-0AEC-CB4EABE16BC2}"/>
                  </a:ext>
                </a:extLst>
              </p:cNvPr>
              <p:cNvSpPr txBox="1">
                <a:spLocks noRot="1" noChangeAspect="1" noMove="1" noResize="1" noEditPoints="1" noAdjustHandles="1" noChangeArrowheads="1" noChangeShapeType="1" noTextEdit="1"/>
              </p:cNvSpPr>
              <p:nvPr/>
            </p:nvSpPr>
            <p:spPr>
              <a:xfrm>
                <a:off x="2490504" y="2545169"/>
                <a:ext cx="683758" cy="276999"/>
              </a:xfrm>
              <a:prstGeom prst="rect">
                <a:avLst/>
              </a:prstGeom>
              <a:blipFill>
                <a:blip r:embed="rId3"/>
                <a:stretch>
                  <a:fillRect/>
                </a:stretch>
              </a:blipFill>
            </p:spPr>
            <p:txBody>
              <a:bodyPr/>
              <a:lstStyle/>
              <a:p>
                <a:r>
                  <a:rPr lang="en-US">
                    <a:noFill/>
                  </a:rPr>
                  <a:t> </a:t>
                </a:r>
              </a:p>
            </p:txBody>
          </p:sp>
        </mc:Fallback>
      </mc:AlternateContent>
      <p:cxnSp>
        <p:nvCxnSpPr>
          <p:cNvPr id="40" name="Straight Connector 39">
            <a:extLst>
              <a:ext uri="{FF2B5EF4-FFF2-40B4-BE49-F238E27FC236}">
                <a16:creationId xmlns:a16="http://schemas.microsoft.com/office/drawing/2014/main" id="{AF352B53-F9C8-1D13-6F22-698D0310CB42}"/>
              </a:ext>
            </a:extLst>
          </p:cNvPr>
          <p:cNvCxnSpPr>
            <a:cxnSpLocks/>
          </p:cNvCxnSpPr>
          <p:nvPr/>
        </p:nvCxnSpPr>
        <p:spPr>
          <a:xfrm flipV="1">
            <a:off x="6021104" y="1968500"/>
            <a:ext cx="0" cy="1867310"/>
          </a:xfrm>
          <a:prstGeom prst="line">
            <a:avLst/>
          </a:prstGeom>
          <a:ln w="9525">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5E373648-6BA4-5A32-FB6F-713C08A93A2A}"/>
              </a:ext>
            </a:extLst>
          </p:cNvPr>
          <p:cNvCxnSpPr>
            <a:cxnSpLocks/>
          </p:cNvCxnSpPr>
          <p:nvPr/>
        </p:nvCxnSpPr>
        <p:spPr>
          <a:xfrm>
            <a:off x="5076825" y="1965325"/>
            <a:ext cx="944279" cy="0"/>
          </a:xfrm>
          <a:prstGeom prst="line">
            <a:avLst/>
          </a:prstGeom>
          <a:ln w="9525">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42" name="Right Brace 41">
            <a:extLst>
              <a:ext uri="{FF2B5EF4-FFF2-40B4-BE49-F238E27FC236}">
                <a16:creationId xmlns:a16="http://schemas.microsoft.com/office/drawing/2014/main" id="{A0817A1B-D345-E74D-B716-50DA8874F27A}"/>
              </a:ext>
            </a:extLst>
          </p:cNvPr>
          <p:cNvSpPr/>
          <p:nvPr/>
        </p:nvSpPr>
        <p:spPr>
          <a:xfrm>
            <a:off x="6055399" y="1968500"/>
            <a:ext cx="192497" cy="1008501"/>
          </a:xfrm>
          <a:prstGeom prst="rightBrace">
            <a:avLst/>
          </a:prstGeom>
          <a:ln w="1905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9D91F98A-B47A-7EA5-7268-5699971F0A8F}"/>
                  </a:ext>
                </a:extLst>
              </p:cNvPr>
              <p:cNvSpPr txBox="1"/>
              <p:nvPr/>
            </p:nvSpPr>
            <p:spPr>
              <a:xfrm>
                <a:off x="5986810" y="2406669"/>
                <a:ext cx="683758"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𝑚</m:t>
                          </m:r>
                        </m:e>
                        <m:sub>
                          <m:r>
                            <a:rPr lang="en-US" sz="1200" b="0" i="1" smtClean="0">
                              <a:latin typeface="Cambria Math" panose="02040503050406030204" pitchFamily="18" charset="0"/>
                            </a:rPr>
                            <m:t>𝑖</m:t>
                          </m:r>
                        </m:sub>
                      </m:sSub>
                    </m:oMath>
                  </m:oMathPara>
                </a14:m>
                <a:endParaRPr lang="en-US" sz="1200" dirty="0"/>
              </a:p>
            </p:txBody>
          </p:sp>
        </mc:Choice>
        <mc:Fallback xmlns="">
          <p:sp>
            <p:nvSpPr>
              <p:cNvPr id="43" name="TextBox 42">
                <a:extLst>
                  <a:ext uri="{FF2B5EF4-FFF2-40B4-BE49-F238E27FC236}">
                    <a16:creationId xmlns:a16="http://schemas.microsoft.com/office/drawing/2014/main" id="{9D91F98A-B47A-7EA5-7268-5699971F0A8F}"/>
                  </a:ext>
                </a:extLst>
              </p:cNvPr>
              <p:cNvSpPr txBox="1">
                <a:spLocks noRot="1" noChangeAspect="1" noMove="1" noResize="1" noEditPoints="1" noAdjustHandles="1" noChangeArrowheads="1" noChangeShapeType="1" noTextEdit="1"/>
              </p:cNvSpPr>
              <p:nvPr/>
            </p:nvSpPr>
            <p:spPr>
              <a:xfrm>
                <a:off x="5986810" y="2406669"/>
                <a:ext cx="683758" cy="27699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FA96FBD2-A264-5EB2-96D6-E16898D6A4A6}"/>
                  </a:ext>
                </a:extLst>
              </p:cNvPr>
              <p:cNvSpPr txBox="1"/>
              <p:nvPr/>
            </p:nvSpPr>
            <p:spPr>
              <a:xfrm>
                <a:off x="2755404" y="869565"/>
                <a:ext cx="1678942" cy="577081"/>
              </a:xfrm>
              <a:prstGeom prst="rect">
                <a:avLst/>
              </a:prstGeom>
              <a:noFill/>
            </p:spPr>
            <p:txBody>
              <a:bodyPr wrap="square">
                <a:spAutoFit/>
              </a:bodyPr>
              <a:lstStyle/>
              <a:p>
                <a:pPr algn="r"/>
                <a:r>
                  <a:rPr lang="en-US" sz="1050" b="0" dirty="0"/>
                  <a:t>Demand: </a:t>
                </a:r>
                <a14:m>
                  <m:oMath xmlns:m="http://schemas.openxmlformats.org/officeDocument/2006/math">
                    <m:r>
                      <a:rPr lang="en-US" sz="1050" b="0" i="1" smtClean="0">
                        <a:latin typeface="Cambria Math" panose="02040503050406030204" pitchFamily="18" charset="0"/>
                      </a:rPr>
                      <m:t>𝑝</m:t>
                    </m:r>
                    <m:d>
                      <m:dPr>
                        <m:ctrlPr>
                          <a:rPr lang="en-US" sz="1050" b="0" i="1" smtClean="0">
                            <a:latin typeface="Cambria Math" panose="02040503050406030204" pitchFamily="18" charset="0"/>
                          </a:rPr>
                        </m:ctrlPr>
                      </m:dPr>
                      <m:e>
                        <m:r>
                          <a:rPr lang="en-US" sz="1050" b="0" i="1" smtClean="0">
                            <a:latin typeface="Cambria Math" panose="02040503050406030204" pitchFamily="18" charset="0"/>
                          </a:rPr>
                          <m:t>𝑞</m:t>
                        </m:r>
                      </m:e>
                    </m:d>
                    <m:r>
                      <a:rPr lang="en-US" sz="1050" b="0" i="1" smtClean="0">
                        <a:latin typeface="Cambria Math" panose="02040503050406030204" pitchFamily="18" charset="0"/>
                      </a:rPr>
                      <m:t>=12−</m:t>
                    </m:r>
                    <m:r>
                      <a:rPr lang="en-US" sz="1050" b="0" i="1" smtClean="0">
                        <a:latin typeface="Cambria Math" panose="02040503050406030204" pitchFamily="18" charset="0"/>
                      </a:rPr>
                      <m:t>𝑞</m:t>
                    </m:r>
                  </m:oMath>
                </a14:m>
                <a:endParaRPr lang="en-US" sz="1050" b="0" dirty="0"/>
              </a:p>
              <a:p>
                <a:pPr algn="r"/>
                <a:r>
                  <a:rPr lang="en-US" sz="1050" b="0" dirty="0"/>
                  <a:t>Supply: </a:t>
                </a:r>
                <a14:m>
                  <m:oMath xmlns:m="http://schemas.openxmlformats.org/officeDocument/2006/math">
                    <m:r>
                      <a:rPr lang="en-US" sz="1050" b="0" i="1" smtClean="0">
                        <a:latin typeface="Cambria Math" panose="02040503050406030204" pitchFamily="18" charset="0"/>
                      </a:rPr>
                      <m:t>𝑀𝐶</m:t>
                    </m:r>
                    <m:r>
                      <a:rPr lang="en-US" sz="1050" b="0" i="1" smtClean="0">
                        <a:latin typeface="Cambria Math" panose="02040503050406030204" pitchFamily="18" charset="0"/>
                      </a:rPr>
                      <m:t>=4</m:t>
                    </m:r>
                  </m:oMath>
                </a14:m>
                <a:endParaRPr lang="en-US" sz="1050" b="0" dirty="0"/>
              </a:p>
              <a:p>
                <a:pPr algn="r"/>
                <a:r>
                  <a:rPr lang="en-US" sz="1050" dirty="0"/>
                  <a:t>HW: verify that </a:t>
                </a:r>
                <a14:m>
                  <m:oMath xmlns:m="http://schemas.openxmlformats.org/officeDocument/2006/math">
                    <m:sSub>
                      <m:sSubPr>
                        <m:ctrlPr>
                          <a:rPr lang="en-US" sz="1050" b="0" i="1" smtClean="0">
                            <a:latin typeface="Cambria Math" panose="02040503050406030204" pitchFamily="18" charset="0"/>
                          </a:rPr>
                        </m:ctrlPr>
                      </m:sSubPr>
                      <m:e>
                        <m:r>
                          <a:rPr lang="en-US" sz="1050" b="0" i="1" smtClean="0">
                            <a:latin typeface="Cambria Math" panose="02040503050406030204" pitchFamily="18" charset="0"/>
                          </a:rPr>
                          <m:t>𝑚</m:t>
                        </m:r>
                      </m:e>
                      <m:sub>
                        <m:r>
                          <a:rPr lang="en-US" sz="1050" b="0" i="1" smtClean="0">
                            <a:latin typeface="Cambria Math" panose="02040503050406030204" pitchFamily="18" charset="0"/>
                          </a:rPr>
                          <m:t>𝑒</m:t>
                        </m:r>
                      </m:sub>
                    </m:sSub>
                    <m:r>
                      <a:rPr lang="en-US" sz="1050" b="0" i="1" smtClean="0">
                        <a:latin typeface="Cambria Math" panose="02040503050406030204" pitchFamily="18" charset="0"/>
                      </a:rPr>
                      <m:t>=1</m:t>
                    </m:r>
                  </m:oMath>
                </a14:m>
                <a:r>
                  <a:rPr lang="en-US" sz="1050" dirty="0"/>
                  <a:t> </a:t>
                </a:r>
              </a:p>
            </p:txBody>
          </p:sp>
        </mc:Choice>
        <mc:Fallback xmlns="">
          <p:sp>
            <p:nvSpPr>
              <p:cNvPr id="47" name="TextBox 46">
                <a:extLst>
                  <a:ext uri="{FF2B5EF4-FFF2-40B4-BE49-F238E27FC236}">
                    <a16:creationId xmlns:a16="http://schemas.microsoft.com/office/drawing/2014/main" id="{FA96FBD2-A264-5EB2-96D6-E16898D6A4A6}"/>
                  </a:ext>
                </a:extLst>
              </p:cNvPr>
              <p:cNvSpPr txBox="1">
                <a:spLocks noRot="1" noChangeAspect="1" noMove="1" noResize="1" noEditPoints="1" noAdjustHandles="1" noChangeArrowheads="1" noChangeShapeType="1" noTextEdit="1"/>
              </p:cNvSpPr>
              <p:nvPr/>
            </p:nvSpPr>
            <p:spPr>
              <a:xfrm>
                <a:off x="2755404" y="869565"/>
                <a:ext cx="1678942" cy="577081"/>
              </a:xfrm>
              <a:prstGeom prst="rect">
                <a:avLst/>
              </a:prstGeom>
              <a:blipFill>
                <a:blip r:embed="rId5"/>
                <a:stretch>
                  <a:fillRect b="-63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A9C532EB-EEFC-BA66-D423-772A04394943}"/>
                  </a:ext>
                </a:extLst>
              </p:cNvPr>
              <p:cNvSpPr txBox="1"/>
              <p:nvPr/>
            </p:nvSpPr>
            <p:spPr>
              <a:xfrm>
                <a:off x="6191250" y="845551"/>
                <a:ext cx="1816381" cy="643959"/>
              </a:xfrm>
              <a:prstGeom prst="rect">
                <a:avLst/>
              </a:prstGeom>
              <a:noFill/>
            </p:spPr>
            <p:txBody>
              <a:bodyPr wrap="square">
                <a:spAutoFit/>
              </a:bodyPr>
              <a:lstStyle/>
              <a:p>
                <a:pPr algn="r"/>
                <a:r>
                  <a:rPr lang="en-US" sz="1050" b="0" dirty="0"/>
                  <a:t>Demand: </a:t>
                </a:r>
                <a14:m>
                  <m:oMath xmlns:m="http://schemas.openxmlformats.org/officeDocument/2006/math">
                    <m:r>
                      <a:rPr lang="en-US" sz="1050" b="0" i="1" smtClean="0">
                        <a:latin typeface="Cambria Math" panose="02040503050406030204" pitchFamily="18" charset="0"/>
                      </a:rPr>
                      <m:t>𝑝</m:t>
                    </m:r>
                    <m:d>
                      <m:dPr>
                        <m:ctrlPr>
                          <a:rPr lang="en-US" sz="1050" b="0" i="1" smtClean="0">
                            <a:latin typeface="Cambria Math" panose="02040503050406030204" pitchFamily="18" charset="0"/>
                          </a:rPr>
                        </m:ctrlPr>
                      </m:dPr>
                      <m:e>
                        <m:r>
                          <a:rPr lang="en-US" sz="1050" b="0" i="1" smtClean="0">
                            <a:latin typeface="Cambria Math" panose="02040503050406030204" pitchFamily="18" charset="0"/>
                          </a:rPr>
                          <m:t>𝑞</m:t>
                        </m:r>
                      </m:e>
                    </m:d>
                    <m:r>
                      <a:rPr lang="en-US" sz="1050" b="0" i="1" smtClean="0">
                        <a:latin typeface="Cambria Math" panose="02040503050406030204" pitchFamily="18" charset="0"/>
                      </a:rPr>
                      <m:t>=15−</m:t>
                    </m:r>
                    <m:f>
                      <m:fPr>
                        <m:ctrlPr>
                          <a:rPr lang="en-US" sz="1050" b="0" i="1" smtClean="0">
                            <a:latin typeface="Cambria Math" panose="02040503050406030204" pitchFamily="18" charset="0"/>
                          </a:rPr>
                        </m:ctrlPr>
                      </m:fPr>
                      <m:num>
                        <m:r>
                          <a:rPr lang="en-US" sz="1050" b="0" i="1" smtClean="0">
                            <a:latin typeface="Cambria Math" panose="02040503050406030204" pitchFamily="18" charset="0"/>
                          </a:rPr>
                          <m:t>3</m:t>
                        </m:r>
                      </m:num>
                      <m:den>
                        <m:r>
                          <a:rPr lang="en-US" sz="1050" b="0" i="1" smtClean="0">
                            <a:latin typeface="Cambria Math" panose="02040503050406030204" pitchFamily="18" charset="0"/>
                          </a:rPr>
                          <m:t>2</m:t>
                        </m:r>
                      </m:den>
                    </m:f>
                    <m:r>
                      <a:rPr lang="en-US" sz="1050" b="0" i="1" smtClean="0">
                        <a:latin typeface="Cambria Math" panose="02040503050406030204" pitchFamily="18" charset="0"/>
                      </a:rPr>
                      <m:t>𝑞</m:t>
                    </m:r>
                  </m:oMath>
                </a14:m>
                <a:endParaRPr lang="en-US" sz="1050" b="0" dirty="0"/>
              </a:p>
              <a:p>
                <a:pPr algn="r"/>
                <a:r>
                  <a:rPr lang="en-US" sz="1050" b="0" dirty="0"/>
                  <a:t>Supply: </a:t>
                </a:r>
                <a14:m>
                  <m:oMath xmlns:m="http://schemas.openxmlformats.org/officeDocument/2006/math">
                    <m:r>
                      <a:rPr lang="en-US" sz="1050" b="0" i="1" smtClean="0">
                        <a:latin typeface="Cambria Math" panose="02040503050406030204" pitchFamily="18" charset="0"/>
                      </a:rPr>
                      <m:t>𝑀𝐶</m:t>
                    </m:r>
                    <m:r>
                      <a:rPr lang="en-US" sz="1050" b="0" i="1" smtClean="0">
                        <a:latin typeface="Cambria Math" panose="02040503050406030204" pitchFamily="18" charset="0"/>
                      </a:rPr>
                      <m:t>=4</m:t>
                    </m:r>
                  </m:oMath>
                </a14:m>
                <a:endParaRPr lang="en-US" sz="1050" b="0" dirty="0"/>
              </a:p>
              <a:p>
                <a:pPr algn="r"/>
                <a:r>
                  <a:rPr lang="en-US" sz="1050" dirty="0"/>
                  <a:t>HW: verify that </a:t>
                </a:r>
                <a14:m>
                  <m:oMath xmlns:m="http://schemas.openxmlformats.org/officeDocument/2006/math">
                    <m:sSub>
                      <m:sSubPr>
                        <m:ctrlPr>
                          <a:rPr lang="en-US" sz="1050" b="0" i="1" smtClean="0">
                            <a:latin typeface="Cambria Math" panose="02040503050406030204" pitchFamily="18" charset="0"/>
                          </a:rPr>
                        </m:ctrlPr>
                      </m:sSubPr>
                      <m:e>
                        <m:r>
                          <a:rPr lang="en-US" sz="1050" b="0" i="1" smtClean="0">
                            <a:latin typeface="Cambria Math" panose="02040503050406030204" pitchFamily="18" charset="0"/>
                          </a:rPr>
                          <m:t>𝑚</m:t>
                        </m:r>
                      </m:e>
                      <m:sub>
                        <m:r>
                          <a:rPr lang="en-US" sz="1050" b="0" i="1" smtClean="0">
                            <a:latin typeface="Cambria Math" panose="02040503050406030204" pitchFamily="18" charset="0"/>
                          </a:rPr>
                          <m:t>𝑖</m:t>
                        </m:r>
                      </m:sub>
                    </m:sSub>
                    <m:r>
                      <a:rPr lang="en-US" sz="1050" b="0" i="1" smtClean="0">
                        <a:latin typeface="Cambria Math" panose="02040503050406030204" pitchFamily="18" charset="0"/>
                      </a:rPr>
                      <m:t>=1.375</m:t>
                    </m:r>
                  </m:oMath>
                </a14:m>
                <a:r>
                  <a:rPr lang="en-US" sz="1050" dirty="0"/>
                  <a:t> </a:t>
                </a:r>
              </a:p>
            </p:txBody>
          </p:sp>
        </mc:Choice>
        <mc:Fallback xmlns="">
          <p:sp>
            <p:nvSpPr>
              <p:cNvPr id="2" name="TextBox 1">
                <a:extLst>
                  <a:ext uri="{FF2B5EF4-FFF2-40B4-BE49-F238E27FC236}">
                    <a16:creationId xmlns:a16="http://schemas.microsoft.com/office/drawing/2014/main" id="{A9C532EB-EEFC-BA66-D423-772A04394943}"/>
                  </a:ext>
                </a:extLst>
              </p:cNvPr>
              <p:cNvSpPr txBox="1">
                <a:spLocks noRot="1" noChangeAspect="1" noMove="1" noResize="1" noEditPoints="1" noAdjustHandles="1" noChangeArrowheads="1" noChangeShapeType="1" noTextEdit="1"/>
              </p:cNvSpPr>
              <p:nvPr/>
            </p:nvSpPr>
            <p:spPr>
              <a:xfrm>
                <a:off x="6191250" y="845551"/>
                <a:ext cx="1816381" cy="643959"/>
              </a:xfrm>
              <a:prstGeom prst="rect">
                <a:avLst/>
              </a:prstGeom>
              <a:blipFill>
                <a:blip r:embed="rId6"/>
                <a:stretch>
                  <a:fillRect b="-5714"/>
                </a:stretch>
              </a:blipFill>
            </p:spPr>
            <p:txBody>
              <a:bodyPr/>
              <a:lstStyle/>
              <a:p>
                <a:r>
                  <a:rPr lang="en-US">
                    <a:noFill/>
                  </a:rPr>
                  <a:t> </a:t>
                </a:r>
              </a:p>
            </p:txBody>
          </p:sp>
        </mc:Fallback>
      </mc:AlternateContent>
    </p:spTree>
    <p:extLst>
      <p:ext uri="{BB962C8B-B14F-4D97-AF65-F5344CB8AC3E}">
        <p14:creationId xmlns:p14="http://schemas.microsoft.com/office/powerpoint/2010/main" val="8495313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0"/>
            <a:ext cx="9144000" cy="699065"/>
          </a:xfrm>
        </p:spPr>
        <p:txBody>
          <a:bodyPr>
            <a:normAutofit/>
          </a:bodyPr>
          <a:lstStyle/>
          <a:p>
            <a:r>
              <a:rPr lang="en-US" dirty="0">
                <a:solidFill>
                  <a:schemeClr val="tx1"/>
                </a:solidFill>
              </a:rPr>
              <a:t>Monopolist Markup and Elasticity of Demand</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8BD2EAF2-8810-78DE-0497-85C6E9865D7F}"/>
                  </a:ext>
                </a:extLst>
              </p:cNvPr>
              <p:cNvSpPr txBox="1"/>
              <p:nvPr/>
            </p:nvSpPr>
            <p:spPr>
              <a:xfrm>
                <a:off x="167640" y="880237"/>
                <a:ext cx="8662670" cy="2956450"/>
              </a:xfrm>
              <a:prstGeom prst="rect">
                <a:avLst/>
              </a:prstGeom>
              <a:noFill/>
            </p:spPr>
            <p:txBody>
              <a:bodyPr wrap="square">
                <a:spAutoFit/>
              </a:bodyPr>
              <a:lstStyle/>
              <a:p>
                <a:r>
                  <a:rPr lang="en-US" sz="1400" dirty="0"/>
                  <a:t>Recall the expression for the monopolist price in terms of the markup and the marginal cost. </a:t>
                </a:r>
              </a:p>
              <a:p>
                <a:r>
                  <a:rPr lang="en-US" sz="1400" dirty="0"/>
                  <a:t> </a:t>
                </a:r>
              </a:p>
              <a:p>
                <a:pPr/>
                <a14:m>
                  <m:oMathPara xmlns:m="http://schemas.openxmlformats.org/officeDocument/2006/math">
                    <m:oMathParaPr>
                      <m:jc m:val="centerGroup"/>
                    </m:oMathParaPr>
                    <m:oMath xmlns:m="http://schemas.openxmlformats.org/officeDocument/2006/math">
                      <m:sSup>
                        <m:sSupPr>
                          <m:ctrlPr>
                            <a:rPr lang="en-US" sz="1400" i="1">
                              <a:latin typeface="Cambria Math" panose="02040503050406030204" pitchFamily="18" charset="0"/>
                            </a:rPr>
                          </m:ctrlPr>
                        </m:sSupPr>
                        <m:e>
                          <m:r>
                            <a:rPr lang="en-US" sz="1400" i="1">
                              <a:latin typeface="Cambria Math" panose="02040503050406030204" pitchFamily="18" charset="0"/>
                            </a:rPr>
                            <m:t>𝑝</m:t>
                          </m:r>
                        </m:e>
                        <m:sup>
                          <m:r>
                            <a:rPr lang="en-US" sz="1400" i="1">
                              <a:latin typeface="Cambria Math" panose="02040503050406030204" pitchFamily="18" charset="0"/>
                            </a:rPr>
                            <m:t>𝑚</m:t>
                          </m:r>
                        </m:sup>
                      </m:sSup>
                      <m:r>
                        <a:rPr lang="en-US" sz="1400" i="1">
                          <a:latin typeface="Cambria Math" panose="02040503050406030204" pitchFamily="18" charset="0"/>
                        </a:rPr>
                        <m:t>=</m:t>
                      </m:r>
                      <m:d>
                        <m:dPr>
                          <m:ctrlPr>
                            <a:rPr lang="en-US" sz="1400" i="1">
                              <a:latin typeface="Cambria Math" panose="02040503050406030204" pitchFamily="18" charset="0"/>
                            </a:rPr>
                          </m:ctrlPr>
                        </m:dPr>
                        <m:e>
                          <m:r>
                            <a:rPr lang="en-US" sz="1400" i="1">
                              <a:latin typeface="Cambria Math" panose="02040503050406030204" pitchFamily="18" charset="0"/>
                            </a:rPr>
                            <m:t>1+</m:t>
                          </m:r>
                          <m:r>
                            <a:rPr lang="en-US" sz="1400" i="1">
                              <a:latin typeface="Cambria Math" panose="02040503050406030204" pitchFamily="18" charset="0"/>
                            </a:rPr>
                            <m:t>𝑚</m:t>
                          </m:r>
                        </m:e>
                      </m:d>
                      <m:r>
                        <a:rPr lang="en-US" sz="1400" i="1">
                          <a:latin typeface="Cambria Math" panose="02040503050406030204" pitchFamily="18" charset="0"/>
                        </a:rPr>
                        <m:t>×</m:t>
                      </m:r>
                      <m:r>
                        <a:rPr lang="en-US" sz="1400" i="1">
                          <a:latin typeface="Cambria Math" panose="02040503050406030204" pitchFamily="18" charset="0"/>
                        </a:rPr>
                        <m:t>𝑀𝐶</m:t>
                      </m:r>
                    </m:oMath>
                  </m:oMathPara>
                </a14:m>
                <a:endParaRPr lang="en-US" sz="1400" b="0" dirty="0"/>
              </a:p>
              <a:p>
                <a:endParaRPr lang="en-US" sz="1400" b="1" dirty="0"/>
              </a:p>
              <a:p>
                <a:endParaRPr lang="en-US" sz="1400" b="1" dirty="0"/>
              </a:p>
              <a:p>
                <a:r>
                  <a:rPr lang="en-US" sz="1400" b="1" dirty="0"/>
                  <a:t>Useful fact: </a:t>
                </a:r>
                <a:r>
                  <a:rPr lang="en-US" sz="1400" dirty="0"/>
                  <a:t>it can be shown that the markup m is inversely proportional to the elasticity of demand. </a:t>
                </a:r>
              </a:p>
              <a:p>
                <a:endParaRPr lang="en-US" sz="1400" b="1" dirty="0"/>
              </a:p>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𝑚</m:t>
                      </m:r>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𝜖</m:t>
                              </m:r>
                            </m:e>
                            <m:sub>
                              <m:r>
                                <a:rPr lang="en-US" sz="1400" b="0" i="1" smtClean="0">
                                  <a:latin typeface="Cambria Math" panose="02040503050406030204" pitchFamily="18" charset="0"/>
                                </a:rPr>
                                <m:t>𝑑</m:t>
                              </m:r>
                            </m:sub>
                          </m:sSub>
                        </m:den>
                      </m:f>
                    </m:oMath>
                  </m:oMathPara>
                </a14:m>
                <a:endParaRPr lang="en-US" sz="1400" i="1" dirty="0">
                  <a:latin typeface="Cambria Math" panose="02040503050406030204" pitchFamily="18" charset="0"/>
                </a:endParaRPr>
              </a:p>
              <a:p>
                <a:endParaRPr lang="en-US" sz="14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lang="en-US" sz="1400" i="1" smtClean="0">
                              <a:latin typeface="Cambria Math" panose="02040503050406030204" pitchFamily="18" charset="0"/>
                            </a:rPr>
                          </m:ctrlPr>
                        </m:sSupPr>
                        <m:e>
                          <m:r>
                            <a:rPr lang="en-US" sz="1400" i="1">
                              <a:latin typeface="Cambria Math" panose="02040503050406030204" pitchFamily="18" charset="0"/>
                            </a:rPr>
                            <m:t>𝑝</m:t>
                          </m:r>
                        </m:e>
                        <m:sup>
                          <m:r>
                            <a:rPr lang="en-US" sz="1400" i="1">
                              <a:latin typeface="Cambria Math" panose="02040503050406030204" pitchFamily="18" charset="0"/>
                            </a:rPr>
                            <m:t>𝑚</m:t>
                          </m:r>
                        </m:sup>
                      </m:sSup>
                      <m:r>
                        <a:rPr lang="en-US" sz="1400" i="1">
                          <a:latin typeface="Cambria Math" panose="02040503050406030204" pitchFamily="18" charset="0"/>
                        </a:rPr>
                        <m:t>=</m:t>
                      </m:r>
                      <m:d>
                        <m:dPr>
                          <m:ctrlPr>
                            <a:rPr lang="en-US" sz="1400" i="1">
                              <a:latin typeface="Cambria Math" panose="02040503050406030204" pitchFamily="18" charset="0"/>
                            </a:rPr>
                          </m:ctrlPr>
                        </m:dPr>
                        <m:e>
                          <m:r>
                            <a:rPr lang="en-US" sz="1400" i="1">
                              <a:latin typeface="Cambria Math" panose="02040503050406030204" pitchFamily="18" charset="0"/>
                            </a:rPr>
                            <m:t>1+</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𝜖</m:t>
                                  </m:r>
                                </m:e>
                                <m:sub>
                                  <m:r>
                                    <a:rPr lang="en-US" sz="1400" b="0" i="1" smtClean="0">
                                      <a:latin typeface="Cambria Math" panose="02040503050406030204" pitchFamily="18" charset="0"/>
                                    </a:rPr>
                                    <m:t>𝑑</m:t>
                                  </m:r>
                                </m:sub>
                              </m:sSub>
                            </m:den>
                          </m:f>
                        </m:e>
                      </m:d>
                      <m:r>
                        <a:rPr lang="en-US" sz="1400" i="1">
                          <a:latin typeface="Cambria Math" panose="02040503050406030204" pitchFamily="18" charset="0"/>
                        </a:rPr>
                        <m:t>×</m:t>
                      </m:r>
                      <m:r>
                        <a:rPr lang="en-US" sz="1400" i="1">
                          <a:latin typeface="Cambria Math" panose="02040503050406030204" pitchFamily="18" charset="0"/>
                        </a:rPr>
                        <m:t>𝑀𝐶</m:t>
                      </m:r>
                    </m:oMath>
                  </m:oMathPara>
                </a14:m>
                <a:endParaRPr lang="en-US" sz="1400" b="0" dirty="0"/>
              </a:p>
              <a:p>
                <a:endParaRPr lang="en-US" sz="1400" b="1" dirty="0"/>
              </a:p>
            </p:txBody>
          </p:sp>
        </mc:Choice>
        <mc:Fallback xmlns="">
          <p:sp>
            <p:nvSpPr>
              <p:cNvPr id="31" name="TextBox 30">
                <a:extLst>
                  <a:ext uri="{FF2B5EF4-FFF2-40B4-BE49-F238E27FC236}">
                    <a16:creationId xmlns:a16="http://schemas.microsoft.com/office/drawing/2014/main" id="{8BD2EAF2-8810-78DE-0497-85C6E9865D7F}"/>
                  </a:ext>
                </a:extLst>
              </p:cNvPr>
              <p:cNvSpPr txBox="1">
                <a:spLocks noRot="1" noChangeAspect="1" noMove="1" noResize="1" noEditPoints="1" noAdjustHandles="1" noChangeArrowheads="1" noChangeShapeType="1" noTextEdit="1"/>
              </p:cNvSpPr>
              <p:nvPr/>
            </p:nvSpPr>
            <p:spPr>
              <a:xfrm>
                <a:off x="167640" y="880237"/>
                <a:ext cx="8662670" cy="2956450"/>
              </a:xfrm>
              <a:prstGeom prst="rect">
                <a:avLst/>
              </a:prstGeom>
              <a:blipFill>
                <a:blip r:embed="rId2"/>
                <a:stretch>
                  <a:fillRect l="-211" t="-206"/>
                </a:stretch>
              </a:blipFill>
            </p:spPr>
            <p:txBody>
              <a:bodyPr/>
              <a:lstStyle/>
              <a:p>
                <a:r>
                  <a:rPr lang="en-US">
                    <a:noFill/>
                  </a:rPr>
                  <a:t> </a:t>
                </a:r>
              </a:p>
            </p:txBody>
          </p:sp>
        </mc:Fallback>
      </mc:AlternateContent>
    </p:spTree>
    <p:extLst>
      <p:ext uri="{BB962C8B-B14F-4D97-AF65-F5344CB8AC3E}">
        <p14:creationId xmlns:p14="http://schemas.microsoft.com/office/powerpoint/2010/main" val="11977315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For Next Class</a:t>
            </a:r>
          </a:p>
        </p:txBody>
      </p:sp>
      <p:sp>
        <p:nvSpPr>
          <p:cNvPr id="29" name="Content Placeholder 3">
            <a:extLst>
              <a:ext uri="{FF2B5EF4-FFF2-40B4-BE49-F238E27FC236}">
                <a16:creationId xmlns:a16="http://schemas.microsoft.com/office/drawing/2014/main" id="{3DCD8C22-0BA2-1FB7-3948-72DFE0F15594}"/>
              </a:ext>
            </a:extLst>
          </p:cNvPr>
          <p:cNvSpPr txBox="1">
            <a:spLocks/>
          </p:cNvSpPr>
          <p:nvPr/>
        </p:nvSpPr>
        <p:spPr>
          <a:xfrm>
            <a:off x="47367" y="1566274"/>
            <a:ext cx="9049265" cy="2274206"/>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690304"/>
              </a:buClr>
              <a:buFont typeface="Wingdings" panose="05000000000000000000" pitchFamily="2" charset="2"/>
              <a:buChar char="§"/>
            </a:pPr>
            <a:r>
              <a:rPr lang="en-US" sz="1400" b="1" dirty="0">
                <a:latin typeface="+mn-lt"/>
                <a:cs typeface="Times New Roman" panose="02020603050405020304" pitchFamily="18" charset="0"/>
              </a:rPr>
              <a:t>Next class: </a:t>
            </a:r>
            <a:r>
              <a:rPr lang="en-US" sz="1400" dirty="0">
                <a:latin typeface="+mn-lt"/>
                <a:cs typeface="Times New Roman" panose="02020603050405020304" pitchFamily="18" charset="0"/>
              </a:rPr>
              <a:t>Monopoly and Antitrust Regulation</a:t>
            </a:r>
            <a:endParaRPr lang="en-US" sz="1400" b="1" dirty="0">
              <a:latin typeface="+mn-lt"/>
              <a:cs typeface="Times New Roman" panose="02020603050405020304" pitchFamily="18" charset="0"/>
            </a:endParaRPr>
          </a:p>
          <a:p>
            <a:pPr>
              <a:buClr>
                <a:srgbClr val="690304"/>
              </a:buClr>
              <a:buFont typeface="Wingdings" panose="05000000000000000000" pitchFamily="2" charset="2"/>
              <a:buChar char="§"/>
            </a:pPr>
            <a:r>
              <a:rPr lang="en-US" sz="1400" b="1" dirty="0">
                <a:latin typeface="+mn-lt"/>
                <a:cs typeface="Times New Roman" panose="02020603050405020304" pitchFamily="18" charset="0"/>
              </a:rPr>
              <a:t>Readings: </a:t>
            </a:r>
            <a:r>
              <a:rPr lang="en-US" sz="1400" dirty="0">
                <a:latin typeface="+mn-lt"/>
                <a:cs typeface="Times New Roman" panose="02020603050405020304" pitchFamily="18" charset="0"/>
              </a:rPr>
              <a:t> Mankiw Ch 20. </a:t>
            </a:r>
          </a:p>
        </p:txBody>
      </p:sp>
    </p:spTree>
    <p:extLst>
      <p:ext uri="{BB962C8B-B14F-4D97-AF65-F5344CB8AC3E}">
        <p14:creationId xmlns:p14="http://schemas.microsoft.com/office/powerpoint/2010/main" val="272358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72863DFC-F769-1FFD-90F2-6C5240A658F7}"/>
              </a:ext>
            </a:extLst>
          </p:cNvPr>
          <p:cNvSpPr txBox="1">
            <a:spLocks/>
          </p:cNvSpPr>
          <p:nvPr/>
        </p:nvSpPr>
        <p:spPr>
          <a:xfrm>
            <a:off x="538314" y="2571750"/>
            <a:ext cx="7734222" cy="1478888"/>
          </a:xfrm>
          <a:prstGeom prst="rect">
            <a:avLst/>
          </a:prstGeom>
        </p:spPr>
        <p:txBody>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endParaRPr lang="en-US" sz="2000" dirty="0">
              <a:solidFill>
                <a:schemeClr val="bg1"/>
              </a:solidFill>
            </a:endParaRPr>
          </a:p>
        </p:txBody>
      </p:sp>
      <p:sp>
        <p:nvSpPr>
          <p:cNvPr id="9" name="Title 1">
            <a:extLst>
              <a:ext uri="{FF2B5EF4-FFF2-40B4-BE49-F238E27FC236}">
                <a16:creationId xmlns:a16="http://schemas.microsoft.com/office/drawing/2014/main" id="{FB30687B-7A7D-8F6B-9025-2A4EFABAC69E}"/>
              </a:ext>
            </a:extLst>
          </p:cNvPr>
          <p:cNvSpPr txBox="1">
            <a:spLocks/>
          </p:cNvSpPr>
          <p:nvPr/>
        </p:nvSpPr>
        <p:spPr>
          <a:xfrm>
            <a:off x="0" y="306218"/>
            <a:ext cx="9144000" cy="1000194"/>
          </a:xfrm>
          <a:prstGeom prst="rect">
            <a:avLst/>
          </a:prstGeom>
        </p:spPr>
        <p:txBody>
          <a:bodyPr>
            <a:normAutofit/>
          </a:bodyPr>
          <a:lstStyle>
            <a:lvl1pPr algn="l" defTabSz="457200" rtl="0" eaLnBrk="1" latinLnBrk="0" hangingPunct="1">
              <a:spcBef>
                <a:spcPct val="0"/>
              </a:spcBef>
              <a:buNone/>
              <a:defRPr sz="3200" b="1" i="0" kern="100" spc="0">
                <a:solidFill>
                  <a:schemeClr val="tx1"/>
                </a:solidFill>
                <a:latin typeface="Arial"/>
                <a:ea typeface="+mj-ea"/>
                <a:cs typeface="Arial"/>
              </a:defRPr>
            </a:lvl1pPr>
          </a:lstStyle>
          <a:p>
            <a:pPr algn="ctr"/>
            <a:r>
              <a:rPr lang="en-US" sz="2400" dirty="0">
                <a:solidFill>
                  <a:schemeClr val="bg1"/>
                </a:solidFill>
              </a:rPr>
              <a:t>SPEA-V-202</a:t>
            </a:r>
          </a:p>
          <a:p>
            <a:pPr algn="ctr"/>
            <a:r>
              <a:rPr lang="en-US" sz="2400" b="0" dirty="0">
                <a:solidFill>
                  <a:schemeClr val="bg1"/>
                </a:solidFill>
              </a:rPr>
              <a:t>Contemporary Economic Issues in Public Affairs</a:t>
            </a:r>
          </a:p>
          <a:p>
            <a:pPr algn="ctr"/>
            <a:endParaRPr lang="en-US" sz="2400" b="0" dirty="0">
              <a:solidFill>
                <a:schemeClr val="bg1"/>
              </a:solidFill>
            </a:endParaRPr>
          </a:p>
        </p:txBody>
      </p:sp>
      <p:sp>
        <p:nvSpPr>
          <p:cNvPr id="10" name="Rectangle 9">
            <a:extLst>
              <a:ext uri="{FF2B5EF4-FFF2-40B4-BE49-F238E27FC236}">
                <a16:creationId xmlns:a16="http://schemas.microsoft.com/office/drawing/2014/main" id="{B08B2BB0-25A8-51DD-1E72-4A1ECB509AE5}"/>
              </a:ext>
            </a:extLst>
          </p:cNvPr>
          <p:cNvSpPr/>
          <p:nvPr/>
        </p:nvSpPr>
        <p:spPr>
          <a:xfrm>
            <a:off x="0" y="1787777"/>
            <a:ext cx="9144000" cy="871464"/>
          </a:xfrm>
          <a:prstGeom prst="rect">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chemeClr val="bg1"/>
                </a:solidFill>
                <a:latin typeface="+mj-lt"/>
              </a:rPr>
              <a:t>Monopoly and Antitrust Regulation</a:t>
            </a:r>
          </a:p>
        </p:txBody>
      </p:sp>
      <p:sp>
        <p:nvSpPr>
          <p:cNvPr id="11" name="Title 1">
            <a:extLst>
              <a:ext uri="{FF2B5EF4-FFF2-40B4-BE49-F238E27FC236}">
                <a16:creationId xmlns:a16="http://schemas.microsoft.com/office/drawing/2014/main" id="{BF1602D2-5AC3-8AC2-F630-020397F6961F}"/>
              </a:ext>
            </a:extLst>
          </p:cNvPr>
          <p:cNvSpPr txBox="1">
            <a:spLocks/>
          </p:cNvSpPr>
          <p:nvPr/>
        </p:nvSpPr>
        <p:spPr>
          <a:xfrm>
            <a:off x="0" y="3140606"/>
            <a:ext cx="9144000" cy="1000194"/>
          </a:xfrm>
          <a:prstGeom prst="rect">
            <a:avLst/>
          </a:prstGeom>
        </p:spPr>
        <p:txBody>
          <a:bodyPr>
            <a:normAutofit/>
          </a:bodyPr>
          <a:lstStyle>
            <a:lvl1pPr algn="l" defTabSz="457200" rtl="0" eaLnBrk="1" latinLnBrk="0" hangingPunct="1">
              <a:spcBef>
                <a:spcPct val="0"/>
              </a:spcBef>
              <a:buNone/>
              <a:defRPr sz="3200" b="1" i="0" kern="100" spc="0">
                <a:solidFill>
                  <a:schemeClr val="tx1"/>
                </a:solidFill>
                <a:latin typeface="Arial"/>
                <a:ea typeface="+mj-ea"/>
                <a:cs typeface="Arial"/>
              </a:defRPr>
            </a:lvl1pPr>
          </a:lstStyle>
          <a:p>
            <a:pPr algn="ctr"/>
            <a:r>
              <a:rPr lang="en-US" sz="2400" b="0" dirty="0">
                <a:solidFill>
                  <a:schemeClr val="bg1"/>
                </a:solidFill>
              </a:rPr>
              <a:t>Luis Navarro</a:t>
            </a:r>
          </a:p>
          <a:p>
            <a:pPr algn="ctr"/>
            <a:endParaRPr lang="en-US" sz="2400" b="0" dirty="0">
              <a:solidFill>
                <a:schemeClr val="bg1"/>
              </a:solidFill>
            </a:endParaRPr>
          </a:p>
        </p:txBody>
      </p:sp>
    </p:spTree>
    <p:extLst>
      <p:ext uri="{BB962C8B-B14F-4D97-AF65-F5344CB8AC3E}">
        <p14:creationId xmlns:p14="http://schemas.microsoft.com/office/powerpoint/2010/main" val="3110415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0"/>
            <a:ext cx="9144000" cy="699065"/>
          </a:xfrm>
        </p:spPr>
        <p:txBody>
          <a:bodyPr>
            <a:normAutofit/>
          </a:bodyPr>
          <a:lstStyle/>
          <a:p>
            <a:r>
              <a:rPr lang="en-US" dirty="0">
                <a:solidFill>
                  <a:schemeClr val="tx1"/>
                </a:solidFill>
              </a:rPr>
              <a:t>Market Structure</a:t>
            </a:r>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42E30099-FA3A-73C5-15A5-D76135102660}"/>
                  </a:ext>
                </a:extLst>
              </p:cNvPr>
              <p:cNvSpPr txBox="1"/>
              <p:nvPr/>
            </p:nvSpPr>
            <p:spPr>
              <a:xfrm>
                <a:off x="204657" y="726509"/>
                <a:ext cx="3485600" cy="3831818"/>
              </a:xfrm>
              <a:prstGeom prst="rect">
                <a:avLst/>
              </a:prstGeom>
              <a:noFill/>
            </p:spPr>
            <p:txBody>
              <a:bodyPr wrap="square">
                <a:spAutoFit/>
              </a:bodyPr>
              <a:lstStyle/>
              <a:p>
                <a:pPr>
                  <a:spcBef>
                    <a:spcPts val="1200"/>
                  </a:spcBef>
                  <a:spcAft>
                    <a:spcPts val="600"/>
                  </a:spcAft>
                </a:pPr>
                <a:r>
                  <a:rPr lang="en-US" sz="1400" b="1" dirty="0"/>
                  <a:t>Example: </a:t>
                </a:r>
                <a:r>
                  <a:rPr lang="en-US" sz="1400" dirty="0"/>
                  <a:t>suppose we have an economy comprised of 1000 consumers and only </a:t>
                </a:r>
                <a:r>
                  <a:rPr lang="en-US" sz="1400" u="sng" dirty="0"/>
                  <a:t>2 identical  firms. </a:t>
                </a:r>
              </a:p>
              <a:p>
                <a:pPr marL="285750" indent="-285750">
                  <a:spcBef>
                    <a:spcPts val="1200"/>
                  </a:spcBef>
                  <a:spcAft>
                    <a:spcPts val="600"/>
                  </a:spcAft>
                  <a:buFont typeface="Arial" panose="020B0604020202020204" pitchFamily="34" charset="0"/>
                  <a:buChar char="•"/>
                </a:pPr>
                <a:r>
                  <a:rPr lang="en-US" sz="1400" b="1" dirty="0"/>
                  <a:t>Market Demand Curve</a:t>
                </a:r>
                <a:endParaRPr lang="es-MX" sz="1400" b="0" i="1" dirty="0">
                  <a:latin typeface="Cambria Math" panose="02040503050406030204" pitchFamily="18" charset="0"/>
                </a:endParaRPr>
              </a:p>
              <a:p>
                <a:pPr>
                  <a:spcBef>
                    <a:spcPts val="1200"/>
                  </a:spcBef>
                  <a:spcAft>
                    <a:spcPts val="600"/>
                  </a:spcAft>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𝑃</m:t>
                      </m:r>
                      <m:d>
                        <m:dPr>
                          <m:ctrlPr>
                            <a:rPr lang="en-US" sz="1400" i="1" smtClean="0">
                              <a:latin typeface="Cambria Math" panose="02040503050406030204" pitchFamily="18" charset="0"/>
                            </a:rPr>
                          </m:ctrlPr>
                        </m:dPr>
                        <m:e>
                          <m:r>
                            <a:rPr lang="en-US" sz="1400" b="0" i="1" smtClean="0">
                              <a:latin typeface="Cambria Math" panose="02040503050406030204" pitchFamily="18" charset="0"/>
                            </a:rPr>
                            <m:t>𝑄</m:t>
                          </m:r>
                        </m:e>
                      </m:d>
                      <m:r>
                        <a:rPr lang="en-US" sz="1400" b="0" i="1" smtClean="0">
                          <a:latin typeface="Cambria Math" panose="02040503050406030204" pitchFamily="18" charset="0"/>
                        </a:rPr>
                        <m:t>=12−</m:t>
                      </m:r>
                      <m:r>
                        <a:rPr lang="en-US" sz="1400" b="0" i="1" smtClean="0">
                          <a:latin typeface="Cambria Math" panose="02040503050406030204" pitchFamily="18" charset="0"/>
                        </a:rPr>
                        <m:t>𝑄</m:t>
                      </m:r>
                    </m:oMath>
                  </m:oMathPara>
                </a14:m>
                <a:endParaRPr lang="en-US" sz="1400" dirty="0"/>
              </a:p>
              <a:p>
                <a:pPr marL="285750" indent="-285750">
                  <a:spcBef>
                    <a:spcPts val="1200"/>
                  </a:spcBef>
                  <a:spcAft>
                    <a:spcPts val="600"/>
                  </a:spcAft>
                  <a:buFont typeface="Arial" panose="020B0604020202020204" pitchFamily="34" charset="0"/>
                  <a:buChar char="•"/>
                </a:pPr>
                <a:r>
                  <a:rPr lang="en-US" sz="1400" b="1" dirty="0"/>
                  <a:t>Firm Supply Curve</a:t>
                </a:r>
                <a:endParaRPr lang="es-MX" sz="1400" b="0" i="1" dirty="0">
                  <a:latin typeface="Cambria Math" panose="02040503050406030204" pitchFamily="18" charset="0"/>
                </a:endParaRPr>
              </a:p>
              <a:p>
                <a:pPr>
                  <a:spcBef>
                    <a:spcPts val="1200"/>
                  </a:spcBef>
                  <a:spcAft>
                    <a:spcPts val="600"/>
                  </a:spcAft>
                </a:pPr>
                <a14:m>
                  <m:oMathPara xmlns:m="http://schemas.openxmlformats.org/officeDocument/2006/math">
                    <m:oMathParaPr>
                      <m:jc m:val="centerGroup"/>
                    </m:oMathParaPr>
                    <m:oMath xmlns:m="http://schemas.openxmlformats.org/officeDocument/2006/math">
                      <m:r>
                        <a:rPr lang="en-US" sz="1400" b="0" i="1">
                          <a:latin typeface="Cambria Math" panose="02040503050406030204" pitchFamily="18" charset="0"/>
                        </a:rPr>
                        <m:t>𝑃</m:t>
                      </m:r>
                      <m:d>
                        <m:dPr>
                          <m:ctrlPr>
                            <a:rPr lang="en-US" sz="1400" i="1">
                              <a:latin typeface="Cambria Math" panose="02040503050406030204" pitchFamily="18" charset="0"/>
                            </a:rPr>
                          </m:ctrlPr>
                        </m:dPr>
                        <m:e>
                          <m:r>
                            <a:rPr lang="en-US" sz="1400" b="0" i="1">
                              <a:latin typeface="Cambria Math" panose="02040503050406030204" pitchFamily="18" charset="0"/>
                            </a:rPr>
                            <m:t>𝑄</m:t>
                          </m:r>
                        </m:e>
                      </m:d>
                      <m:r>
                        <a:rPr lang="en-US" sz="1400" b="0" i="1">
                          <a:latin typeface="Cambria Math" panose="02040503050406030204" pitchFamily="18" charset="0"/>
                        </a:rPr>
                        <m:t>=</m:t>
                      </m:r>
                      <m:r>
                        <a:rPr lang="en-US" sz="1400" b="0" i="1" smtClean="0">
                          <a:latin typeface="Cambria Math" panose="02040503050406030204" pitchFamily="18" charset="0"/>
                        </a:rPr>
                        <m:t>𝑄</m:t>
                      </m:r>
                    </m:oMath>
                  </m:oMathPara>
                </a14:m>
                <a:endParaRPr lang="en-US" sz="1400" dirty="0"/>
              </a:p>
              <a:p>
                <a:pPr marL="285750" indent="-285750">
                  <a:spcBef>
                    <a:spcPts val="1200"/>
                  </a:spcBef>
                  <a:spcAft>
                    <a:spcPts val="600"/>
                  </a:spcAft>
                  <a:buFont typeface="Arial" panose="020B0604020202020204" pitchFamily="34" charset="0"/>
                  <a:buChar char="•"/>
                </a:pPr>
                <a:r>
                  <a:rPr lang="en-US" sz="1400" b="1" dirty="0"/>
                  <a:t>Market Supply Curve</a:t>
                </a:r>
              </a:p>
              <a:p>
                <a:pPr>
                  <a:spcBef>
                    <a:spcPts val="1200"/>
                  </a:spcBef>
                  <a:spcAft>
                    <a:spcPts val="600"/>
                  </a:spcAft>
                </a:pPr>
                <a14:m>
                  <m:oMathPara xmlns:m="http://schemas.openxmlformats.org/officeDocument/2006/math">
                    <m:oMathParaPr>
                      <m:jc m:val="centerGroup"/>
                    </m:oMathParaPr>
                    <m:oMath xmlns:m="http://schemas.openxmlformats.org/officeDocument/2006/math">
                      <m:r>
                        <a:rPr lang="en-US" sz="1400" b="0" i="1">
                          <a:latin typeface="Cambria Math" panose="02040503050406030204" pitchFamily="18" charset="0"/>
                        </a:rPr>
                        <m:t>𝑃</m:t>
                      </m:r>
                      <m:d>
                        <m:dPr>
                          <m:ctrlPr>
                            <a:rPr lang="en-US" sz="1400" i="1">
                              <a:latin typeface="Cambria Math" panose="02040503050406030204" pitchFamily="18" charset="0"/>
                            </a:rPr>
                          </m:ctrlPr>
                        </m:dPr>
                        <m:e>
                          <m:r>
                            <a:rPr lang="en-US" sz="1400" b="0" i="1">
                              <a:latin typeface="Cambria Math" panose="02040503050406030204" pitchFamily="18" charset="0"/>
                            </a:rPr>
                            <m:t>𝑄</m:t>
                          </m:r>
                        </m:e>
                      </m:d>
                      <m:r>
                        <a:rPr lang="en-US" sz="1400" b="0" i="1">
                          <a:latin typeface="Cambria Math" panose="02040503050406030204" pitchFamily="18" charset="0"/>
                        </a:rPr>
                        <m:t>=</m:t>
                      </m:r>
                      <m:r>
                        <a:rPr lang="en-US" sz="1400" b="0" i="1" smtClean="0">
                          <a:latin typeface="Cambria Math" panose="02040503050406030204" pitchFamily="18" charset="0"/>
                        </a:rPr>
                        <m:t>0.5</m:t>
                      </m:r>
                      <m:r>
                        <a:rPr lang="en-US" sz="1400" b="0" i="1" smtClean="0">
                          <a:latin typeface="Cambria Math" panose="02040503050406030204" pitchFamily="18" charset="0"/>
                        </a:rPr>
                        <m:t>𝑄</m:t>
                      </m:r>
                    </m:oMath>
                  </m:oMathPara>
                </a14:m>
                <a:endParaRPr lang="en-US" sz="1400" dirty="0"/>
              </a:p>
              <a:p>
                <a:pPr>
                  <a:spcBef>
                    <a:spcPts val="1200"/>
                  </a:spcBef>
                  <a:spcAft>
                    <a:spcPts val="600"/>
                  </a:spcAft>
                </a:pPr>
                <a:r>
                  <a:rPr lang="en-US" sz="1400" dirty="0"/>
                  <a:t>If both firms operate, then equilibrium is at (q=8, p=4). If one firm exits the market (q=6, p=6). </a:t>
                </a:r>
              </a:p>
            </p:txBody>
          </p:sp>
        </mc:Choice>
        <mc:Fallback xmlns="">
          <p:sp>
            <p:nvSpPr>
              <p:cNvPr id="41" name="TextBox 40">
                <a:extLst>
                  <a:ext uri="{FF2B5EF4-FFF2-40B4-BE49-F238E27FC236}">
                    <a16:creationId xmlns:a16="http://schemas.microsoft.com/office/drawing/2014/main" id="{42E30099-FA3A-73C5-15A5-D76135102660}"/>
                  </a:ext>
                </a:extLst>
              </p:cNvPr>
              <p:cNvSpPr txBox="1">
                <a:spLocks noRot="1" noChangeAspect="1" noMove="1" noResize="1" noEditPoints="1" noAdjustHandles="1" noChangeArrowheads="1" noChangeShapeType="1" noTextEdit="1"/>
              </p:cNvSpPr>
              <p:nvPr/>
            </p:nvSpPr>
            <p:spPr>
              <a:xfrm>
                <a:off x="204657" y="726509"/>
                <a:ext cx="3485600" cy="3831818"/>
              </a:xfrm>
              <a:prstGeom prst="rect">
                <a:avLst/>
              </a:prstGeom>
              <a:blipFill>
                <a:blip r:embed="rId2"/>
                <a:stretch>
                  <a:fillRect l="-525" t="-318" r="-1926" b="-795"/>
                </a:stretch>
              </a:blipFill>
            </p:spPr>
            <p:txBody>
              <a:bodyPr/>
              <a:lstStyle/>
              <a:p>
                <a:r>
                  <a:rPr lang="en-US">
                    <a:noFill/>
                  </a:rPr>
                  <a:t> </a:t>
                </a:r>
              </a:p>
            </p:txBody>
          </p:sp>
        </mc:Fallback>
      </mc:AlternateContent>
      <p:pic>
        <p:nvPicPr>
          <p:cNvPr id="5" name="Picture 4" descr="Chart, line chart&#10;&#10;Description automatically generated">
            <a:extLst>
              <a:ext uri="{FF2B5EF4-FFF2-40B4-BE49-F238E27FC236}">
                <a16:creationId xmlns:a16="http://schemas.microsoft.com/office/drawing/2014/main" id="{7673B864-CC01-26F6-875D-1A283411C4CF}"/>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3481251" y="726509"/>
            <a:ext cx="5554427" cy="4040780"/>
          </a:xfrm>
          <a:prstGeom prst="rect">
            <a:avLst/>
          </a:prstGeom>
        </p:spPr>
      </p:pic>
    </p:spTree>
    <p:extLst>
      <p:ext uri="{BB962C8B-B14F-4D97-AF65-F5344CB8AC3E}">
        <p14:creationId xmlns:p14="http://schemas.microsoft.com/office/powerpoint/2010/main" val="1117664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0"/>
            <a:ext cx="9144000" cy="699065"/>
          </a:xfrm>
        </p:spPr>
        <p:txBody>
          <a:bodyPr>
            <a:normAutofit/>
          </a:bodyPr>
          <a:lstStyle/>
          <a:p>
            <a:r>
              <a:rPr lang="en-US" dirty="0">
                <a:solidFill>
                  <a:schemeClr val="tx1"/>
                </a:solidFill>
              </a:rPr>
              <a:t>Market Structure</a:t>
            </a:r>
          </a:p>
        </p:txBody>
      </p:sp>
      <p:sp>
        <p:nvSpPr>
          <p:cNvPr id="41" name="TextBox 40">
            <a:extLst>
              <a:ext uri="{FF2B5EF4-FFF2-40B4-BE49-F238E27FC236}">
                <a16:creationId xmlns:a16="http://schemas.microsoft.com/office/drawing/2014/main" id="{42E30099-FA3A-73C5-15A5-D76135102660}"/>
              </a:ext>
            </a:extLst>
          </p:cNvPr>
          <p:cNvSpPr txBox="1"/>
          <p:nvPr/>
        </p:nvSpPr>
        <p:spPr>
          <a:xfrm>
            <a:off x="146103" y="912661"/>
            <a:ext cx="8851793" cy="2739211"/>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b="1" dirty="0"/>
              <a:t>Market Structure </a:t>
            </a:r>
            <a:r>
              <a:rPr lang="en-US" sz="1400" dirty="0"/>
              <a:t>refers generally to the number of suppliers and consumers in the economy. </a:t>
            </a:r>
            <a:endParaRPr lang="en-US" sz="1400" b="1" dirty="0"/>
          </a:p>
          <a:p>
            <a:pPr marL="285750" indent="-285750">
              <a:spcBef>
                <a:spcPts val="1200"/>
              </a:spcBef>
              <a:spcAft>
                <a:spcPts val="600"/>
              </a:spcAft>
              <a:buFont typeface="Arial" panose="020B0604020202020204" pitchFamily="34" charset="0"/>
              <a:buChar char="•"/>
            </a:pPr>
            <a:r>
              <a:rPr lang="en-US" sz="1400" dirty="0"/>
              <a:t>The previous example reflects how the number of firms influences the outcome (prices) observed by consumers. </a:t>
            </a:r>
          </a:p>
          <a:p>
            <a:pPr marL="285750" indent="-285750">
              <a:spcBef>
                <a:spcPts val="1200"/>
              </a:spcBef>
              <a:spcAft>
                <a:spcPts val="600"/>
              </a:spcAft>
              <a:buFont typeface="Arial" panose="020B0604020202020204" pitchFamily="34" charset="0"/>
              <a:buChar char="•"/>
            </a:pPr>
            <a:r>
              <a:rPr lang="en-US" sz="1400" dirty="0"/>
              <a:t>If both firms operate, then market supply is larger (at the same price, quantity supplied is higher) so equilibrium leads to a larger quantity exchanged. Consumer surplus is larger. </a:t>
            </a:r>
          </a:p>
          <a:p>
            <a:pPr marL="285750" indent="-285750">
              <a:spcBef>
                <a:spcPts val="1200"/>
              </a:spcBef>
              <a:spcAft>
                <a:spcPts val="600"/>
              </a:spcAft>
              <a:buFont typeface="Arial" panose="020B0604020202020204" pitchFamily="34" charset="0"/>
              <a:buChar char="•"/>
            </a:pPr>
            <a:r>
              <a:rPr lang="en-US" sz="1400" dirty="0"/>
              <a:t>If one firm exits the market, then the quantity supplied decreases and the price in equilibrium increases. </a:t>
            </a:r>
          </a:p>
          <a:p>
            <a:pPr marL="285750" indent="-285750">
              <a:spcBef>
                <a:spcPts val="1200"/>
              </a:spcBef>
              <a:spcAft>
                <a:spcPts val="600"/>
              </a:spcAft>
              <a:buFont typeface="Arial" panose="020B0604020202020204" pitchFamily="34" charset="0"/>
              <a:buChar char="•"/>
            </a:pPr>
            <a:r>
              <a:rPr lang="en-US" sz="1400" b="1" dirty="0"/>
              <a:t>Market Power </a:t>
            </a:r>
            <a:r>
              <a:rPr lang="en-US" sz="1400" dirty="0"/>
              <a:t>refers to the influence a market agent has to change the equilibrium price and quantity in the market with her behavior. </a:t>
            </a:r>
            <a:endParaRPr lang="en-US" sz="1400" b="1" dirty="0"/>
          </a:p>
        </p:txBody>
      </p:sp>
    </p:spTree>
    <p:extLst>
      <p:ext uri="{BB962C8B-B14F-4D97-AF65-F5344CB8AC3E}">
        <p14:creationId xmlns:p14="http://schemas.microsoft.com/office/powerpoint/2010/main" val="2163025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0"/>
            <a:ext cx="9144000" cy="699065"/>
          </a:xfrm>
        </p:spPr>
        <p:txBody>
          <a:bodyPr>
            <a:normAutofit/>
          </a:bodyPr>
          <a:lstStyle/>
          <a:p>
            <a:r>
              <a:rPr lang="en-US" dirty="0">
                <a:solidFill>
                  <a:schemeClr val="tx1"/>
                </a:solidFill>
              </a:rPr>
              <a:t>Quick Recap of Perfect Competition</a:t>
            </a:r>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42E30099-FA3A-73C5-15A5-D76135102660}"/>
                  </a:ext>
                </a:extLst>
              </p:cNvPr>
              <p:cNvSpPr txBox="1"/>
              <p:nvPr/>
            </p:nvSpPr>
            <p:spPr>
              <a:xfrm>
                <a:off x="204658" y="637695"/>
                <a:ext cx="8665022" cy="3868110"/>
              </a:xfrm>
              <a:prstGeom prst="rect">
                <a:avLst/>
              </a:prstGeom>
              <a:noFill/>
            </p:spPr>
            <p:txBody>
              <a:bodyPr wrap="square">
                <a:spAutoFit/>
              </a:bodyPr>
              <a:lstStyle/>
              <a:p>
                <a:pPr>
                  <a:spcBef>
                    <a:spcPts val="1200"/>
                  </a:spcBef>
                  <a:spcAft>
                    <a:spcPts val="600"/>
                  </a:spcAft>
                </a:pPr>
                <a:r>
                  <a:rPr lang="en-US" sz="1400" b="1" dirty="0"/>
                  <a:t>Assumptions of Perfect Competition</a:t>
                </a:r>
              </a:p>
              <a:p>
                <a:pPr marL="342900" indent="-342900">
                  <a:spcBef>
                    <a:spcPts val="1200"/>
                  </a:spcBef>
                  <a:spcAft>
                    <a:spcPts val="600"/>
                  </a:spcAft>
                  <a:buFont typeface="+mj-lt"/>
                  <a:buAutoNum type="arabicPeriod"/>
                </a:pPr>
                <a:r>
                  <a:rPr lang="en-US" sz="1400" u="sng" dirty="0"/>
                  <a:t>There is a large enough number of firms supplying identical goods (i.e. between firms, goods are perfect substitutes). </a:t>
                </a:r>
              </a:p>
              <a:p>
                <a:pPr marL="342900" indent="-342900">
                  <a:spcBef>
                    <a:spcPts val="1200"/>
                  </a:spcBef>
                  <a:spcAft>
                    <a:spcPts val="600"/>
                  </a:spcAft>
                  <a:buFont typeface="+mj-lt"/>
                  <a:buAutoNum type="arabicPeriod"/>
                </a:pPr>
                <a:r>
                  <a:rPr lang="en-US" sz="1400" u="sng" dirty="0"/>
                  <a:t>There is a large enough number of consumers buying such identical goods. </a:t>
                </a:r>
              </a:p>
              <a:p>
                <a:pPr>
                  <a:spcBef>
                    <a:spcPts val="1200"/>
                  </a:spcBef>
                  <a:spcAft>
                    <a:spcPts val="600"/>
                  </a:spcAft>
                </a:pPr>
                <a:r>
                  <a:rPr lang="en-US" sz="1400" dirty="0"/>
                  <a:t>In the margin, no individual consumer nor firm could influence the equilibrium price. </a:t>
                </a:r>
                <a:endParaRPr lang="en-US" sz="1400" b="1" dirty="0"/>
              </a:p>
              <a:p>
                <a:pPr marL="285750" indent="-285750">
                  <a:spcBef>
                    <a:spcPts val="1200"/>
                  </a:spcBef>
                  <a:spcAft>
                    <a:spcPts val="600"/>
                  </a:spcAft>
                  <a:buFont typeface="Arial" panose="020B0604020202020204" pitchFamily="34" charset="0"/>
                  <a:buChar char="•"/>
                </a:pPr>
                <a:r>
                  <a:rPr lang="en-US" sz="1400" b="1" dirty="0"/>
                  <a:t>Intuition: </a:t>
                </a:r>
                <a:r>
                  <a:rPr lang="en-US" sz="1400" dirty="0"/>
                  <a:t>suppose the market is conformed of 1000 suppliers. Let </a:t>
                </a:r>
                <a14:m>
                  <m:oMath xmlns:m="http://schemas.openxmlformats.org/officeDocument/2006/math">
                    <m:r>
                      <a:rPr lang="en-US" sz="1400" b="0" i="1" smtClean="0">
                        <a:latin typeface="Cambria Math" panose="02040503050406030204" pitchFamily="18" charset="0"/>
                      </a:rPr>
                      <m:t>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𝑄</m:t>
                        </m:r>
                      </m:e>
                    </m:d>
                  </m:oMath>
                </a14:m>
                <a:r>
                  <a:rPr lang="en-US" sz="1400" dirty="0"/>
                  <a:t> be the inverse market demand curve, where </a:t>
                </a:r>
                <a14:m>
                  <m:oMath xmlns:m="http://schemas.openxmlformats.org/officeDocument/2006/math">
                    <m:r>
                      <a:rPr lang="en-US" sz="1400" b="0" i="1" smtClean="0">
                        <a:latin typeface="Cambria Math" panose="02040503050406030204" pitchFamily="18" charset="0"/>
                      </a:rPr>
                      <m:t>𝑄</m:t>
                    </m:r>
                  </m:oMath>
                </a14:m>
                <a:r>
                  <a:rPr lang="en-US" sz="1400" dirty="0"/>
                  <a:t> is the total amount supplied in the market. In other words:</a:t>
                </a:r>
              </a:p>
              <a:p>
                <a:pPr>
                  <a:spcBef>
                    <a:spcPts val="1200"/>
                  </a:spcBef>
                  <a:spcAft>
                    <a:spcPts val="600"/>
                  </a:spcAft>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𝑄</m:t>
                      </m:r>
                      <m:r>
                        <a:rPr lang="en-US" sz="1400" b="0" i="1" smtClean="0">
                          <a:latin typeface="Cambria Math" panose="02040503050406030204" pitchFamily="18" charset="0"/>
                        </a:rPr>
                        <m:t>=</m:t>
                      </m:r>
                      <m:nary>
                        <m:naryPr>
                          <m:chr m:val="∑"/>
                          <m:ctrlPr>
                            <a:rPr lang="pt-BR" sz="1400" b="0" i="1" smtClean="0">
                              <a:latin typeface="Cambria Math" panose="02040503050406030204" pitchFamily="18" charset="0"/>
                            </a:rPr>
                          </m:ctrlPr>
                        </m:naryPr>
                        <m:sub>
                          <m:r>
                            <m:rPr>
                              <m:brk m:alnAt="23"/>
                            </m:rPr>
                            <a:rPr lang="en-US" sz="1400" b="0" i="1" smtClean="0">
                              <a:latin typeface="Cambria Math" panose="02040503050406030204" pitchFamily="18" charset="0"/>
                            </a:rPr>
                            <m:t>𝑖</m:t>
                          </m:r>
                          <m:r>
                            <a:rPr lang="pt-BR" sz="1400" b="0" i="1" smtClean="0">
                              <a:latin typeface="Cambria Math" panose="02040503050406030204" pitchFamily="18" charset="0"/>
                            </a:rPr>
                            <m:t>=</m:t>
                          </m:r>
                          <m:r>
                            <a:rPr lang="en-US" sz="1400" b="0" i="1" smtClean="0">
                              <a:latin typeface="Cambria Math" panose="02040503050406030204" pitchFamily="18" charset="0"/>
                            </a:rPr>
                            <m:t>1</m:t>
                          </m:r>
                        </m:sub>
                        <m:sup>
                          <m:r>
                            <a:rPr lang="en-US" sz="1400" b="0" i="1" smtClean="0">
                              <a:latin typeface="Cambria Math" panose="02040503050406030204" pitchFamily="18" charset="0"/>
                            </a:rPr>
                            <m:t>1000</m:t>
                          </m:r>
                        </m:sup>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𝑞</m:t>
                              </m:r>
                            </m:e>
                            <m:sub>
                              <m:r>
                                <a:rPr lang="en-US" sz="1400" b="0" i="1" smtClean="0">
                                  <a:latin typeface="Cambria Math" panose="02040503050406030204" pitchFamily="18" charset="0"/>
                                </a:rPr>
                                <m:t>𝑖</m:t>
                              </m:r>
                            </m:sub>
                          </m:sSub>
                        </m:e>
                      </m:nary>
                    </m:oMath>
                  </m:oMathPara>
                </a14:m>
                <a:endParaRPr lang="en-US" sz="1400" dirty="0"/>
              </a:p>
              <a:p>
                <a:pPr marL="285750" indent="-285750">
                  <a:spcBef>
                    <a:spcPts val="1200"/>
                  </a:spcBef>
                  <a:spcAft>
                    <a:spcPts val="600"/>
                  </a:spcAft>
                  <a:buFont typeface="Arial" panose="020B0604020202020204" pitchFamily="34" charset="0"/>
                  <a:buChar char="•"/>
                </a:pPr>
                <a:r>
                  <a:rPr lang="en-US" sz="1400" dirty="0"/>
                  <a:t>What happens if one firm exits the market? The effect on p and q in equilibrium is negligible (there is an effect but is too small we say is zero). In other words: </a:t>
                </a:r>
                <a14:m>
                  <m:oMath xmlns:m="http://schemas.openxmlformats.org/officeDocument/2006/math">
                    <m:r>
                      <a:rPr lang="en-US" sz="1400" i="1">
                        <a:latin typeface="Cambria Math" panose="02040503050406030204" pitchFamily="18" charset="0"/>
                      </a:rPr>
                      <m:t>𝑝</m:t>
                    </m:r>
                    <m:d>
                      <m:dPr>
                        <m:ctrlPr>
                          <a:rPr lang="en-US" sz="1400" i="1">
                            <a:latin typeface="Cambria Math" panose="02040503050406030204" pitchFamily="18" charset="0"/>
                          </a:rPr>
                        </m:ctrlPr>
                      </m:dPr>
                      <m:e>
                        <m:r>
                          <a:rPr lang="en-US" sz="1400" i="1">
                            <a:latin typeface="Cambria Math" panose="02040503050406030204" pitchFamily="18" charset="0"/>
                          </a:rPr>
                          <m:t>𝑄</m:t>
                        </m:r>
                      </m:e>
                    </m:d>
                    <m:r>
                      <a:rPr lang="en-US" sz="1400" b="0" i="1" smtClean="0">
                        <a:latin typeface="Cambria Math" panose="02040503050406030204" pitchFamily="18" charset="0"/>
                      </a:rPr>
                      <m:t>≈</m:t>
                    </m:r>
                    <m:r>
                      <a:rPr lang="en-US" sz="1400" b="0" i="1" smtClean="0">
                        <a:latin typeface="Cambria Math" panose="02040503050406030204" pitchFamily="18" charset="0"/>
                      </a:rPr>
                      <m:t>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𝑄</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𝑞</m:t>
                            </m:r>
                          </m:e>
                          <m:sub>
                            <m:r>
                              <a:rPr lang="en-US" sz="1400" b="0" i="1" smtClean="0">
                                <a:latin typeface="Cambria Math" panose="02040503050406030204" pitchFamily="18" charset="0"/>
                              </a:rPr>
                              <m:t>𝑖</m:t>
                            </m:r>
                          </m:sub>
                        </m:sSub>
                      </m:e>
                    </m:d>
                  </m:oMath>
                </a14:m>
                <a:r>
                  <a:rPr lang="en-US" sz="1400" dirty="0"/>
                  <a:t> for any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𝑞</m:t>
                        </m:r>
                      </m:e>
                      <m:sub>
                        <m:r>
                          <a:rPr lang="en-US" sz="1400" i="1">
                            <a:latin typeface="Cambria Math" panose="02040503050406030204" pitchFamily="18" charset="0"/>
                          </a:rPr>
                          <m:t>𝑖</m:t>
                        </m:r>
                      </m:sub>
                    </m:sSub>
                  </m:oMath>
                </a14:m>
                <a:endParaRPr lang="en-US" sz="1400" dirty="0"/>
              </a:p>
            </p:txBody>
          </p:sp>
        </mc:Choice>
        <mc:Fallback xmlns="">
          <p:sp>
            <p:nvSpPr>
              <p:cNvPr id="41" name="TextBox 40">
                <a:extLst>
                  <a:ext uri="{FF2B5EF4-FFF2-40B4-BE49-F238E27FC236}">
                    <a16:creationId xmlns:a16="http://schemas.microsoft.com/office/drawing/2014/main" id="{42E30099-FA3A-73C5-15A5-D76135102660}"/>
                  </a:ext>
                </a:extLst>
              </p:cNvPr>
              <p:cNvSpPr txBox="1">
                <a:spLocks noRot="1" noChangeAspect="1" noMove="1" noResize="1" noEditPoints="1" noAdjustHandles="1" noChangeArrowheads="1" noChangeShapeType="1" noTextEdit="1"/>
              </p:cNvSpPr>
              <p:nvPr/>
            </p:nvSpPr>
            <p:spPr>
              <a:xfrm>
                <a:off x="204658" y="637695"/>
                <a:ext cx="8665022" cy="3868110"/>
              </a:xfrm>
              <a:prstGeom prst="rect">
                <a:avLst/>
              </a:prstGeom>
              <a:blipFill>
                <a:blip r:embed="rId2"/>
                <a:stretch>
                  <a:fillRect l="-211" t="-315" b="-789"/>
                </a:stretch>
              </a:blipFill>
            </p:spPr>
            <p:txBody>
              <a:bodyPr/>
              <a:lstStyle/>
              <a:p>
                <a:r>
                  <a:rPr lang="en-US">
                    <a:noFill/>
                  </a:rPr>
                  <a:t> </a:t>
                </a:r>
              </a:p>
            </p:txBody>
          </p:sp>
        </mc:Fallback>
      </mc:AlternateContent>
    </p:spTree>
    <p:extLst>
      <p:ext uri="{BB962C8B-B14F-4D97-AF65-F5344CB8AC3E}">
        <p14:creationId xmlns:p14="http://schemas.microsoft.com/office/powerpoint/2010/main" val="794629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0"/>
            <a:ext cx="9144000" cy="699065"/>
          </a:xfrm>
        </p:spPr>
        <p:txBody>
          <a:bodyPr>
            <a:normAutofit/>
          </a:bodyPr>
          <a:lstStyle/>
          <a:p>
            <a:r>
              <a:rPr lang="en-US" dirty="0">
                <a:solidFill>
                  <a:schemeClr val="tx1"/>
                </a:solidFill>
              </a:rPr>
              <a:t>Perfect Competition and Price-Taking Behavior</a:t>
            </a:r>
          </a:p>
        </p:txBody>
      </p:sp>
      <p:pic>
        <p:nvPicPr>
          <p:cNvPr id="4" name="Picture 3" descr="Chart, line chart&#10;&#10;Description automatically generated">
            <a:extLst>
              <a:ext uri="{FF2B5EF4-FFF2-40B4-BE49-F238E27FC236}">
                <a16:creationId xmlns:a16="http://schemas.microsoft.com/office/drawing/2014/main" id="{1EA62726-C82D-2138-4B00-BFE5C6378F74}"/>
              </a:ext>
            </a:extLst>
          </p:cNvPr>
          <p:cNvPicPr>
            <a:picLocks noChangeAspect="1"/>
          </p:cNvPicPr>
          <p:nvPr/>
        </p:nvPicPr>
        <p:blipFill>
          <a:blip r:embed="rId2"/>
          <a:stretch>
            <a:fillRect/>
          </a:stretch>
        </p:blipFill>
        <p:spPr>
          <a:xfrm>
            <a:off x="3560761" y="596009"/>
            <a:ext cx="5431680" cy="3951482"/>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E2E932C-B765-C542-F3B1-F2DD636F0C0B}"/>
                  </a:ext>
                </a:extLst>
              </p:cNvPr>
              <p:cNvSpPr txBox="1"/>
              <p:nvPr/>
            </p:nvSpPr>
            <p:spPr>
              <a:xfrm>
                <a:off x="77419" y="700284"/>
                <a:ext cx="3566832" cy="3847207"/>
              </a:xfrm>
              <a:prstGeom prst="rect">
                <a:avLst/>
              </a:prstGeom>
              <a:noFill/>
            </p:spPr>
            <p:txBody>
              <a:bodyPr wrap="square">
                <a:spAutoFit/>
              </a:bodyPr>
              <a:lstStyle/>
              <a:p>
                <a:pPr>
                  <a:spcBef>
                    <a:spcPts val="1200"/>
                  </a:spcBef>
                  <a:spcAft>
                    <a:spcPts val="600"/>
                  </a:spcAft>
                </a:pPr>
                <a:r>
                  <a:rPr lang="en-US" sz="1400" dirty="0"/>
                  <a:t>If markets are perfectly competitive, then we say firms are </a:t>
                </a:r>
                <a:r>
                  <a:rPr lang="en-US" sz="1400" b="1" dirty="0"/>
                  <a:t>price takers: </a:t>
                </a:r>
                <a:r>
                  <a:rPr lang="en-US" sz="1400" dirty="0"/>
                  <a:t>firms have no market power. Their decisions do not change the equilibrium price. </a:t>
                </a:r>
              </a:p>
              <a:p>
                <a:pPr>
                  <a:spcBef>
                    <a:spcPts val="1200"/>
                  </a:spcBef>
                  <a:spcAft>
                    <a:spcPts val="600"/>
                  </a:spcAft>
                </a:pPr>
                <a:r>
                  <a:rPr lang="en-US" sz="1400" u="sng" dirty="0"/>
                  <a:t>What does this mean? </a:t>
                </a:r>
                <a:r>
                  <a:rPr lang="en-US" sz="1400" dirty="0"/>
                  <a:t>For any firm </a:t>
                </a:r>
                <a14:m>
                  <m:oMath xmlns:m="http://schemas.openxmlformats.org/officeDocument/2006/math">
                    <m:r>
                      <a:rPr lang="en-US" sz="1400" b="0" i="1" smtClean="0">
                        <a:latin typeface="Cambria Math" panose="02040503050406030204" pitchFamily="18" charset="0"/>
                      </a:rPr>
                      <m:t>𝑖</m:t>
                    </m:r>
                  </m:oMath>
                </a14:m>
                <a:r>
                  <a:rPr lang="en-US" sz="1400" dirty="0"/>
                  <a:t> the price they observe is given by the equilibrium price. </a:t>
                </a:r>
                <a:endParaRPr lang="en-US" sz="1400" i="1" dirty="0">
                  <a:latin typeface="Cambria Math" panose="02040503050406030204" pitchFamily="18" charset="0"/>
                </a:endParaRPr>
              </a:p>
              <a:p>
                <a:pPr algn="ctr"/>
                <a14:m>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𝑝</m:t>
                        </m:r>
                      </m:e>
                      <m:sup>
                        <m:r>
                          <a:rPr lang="en-US" sz="1400" b="0" i="1" smtClean="0">
                            <a:latin typeface="Cambria Math" panose="02040503050406030204" pitchFamily="18" charset="0"/>
                          </a:rPr>
                          <m:t>∗</m:t>
                        </m:r>
                      </m:sup>
                    </m:sSup>
                    <m:r>
                      <a:rPr lang="en-US" sz="1400" b="0" i="1" smtClean="0">
                        <a:latin typeface="Cambria Math" panose="02040503050406030204" pitchFamily="18" charset="0"/>
                      </a:rPr>
                      <m:t>= </m:t>
                    </m:r>
                    <m:r>
                      <a:rPr lang="en-US" sz="1400" i="1">
                        <a:latin typeface="Cambria Math" panose="02040503050406030204" pitchFamily="18" charset="0"/>
                      </a:rPr>
                      <m:t>𝑝</m:t>
                    </m:r>
                    <m:d>
                      <m:dPr>
                        <m:ctrlPr>
                          <a:rPr lang="en-US" sz="1400" i="1">
                            <a:latin typeface="Cambria Math" panose="02040503050406030204" pitchFamily="18" charset="0"/>
                          </a:rPr>
                        </m:ctrlPr>
                      </m:dPr>
                      <m:e>
                        <m:sSup>
                          <m:sSupPr>
                            <m:ctrlPr>
                              <a:rPr lang="en-US" sz="1400" b="0" i="1" smtClean="0">
                                <a:latin typeface="Cambria Math" panose="02040503050406030204" pitchFamily="18" charset="0"/>
                              </a:rPr>
                            </m:ctrlPr>
                          </m:sSupPr>
                          <m:e>
                            <m:r>
                              <a:rPr lang="en-US" sz="1400" i="1">
                                <a:latin typeface="Cambria Math" panose="02040503050406030204" pitchFamily="18" charset="0"/>
                              </a:rPr>
                              <m:t>𝑄</m:t>
                            </m:r>
                          </m:e>
                          <m:sup>
                            <m:r>
                              <a:rPr lang="en-US" sz="1400" b="0" i="1" smtClean="0">
                                <a:latin typeface="Cambria Math" panose="02040503050406030204" pitchFamily="18" charset="0"/>
                              </a:rPr>
                              <m:t>∗</m:t>
                            </m:r>
                          </m:sup>
                        </m:sSup>
                      </m:e>
                    </m:d>
                    <m:r>
                      <a:rPr lang="en-US" sz="1400" b="0" i="1" smtClean="0">
                        <a:latin typeface="Cambria Math" panose="02040503050406030204" pitchFamily="18" charset="0"/>
                      </a:rPr>
                      <m:t>≈</m:t>
                    </m:r>
                    <m:r>
                      <a:rPr lang="en-US" sz="1400" b="0" i="1" smtClean="0">
                        <a:latin typeface="Cambria Math" panose="02040503050406030204" pitchFamily="18" charset="0"/>
                      </a:rPr>
                      <m:t>𝑝</m:t>
                    </m:r>
                    <m:d>
                      <m:dPr>
                        <m:ctrlPr>
                          <a:rPr lang="en-US" sz="1400" b="0" i="1" smtClean="0">
                            <a:latin typeface="Cambria Math" panose="02040503050406030204" pitchFamily="18" charset="0"/>
                          </a:rPr>
                        </m:ctrlPr>
                      </m:dPr>
                      <m:e>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𝑄</m:t>
                            </m:r>
                          </m:e>
                          <m:sup>
                            <m:r>
                              <a:rPr lang="en-US" sz="1400" b="0" i="1" smtClean="0">
                                <a:latin typeface="Cambria Math" panose="02040503050406030204" pitchFamily="18" charset="0"/>
                              </a:rPr>
                              <m:t>∗</m:t>
                            </m:r>
                          </m:sup>
                        </m:sSup>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𝑞</m:t>
                            </m:r>
                          </m:e>
                          <m:sub>
                            <m:r>
                              <a:rPr lang="en-US" sz="1400" b="0" i="1" smtClean="0">
                                <a:latin typeface="Cambria Math" panose="02040503050406030204" pitchFamily="18" charset="0"/>
                              </a:rPr>
                              <m:t>𝑖</m:t>
                            </m:r>
                          </m:sub>
                        </m:sSub>
                      </m:e>
                    </m:d>
                  </m:oMath>
                </a14:m>
                <a:r>
                  <a:rPr lang="en-US" sz="1400" dirty="0"/>
                  <a:t> for any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𝑞</m:t>
                        </m:r>
                      </m:e>
                      <m:sub>
                        <m:r>
                          <a:rPr lang="en-US" sz="1400" i="1">
                            <a:latin typeface="Cambria Math" panose="02040503050406030204" pitchFamily="18" charset="0"/>
                          </a:rPr>
                          <m:t>𝑖</m:t>
                        </m:r>
                      </m:sub>
                    </m:sSub>
                  </m:oMath>
                </a14:m>
                <a:endParaRPr lang="en-US" sz="1400" dirty="0"/>
              </a:p>
              <a:p>
                <a:endParaRPr lang="en-US" sz="1400" dirty="0"/>
              </a:p>
              <a:p>
                <a:r>
                  <a:rPr lang="en-US" sz="1400" dirty="0"/>
                  <a:t>Let’s look at the extreme case where one firm exits the market.</a:t>
                </a:r>
              </a:p>
              <a:p>
                <a:endParaRPr lang="en-US" sz="1400" dirty="0"/>
              </a:p>
              <a:p>
                <a:r>
                  <a:rPr lang="en-US" sz="1400" dirty="0"/>
                  <a:t>Under perfect competition, the shift of the supply curve is small enough (negligible) such that the equilibrium remains virtually the same. </a:t>
                </a:r>
              </a:p>
            </p:txBody>
          </p:sp>
        </mc:Choice>
        <mc:Fallback xmlns="">
          <p:sp>
            <p:nvSpPr>
              <p:cNvPr id="6" name="TextBox 5">
                <a:extLst>
                  <a:ext uri="{FF2B5EF4-FFF2-40B4-BE49-F238E27FC236}">
                    <a16:creationId xmlns:a16="http://schemas.microsoft.com/office/drawing/2014/main" id="{CE2E932C-B765-C542-F3B1-F2DD636F0C0B}"/>
                  </a:ext>
                </a:extLst>
              </p:cNvPr>
              <p:cNvSpPr txBox="1">
                <a:spLocks noRot="1" noChangeAspect="1" noMove="1" noResize="1" noEditPoints="1" noAdjustHandles="1" noChangeArrowheads="1" noChangeShapeType="1" noTextEdit="1"/>
              </p:cNvSpPr>
              <p:nvPr/>
            </p:nvSpPr>
            <p:spPr>
              <a:xfrm>
                <a:off x="77419" y="700284"/>
                <a:ext cx="3566832" cy="3847207"/>
              </a:xfrm>
              <a:prstGeom prst="rect">
                <a:avLst/>
              </a:prstGeom>
              <a:blipFill>
                <a:blip r:embed="rId3"/>
                <a:stretch>
                  <a:fillRect l="-513" t="-317" b="-634"/>
                </a:stretch>
              </a:blipFill>
            </p:spPr>
            <p:txBody>
              <a:bodyPr/>
              <a:lstStyle/>
              <a:p>
                <a:r>
                  <a:rPr lang="en-US">
                    <a:noFill/>
                  </a:rPr>
                  <a:t> </a:t>
                </a:r>
              </a:p>
            </p:txBody>
          </p:sp>
        </mc:Fallback>
      </mc:AlternateContent>
    </p:spTree>
    <p:extLst>
      <p:ext uri="{BB962C8B-B14F-4D97-AF65-F5344CB8AC3E}">
        <p14:creationId xmlns:p14="http://schemas.microsoft.com/office/powerpoint/2010/main" val="1924951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0"/>
            <a:ext cx="9144000" cy="699065"/>
          </a:xfrm>
        </p:spPr>
        <p:txBody>
          <a:bodyPr>
            <a:normAutofit/>
          </a:bodyPr>
          <a:lstStyle/>
          <a:p>
            <a:r>
              <a:rPr lang="en-US" dirty="0">
                <a:solidFill>
                  <a:schemeClr val="tx1"/>
                </a:solidFill>
              </a:rPr>
              <a:t>Perfect Competition and Price-Taking Behavior</a:t>
            </a:r>
          </a:p>
        </p:txBody>
      </p:sp>
      <p:sp>
        <p:nvSpPr>
          <p:cNvPr id="41" name="TextBox 40">
            <a:extLst>
              <a:ext uri="{FF2B5EF4-FFF2-40B4-BE49-F238E27FC236}">
                <a16:creationId xmlns:a16="http://schemas.microsoft.com/office/drawing/2014/main" id="{42E30099-FA3A-73C5-15A5-D76135102660}"/>
              </a:ext>
            </a:extLst>
          </p:cNvPr>
          <p:cNvSpPr txBox="1"/>
          <p:nvPr/>
        </p:nvSpPr>
        <p:spPr>
          <a:xfrm>
            <a:off x="204470" y="609673"/>
            <a:ext cx="8939530" cy="307777"/>
          </a:xfrm>
          <a:prstGeom prst="rect">
            <a:avLst/>
          </a:prstGeom>
          <a:noFill/>
        </p:spPr>
        <p:txBody>
          <a:bodyPr wrap="square">
            <a:spAutoFit/>
          </a:bodyPr>
          <a:lstStyle/>
          <a:p>
            <a:pPr>
              <a:spcBef>
                <a:spcPts val="1200"/>
              </a:spcBef>
              <a:spcAft>
                <a:spcPts val="600"/>
              </a:spcAft>
            </a:pPr>
            <a:r>
              <a:rPr lang="en-US" sz="1400" b="1" dirty="0"/>
              <a:t>Graphic Intuition: </a:t>
            </a:r>
            <a:r>
              <a:rPr lang="en-US" sz="1400" dirty="0"/>
              <a:t>Price-taking firms face perfectly elastic demand curves!  </a:t>
            </a:r>
          </a:p>
        </p:txBody>
      </p:sp>
      <p:sp>
        <p:nvSpPr>
          <p:cNvPr id="2" name="TextBox 1">
            <a:extLst>
              <a:ext uri="{FF2B5EF4-FFF2-40B4-BE49-F238E27FC236}">
                <a16:creationId xmlns:a16="http://schemas.microsoft.com/office/drawing/2014/main" id="{B79C2EB3-8816-351A-FE60-887030B2B36D}"/>
              </a:ext>
            </a:extLst>
          </p:cNvPr>
          <p:cNvSpPr txBox="1"/>
          <p:nvPr/>
        </p:nvSpPr>
        <p:spPr>
          <a:xfrm>
            <a:off x="79773" y="932843"/>
            <a:ext cx="3956650" cy="3554819"/>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dirty="0"/>
              <a:t>Suppose one firm </a:t>
            </a:r>
            <a:r>
              <a:rPr lang="en-US" sz="1400" u="sng" dirty="0"/>
              <a:t>increases the price above </a:t>
            </a:r>
            <a:r>
              <a:rPr lang="en-US" sz="1400" dirty="0"/>
              <a:t>the equilibrium level. Since goods are perfect substitutes, then consumers will stop buying at such firm and go to another that is cheaper. In this case, the firm makes zero profits and closes. </a:t>
            </a:r>
          </a:p>
          <a:p>
            <a:pPr marL="285750" indent="-285750">
              <a:spcBef>
                <a:spcPts val="1200"/>
              </a:spcBef>
              <a:spcAft>
                <a:spcPts val="600"/>
              </a:spcAft>
              <a:buFont typeface="Arial" panose="020B0604020202020204" pitchFamily="34" charset="0"/>
              <a:buChar char="•"/>
            </a:pPr>
            <a:r>
              <a:rPr lang="en-US" sz="1400" dirty="0"/>
              <a:t>Suppose one firm </a:t>
            </a:r>
            <a:r>
              <a:rPr lang="en-US" sz="1400" u="sng" dirty="0"/>
              <a:t>decreases the price below </a:t>
            </a:r>
            <a:r>
              <a:rPr lang="en-US" sz="1400" dirty="0"/>
              <a:t>the equilibrium level. Since goods are perfect substitutes, then all consumers will go to that store. However, that store is too small to satisfy all demand. So, </a:t>
            </a:r>
            <a:r>
              <a:rPr lang="en-US" sz="1400" u="sng" dirty="0"/>
              <a:t>without expanding its capacity it can only sell the same amount as before. </a:t>
            </a:r>
            <a:r>
              <a:rPr lang="en-US" sz="1400" dirty="0"/>
              <a:t>It can capture some additional revenue in the margin, but profits remain virtually the same.</a:t>
            </a:r>
            <a:endParaRPr lang="en-US" sz="1400" u="sng" dirty="0"/>
          </a:p>
        </p:txBody>
      </p:sp>
      <p:pic>
        <p:nvPicPr>
          <p:cNvPr id="7" name="Picture 6" descr="Chart, line chart&#10;&#10;Description automatically generated">
            <a:extLst>
              <a:ext uri="{FF2B5EF4-FFF2-40B4-BE49-F238E27FC236}">
                <a16:creationId xmlns:a16="http://schemas.microsoft.com/office/drawing/2014/main" id="{A5F6CD9C-CE26-A779-ACE0-F08DBEEC3049}"/>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3837810" y="979008"/>
            <a:ext cx="5055663" cy="3677935"/>
          </a:xfrm>
          <a:prstGeom prst="rect">
            <a:avLst/>
          </a:prstGeom>
        </p:spPr>
      </p:pic>
    </p:spTree>
    <p:extLst>
      <p:ext uri="{BB962C8B-B14F-4D97-AF65-F5344CB8AC3E}">
        <p14:creationId xmlns:p14="http://schemas.microsoft.com/office/powerpoint/2010/main" val="1863240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p:bldP spid="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0"/>
            <a:ext cx="9144000" cy="699065"/>
          </a:xfrm>
        </p:spPr>
        <p:txBody>
          <a:bodyPr>
            <a:normAutofit/>
          </a:bodyPr>
          <a:lstStyle/>
          <a:p>
            <a:r>
              <a:rPr lang="en-US" dirty="0">
                <a:solidFill>
                  <a:schemeClr val="tx1"/>
                </a:solidFill>
              </a:rPr>
              <a:t>Quick Review of Profit Maximization</a:t>
            </a:r>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42E30099-FA3A-73C5-15A5-D76135102660}"/>
                  </a:ext>
                </a:extLst>
              </p:cNvPr>
              <p:cNvSpPr txBox="1"/>
              <p:nvPr/>
            </p:nvSpPr>
            <p:spPr>
              <a:xfrm>
                <a:off x="204469" y="763823"/>
                <a:ext cx="8735061" cy="3754874"/>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dirty="0"/>
                  <a:t>Firm’s main objective is to maximize profits. Let’s look closer at that idea. Denote </a:t>
                </a:r>
                <a14:m>
                  <m:oMath xmlns:m="http://schemas.openxmlformats.org/officeDocument/2006/math">
                    <m:r>
                      <a:rPr lang="en-US" sz="1400" i="1">
                        <a:latin typeface="Cambria Math" panose="02040503050406030204" pitchFamily="18" charset="0"/>
                      </a:rPr>
                      <m:t>𝑝</m:t>
                    </m:r>
                  </m:oMath>
                </a14:m>
                <a:r>
                  <a:rPr lang="en-US" sz="1400" dirty="0"/>
                  <a:t> the price of the good. Define the profit function as the difference between the revenues and costs. This is a function that depends on the number of units sold.</a:t>
                </a:r>
              </a:p>
              <a:p>
                <a:pPr>
                  <a:spcBef>
                    <a:spcPts val="1200"/>
                  </a:spcBef>
                  <a:spcAft>
                    <a:spcPts val="600"/>
                  </a:spcAft>
                </a:pPr>
                <a14:m>
                  <m:oMathPara xmlns:m="http://schemas.openxmlformats.org/officeDocument/2006/math">
                    <m:oMathParaPr>
                      <m:jc m:val="center"/>
                    </m:oMathParaPr>
                    <m:oMath xmlns:m="http://schemas.openxmlformats.org/officeDocument/2006/math">
                      <m:r>
                        <a:rPr lang="en-US" sz="1400" b="0" i="1" smtClean="0">
                          <a:latin typeface="Cambria Math" panose="02040503050406030204" pitchFamily="18" charset="0"/>
                        </a:rPr>
                        <m:t>𝑃𝑟𝑜𝑓𝑖𝑡𝑠</m:t>
                      </m:r>
                      <m:r>
                        <a:rPr lang="es-MX" sz="1400" b="0" i="1" smtClean="0">
                          <a:latin typeface="Cambria Math" panose="02040503050406030204" pitchFamily="18" charset="0"/>
                        </a:rPr>
                        <m:t>(</m:t>
                      </m:r>
                      <m:r>
                        <a:rPr lang="es-MX" sz="1400" b="0" i="1" smtClean="0">
                          <a:latin typeface="Cambria Math" panose="02040503050406030204" pitchFamily="18" charset="0"/>
                        </a:rPr>
                        <m:t>𝑞</m:t>
                      </m:r>
                      <m:r>
                        <a:rPr lang="en-US" sz="1400" b="0" i="1" smtClean="0">
                          <a:latin typeface="Cambria Math" panose="02040503050406030204" pitchFamily="18" charset="0"/>
                        </a:rPr>
                        <m:t>)= </m:t>
                      </m:r>
                      <m:r>
                        <a:rPr lang="en-US" sz="1400" b="0" i="1" smtClean="0">
                          <a:latin typeface="Cambria Math" panose="02040503050406030204" pitchFamily="18" charset="0"/>
                        </a:rPr>
                        <m:t>𝑅</m:t>
                      </m:r>
                      <m:r>
                        <a:rPr lang="en-US" sz="1400" b="0" i="1" smtClean="0">
                          <a:latin typeface="Cambria Math" panose="02040503050406030204" pitchFamily="18" charset="0"/>
                        </a:rPr>
                        <m:t>(</m:t>
                      </m:r>
                      <m:r>
                        <a:rPr lang="en-US" sz="1400" b="0" i="1" smtClean="0">
                          <a:latin typeface="Cambria Math" panose="02040503050406030204" pitchFamily="18" charset="0"/>
                        </a:rPr>
                        <m:t>𝑞</m:t>
                      </m:r>
                      <m:r>
                        <a:rPr lang="en-US" sz="1400" b="0" i="1" smtClean="0">
                          <a:latin typeface="Cambria Math" panose="02040503050406030204" pitchFamily="18" charset="0"/>
                        </a:rPr>
                        <m:t>) − </m:t>
                      </m:r>
                      <m:r>
                        <a:rPr lang="en-US" sz="1400" b="0" i="1" smtClean="0">
                          <a:latin typeface="Cambria Math" panose="02040503050406030204" pitchFamily="18" charset="0"/>
                        </a:rPr>
                        <m:t>𝐶</m:t>
                      </m:r>
                      <m:r>
                        <a:rPr lang="en-US" sz="1400" b="0" i="1" smtClean="0">
                          <a:latin typeface="Cambria Math" panose="02040503050406030204" pitchFamily="18" charset="0"/>
                        </a:rPr>
                        <m:t>(</m:t>
                      </m:r>
                      <m:r>
                        <a:rPr lang="en-US" sz="1400" b="0" i="1" smtClean="0">
                          <a:latin typeface="Cambria Math" panose="02040503050406030204" pitchFamily="18" charset="0"/>
                        </a:rPr>
                        <m:t>𝑞</m:t>
                      </m:r>
                      <m:r>
                        <a:rPr lang="en-US" sz="1400" b="0" i="1" smtClean="0">
                          <a:latin typeface="Cambria Math" panose="02040503050406030204" pitchFamily="18" charset="0"/>
                        </a:rPr>
                        <m:t>) </m:t>
                      </m:r>
                    </m:oMath>
                  </m:oMathPara>
                </a14:m>
                <a:endParaRPr lang="en-US" sz="1400" i="1" dirty="0"/>
              </a:p>
              <a:p>
                <a:pPr marL="285750" indent="-285750">
                  <a:spcBef>
                    <a:spcPts val="1200"/>
                  </a:spcBef>
                  <a:spcAft>
                    <a:spcPts val="600"/>
                  </a:spcAft>
                  <a:buFont typeface="Arial" panose="020B0604020202020204" pitchFamily="34" charset="0"/>
                  <a:buChar char="•"/>
                </a:pPr>
                <a:r>
                  <a:rPr lang="en-US" sz="1400" dirty="0"/>
                  <a:t>Revenues are defined as the sum of all sales (i.e. multiplication of price times the number of units sold). The number of units sold depends on the demand curve.  Denote the revenue function </a:t>
                </a:r>
                <a14:m>
                  <m:oMath xmlns:m="http://schemas.openxmlformats.org/officeDocument/2006/math">
                    <m:r>
                      <a:rPr lang="en-US" sz="1400" i="1">
                        <a:latin typeface="Cambria Math" panose="02040503050406030204" pitchFamily="18" charset="0"/>
                      </a:rPr>
                      <m:t>𝑅</m:t>
                    </m:r>
                    <m:r>
                      <a:rPr lang="en-US" sz="1400" i="1">
                        <a:latin typeface="Cambria Math" panose="02040503050406030204" pitchFamily="18" charset="0"/>
                      </a:rPr>
                      <m:t>(</m:t>
                    </m:r>
                    <m:r>
                      <a:rPr lang="en-US" sz="1400" i="1">
                        <a:latin typeface="Cambria Math" panose="02040503050406030204" pitchFamily="18" charset="0"/>
                      </a:rPr>
                      <m:t>𝑞</m:t>
                    </m:r>
                    <m:r>
                      <a:rPr lang="en-US" sz="1400" i="1">
                        <a:latin typeface="Cambria Math" panose="02040503050406030204" pitchFamily="18" charset="0"/>
                      </a:rPr>
                      <m:t>)</m:t>
                    </m:r>
                  </m:oMath>
                </a14:m>
                <a:endParaRPr lang="en-US" sz="1400" dirty="0"/>
              </a:p>
              <a:p>
                <a:pPr>
                  <a:spcBef>
                    <a:spcPts val="1200"/>
                  </a:spcBef>
                  <a:spcAft>
                    <a:spcPts val="600"/>
                  </a:spcAft>
                </a:pPr>
                <a14:m>
                  <m:oMathPara xmlns:m="http://schemas.openxmlformats.org/officeDocument/2006/math">
                    <m:oMathParaPr>
                      <m:jc m:val="center"/>
                    </m:oMathParaPr>
                    <m:oMath xmlns:m="http://schemas.openxmlformats.org/officeDocument/2006/math">
                      <m:r>
                        <a:rPr lang="en-US" sz="1400" b="0" i="1" smtClean="0">
                          <a:latin typeface="Cambria Math" panose="02040503050406030204" pitchFamily="18" charset="0"/>
                        </a:rPr>
                        <m:t>𝑅</m:t>
                      </m:r>
                      <m:r>
                        <a:rPr lang="en-US" sz="1400" b="0" i="1" smtClean="0">
                          <a:latin typeface="Cambria Math" panose="02040503050406030204" pitchFamily="18" charset="0"/>
                        </a:rPr>
                        <m:t>(</m:t>
                      </m:r>
                      <m:r>
                        <a:rPr lang="en-US" sz="1400" b="0" i="1" smtClean="0">
                          <a:latin typeface="Cambria Math" panose="02040503050406030204" pitchFamily="18" charset="0"/>
                        </a:rPr>
                        <m:t>𝑞</m:t>
                      </m:r>
                      <m:r>
                        <a:rPr lang="en-US" sz="1400" b="0" i="1" smtClean="0">
                          <a:latin typeface="Cambria Math" panose="02040503050406030204" pitchFamily="18" charset="0"/>
                        </a:rPr>
                        <m:t>)=</m:t>
                      </m:r>
                      <m:r>
                        <a:rPr lang="en-US" sz="1400" b="0" i="1" smtClean="0">
                          <a:latin typeface="Cambria Math" panose="02040503050406030204" pitchFamily="18" charset="0"/>
                        </a:rPr>
                        <m:t>𝑝</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𝑞</m:t>
                          </m:r>
                        </m:e>
                      </m:d>
                      <m:r>
                        <a:rPr lang="en-US" sz="1400" b="0" i="1" smtClean="0">
                          <a:latin typeface="Cambria Math" panose="02040503050406030204" pitchFamily="18" charset="0"/>
                        </a:rPr>
                        <m:t>×</m:t>
                      </m:r>
                      <m:r>
                        <a:rPr lang="en-US" sz="1400" b="0" i="1" smtClean="0">
                          <a:latin typeface="Cambria Math" panose="02040503050406030204" pitchFamily="18" charset="0"/>
                        </a:rPr>
                        <m:t>𝑞</m:t>
                      </m:r>
                      <m:r>
                        <a:rPr lang="en-US" sz="1400" b="0" i="1" smtClean="0">
                          <a:latin typeface="Cambria Math" panose="02040503050406030204" pitchFamily="18" charset="0"/>
                        </a:rPr>
                        <m:t> </m:t>
                      </m:r>
                    </m:oMath>
                  </m:oMathPara>
                </a14:m>
                <a:endParaRPr lang="en-US" sz="1400" b="0" i="1" dirty="0"/>
              </a:p>
              <a:p>
                <a:pPr marL="285750" indent="-285750">
                  <a:spcBef>
                    <a:spcPts val="1200"/>
                  </a:spcBef>
                  <a:spcAft>
                    <a:spcPts val="600"/>
                  </a:spcAft>
                  <a:buFont typeface="Arial" panose="020B0604020202020204" pitchFamily="34" charset="0"/>
                  <a:buChar char="•"/>
                </a:pPr>
                <a:r>
                  <a:rPr lang="en-US" sz="1400" dirty="0"/>
                  <a:t>Costs are described by some function </a:t>
                </a:r>
                <a14:m>
                  <m:oMath xmlns:m="http://schemas.openxmlformats.org/officeDocument/2006/math">
                    <m:r>
                      <a:rPr lang="en-US" sz="1400" i="1">
                        <a:latin typeface="Cambria Math" panose="02040503050406030204" pitchFamily="18" charset="0"/>
                      </a:rPr>
                      <m:t>𝑐</m:t>
                    </m:r>
                    <m:r>
                      <a:rPr lang="en-US" sz="1400" b="0" i="1" smtClean="0">
                        <a:latin typeface="Cambria Math" panose="02040503050406030204" pitchFamily="18" charset="0"/>
                      </a:rPr>
                      <m:t>(</m:t>
                    </m:r>
                    <m:r>
                      <a:rPr lang="en-US" sz="1400" b="0" i="1" smtClean="0">
                        <a:latin typeface="Cambria Math" panose="02040503050406030204" pitchFamily="18" charset="0"/>
                      </a:rPr>
                      <m:t>𝑞</m:t>
                    </m:r>
                    <m:r>
                      <a:rPr lang="en-US" sz="1400" b="0" i="1" smtClean="0">
                        <a:latin typeface="Cambria Math" panose="02040503050406030204" pitchFamily="18" charset="0"/>
                      </a:rPr>
                      <m:t>)</m:t>
                    </m:r>
                  </m:oMath>
                </a14:m>
                <a:endParaRPr lang="en-US" sz="1400" b="0" i="1" dirty="0"/>
              </a:p>
              <a:p>
                <a:pPr>
                  <a:spcBef>
                    <a:spcPts val="1200"/>
                  </a:spcBef>
                  <a:spcAft>
                    <a:spcPts val="600"/>
                  </a:spcAft>
                </a:pPr>
                <a14:m>
                  <m:oMathPara xmlns:m="http://schemas.openxmlformats.org/officeDocument/2006/math">
                    <m:oMathParaPr>
                      <m:jc m:val="center"/>
                    </m:oMathParaPr>
                    <m:oMath xmlns:m="http://schemas.openxmlformats.org/officeDocument/2006/math">
                      <m:r>
                        <a:rPr lang="en-US" sz="1400" b="0" i="1" smtClean="0">
                          <a:latin typeface="Cambria Math" panose="02040503050406030204" pitchFamily="18" charset="0"/>
                        </a:rPr>
                        <m:t>𝐶𝑜𝑠𝑡𝑠</m:t>
                      </m:r>
                      <m:r>
                        <a:rPr lang="en-US" sz="1400" b="0" i="1" smtClean="0">
                          <a:latin typeface="Cambria Math" panose="02040503050406030204" pitchFamily="18" charset="0"/>
                        </a:rPr>
                        <m:t>(</m:t>
                      </m:r>
                      <m:r>
                        <a:rPr lang="en-US" sz="1400" b="0" i="1" smtClean="0">
                          <a:latin typeface="Cambria Math" panose="02040503050406030204" pitchFamily="18" charset="0"/>
                        </a:rPr>
                        <m:t>𝑞</m:t>
                      </m:r>
                      <m:r>
                        <a:rPr lang="en-US" sz="1400" b="0" i="1" smtClean="0">
                          <a:latin typeface="Cambria Math" panose="02040503050406030204" pitchFamily="18" charset="0"/>
                        </a:rPr>
                        <m:t>)=</m:t>
                      </m:r>
                      <m:r>
                        <a:rPr lang="en-US" sz="1400" b="0" i="1" smtClean="0">
                          <a:latin typeface="Cambria Math" panose="02040503050406030204" pitchFamily="18" charset="0"/>
                        </a:rPr>
                        <m:t>𝑐</m:t>
                      </m:r>
                      <m:r>
                        <a:rPr lang="en-US" sz="1400" b="0" i="1" smtClean="0">
                          <a:latin typeface="Cambria Math" panose="02040503050406030204" pitchFamily="18" charset="0"/>
                        </a:rPr>
                        <m:t>(</m:t>
                      </m:r>
                      <m:r>
                        <a:rPr lang="en-US" sz="1400" b="0" i="1" smtClean="0">
                          <a:latin typeface="Cambria Math" panose="02040503050406030204" pitchFamily="18" charset="0"/>
                        </a:rPr>
                        <m:t>𝑞</m:t>
                      </m:r>
                      <m:r>
                        <a:rPr lang="en-US" sz="1400" b="0" i="1" smtClean="0">
                          <a:latin typeface="Cambria Math" panose="02040503050406030204" pitchFamily="18" charset="0"/>
                        </a:rPr>
                        <m:t>)</m:t>
                      </m:r>
                    </m:oMath>
                  </m:oMathPara>
                </a14:m>
                <a:endParaRPr lang="en-US" sz="1400" b="0" i="1" dirty="0"/>
              </a:p>
              <a:p>
                <a:pPr marL="285750" indent="-285750">
                  <a:spcBef>
                    <a:spcPts val="1200"/>
                  </a:spcBef>
                  <a:spcAft>
                    <a:spcPts val="600"/>
                  </a:spcAft>
                  <a:buFont typeface="Arial" panose="020B0604020202020204" pitchFamily="34" charset="0"/>
                  <a:buChar char="•"/>
                </a:pPr>
                <a:r>
                  <a:rPr lang="en-US" sz="1400" b="1" dirty="0"/>
                  <a:t>Thinking like an economist: </a:t>
                </a:r>
                <a:r>
                  <a:rPr lang="en-US" sz="1400" dirty="0"/>
                  <a:t>profits are maximized when the marginal revenues for selling an additional unit is equal to the marginal cost of producing such unit. </a:t>
                </a:r>
                <a:r>
                  <a:rPr lang="en-US" sz="1400" b="1" dirty="0"/>
                  <a:t>Condition for profit maximization:  </a:t>
                </a:r>
                <a:endParaRPr lang="en-US" sz="1400" b="1" i="1" dirty="0"/>
              </a:p>
              <a:p>
                <a:pPr>
                  <a:spcBef>
                    <a:spcPts val="1200"/>
                  </a:spcBef>
                  <a:spcAft>
                    <a:spcPts val="600"/>
                  </a:spcAft>
                </a:pPr>
                <a14:m>
                  <m:oMathPara xmlns:m="http://schemas.openxmlformats.org/officeDocument/2006/math">
                    <m:oMathParaPr>
                      <m:jc m:val="center"/>
                    </m:oMathParaPr>
                    <m:oMath xmlns:m="http://schemas.openxmlformats.org/officeDocument/2006/math">
                      <m:r>
                        <a:rPr lang="en-US" sz="1400" b="0" i="1" smtClean="0">
                          <a:latin typeface="Cambria Math" panose="02040503050406030204" pitchFamily="18" charset="0"/>
                        </a:rPr>
                        <m:t>𝑀𝑎𝑟𝑔𝑖𝑛𝑎𝑙</m:t>
                      </m:r>
                      <m:r>
                        <a:rPr lang="en-US" sz="1400" b="0" i="1" smtClean="0">
                          <a:latin typeface="Cambria Math" panose="02040503050406030204" pitchFamily="18" charset="0"/>
                        </a:rPr>
                        <m:t> </m:t>
                      </m:r>
                      <m:r>
                        <a:rPr lang="en-US" sz="1400" b="0" i="1" smtClean="0">
                          <a:latin typeface="Cambria Math" panose="02040503050406030204" pitchFamily="18" charset="0"/>
                        </a:rPr>
                        <m:t>𝑅𝑒𝑣𝑒𝑛𝑢𝑒</m:t>
                      </m:r>
                      <m:r>
                        <a:rPr lang="en-US" sz="1400" b="0" i="1" smtClean="0">
                          <a:latin typeface="Cambria Math" panose="02040503050406030204" pitchFamily="18" charset="0"/>
                        </a:rPr>
                        <m:t>=</m:t>
                      </m:r>
                      <m:r>
                        <a:rPr lang="en-US" sz="1400" b="0" i="1" smtClean="0">
                          <a:latin typeface="Cambria Math" panose="02040503050406030204" pitchFamily="18" charset="0"/>
                        </a:rPr>
                        <m:t>𝑀𝑎𝑟𝑔𝑖𝑛𝑎𝑙</m:t>
                      </m:r>
                      <m:r>
                        <a:rPr lang="en-US" sz="1400" b="0" i="1" smtClean="0">
                          <a:latin typeface="Cambria Math" panose="02040503050406030204" pitchFamily="18" charset="0"/>
                        </a:rPr>
                        <m:t> </m:t>
                      </m:r>
                      <m:r>
                        <a:rPr lang="en-US" sz="1400" b="0" i="1" smtClean="0">
                          <a:latin typeface="Cambria Math" panose="02040503050406030204" pitchFamily="18" charset="0"/>
                        </a:rPr>
                        <m:t>𝐶𝑜𝑠𝑡</m:t>
                      </m:r>
                    </m:oMath>
                  </m:oMathPara>
                </a14:m>
                <a:endParaRPr lang="en-US" sz="1400" i="1" dirty="0"/>
              </a:p>
            </p:txBody>
          </p:sp>
        </mc:Choice>
        <mc:Fallback xmlns="">
          <p:sp>
            <p:nvSpPr>
              <p:cNvPr id="41" name="TextBox 40">
                <a:extLst>
                  <a:ext uri="{FF2B5EF4-FFF2-40B4-BE49-F238E27FC236}">
                    <a16:creationId xmlns:a16="http://schemas.microsoft.com/office/drawing/2014/main" id="{42E30099-FA3A-73C5-15A5-D76135102660}"/>
                  </a:ext>
                </a:extLst>
              </p:cNvPr>
              <p:cNvSpPr txBox="1">
                <a:spLocks noRot="1" noChangeAspect="1" noMove="1" noResize="1" noEditPoints="1" noAdjustHandles="1" noChangeArrowheads="1" noChangeShapeType="1" noTextEdit="1"/>
              </p:cNvSpPr>
              <p:nvPr/>
            </p:nvSpPr>
            <p:spPr>
              <a:xfrm>
                <a:off x="204469" y="763823"/>
                <a:ext cx="8735061" cy="3754874"/>
              </a:xfrm>
              <a:prstGeom prst="rect">
                <a:avLst/>
              </a:prstGeom>
              <a:blipFill>
                <a:blip r:embed="rId2"/>
                <a:stretch>
                  <a:fillRect l="-140" t="-162" r="-70"/>
                </a:stretch>
              </a:blipFill>
            </p:spPr>
            <p:txBody>
              <a:bodyPr/>
              <a:lstStyle/>
              <a:p>
                <a:r>
                  <a:rPr lang="en-US">
                    <a:noFill/>
                  </a:rPr>
                  <a:t> </a:t>
                </a:r>
              </a:p>
            </p:txBody>
          </p:sp>
        </mc:Fallback>
      </mc:AlternateContent>
    </p:spTree>
    <p:extLst>
      <p:ext uri="{BB962C8B-B14F-4D97-AF65-F5344CB8AC3E}">
        <p14:creationId xmlns:p14="http://schemas.microsoft.com/office/powerpoint/2010/main" val="1520108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Chart, line chart&#10;&#10;Description automatically generated">
            <a:extLst>
              <a:ext uri="{FF2B5EF4-FFF2-40B4-BE49-F238E27FC236}">
                <a16:creationId xmlns:a16="http://schemas.microsoft.com/office/drawing/2014/main" id="{49D14B7B-EB3A-0C02-8B0D-1D1CC534693B}"/>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0" y="559732"/>
            <a:ext cx="5588000" cy="4062136"/>
          </a:xfrm>
          <a:prstGeom prst="rect">
            <a:avLst/>
          </a:prstGeom>
        </p:spPr>
      </p:pic>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0"/>
            <a:ext cx="9144000" cy="699065"/>
          </a:xfrm>
        </p:spPr>
        <p:txBody>
          <a:bodyPr>
            <a:normAutofit/>
          </a:bodyPr>
          <a:lstStyle/>
          <a:p>
            <a:r>
              <a:rPr lang="en-US" dirty="0">
                <a:solidFill>
                  <a:schemeClr val="tx1"/>
                </a:solidFill>
              </a:rPr>
              <a:t>Intuition of Profit Maximization</a:t>
            </a:r>
          </a:p>
        </p:txBody>
      </p:sp>
      <p:sp>
        <p:nvSpPr>
          <p:cNvPr id="6" name="TextBox 5">
            <a:extLst>
              <a:ext uri="{FF2B5EF4-FFF2-40B4-BE49-F238E27FC236}">
                <a16:creationId xmlns:a16="http://schemas.microsoft.com/office/drawing/2014/main" id="{FED163E3-479E-ABC4-454E-7248A0A66445}"/>
              </a:ext>
            </a:extLst>
          </p:cNvPr>
          <p:cNvSpPr txBox="1"/>
          <p:nvPr/>
        </p:nvSpPr>
        <p:spPr>
          <a:xfrm>
            <a:off x="59377" y="4410274"/>
            <a:ext cx="8953500" cy="246221"/>
          </a:xfrm>
          <a:prstGeom prst="rect">
            <a:avLst/>
          </a:prstGeom>
          <a:noFill/>
        </p:spPr>
        <p:txBody>
          <a:bodyPr wrap="square">
            <a:spAutoFit/>
          </a:bodyPr>
          <a:lstStyle/>
          <a:p>
            <a:r>
              <a:rPr lang="en-US" sz="1000" dirty="0"/>
              <a:t>Source: </a:t>
            </a:r>
            <a:r>
              <a:rPr lang="en-US" sz="1000" dirty="0">
                <a:hlinkClick r:id="rId3"/>
              </a:rPr>
              <a:t>https://2012books.lardbucket.org/books/theory-and-applications-of-microeconomics/s10-04-markup-pricing-combining-margi.html</a:t>
            </a:r>
            <a:r>
              <a:rPr lang="en-US" sz="1000" dirty="0"/>
              <a:t> </a:t>
            </a:r>
          </a:p>
        </p:txBody>
      </p:sp>
      <p:cxnSp>
        <p:nvCxnSpPr>
          <p:cNvPr id="7" name="Straight Connector 6">
            <a:extLst>
              <a:ext uri="{FF2B5EF4-FFF2-40B4-BE49-F238E27FC236}">
                <a16:creationId xmlns:a16="http://schemas.microsoft.com/office/drawing/2014/main" id="{D86089D4-09C5-20E6-40ED-9D11ED24E44F}"/>
              </a:ext>
            </a:extLst>
          </p:cNvPr>
          <p:cNvCxnSpPr>
            <a:cxnSpLocks/>
          </p:cNvCxnSpPr>
          <p:nvPr/>
        </p:nvCxnSpPr>
        <p:spPr>
          <a:xfrm flipV="1">
            <a:off x="982457" y="1409700"/>
            <a:ext cx="0" cy="2414088"/>
          </a:xfrm>
          <a:prstGeom prst="line">
            <a:avLst/>
          </a:prstGeom>
          <a:ln w="9525">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A4807923-85A4-C313-2FD3-C83BC7D10CFF}"/>
              </a:ext>
            </a:extLst>
          </p:cNvPr>
          <p:cNvCxnSpPr>
            <a:cxnSpLocks/>
          </p:cNvCxnSpPr>
          <p:nvPr/>
        </p:nvCxnSpPr>
        <p:spPr>
          <a:xfrm flipV="1">
            <a:off x="1379038" y="1870075"/>
            <a:ext cx="0" cy="1952625"/>
          </a:xfrm>
          <a:prstGeom prst="line">
            <a:avLst/>
          </a:prstGeom>
          <a:ln w="9525">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C984384B-178D-4A4E-70B2-7361BFD22A90}"/>
              </a:ext>
            </a:extLst>
          </p:cNvPr>
          <p:cNvCxnSpPr>
            <a:cxnSpLocks/>
          </p:cNvCxnSpPr>
          <p:nvPr/>
        </p:nvCxnSpPr>
        <p:spPr>
          <a:xfrm flipV="1">
            <a:off x="2579188" y="2762250"/>
            <a:ext cx="0" cy="1047750"/>
          </a:xfrm>
          <a:prstGeom prst="line">
            <a:avLst/>
          </a:prstGeom>
          <a:ln w="9525">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6D4AE8DF-92B6-44F4-6708-B4861E93624D}"/>
              </a:ext>
            </a:extLst>
          </p:cNvPr>
          <p:cNvCxnSpPr>
            <a:cxnSpLocks/>
          </p:cNvCxnSpPr>
          <p:nvPr/>
        </p:nvCxnSpPr>
        <p:spPr>
          <a:xfrm flipV="1">
            <a:off x="2972888" y="2776038"/>
            <a:ext cx="0" cy="1047750"/>
          </a:xfrm>
          <a:prstGeom prst="line">
            <a:avLst/>
          </a:prstGeom>
          <a:ln w="9525">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26" name="Rectangle 25">
            <a:extLst>
              <a:ext uri="{FF2B5EF4-FFF2-40B4-BE49-F238E27FC236}">
                <a16:creationId xmlns:a16="http://schemas.microsoft.com/office/drawing/2014/main" id="{AEAF288C-5787-014D-EE71-E2DAB0125B43}"/>
              </a:ext>
            </a:extLst>
          </p:cNvPr>
          <p:cNvSpPr/>
          <p:nvPr/>
        </p:nvSpPr>
        <p:spPr>
          <a:xfrm>
            <a:off x="982456" y="2776038"/>
            <a:ext cx="393701" cy="995862"/>
          </a:xfrm>
          <a:prstGeom prst="rect">
            <a:avLst/>
          </a:prstGeom>
          <a:solidFill>
            <a:schemeClr val="bg1">
              <a:lumMod val="75000"/>
              <a:alpha val="50000"/>
            </a:schemeClr>
          </a:solidFill>
          <a:ln w="6350">
            <a:no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B</a:t>
            </a:r>
          </a:p>
        </p:txBody>
      </p:sp>
      <p:grpSp>
        <p:nvGrpSpPr>
          <p:cNvPr id="28" name="Group 27">
            <a:extLst>
              <a:ext uri="{FF2B5EF4-FFF2-40B4-BE49-F238E27FC236}">
                <a16:creationId xmlns:a16="http://schemas.microsoft.com/office/drawing/2014/main" id="{28C63E59-ABC0-3C78-E6A4-8D65AD40D477}"/>
              </a:ext>
            </a:extLst>
          </p:cNvPr>
          <p:cNvGrpSpPr/>
          <p:nvPr/>
        </p:nvGrpSpPr>
        <p:grpSpPr>
          <a:xfrm>
            <a:off x="982457" y="1407010"/>
            <a:ext cx="406226" cy="1369028"/>
            <a:chOff x="975694" y="1409700"/>
            <a:chExt cx="406226" cy="1369028"/>
          </a:xfrm>
        </p:grpSpPr>
        <p:sp>
          <p:nvSpPr>
            <p:cNvPr id="25" name="Isosceles Triangle 24">
              <a:extLst>
                <a:ext uri="{FF2B5EF4-FFF2-40B4-BE49-F238E27FC236}">
                  <a16:creationId xmlns:a16="http://schemas.microsoft.com/office/drawing/2014/main" id="{AC5D7BD2-C349-3604-155C-8163DFFFDB43}"/>
                </a:ext>
              </a:extLst>
            </p:cNvPr>
            <p:cNvSpPr/>
            <p:nvPr/>
          </p:nvSpPr>
          <p:spPr>
            <a:xfrm>
              <a:off x="979575" y="1409700"/>
              <a:ext cx="402345" cy="465449"/>
            </a:xfrm>
            <a:prstGeom prst="triangle">
              <a:avLst>
                <a:gd name="adj" fmla="val 0"/>
              </a:avLst>
            </a:prstGeom>
            <a:solidFill>
              <a:srgbClr val="0070C0">
                <a:alpha val="5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7" name="Rectangle 26">
              <a:extLst>
                <a:ext uri="{FF2B5EF4-FFF2-40B4-BE49-F238E27FC236}">
                  <a16:creationId xmlns:a16="http://schemas.microsoft.com/office/drawing/2014/main" id="{DD43E163-5565-0F31-2FC0-B6E027F338CE}"/>
                </a:ext>
              </a:extLst>
            </p:cNvPr>
            <p:cNvSpPr/>
            <p:nvPr/>
          </p:nvSpPr>
          <p:spPr>
            <a:xfrm>
              <a:off x="975694" y="1875149"/>
              <a:ext cx="400463" cy="903579"/>
            </a:xfrm>
            <a:prstGeom prst="rect">
              <a:avLst/>
            </a:prstGeom>
            <a:solidFill>
              <a:srgbClr val="0070C0">
                <a:alpha val="50000"/>
              </a:srgbClr>
            </a:solidFill>
            <a:ln w="6350">
              <a:no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A</a:t>
              </a:r>
            </a:p>
          </p:txBody>
        </p:sp>
      </p:grpSp>
      <p:grpSp>
        <p:nvGrpSpPr>
          <p:cNvPr id="29" name="Group 28">
            <a:extLst>
              <a:ext uri="{FF2B5EF4-FFF2-40B4-BE49-F238E27FC236}">
                <a16:creationId xmlns:a16="http://schemas.microsoft.com/office/drawing/2014/main" id="{90AF33C6-96F8-7E7D-8EBD-8E9194236D6D}"/>
              </a:ext>
            </a:extLst>
          </p:cNvPr>
          <p:cNvGrpSpPr/>
          <p:nvPr/>
        </p:nvGrpSpPr>
        <p:grpSpPr>
          <a:xfrm>
            <a:off x="2577111" y="3257749"/>
            <a:ext cx="406226" cy="533201"/>
            <a:chOff x="975694" y="2245527"/>
            <a:chExt cx="406226" cy="533201"/>
          </a:xfrm>
        </p:grpSpPr>
        <p:sp>
          <p:nvSpPr>
            <p:cNvPr id="30" name="Isosceles Triangle 29">
              <a:extLst>
                <a:ext uri="{FF2B5EF4-FFF2-40B4-BE49-F238E27FC236}">
                  <a16:creationId xmlns:a16="http://schemas.microsoft.com/office/drawing/2014/main" id="{5A144F8E-1852-B731-F04F-17136639D690}"/>
                </a:ext>
              </a:extLst>
            </p:cNvPr>
            <p:cNvSpPr/>
            <p:nvPr/>
          </p:nvSpPr>
          <p:spPr>
            <a:xfrm>
              <a:off x="979575" y="2245527"/>
              <a:ext cx="402345" cy="465449"/>
            </a:xfrm>
            <a:prstGeom prst="triangle">
              <a:avLst>
                <a:gd name="adj" fmla="val 0"/>
              </a:avLst>
            </a:prstGeom>
            <a:solidFill>
              <a:srgbClr val="99FF33">
                <a:alpha val="5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D</a:t>
              </a:r>
            </a:p>
          </p:txBody>
        </p:sp>
        <p:sp>
          <p:nvSpPr>
            <p:cNvPr id="31" name="Rectangle 30">
              <a:extLst>
                <a:ext uri="{FF2B5EF4-FFF2-40B4-BE49-F238E27FC236}">
                  <a16:creationId xmlns:a16="http://schemas.microsoft.com/office/drawing/2014/main" id="{30015338-78A1-183A-BEE6-150DC883B080}"/>
                </a:ext>
              </a:extLst>
            </p:cNvPr>
            <p:cNvSpPr/>
            <p:nvPr/>
          </p:nvSpPr>
          <p:spPr>
            <a:xfrm>
              <a:off x="975694" y="2710976"/>
              <a:ext cx="400463" cy="67752"/>
            </a:xfrm>
            <a:prstGeom prst="rect">
              <a:avLst/>
            </a:prstGeom>
            <a:solidFill>
              <a:srgbClr val="99FF33">
                <a:alpha val="50000"/>
              </a:srgbClr>
            </a:solidFill>
            <a:ln w="6350">
              <a:no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35" name="Group 34">
            <a:extLst>
              <a:ext uri="{FF2B5EF4-FFF2-40B4-BE49-F238E27FC236}">
                <a16:creationId xmlns:a16="http://schemas.microsoft.com/office/drawing/2014/main" id="{0D357895-994C-8C8D-7D24-8E850FB19AFC}"/>
              </a:ext>
            </a:extLst>
          </p:cNvPr>
          <p:cNvGrpSpPr/>
          <p:nvPr/>
        </p:nvGrpSpPr>
        <p:grpSpPr>
          <a:xfrm>
            <a:off x="2567661" y="2776038"/>
            <a:ext cx="409400" cy="933374"/>
            <a:chOff x="2567661" y="2776038"/>
            <a:chExt cx="409400" cy="933374"/>
          </a:xfrm>
        </p:grpSpPr>
        <p:sp>
          <p:nvSpPr>
            <p:cNvPr id="33" name="Isosceles Triangle 32">
              <a:extLst>
                <a:ext uri="{FF2B5EF4-FFF2-40B4-BE49-F238E27FC236}">
                  <a16:creationId xmlns:a16="http://schemas.microsoft.com/office/drawing/2014/main" id="{71BC88F7-A4E7-8478-7911-190BA58C7844}"/>
                </a:ext>
              </a:extLst>
            </p:cNvPr>
            <p:cNvSpPr/>
            <p:nvPr/>
          </p:nvSpPr>
          <p:spPr>
            <a:xfrm rot="10800000">
              <a:off x="2567661" y="3243963"/>
              <a:ext cx="402345" cy="465449"/>
            </a:xfrm>
            <a:prstGeom prst="triangle">
              <a:avLst>
                <a:gd name="adj" fmla="val 0"/>
              </a:avLst>
            </a:prstGeom>
            <a:solidFill>
              <a:srgbClr val="0070C0">
                <a:alpha val="5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4" name="Rectangle 33">
              <a:extLst>
                <a:ext uri="{FF2B5EF4-FFF2-40B4-BE49-F238E27FC236}">
                  <a16:creationId xmlns:a16="http://schemas.microsoft.com/office/drawing/2014/main" id="{EE3D204A-7530-5512-CCB9-FAC71A05F14D}"/>
                </a:ext>
              </a:extLst>
            </p:cNvPr>
            <p:cNvSpPr/>
            <p:nvPr/>
          </p:nvSpPr>
          <p:spPr>
            <a:xfrm>
              <a:off x="2576598" y="2776038"/>
              <a:ext cx="400463" cy="467925"/>
            </a:xfrm>
            <a:prstGeom prst="rect">
              <a:avLst/>
            </a:prstGeom>
            <a:solidFill>
              <a:srgbClr val="0070C0">
                <a:alpha val="50000"/>
              </a:srgbClr>
            </a:solidFill>
            <a:ln w="6350">
              <a:no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a:t>
              </a:r>
            </a:p>
          </p:txBody>
        </p:sp>
      </p:grpSp>
      <p:sp>
        <p:nvSpPr>
          <p:cNvPr id="36" name="TextBox 35">
            <a:extLst>
              <a:ext uri="{FF2B5EF4-FFF2-40B4-BE49-F238E27FC236}">
                <a16:creationId xmlns:a16="http://schemas.microsoft.com/office/drawing/2014/main" id="{C098513F-EA5C-8485-D432-9A0F03367D8F}"/>
              </a:ext>
            </a:extLst>
          </p:cNvPr>
          <p:cNvSpPr txBox="1"/>
          <p:nvPr/>
        </p:nvSpPr>
        <p:spPr>
          <a:xfrm>
            <a:off x="5460044" y="706431"/>
            <a:ext cx="3552833" cy="3585597"/>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dirty="0"/>
              <a:t>In this example, MR=MC at q=4. </a:t>
            </a:r>
          </a:p>
          <a:p>
            <a:pPr marL="285750" indent="-285750">
              <a:spcBef>
                <a:spcPts val="1200"/>
              </a:spcBef>
              <a:spcAft>
                <a:spcPts val="600"/>
              </a:spcAft>
              <a:buFont typeface="Arial" panose="020B0604020202020204" pitchFamily="34" charset="0"/>
              <a:buChar char="•"/>
            </a:pPr>
            <a:r>
              <a:rPr lang="en-US" sz="1400" b="1" dirty="0"/>
              <a:t>Key for Intuition:</a:t>
            </a:r>
            <a:r>
              <a:rPr lang="en-US" sz="1400" dirty="0"/>
              <a:t> for q&lt;4, MR &gt; MC and for q&gt;4, MR &lt; MC. </a:t>
            </a:r>
          </a:p>
          <a:p>
            <a:pPr marL="285750" indent="-285750">
              <a:spcBef>
                <a:spcPts val="1200"/>
              </a:spcBef>
              <a:spcAft>
                <a:spcPts val="600"/>
              </a:spcAft>
              <a:buFont typeface="Arial" panose="020B0604020202020204" pitchFamily="34" charset="0"/>
              <a:buChar char="•"/>
            </a:pPr>
            <a:r>
              <a:rPr lang="en-US" sz="1400" dirty="0"/>
              <a:t>Suppose we are at some q&lt;4. Increasing one unit of production increases total revenue by A+B and only costs B. Marginal profit &gt;0, so keep producing is a good idea. </a:t>
            </a:r>
          </a:p>
          <a:p>
            <a:pPr marL="285750" indent="-285750">
              <a:spcBef>
                <a:spcPts val="1200"/>
              </a:spcBef>
              <a:spcAft>
                <a:spcPts val="600"/>
              </a:spcAft>
              <a:buFont typeface="Arial" panose="020B0604020202020204" pitchFamily="34" charset="0"/>
              <a:buChar char="•"/>
            </a:pPr>
            <a:r>
              <a:rPr lang="en-US" sz="1400" dirty="0"/>
              <a:t>Suppose we are at some q&gt;4. Increasing one unit of production increases total revenue by D and costs C+D. Marginal profit &lt;0 and we are losing money by increasing production. </a:t>
            </a:r>
          </a:p>
        </p:txBody>
      </p:sp>
      <p:cxnSp>
        <p:nvCxnSpPr>
          <p:cNvPr id="40" name="Straight Connector 39">
            <a:extLst>
              <a:ext uri="{FF2B5EF4-FFF2-40B4-BE49-F238E27FC236}">
                <a16:creationId xmlns:a16="http://schemas.microsoft.com/office/drawing/2014/main" id="{FC417B0E-E2D6-E736-8BDB-7F8802851241}"/>
              </a:ext>
            </a:extLst>
          </p:cNvPr>
          <p:cNvCxnSpPr>
            <a:cxnSpLocks/>
          </p:cNvCxnSpPr>
          <p:nvPr/>
        </p:nvCxnSpPr>
        <p:spPr>
          <a:xfrm flipV="1">
            <a:off x="2179138" y="2776038"/>
            <a:ext cx="0" cy="1014912"/>
          </a:xfrm>
          <a:prstGeom prst="line">
            <a:avLst/>
          </a:prstGeom>
          <a:ln w="9525">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B961F54C-6D03-80B9-08B3-DB84464E5DB4}"/>
              </a:ext>
            </a:extLst>
          </p:cNvPr>
          <p:cNvCxnSpPr>
            <a:cxnSpLocks/>
          </p:cNvCxnSpPr>
          <p:nvPr/>
        </p:nvCxnSpPr>
        <p:spPr>
          <a:xfrm flipH="1">
            <a:off x="2179138" y="2476500"/>
            <a:ext cx="244022" cy="2857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5977CF97-5403-2662-A5EE-1427E9681467}"/>
                  </a:ext>
                </a:extLst>
              </p:cNvPr>
              <p:cNvSpPr txBox="1"/>
              <p:nvPr/>
            </p:nvSpPr>
            <p:spPr>
              <a:xfrm>
                <a:off x="2311475" y="2219265"/>
                <a:ext cx="1815805" cy="400110"/>
              </a:xfrm>
              <a:prstGeom prst="rect">
                <a:avLst/>
              </a:prstGeom>
              <a:noFill/>
            </p:spPr>
            <p:txBody>
              <a:bodyPr wrap="square">
                <a:spAutoFit/>
              </a:bodyPr>
              <a:lstStyle/>
              <a:p>
                <a:r>
                  <a:rPr lang="en-US" sz="1000" dirty="0"/>
                  <a:t>Profit Maximizing Quantity</a:t>
                </a:r>
              </a:p>
              <a:p>
                <a:pPr/>
                <a14:m>
                  <m:oMathPara xmlns:m="http://schemas.openxmlformats.org/officeDocument/2006/math">
                    <m:oMathParaPr>
                      <m:jc m:val="centerGroup"/>
                    </m:oMathParaPr>
                    <m:oMath xmlns:m="http://schemas.openxmlformats.org/officeDocument/2006/math">
                      <m:sSup>
                        <m:sSupPr>
                          <m:ctrlPr>
                            <a:rPr lang="en-US" sz="1000" b="0" i="1" smtClean="0">
                              <a:latin typeface="Cambria Math" panose="02040503050406030204" pitchFamily="18" charset="0"/>
                            </a:rPr>
                          </m:ctrlPr>
                        </m:sSupPr>
                        <m:e>
                          <m:r>
                            <a:rPr lang="en-US" sz="1000" b="0" i="1" smtClean="0">
                              <a:latin typeface="Cambria Math" panose="02040503050406030204" pitchFamily="18" charset="0"/>
                            </a:rPr>
                            <m:t>𝑞</m:t>
                          </m:r>
                        </m:e>
                        <m:sup>
                          <m:r>
                            <a:rPr lang="en-US" sz="1000" b="0" i="1" smtClean="0">
                              <a:latin typeface="Cambria Math" panose="02040503050406030204" pitchFamily="18" charset="0"/>
                            </a:rPr>
                            <m:t>∗</m:t>
                          </m:r>
                        </m:sup>
                      </m:sSup>
                      <m:r>
                        <a:rPr lang="en-US" sz="1000" b="0" i="1" smtClean="0">
                          <a:latin typeface="Cambria Math" panose="02040503050406030204" pitchFamily="18" charset="0"/>
                        </a:rPr>
                        <m:t> :</m:t>
                      </m:r>
                      <m:r>
                        <a:rPr lang="en-US" sz="1000" b="0" i="1" smtClean="0">
                          <a:latin typeface="Cambria Math" panose="02040503050406030204" pitchFamily="18" charset="0"/>
                        </a:rPr>
                        <m:t>𝑀𝑅</m:t>
                      </m:r>
                      <m:d>
                        <m:dPr>
                          <m:ctrlPr>
                            <a:rPr lang="en-US" sz="1000" b="0" i="1" smtClean="0">
                              <a:latin typeface="Cambria Math" panose="02040503050406030204" pitchFamily="18" charset="0"/>
                            </a:rPr>
                          </m:ctrlPr>
                        </m:dPr>
                        <m:e>
                          <m:sSup>
                            <m:sSupPr>
                              <m:ctrlPr>
                                <a:rPr lang="en-US" sz="1000" b="0" i="1" smtClean="0">
                                  <a:latin typeface="Cambria Math" panose="02040503050406030204" pitchFamily="18" charset="0"/>
                                </a:rPr>
                              </m:ctrlPr>
                            </m:sSupPr>
                            <m:e>
                              <m:r>
                                <a:rPr lang="en-US" sz="1000" b="0" i="1" smtClean="0">
                                  <a:latin typeface="Cambria Math" panose="02040503050406030204" pitchFamily="18" charset="0"/>
                                </a:rPr>
                                <m:t>𝑞</m:t>
                              </m:r>
                            </m:e>
                            <m:sup>
                              <m:r>
                                <a:rPr lang="en-US" sz="1000" b="0" i="1" smtClean="0">
                                  <a:latin typeface="Cambria Math" panose="02040503050406030204" pitchFamily="18" charset="0"/>
                                </a:rPr>
                                <m:t>∗</m:t>
                              </m:r>
                            </m:sup>
                          </m:sSup>
                        </m:e>
                      </m:d>
                      <m:r>
                        <a:rPr lang="en-US" sz="1000" b="0" i="1" smtClean="0">
                          <a:latin typeface="Cambria Math" panose="02040503050406030204" pitchFamily="18" charset="0"/>
                        </a:rPr>
                        <m:t>=</m:t>
                      </m:r>
                      <m:r>
                        <a:rPr lang="en-US" sz="1000" b="0" i="1" smtClean="0">
                          <a:latin typeface="Cambria Math" panose="02040503050406030204" pitchFamily="18" charset="0"/>
                        </a:rPr>
                        <m:t>𝑀𝐶</m:t>
                      </m:r>
                      <m:d>
                        <m:dPr>
                          <m:ctrlPr>
                            <a:rPr lang="en-US" sz="1000" b="0" i="1" smtClean="0">
                              <a:latin typeface="Cambria Math" panose="02040503050406030204" pitchFamily="18" charset="0"/>
                            </a:rPr>
                          </m:ctrlPr>
                        </m:dPr>
                        <m:e>
                          <m:sSup>
                            <m:sSupPr>
                              <m:ctrlPr>
                                <a:rPr lang="en-US" sz="1000" b="0" i="1" smtClean="0">
                                  <a:latin typeface="Cambria Math" panose="02040503050406030204" pitchFamily="18" charset="0"/>
                                </a:rPr>
                              </m:ctrlPr>
                            </m:sSupPr>
                            <m:e>
                              <m:r>
                                <a:rPr lang="en-US" sz="1000" b="0" i="1" smtClean="0">
                                  <a:latin typeface="Cambria Math" panose="02040503050406030204" pitchFamily="18" charset="0"/>
                                </a:rPr>
                                <m:t>𝑞</m:t>
                              </m:r>
                            </m:e>
                            <m:sup>
                              <m:r>
                                <a:rPr lang="en-US" sz="1000" b="0" i="1" smtClean="0">
                                  <a:latin typeface="Cambria Math" panose="02040503050406030204" pitchFamily="18" charset="0"/>
                                </a:rPr>
                                <m:t>∗</m:t>
                              </m:r>
                            </m:sup>
                          </m:sSup>
                        </m:e>
                      </m:d>
                    </m:oMath>
                  </m:oMathPara>
                </a14:m>
                <a:endParaRPr lang="en-US" sz="1000" dirty="0"/>
              </a:p>
            </p:txBody>
          </p:sp>
        </mc:Choice>
        <mc:Fallback xmlns="">
          <p:sp>
            <p:nvSpPr>
              <p:cNvPr id="46" name="TextBox 45">
                <a:extLst>
                  <a:ext uri="{FF2B5EF4-FFF2-40B4-BE49-F238E27FC236}">
                    <a16:creationId xmlns:a16="http://schemas.microsoft.com/office/drawing/2014/main" id="{5977CF97-5403-2662-A5EE-1427E9681467}"/>
                  </a:ext>
                </a:extLst>
              </p:cNvPr>
              <p:cNvSpPr txBox="1">
                <a:spLocks noRot="1" noChangeAspect="1" noMove="1" noResize="1" noEditPoints="1" noAdjustHandles="1" noChangeArrowheads="1" noChangeShapeType="1" noTextEdit="1"/>
              </p:cNvSpPr>
              <p:nvPr/>
            </p:nvSpPr>
            <p:spPr>
              <a:xfrm>
                <a:off x="2311475" y="2219265"/>
                <a:ext cx="1815805" cy="400110"/>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552522404"/>
      </p:ext>
    </p:extLst>
  </p:cSld>
  <p:clrMapOvr>
    <a:masterClrMapping/>
  </p:clrMapOvr>
</p:sld>
</file>

<file path=ppt/theme/theme1.xml><?xml version="1.0" encoding="utf-8"?>
<a:theme xmlns:a="http://schemas.openxmlformats.org/drawingml/2006/main" name="Ma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3" id="{D4112C74-A76E-A244-A38B-7B589F31A3A0}" vid="{02DB7040-99DC-AA41-AC99-CF992BB610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74F5D463876B2498F216835DB1298F6" ma:contentTypeVersion="13" ma:contentTypeDescription="Create a new document." ma:contentTypeScope="" ma:versionID="7957ea766adc7a1f8ada85e1f16c5ad0">
  <xsd:schema xmlns:xsd="http://www.w3.org/2001/XMLSchema" xmlns:xs="http://www.w3.org/2001/XMLSchema" xmlns:p="http://schemas.microsoft.com/office/2006/metadata/properties" xmlns:ns2="82db8b44-0703-48fc-920e-285d3f66b75e" xmlns:ns3="8db4f6ed-281a-40b3-a3a6-248115f75364" targetNamespace="http://schemas.microsoft.com/office/2006/metadata/properties" ma:root="true" ma:fieldsID="51c19d7e075a31899c1cd216db6b60db" ns2:_="" ns3:_="">
    <xsd:import namespace="82db8b44-0703-48fc-920e-285d3f66b75e"/>
    <xsd:import namespace="8db4f6ed-281a-40b3-a3a6-248115f7536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ServiceDateTaken" minOccurs="0"/>
                <xsd:element ref="ns2:MediaLengthInSecond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2db8b44-0703-48fc-920e-285d3f66b75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db4f6ed-281a-40b3-a3a6-248115f7536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6F2769-7194-4217-93D3-3AF3A4742282}">
  <ds:schemaRefs>
    <ds:schemaRef ds:uri="http://schemas.microsoft.com/office/infopath/2007/PartnerControls"/>
    <ds:schemaRef ds:uri="http://purl.org/dc/terms/"/>
    <ds:schemaRef ds:uri="http://purl.org/dc/elements/1.1/"/>
    <ds:schemaRef ds:uri="http://schemas.openxmlformats.org/package/2006/metadata/core-properties"/>
    <ds:schemaRef ds:uri="82db8b44-0703-48fc-920e-285d3f66b75e"/>
    <ds:schemaRef ds:uri="http://schemas.microsoft.com/office/2006/documentManagement/types"/>
    <ds:schemaRef ds:uri="http://purl.org/dc/dcmitype/"/>
    <ds:schemaRef ds:uri="8db4f6ed-281a-40b3-a3a6-248115f75364"/>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00CDEACD-F46F-495A-8810-85205DBC330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2db8b44-0703-48fc-920e-285d3f66b75e"/>
    <ds:schemaRef ds:uri="8db4f6ed-281a-40b3-a3a6-248115f7536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IUB-template</Template>
  <TotalTime>25560</TotalTime>
  <Words>2297</Words>
  <Application>Microsoft Macintosh PowerPoint</Application>
  <PresentationFormat>On-screen Show (16:9)</PresentationFormat>
  <Paragraphs>236</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Cambria Math</vt:lpstr>
      <vt:lpstr>Courier New</vt:lpstr>
      <vt:lpstr>Wingdings</vt:lpstr>
      <vt:lpstr>Main</vt:lpstr>
      <vt:lpstr>PowerPoint Presentation</vt:lpstr>
      <vt:lpstr>Outline for Today</vt:lpstr>
      <vt:lpstr>Market Structure</vt:lpstr>
      <vt:lpstr>Market Structure</vt:lpstr>
      <vt:lpstr>Quick Recap of Perfect Competition</vt:lpstr>
      <vt:lpstr>Perfect Competition and Price-Taking Behavior</vt:lpstr>
      <vt:lpstr>Perfect Competition and Price-Taking Behavior</vt:lpstr>
      <vt:lpstr>Quick Review of Profit Maximization</vt:lpstr>
      <vt:lpstr>Intuition of Profit Maximization</vt:lpstr>
      <vt:lpstr>Perfect Competition and Marginal Revenue</vt:lpstr>
      <vt:lpstr>Imperfect Competition and Monopoly</vt:lpstr>
      <vt:lpstr>Market Equilibrium with Monopoly</vt:lpstr>
      <vt:lpstr>Market Equilibrium with Monopoly</vt:lpstr>
      <vt:lpstr>Marginal Revenue</vt:lpstr>
      <vt:lpstr>Marginal Revenue for Monopolistic Firms</vt:lpstr>
      <vt:lpstr>Market Equilibrium with Monopoly</vt:lpstr>
      <vt:lpstr>Market Equilibrium with Monopoly</vt:lpstr>
      <vt:lpstr>Welfare Effects of Monopolistic Behavior</vt:lpstr>
      <vt:lpstr>Perfect Competition vs Monopolistic Behavior</vt:lpstr>
      <vt:lpstr>Monopolist Markup – Example</vt:lpstr>
      <vt:lpstr>Monopolist Markup and Efficiency</vt:lpstr>
      <vt:lpstr>Monopolist Markup and Elasticity of Demand</vt:lpstr>
      <vt:lpstr>Monopolist Markup and Elasticity of Demand</vt:lpstr>
      <vt:lpstr>Monopolist Markup and Elasticity of Demand</vt:lpstr>
      <vt:lpstr>For Next Class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Unnecessarily extra long title of presentation</dc:title>
  <dc:creator>Cox, Emily</dc:creator>
  <cp:lastModifiedBy>Navarro Ulloa, Luis Enrique</cp:lastModifiedBy>
  <cp:revision>381</cp:revision>
  <cp:lastPrinted>2014-06-24T16:10:50Z</cp:lastPrinted>
  <dcterms:created xsi:type="dcterms:W3CDTF">2022-01-21T17:11:20Z</dcterms:created>
  <dcterms:modified xsi:type="dcterms:W3CDTF">2024-08-20T14:38:16Z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0x010100774F5D463876B2498F216835DB1298F6</vt:lpwstr>
  </property>
</Properties>
</file>