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489" r:id="rId5"/>
    <p:sldId id="356" r:id="rId6"/>
    <p:sldId id="785" r:id="rId7"/>
    <p:sldId id="796" r:id="rId8"/>
    <p:sldId id="802" r:id="rId9"/>
    <p:sldId id="797" r:id="rId10"/>
    <p:sldId id="798" r:id="rId11"/>
    <p:sldId id="786" r:id="rId12"/>
    <p:sldId id="799" r:id="rId13"/>
    <p:sldId id="800" r:id="rId14"/>
    <p:sldId id="801" r:id="rId15"/>
    <p:sldId id="803" r:id="rId16"/>
    <p:sldId id="804" r:id="rId17"/>
    <p:sldId id="791" r:id="rId18"/>
    <p:sldId id="805" r:id="rId19"/>
    <p:sldId id="806" r:id="rId20"/>
    <p:sldId id="807" r:id="rId21"/>
    <p:sldId id="810" r:id="rId22"/>
    <p:sldId id="809" r:id="rId23"/>
    <p:sldId id="811" r:id="rId24"/>
    <p:sldId id="812" r:id="rId25"/>
    <p:sldId id="814" r:id="rId26"/>
    <p:sldId id="813" r:id="rId27"/>
    <p:sldId id="815" r:id="rId28"/>
    <p:sldId id="816" r:id="rId29"/>
    <p:sldId id="72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85"/>
            <p14:sldId id="796"/>
            <p14:sldId id="802"/>
            <p14:sldId id="797"/>
            <p14:sldId id="798"/>
            <p14:sldId id="786"/>
            <p14:sldId id="799"/>
            <p14:sldId id="800"/>
            <p14:sldId id="801"/>
            <p14:sldId id="803"/>
            <p14:sldId id="804"/>
            <p14:sldId id="791"/>
            <p14:sldId id="805"/>
            <p14:sldId id="806"/>
            <p14:sldId id="807"/>
            <p14:sldId id="810"/>
            <p14:sldId id="809"/>
            <p14:sldId id="811"/>
            <p14:sldId id="812"/>
            <p14:sldId id="814"/>
            <p14:sldId id="813"/>
            <p14:sldId id="815"/>
            <p14:sldId id="816"/>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E96969"/>
    <a:srgbClr val="99FF33"/>
    <a:srgbClr val="B6E983"/>
    <a:srgbClr val="E0E0E0"/>
    <a:srgbClr val="69C1E1"/>
    <a:srgbClr val="0C0D0C"/>
    <a:srgbClr val="953735"/>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4" autoAdjust="0"/>
    <p:restoredTop sz="94694" autoAdjust="0"/>
  </p:normalViewPr>
  <p:slideViewPr>
    <p:cSldViewPr snapToGrid="0" snapToObjects="1">
      <p:cViewPr varScale="1">
        <p:scale>
          <a:sx n="170" d="100"/>
          <a:sy n="170" d="100"/>
        </p:scale>
        <p:origin x="8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649ACEA3-9253-8949-9CBF-A89385C845A3}"/>
    <pc:docChg chg="delSld modSection">
      <pc:chgData name="Navarro Ulloa, Luis Enrique" userId="adde1b74-f296-445a-8659-1214c6e2ca22" providerId="ADAL" clId="{649ACEA3-9253-8949-9CBF-A89385C845A3}" dt="2024-08-20T14:35:41.479" v="0" actId="2696"/>
      <pc:docMkLst>
        <pc:docMk/>
      </pc:docMkLst>
      <pc:sldChg chg="del">
        <pc:chgData name="Navarro Ulloa, Luis Enrique" userId="adde1b74-f296-445a-8659-1214c6e2ca22" providerId="ADAL" clId="{649ACEA3-9253-8949-9CBF-A89385C845A3}" dt="2024-08-20T14:35:41.479" v="0" actId="2696"/>
        <pc:sldMkLst>
          <pc:docMk/>
          <pc:sldMk cId="2723586299" sldId="4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ec.world/en/profile/country/usa?depthSelector1=HS2Depth&amp;yearlyTradeFlowSelector=flow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hyperlink" Target="https://ustr.gov/about-us/policy-offices/press-office/press-releases/2022/july/ustr-announces-fiscal-year-2023-wto-tariff-rate-quota-allocations-raw-cane-sugar-and-sugar"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wto.org/"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Trade Policy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Comparative Advantage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15569" y="571179"/>
            <a:ext cx="8735061" cy="4093428"/>
          </a:xfrm>
          <a:prstGeom prst="rect">
            <a:avLst/>
          </a:prstGeom>
          <a:noFill/>
        </p:spPr>
        <p:txBody>
          <a:bodyPr wrap="square">
            <a:spAutoFit/>
          </a:bodyPr>
          <a:lstStyle/>
          <a:p>
            <a:pPr>
              <a:spcBef>
                <a:spcPts val="1200"/>
              </a:spcBef>
              <a:spcAft>
                <a:spcPts val="600"/>
              </a:spcAft>
            </a:pPr>
            <a:r>
              <a:rPr lang="en-US" sz="1400" dirty="0"/>
              <a:t>Why is it the case that exchange made them better-off? Both exploited their skills the best they could and maximized total output by trading. </a:t>
            </a:r>
          </a:p>
          <a:p>
            <a:pPr marL="285750" indent="-285750">
              <a:spcBef>
                <a:spcPts val="1200"/>
              </a:spcBef>
              <a:spcAft>
                <a:spcPts val="600"/>
              </a:spcAft>
              <a:buFont typeface="Arial" panose="020B0604020202020204" pitchFamily="34" charset="0"/>
              <a:buChar char="•"/>
            </a:pPr>
            <a:r>
              <a:rPr lang="en-US" sz="1400" b="1" dirty="0"/>
              <a:t>Comparative Advantage: </a:t>
            </a:r>
            <a:r>
              <a:rPr lang="en-US" sz="1400" dirty="0"/>
              <a:t>the ability to produce a good at a lower opportunity than another producer. </a:t>
            </a:r>
            <a:endParaRPr lang="en-US" sz="1400" b="1" dirty="0"/>
          </a:p>
          <a:p>
            <a:pPr marL="285750" indent="-285750">
              <a:spcBef>
                <a:spcPts val="1200"/>
              </a:spcBef>
              <a:spcAft>
                <a:spcPts val="600"/>
              </a:spcAft>
              <a:buFont typeface="Arial" panose="020B0604020202020204" pitchFamily="34" charset="0"/>
              <a:buChar char="•"/>
            </a:pPr>
            <a:r>
              <a:rPr lang="en-US" sz="1400" dirty="0"/>
              <a:t>In our example: </a:t>
            </a:r>
          </a:p>
          <a:p>
            <a:pPr marL="742950" lvl="1" indent="-285750">
              <a:spcBef>
                <a:spcPts val="1200"/>
              </a:spcBef>
              <a:spcAft>
                <a:spcPts val="600"/>
              </a:spcAft>
              <a:buFont typeface="Arial" panose="020B0604020202020204" pitchFamily="34" charset="0"/>
              <a:buChar char="•"/>
            </a:pPr>
            <a:r>
              <a:rPr lang="en-US" sz="1400" dirty="0"/>
              <a:t>Bob has a comparative advantage over Sandy in apples collection. </a:t>
            </a:r>
          </a:p>
          <a:p>
            <a:pPr marL="1200150" lvl="2" indent="-285750">
              <a:spcBef>
                <a:spcPts val="1200"/>
              </a:spcBef>
              <a:spcAft>
                <a:spcPts val="600"/>
              </a:spcAft>
              <a:buFont typeface="Arial" panose="020B0604020202020204" pitchFamily="34" charset="0"/>
              <a:buChar char="•"/>
            </a:pPr>
            <a:r>
              <a:rPr lang="en-US" sz="1400" dirty="0"/>
              <a:t>Bob’s opportunity cost of 1 apple (in terms of fish): 0.5 fish</a:t>
            </a:r>
          </a:p>
          <a:p>
            <a:pPr marL="1200150" lvl="2" indent="-285750">
              <a:spcBef>
                <a:spcPts val="1200"/>
              </a:spcBef>
              <a:spcAft>
                <a:spcPts val="600"/>
              </a:spcAft>
              <a:buFont typeface="Arial" panose="020B0604020202020204" pitchFamily="34" charset="0"/>
              <a:buChar char="•"/>
            </a:pPr>
            <a:r>
              <a:rPr lang="en-US" sz="1400" dirty="0"/>
              <a:t>Sandy’s opportunity cost of 1 apple (in terms of fish): 2 apples </a:t>
            </a:r>
          </a:p>
          <a:p>
            <a:pPr marL="742950" lvl="1" indent="-285750">
              <a:spcBef>
                <a:spcPts val="1200"/>
              </a:spcBef>
              <a:spcAft>
                <a:spcPts val="600"/>
              </a:spcAft>
              <a:buFont typeface="Arial" panose="020B0604020202020204" pitchFamily="34" charset="0"/>
              <a:buChar char="•"/>
            </a:pPr>
            <a:r>
              <a:rPr lang="en-US" sz="1400" dirty="0"/>
              <a:t>Sandy has a comparative advantage over Bob in fishing. </a:t>
            </a:r>
          </a:p>
          <a:p>
            <a:pPr marL="1200150" lvl="2" indent="-285750">
              <a:spcBef>
                <a:spcPts val="1200"/>
              </a:spcBef>
              <a:spcAft>
                <a:spcPts val="600"/>
              </a:spcAft>
              <a:buFont typeface="Arial" panose="020B0604020202020204" pitchFamily="34" charset="0"/>
              <a:buChar char="•"/>
            </a:pPr>
            <a:r>
              <a:rPr lang="en-US" sz="1400" dirty="0"/>
              <a:t>Bob’s opportunity cost of 1 fish (in terms of apples): 2 apples</a:t>
            </a:r>
          </a:p>
          <a:p>
            <a:pPr marL="1200150" lvl="2" indent="-285750">
              <a:spcBef>
                <a:spcPts val="1200"/>
              </a:spcBef>
              <a:spcAft>
                <a:spcPts val="600"/>
              </a:spcAft>
              <a:buFont typeface="Arial" panose="020B0604020202020204" pitchFamily="34" charset="0"/>
              <a:buChar char="•"/>
            </a:pPr>
            <a:r>
              <a:rPr lang="en-US" sz="1400" dirty="0"/>
              <a:t>Sandy’s opportunity cost of 1 fish (in terms of apples): 0.5 apples </a:t>
            </a:r>
          </a:p>
        </p:txBody>
      </p:sp>
    </p:spTree>
    <p:extLst>
      <p:ext uri="{BB962C8B-B14F-4D97-AF65-F5344CB8AC3E}">
        <p14:creationId xmlns:p14="http://schemas.microsoft.com/office/powerpoint/2010/main" val="36846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Absolute Advantage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5499101" y="837558"/>
            <a:ext cx="3435350"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that Bob created a fishing rod that doubles his production of fish. Now he can capture 10 fish in one day. How does his PPF looks like after the change?</a:t>
            </a:r>
          </a:p>
          <a:p>
            <a:pPr marL="285750" indent="-285750">
              <a:spcBef>
                <a:spcPts val="1200"/>
              </a:spcBef>
              <a:spcAft>
                <a:spcPts val="600"/>
              </a:spcAft>
              <a:buFont typeface="Arial" panose="020B0604020202020204" pitchFamily="34" charset="0"/>
              <a:buChar char="•"/>
            </a:pPr>
            <a:r>
              <a:rPr lang="en-US" sz="1400" b="1" dirty="0"/>
              <a:t>Absolute Advantage: </a:t>
            </a:r>
            <a:r>
              <a:rPr lang="en-US" sz="1400" dirty="0"/>
              <a:t>the ability to produce </a:t>
            </a:r>
            <a:r>
              <a:rPr lang="en-US" sz="1400" b="1" dirty="0"/>
              <a:t>both</a:t>
            </a:r>
            <a:r>
              <a:rPr lang="en-US" sz="1400" dirty="0"/>
              <a:t> goods at a lower opportunity than another producer.  </a:t>
            </a:r>
          </a:p>
          <a:p>
            <a:pPr marL="285750" indent="-285750">
              <a:spcBef>
                <a:spcPts val="1200"/>
              </a:spcBef>
              <a:spcAft>
                <a:spcPts val="600"/>
              </a:spcAft>
              <a:buFont typeface="Arial" panose="020B0604020202020204" pitchFamily="34" charset="0"/>
              <a:buChar char="•"/>
            </a:pPr>
            <a:r>
              <a:rPr lang="en-US" sz="1400" dirty="0"/>
              <a:t>Is it still beneficial to trade? </a:t>
            </a:r>
          </a:p>
          <a:p>
            <a:pPr marL="285750" indent="-285750">
              <a:spcBef>
                <a:spcPts val="1200"/>
              </a:spcBef>
              <a:spcAft>
                <a:spcPts val="600"/>
              </a:spcAft>
              <a:buFont typeface="Arial" panose="020B0604020202020204" pitchFamily="34" charset="0"/>
              <a:buChar char="•"/>
            </a:pPr>
            <a:r>
              <a:rPr lang="en-US" sz="1400" dirty="0"/>
              <a:t>Yes! Do the same exercise. If they trade, they can attain a consumption bundle outside their PPF. </a:t>
            </a:r>
          </a:p>
          <a:p>
            <a:pPr marL="742950" lvl="1" indent="-285750">
              <a:spcBef>
                <a:spcPts val="1200"/>
              </a:spcBef>
              <a:spcAft>
                <a:spcPts val="600"/>
              </a:spcAft>
              <a:buFont typeface="Arial" panose="020B0604020202020204" pitchFamily="34" charset="0"/>
              <a:buChar char="•"/>
            </a:pPr>
            <a:r>
              <a:rPr lang="en-US" sz="1400" dirty="0"/>
              <a:t>Terms of trade might differ. </a:t>
            </a:r>
          </a:p>
        </p:txBody>
      </p:sp>
      <p:pic>
        <p:nvPicPr>
          <p:cNvPr id="6" name="Picture 5" descr="Chart, line chart&#10;&#10;Description automatically generated">
            <a:extLst>
              <a:ext uri="{FF2B5EF4-FFF2-40B4-BE49-F238E27FC236}">
                <a16:creationId xmlns:a16="http://schemas.microsoft.com/office/drawing/2014/main" id="{9C13CBF4-2A17-EF3F-D2AD-BCB1EDA0155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419" y="571179"/>
            <a:ext cx="5499942" cy="4001142"/>
          </a:xfrm>
          <a:prstGeom prst="rect">
            <a:avLst/>
          </a:prstGeom>
        </p:spPr>
      </p:pic>
      <p:sp>
        <p:nvSpPr>
          <p:cNvPr id="8" name="TextBox 7">
            <a:extLst>
              <a:ext uri="{FF2B5EF4-FFF2-40B4-BE49-F238E27FC236}">
                <a16:creationId xmlns:a16="http://schemas.microsoft.com/office/drawing/2014/main" id="{7F908FC1-71FD-C723-5C20-0A365E15B467}"/>
              </a:ext>
            </a:extLst>
          </p:cNvPr>
          <p:cNvSpPr txBox="1"/>
          <p:nvPr/>
        </p:nvSpPr>
        <p:spPr>
          <a:xfrm>
            <a:off x="864647" y="864704"/>
            <a:ext cx="1872203" cy="430887"/>
          </a:xfrm>
          <a:prstGeom prst="rect">
            <a:avLst/>
          </a:prstGeom>
          <a:noFill/>
        </p:spPr>
        <p:txBody>
          <a:bodyPr wrap="square">
            <a:spAutoFit/>
          </a:bodyPr>
          <a:lstStyle/>
          <a:p>
            <a:pPr algn="r"/>
            <a:r>
              <a:rPr lang="en-US" sz="1100" b="1" dirty="0"/>
              <a:t>Comparative Advantage </a:t>
            </a:r>
            <a:r>
              <a:rPr lang="en-US" sz="1100" dirty="0"/>
              <a:t>PPFs intersect</a:t>
            </a:r>
          </a:p>
        </p:txBody>
      </p:sp>
      <p:sp>
        <p:nvSpPr>
          <p:cNvPr id="9" name="TextBox 8">
            <a:extLst>
              <a:ext uri="{FF2B5EF4-FFF2-40B4-BE49-F238E27FC236}">
                <a16:creationId xmlns:a16="http://schemas.microsoft.com/office/drawing/2014/main" id="{BB143314-D570-2736-0790-489941EC8B0F}"/>
              </a:ext>
            </a:extLst>
          </p:cNvPr>
          <p:cNvSpPr txBox="1"/>
          <p:nvPr/>
        </p:nvSpPr>
        <p:spPr>
          <a:xfrm>
            <a:off x="3488793" y="877648"/>
            <a:ext cx="1872203" cy="600164"/>
          </a:xfrm>
          <a:prstGeom prst="rect">
            <a:avLst/>
          </a:prstGeom>
          <a:noFill/>
        </p:spPr>
        <p:txBody>
          <a:bodyPr wrap="square">
            <a:spAutoFit/>
          </a:bodyPr>
          <a:lstStyle/>
          <a:p>
            <a:pPr algn="r"/>
            <a:r>
              <a:rPr lang="en-US" sz="1100" b="1" dirty="0"/>
              <a:t>Absolute Advantage</a:t>
            </a:r>
          </a:p>
          <a:p>
            <a:pPr algn="r"/>
            <a:r>
              <a:rPr lang="en-US" sz="1100" dirty="0"/>
              <a:t>One PPF is above the other.</a:t>
            </a:r>
          </a:p>
        </p:txBody>
      </p:sp>
    </p:spTree>
    <p:extLst>
      <p:ext uri="{BB962C8B-B14F-4D97-AF65-F5344CB8AC3E}">
        <p14:creationId xmlns:p14="http://schemas.microsoft.com/office/powerpoint/2010/main" val="94741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In order to maximize output, the economy must be producing a combination of goods that lies at the production possibility frontier. </a:t>
            </a:r>
          </a:p>
          <a:p>
            <a:pPr marL="285750" indent="-285750">
              <a:spcBef>
                <a:spcPts val="1200"/>
              </a:spcBef>
              <a:spcAft>
                <a:spcPts val="600"/>
              </a:spcAft>
              <a:buFont typeface="Arial" panose="020B0604020202020204" pitchFamily="34" charset="0"/>
              <a:buChar char="•"/>
            </a:pPr>
            <a:r>
              <a:rPr lang="en-US" sz="1400" dirty="0"/>
              <a:t>For trade to be beneficial, the agent’s opportunity cost must differ (i.e. there needs to be some comparative advantage). </a:t>
            </a:r>
          </a:p>
          <a:p>
            <a:pPr marL="742950" lvl="1" indent="-285750">
              <a:spcBef>
                <a:spcPts val="1200"/>
              </a:spcBef>
              <a:spcAft>
                <a:spcPts val="600"/>
              </a:spcAft>
              <a:buFont typeface="Arial" panose="020B0604020202020204" pitchFamily="34" charset="0"/>
              <a:buChar char="•"/>
            </a:pPr>
            <a:r>
              <a:rPr lang="en-US" sz="1400" dirty="0"/>
              <a:t>Example: suppose both Bob and Sandy can produce the same number of apples and fish. Then the equilibrium with and without trade leads to the same consumption bundle. </a:t>
            </a:r>
          </a:p>
          <a:p>
            <a:pPr marL="285750" indent="-285750">
              <a:spcBef>
                <a:spcPts val="1200"/>
              </a:spcBef>
              <a:spcAft>
                <a:spcPts val="600"/>
              </a:spcAft>
              <a:buFont typeface="Arial" panose="020B0604020202020204" pitchFamily="34" charset="0"/>
              <a:buChar char="•"/>
            </a:pPr>
            <a:r>
              <a:rPr lang="en-US" sz="1400" dirty="0"/>
              <a:t>Trade creates incentives for specialization in the activity in which each agent has a comparative advantage.  </a:t>
            </a:r>
          </a:p>
          <a:p>
            <a:pPr marL="742950" lvl="1" indent="-285750">
              <a:spcBef>
                <a:spcPts val="1200"/>
              </a:spcBef>
              <a:spcAft>
                <a:spcPts val="600"/>
              </a:spcAft>
              <a:buFont typeface="Arial" panose="020B0604020202020204" pitchFamily="34" charset="0"/>
              <a:buChar char="•"/>
            </a:pPr>
            <a:r>
              <a:rPr lang="en-US" sz="1400" dirty="0"/>
              <a:t>Example: countries with large farmlands and skilled farmers have incentives to specialize in agriculture.</a:t>
            </a:r>
          </a:p>
          <a:p>
            <a:pPr marL="285750" indent="-285750">
              <a:spcBef>
                <a:spcPts val="1200"/>
              </a:spcBef>
              <a:spcAft>
                <a:spcPts val="600"/>
              </a:spcAft>
              <a:buFont typeface="Arial" panose="020B0604020202020204" pitchFamily="34" charset="0"/>
              <a:buChar char="•"/>
            </a:pPr>
            <a:r>
              <a:rPr lang="en-US" sz="1400" dirty="0"/>
              <a:t>The opportunity cost equals the terms of trade: units of one good you are willing to give up in exchange for units of another good. </a:t>
            </a:r>
          </a:p>
        </p:txBody>
      </p:sp>
    </p:spTree>
    <p:extLst>
      <p:ext uri="{BB962C8B-B14F-4D97-AF65-F5344CB8AC3E}">
        <p14:creationId xmlns:p14="http://schemas.microsoft.com/office/powerpoint/2010/main" val="5869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behind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86903" y="594006"/>
            <a:ext cx="8735061" cy="384720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Example: </a:t>
            </a:r>
            <a:r>
              <a:rPr lang="en-US" sz="1400" dirty="0">
                <a:hlinkClick r:id="rId2"/>
              </a:rPr>
              <a:t>US’s main export is refined petroleum, while its main import are cars</a:t>
            </a:r>
            <a:r>
              <a:rPr lang="en-US" sz="1400" dirty="0"/>
              <a:t>. </a:t>
            </a:r>
          </a:p>
          <a:p>
            <a:pPr marL="742950" lvl="1" indent="-285750">
              <a:spcBef>
                <a:spcPts val="1200"/>
              </a:spcBef>
              <a:spcAft>
                <a:spcPts val="600"/>
              </a:spcAft>
              <a:buFont typeface="Wingdings" panose="05000000000000000000" pitchFamily="2" charset="2"/>
              <a:buChar char="q"/>
            </a:pPr>
            <a:r>
              <a:rPr lang="en-US" sz="1400" b="1" dirty="0"/>
              <a:t>Exports: </a:t>
            </a:r>
            <a:r>
              <a:rPr lang="en-US" sz="1400" dirty="0"/>
              <a:t>goods </a:t>
            </a:r>
            <a:r>
              <a:rPr lang="en-US" sz="1400" u="sng" dirty="0"/>
              <a:t>sold to </a:t>
            </a:r>
            <a:r>
              <a:rPr lang="en-US" sz="1400" dirty="0"/>
              <a:t>a business partner. </a:t>
            </a:r>
          </a:p>
          <a:p>
            <a:pPr marL="742950" lvl="1" indent="-285750">
              <a:spcBef>
                <a:spcPts val="1200"/>
              </a:spcBef>
              <a:spcAft>
                <a:spcPts val="600"/>
              </a:spcAft>
              <a:buFont typeface="Wingdings" panose="05000000000000000000" pitchFamily="2" charset="2"/>
              <a:buChar char="q"/>
            </a:pPr>
            <a:r>
              <a:rPr lang="en-US" sz="1400" b="1" dirty="0"/>
              <a:t>Imports: </a:t>
            </a:r>
            <a:r>
              <a:rPr lang="en-US" sz="1400" dirty="0"/>
              <a:t>goods </a:t>
            </a:r>
            <a:r>
              <a:rPr lang="en-US" sz="1400" u="sng" dirty="0"/>
              <a:t>purchased from </a:t>
            </a:r>
            <a:r>
              <a:rPr lang="en-US" sz="1400" dirty="0"/>
              <a:t>a business partner. </a:t>
            </a:r>
            <a:endParaRPr lang="en-US" sz="1400" b="1" dirty="0"/>
          </a:p>
          <a:p>
            <a:pPr marL="285750" indent="-285750">
              <a:spcBef>
                <a:spcPts val="1200"/>
              </a:spcBef>
              <a:spcAft>
                <a:spcPts val="600"/>
              </a:spcAft>
              <a:buFont typeface="Arial" panose="020B0604020202020204" pitchFamily="34" charset="0"/>
              <a:buChar char="•"/>
            </a:pPr>
            <a:r>
              <a:rPr lang="en-US" sz="1400" dirty="0"/>
              <a:t>Why is one country willing to export/import one good? </a:t>
            </a:r>
          </a:p>
          <a:p>
            <a:pPr marL="285750" indent="-285750">
              <a:spcBef>
                <a:spcPts val="1200"/>
              </a:spcBef>
              <a:spcAft>
                <a:spcPts val="600"/>
              </a:spcAft>
              <a:buFont typeface="Arial" panose="020B0604020202020204" pitchFamily="34" charset="0"/>
              <a:buChar char="•"/>
            </a:pPr>
            <a:r>
              <a:rPr lang="en-US" sz="1400" dirty="0"/>
              <a:t>Simple intuition: suppose quantity supplied &gt; quantity demanded (i.e. excess supply), then you will be better-off by selling the excess to a business partner. </a:t>
            </a:r>
          </a:p>
          <a:p>
            <a:pPr marL="285750" indent="-285750">
              <a:spcBef>
                <a:spcPts val="1200"/>
              </a:spcBef>
              <a:spcAft>
                <a:spcPts val="600"/>
              </a:spcAft>
              <a:buFont typeface="Arial" panose="020B0604020202020204" pitchFamily="34" charset="0"/>
              <a:buChar char="•"/>
            </a:pPr>
            <a:r>
              <a:rPr lang="en-US" sz="1400" dirty="0"/>
              <a:t>Similarly with imports. If quantity demanded &gt; quantity supplied (i.e. excess demand), then you might be better-off by buying goods from another economic agent. </a:t>
            </a:r>
          </a:p>
          <a:p>
            <a:pPr marL="285750" indent="-285750">
              <a:spcBef>
                <a:spcPts val="1200"/>
              </a:spcBef>
              <a:spcAft>
                <a:spcPts val="600"/>
              </a:spcAft>
              <a:buFont typeface="Arial" panose="020B0604020202020204" pitchFamily="34" charset="0"/>
              <a:buChar char="•"/>
            </a:pPr>
            <a:r>
              <a:rPr lang="en-US" sz="1400" b="1" dirty="0"/>
              <a:t>Remark: </a:t>
            </a:r>
            <a:r>
              <a:rPr lang="en-US" sz="1400" dirty="0"/>
              <a:t>if the world price (i.e. the average price of the good in the world market) is higher than the domestic price, then the country could benefit from exporting some goods. Similarly, if the world price is below the domestic price, then the country could benefit from importing goods. </a:t>
            </a:r>
            <a:endParaRPr lang="en-US" sz="1400" b="1" dirty="0"/>
          </a:p>
        </p:txBody>
      </p:sp>
    </p:spTree>
    <p:extLst>
      <p:ext uri="{BB962C8B-B14F-4D97-AF65-F5344CB8AC3E}">
        <p14:creationId xmlns:p14="http://schemas.microsoft.com/office/powerpoint/2010/main" val="120769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60244E5-39D4-DB6A-CBF7-3403AB45C92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Autarky Equilibrium</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572654"/>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we have two countries, US and Rest of the World (RW, think it like the average of all the other countries). Each economy is described by inverse supply and demand functions for </a:t>
            </a:r>
            <a:r>
              <a:rPr lang="en-US" sz="1400" b="1" dirty="0"/>
              <a:t>cars</a:t>
            </a:r>
            <a:r>
              <a:rPr lang="en-US" sz="1400" dirty="0"/>
              <a:t>. </a:t>
            </a:r>
          </a:p>
        </p:txBody>
      </p:sp>
      <p:sp>
        <p:nvSpPr>
          <p:cNvPr id="9" name="TextBox 8">
            <a:extLst>
              <a:ext uri="{FF2B5EF4-FFF2-40B4-BE49-F238E27FC236}">
                <a16:creationId xmlns:a16="http://schemas.microsoft.com/office/drawing/2014/main" id="{977B2C08-CE1E-C504-CD72-CC3E528E2D0A}"/>
              </a:ext>
            </a:extLst>
          </p:cNvPr>
          <p:cNvSpPr txBox="1"/>
          <p:nvPr/>
        </p:nvSpPr>
        <p:spPr>
          <a:xfrm>
            <a:off x="41287" y="1442994"/>
            <a:ext cx="3951514" cy="301621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Suppose these two countries are not allowed to trade. </a:t>
            </a:r>
          </a:p>
          <a:p>
            <a:pPr marL="285750" indent="-285750">
              <a:spcBef>
                <a:spcPts val="600"/>
              </a:spcBef>
              <a:spcAft>
                <a:spcPts val="600"/>
              </a:spcAft>
              <a:buFont typeface="Arial" panose="020B0604020202020204" pitchFamily="34" charset="0"/>
              <a:buChar char="•"/>
            </a:pPr>
            <a:r>
              <a:rPr lang="en-US" sz="1400" dirty="0"/>
              <a:t>Hence, they can only consume what they produce. </a:t>
            </a:r>
          </a:p>
          <a:p>
            <a:pPr marL="285750" indent="-285750">
              <a:spcBef>
                <a:spcPts val="600"/>
              </a:spcBef>
              <a:spcAft>
                <a:spcPts val="600"/>
              </a:spcAft>
              <a:buFont typeface="Arial" panose="020B0604020202020204" pitchFamily="34" charset="0"/>
              <a:buChar char="•"/>
            </a:pPr>
            <a:r>
              <a:rPr lang="en-US" sz="1400" dirty="0"/>
              <a:t>Supply = Demand in each market. </a:t>
            </a:r>
          </a:p>
          <a:p>
            <a:pPr marL="285750" indent="-285750">
              <a:spcBef>
                <a:spcPts val="600"/>
              </a:spcBef>
              <a:spcAft>
                <a:spcPts val="600"/>
              </a:spcAft>
              <a:buFont typeface="Arial" panose="020B0604020202020204" pitchFamily="34" charset="0"/>
              <a:buChar char="•"/>
            </a:pPr>
            <a:r>
              <a:rPr lang="en-US" sz="1400" dirty="0"/>
              <a:t>We have the traditional analysis. </a:t>
            </a:r>
          </a:p>
          <a:p>
            <a:pPr marL="285750" indent="-285750">
              <a:spcBef>
                <a:spcPts val="600"/>
              </a:spcBef>
              <a:spcAft>
                <a:spcPts val="600"/>
              </a:spcAft>
              <a:buFont typeface="Arial" panose="020B0604020202020204" pitchFamily="34" charset="0"/>
              <a:buChar char="•"/>
            </a:pPr>
            <a:r>
              <a:rPr lang="en-US" sz="1400" dirty="0"/>
              <a:t>Economists often define </a:t>
            </a:r>
            <a:r>
              <a:rPr lang="en-US" sz="1400" b="1" dirty="0"/>
              <a:t>autarky equilibrium</a:t>
            </a:r>
            <a:r>
              <a:rPr lang="en-US" sz="1400" dirty="0"/>
              <a:t> as the market equilibrium without trade. </a:t>
            </a:r>
          </a:p>
          <a:p>
            <a:pPr marL="285750" indent="-285750">
              <a:spcBef>
                <a:spcPts val="600"/>
              </a:spcBef>
              <a:spcAft>
                <a:spcPts val="600"/>
              </a:spcAft>
              <a:buFont typeface="Arial" panose="020B0604020202020204" pitchFamily="34" charset="0"/>
              <a:buChar char="•"/>
            </a:pPr>
            <a:endParaRPr lang="en-US" sz="1400" dirty="0"/>
          </a:p>
        </p:txBody>
      </p:sp>
      <p:cxnSp>
        <p:nvCxnSpPr>
          <p:cNvPr id="10" name="Straight Connector 9">
            <a:extLst>
              <a:ext uri="{FF2B5EF4-FFF2-40B4-BE49-F238E27FC236}">
                <a16:creationId xmlns:a16="http://schemas.microsoft.com/office/drawing/2014/main" id="{CF060A19-4A22-4092-C766-53E1E5E36E21}"/>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19D1978-BCA1-26B3-94A5-7525D727B5FE}"/>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98009BA5-ABA4-CC00-1431-E06360FD774C}"/>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Isosceles Triangle 15">
            <a:extLst>
              <a:ext uri="{FF2B5EF4-FFF2-40B4-BE49-F238E27FC236}">
                <a16:creationId xmlns:a16="http://schemas.microsoft.com/office/drawing/2014/main" id="{B708026E-15AE-5B8C-B760-23790DF60209}"/>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A312F16-0E98-FC09-E281-0DBCDA53AB17}"/>
              </a:ext>
            </a:extLst>
          </p:cNvPr>
          <p:cNvSpPr txBox="1"/>
          <p:nvPr/>
        </p:nvSpPr>
        <p:spPr>
          <a:xfrm>
            <a:off x="4572000" y="2215037"/>
            <a:ext cx="634671" cy="307777"/>
          </a:xfrm>
          <a:prstGeom prst="rect">
            <a:avLst/>
          </a:prstGeom>
          <a:noFill/>
        </p:spPr>
        <p:txBody>
          <a:bodyPr wrap="square">
            <a:spAutoFit/>
          </a:bodyPr>
          <a:lstStyle/>
          <a:p>
            <a:r>
              <a:rPr lang="en-US" sz="1400" b="1" dirty="0"/>
              <a:t>CS</a:t>
            </a:r>
          </a:p>
        </p:txBody>
      </p:sp>
      <p:sp>
        <p:nvSpPr>
          <p:cNvPr id="18" name="TextBox 17">
            <a:extLst>
              <a:ext uri="{FF2B5EF4-FFF2-40B4-BE49-F238E27FC236}">
                <a16:creationId xmlns:a16="http://schemas.microsoft.com/office/drawing/2014/main" id="{5405B936-F7D0-705E-83E7-DF33F525D6EE}"/>
              </a:ext>
            </a:extLst>
          </p:cNvPr>
          <p:cNvSpPr txBox="1"/>
          <p:nvPr/>
        </p:nvSpPr>
        <p:spPr>
          <a:xfrm>
            <a:off x="4572000" y="2962217"/>
            <a:ext cx="634671" cy="307777"/>
          </a:xfrm>
          <a:prstGeom prst="rect">
            <a:avLst/>
          </a:prstGeom>
          <a:noFill/>
        </p:spPr>
        <p:txBody>
          <a:bodyPr wrap="square">
            <a:spAutoFit/>
          </a:bodyPr>
          <a:lstStyle/>
          <a:p>
            <a:r>
              <a:rPr lang="en-US" sz="1400" b="1" dirty="0"/>
              <a:t>PS</a:t>
            </a:r>
          </a:p>
        </p:txBody>
      </p:sp>
    </p:spTree>
    <p:extLst>
      <p:ext uri="{BB962C8B-B14F-4D97-AF65-F5344CB8AC3E}">
        <p14:creationId xmlns:p14="http://schemas.microsoft.com/office/powerpoint/2010/main" val="107813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7A55D9D-E232-9E49-4A11-52CF66B645A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(Exports)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suppose the world price of cars is higher than the price of cars in the US. Then, the US could benefit from exporting cars to the Rest of the World. </a:t>
            </a:r>
            <a:r>
              <a:rPr lang="en-US" sz="1400" b="1" dirty="0"/>
              <a:t>Suppose both countries can trade. </a:t>
            </a:r>
            <a:endParaRPr lang="en-US" sz="1400" dirty="0"/>
          </a:p>
        </p:txBody>
      </p: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6586329" y="2009167"/>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𝑟𝑤</m:t>
                          </m:r>
                        </m:sub>
                      </m:sSub>
                      <m:r>
                        <a:rPr lang="en-US" sz="1400" b="0" i="1" smtClean="0">
                          <a:latin typeface="Cambria Math" panose="02040503050406030204" pitchFamily="18" charset="0"/>
                        </a:rPr>
                        <m:t>=7</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6586329" y="2009167"/>
                <a:ext cx="1350852" cy="307777"/>
              </a:xfrm>
              <a:prstGeom prst="rect">
                <a:avLst/>
              </a:prstGeom>
              <a:blipFill>
                <a:blip r:embed="rId3"/>
                <a:stretch>
                  <a:fillRect b="-4000"/>
                </a:stretch>
              </a:blipFill>
            </p:spPr>
            <p:txBody>
              <a:bodyPr/>
              <a:lstStyle/>
              <a:p>
                <a:r>
                  <a:rPr lang="en-US">
                    <a:noFill/>
                  </a:rPr>
                  <a:t> </a:t>
                </a:r>
              </a:p>
            </p:txBody>
          </p:sp>
        </mc:Fallback>
      </mc:AlternateContent>
      <p:sp>
        <p:nvSpPr>
          <p:cNvPr id="13" name="Isosceles Triangle 12">
            <a:extLst>
              <a:ext uri="{FF2B5EF4-FFF2-40B4-BE49-F238E27FC236}">
                <a16:creationId xmlns:a16="http://schemas.microsoft.com/office/drawing/2014/main" id="{EF36DEEF-EF2C-54DD-403A-EB693E537422}"/>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Isosceles Triangle 13">
            <a:extLst>
              <a:ext uri="{FF2B5EF4-FFF2-40B4-BE49-F238E27FC236}">
                <a16:creationId xmlns:a16="http://schemas.microsoft.com/office/drawing/2014/main" id="{B166E1B5-5E77-F2A9-D3F4-8BF1EE5B6553}"/>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94C1F129-B482-4C86-62B3-12E72C550130}"/>
              </a:ext>
            </a:extLst>
          </p:cNvPr>
          <p:cNvSpPr txBox="1"/>
          <p:nvPr/>
        </p:nvSpPr>
        <p:spPr>
          <a:xfrm>
            <a:off x="4858821" y="2351675"/>
            <a:ext cx="634671" cy="307777"/>
          </a:xfrm>
          <a:prstGeom prst="rect">
            <a:avLst/>
          </a:prstGeom>
          <a:noFill/>
        </p:spPr>
        <p:txBody>
          <a:bodyPr wrap="square">
            <a:spAutoFit/>
          </a:bodyPr>
          <a:lstStyle/>
          <a:p>
            <a:r>
              <a:rPr lang="en-US" sz="1400" b="1" dirty="0"/>
              <a:t>B</a:t>
            </a:r>
          </a:p>
        </p:txBody>
      </p:sp>
      <p:sp>
        <p:nvSpPr>
          <p:cNvPr id="20" name="TextBox 19">
            <a:extLst>
              <a:ext uri="{FF2B5EF4-FFF2-40B4-BE49-F238E27FC236}">
                <a16:creationId xmlns:a16="http://schemas.microsoft.com/office/drawing/2014/main" id="{FA5EA07F-04DD-4FDD-EBF3-47FEBE6C5FF1}"/>
              </a:ext>
            </a:extLst>
          </p:cNvPr>
          <p:cNvSpPr txBox="1"/>
          <p:nvPr/>
        </p:nvSpPr>
        <p:spPr>
          <a:xfrm>
            <a:off x="4572000" y="2962217"/>
            <a:ext cx="634671" cy="307777"/>
          </a:xfrm>
          <a:prstGeom prst="rect">
            <a:avLst/>
          </a:prstGeom>
          <a:noFill/>
        </p:spPr>
        <p:txBody>
          <a:bodyPr wrap="square">
            <a:spAutoFit/>
          </a:bodyPr>
          <a:lstStyle/>
          <a:p>
            <a:r>
              <a:rPr lang="en-US" sz="1400" b="1" dirty="0"/>
              <a:t>C</a:t>
            </a:r>
          </a:p>
        </p:txBody>
      </p:sp>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2201156"/>
            <a:ext cx="257338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00C5D391-96CB-C66F-7D58-132E388E4EBE}"/>
              </a:ext>
            </a:extLst>
          </p:cNvPr>
          <p:cNvSpPr/>
          <p:nvPr/>
        </p:nvSpPr>
        <p:spPr>
          <a:xfrm flipV="1">
            <a:off x="5426424" y="2206038"/>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1F37D2CD-AB71-417A-3540-EA46F4DDE8B3}"/>
              </a:ext>
            </a:extLst>
          </p:cNvPr>
          <p:cNvSpPr txBox="1"/>
          <p:nvPr/>
        </p:nvSpPr>
        <p:spPr>
          <a:xfrm>
            <a:off x="4463064" y="1789907"/>
            <a:ext cx="634671" cy="307777"/>
          </a:xfrm>
          <a:prstGeom prst="rect">
            <a:avLst/>
          </a:prstGeom>
          <a:noFill/>
        </p:spPr>
        <p:txBody>
          <a:bodyPr wrap="square">
            <a:spAutoFit/>
          </a:bodyPr>
          <a:lstStyle/>
          <a:p>
            <a:r>
              <a:rPr lang="en-US" sz="1400" b="1" dirty="0"/>
              <a:t>A</a:t>
            </a:r>
          </a:p>
        </p:txBody>
      </p:sp>
      <p:sp>
        <p:nvSpPr>
          <p:cNvPr id="23" name="TextBox 22">
            <a:extLst>
              <a:ext uri="{FF2B5EF4-FFF2-40B4-BE49-F238E27FC236}">
                <a16:creationId xmlns:a16="http://schemas.microsoft.com/office/drawing/2014/main" id="{F82904B8-F109-8C81-E219-48CA07BA8405}"/>
              </a:ext>
            </a:extLst>
          </p:cNvPr>
          <p:cNvSpPr txBox="1"/>
          <p:nvPr/>
        </p:nvSpPr>
        <p:spPr>
          <a:xfrm>
            <a:off x="5998614" y="2284215"/>
            <a:ext cx="634671" cy="307777"/>
          </a:xfrm>
          <a:prstGeom prst="rect">
            <a:avLst/>
          </a:prstGeom>
          <a:noFill/>
        </p:spPr>
        <p:txBody>
          <a:bodyPr wrap="square">
            <a:spAutoFit/>
          </a:bodyPr>
          <a:lstStyle/>
          <a:p>
            <a:r>
              <a:rPr lang="en-US" sz="1400" b="1" dirty="0"/>
              <a:t>D</a:t>
            </a:r>
          </a:p>
        </p:txBody>
      </p:sp>
      <p:sp>
        <p:nvSpPr>
          <p:cNvPr id="24" name="TextBox 23">
            <a:extLst>
              <a:ext uri="{FF2B5EF4-FFF2-40B4-BE49-F238E27FC236}">
                <a16:creationId xmlns:a16="http://schemas.microsoft.com/office/drawing/2014/main" id="{8CFB0AC6-6146-4085-22FF-8382CF2C3DF6}"/>
              </a:ext>
            </a:extLst>
          </p:cNvPr>
          <p:cNvSpPr txBox="1"/>
          <p:nvPr/>
        </p:nvSpPr>
        <p:spPr>
          <a:xfrm>
            <a:off x="5602766" y="1668116"/>
            <a:ext cx="1103711" cy="307777"/>
          </a:xfrm>
          <a:prstGeom prst="rect">
            <a:avLst/>
          </a:prstGeom>
          <a:noFill/>
        </p:spPr>
        <p:txBody>
          <a:bodyPr wrap="square">
            <a:spAutoFit/>
          </a:bodyPr>
          <a:lstStyle/>
          <a:p>
            <a:pPr algn="ctr"/>
            <a:r>
              <a:rPr lang="en-US" sz="1400" b="1" dirty="0"/>
              <a:t>Exports</a:t>
            </a:r>
          </a:p>
        </p:txBody>
      </p:sp>
      <p:sp>
        <p:nvSpPr>
          <p:cNvPr id="25" name="Left Brace 24">
            <a:extLst>
              <a:ext uri="{FF2B5EF4-FFF2-40B4-BE49-F238E27FC236}">
                <a16:creationId xmlns:a16="http://schemas.microsoft.com/office/drawing/2014/main" id="{B208FFE7-5DA9-C3CC-9E6F-1715D75914B5}"/>
              </a:ext>
            </a:extLst>
          </p:cNvPr>
          <p:cNvSpPr/>
          <p:nvPr/>
        </p:nvSpPr>
        <p:spPr>
          <a:xfrm rot="5400000">
            <a:off x="6022234" y="1361367"/>
            <a:ext cx="217150" cy="140212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6" name="Table 3">
            <a:extLst>
              <a:ext uri="{FF2B5EF4-FFF2-40B4-BE49-F238E27FC236}">
                <a16:creationId xmlns:a16="http://schemas.microsoft.com/office/drawing/2014/main" id="{679B9CE6-94CD-6C33-E084-2D40E306C38C}"/>
              </a:ext>
            </a:extLst>
          </p:cNvPr>
          <p:cNvGraphicFramePr>
            <a:graphicFrameLocks noGrp="1"/>
          </p:cNvGraphicFramePr>
          <p:nvPr>
            <p:extLst>
              <p:ext uri="{D42A27DB-BD31-4B8C-83A1-F6EECF244321}">
                <p14:modId xmlns:p14="http://schemas.microsoft.com/office/powerpoint/2010/main" val="3750560448"/>
              </p:ext>
            </p:extLst>
          </p:nvPr>
        </p:nvGraphicFramePr>
        <p:xfrm>
          <a:off x="181034" y="1326307"/>
          <a:ext cx="3556248" cy="1219464"/>
        </p:xfrm>
        <a:graphic>
          <a:graphicData uri="http://schemas.openxmlformats.org/drawingml/2006/table">
            <a:tbl>
              <a:tblPr firstRow="1" bandRow="1">
                <a:tableStyleId>{5C22544A-7EE6-4342-B048-85BDC9FD1C3A}</a:tableStyleId>
              </a:tblPr>
              <a:tblGrid>
                <a:gridCol w="738051">
                  <a:extLst>
                    <a:ext uri="{9D8B030D-6E8A-4147-A177-3AD203B41FA5}">
                      <a16:colId xmlns:a16="http://schemas.microsoft.com/office/drawing/2014/main" val="1843933936"/>
                    </a:ext>
                  </a:extLst>
                </a:gridCol>
                <a:gridCol w="939399">
                  <a:extLst>
                    <a:ext uri="{9D8B030D-6E8A-4147-A177-3AD203B41FA5}">
                      <a16:colId xmlns:a16="http://schemas.microsoft.com/office/drawing/2014/main" val="1656514908"/>
                    </a:ext>
                  </a:extLst>
                </a:gridCol>
                <a:gridCol w="939399">
                  <a:extLst>
                    <a:ext uri="{9D8B030D-6E8A-4147-A177-3AD203B41FA5}">
                      <a16:colId xmlns:a16="http://schemas.microsoft.com/office/drawing/2014/main" val="1675236458"/>
                    </a:ext>
                  </a:extLst>
                </a:gridCol>
                <a:gridCol w="939399">
                  <a:extLst>
                    <a:ext uri="{9D8B030D-6E8A-4147-A177-3AD203B41FA5}">
                      <a16:colId xmlns:a16="http://schemas.microsoft.com/office/drawing/2014/main" val="1755486791"/>
                    </a:ext>
                  </a:extLst>
                </a:gridCol>
              </a:tblGrid>
              <a:tr h="264248">
                <a:tc>
                  <a:txBody>
                    <a:bodyPr/>
                    <a:lstStyle/>
                    <a:p>
                      <a:pPr algn="ctr"/>
                      <a:r>
                        <a:rPr lang="en-US" sz="1100"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27" name="TextBox 26">
            <a:extLst>
              <a:ext uri="{FF2B5EF4-FFF2-40B4-BE49-F238E27FC236}">
                <a16:creationId xmlns:a16="http://schemas.microsoft.com/office/drawing/2014/main" id="{B5D36B82-4280-C316-F438-83579DE9905F}"/>
              </a:ext>
            </a:extLst>
          </p:cNvPr>
          <p:cNvSpPr txBox="1"/>
          <p:nvPr/>
        </p:nvSpPr>
        <p:spPr>
          <a:xfrm>
            <a:off x="133755" y="2691338"/>
            <a:ext cx="3607195" cy="1692771"/>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Producers capture the increase in TS. </a:t>
            </a:r>
          </a:p>
          <a:p>
            <a:pPr marL="285750" indent="-285750">
              <a:spcBef>
                <a:spcPts val="600"/>
              </a:spcBef>
              <a:spcAft>
                <a:spcPts val="600"/>
              </a:spcAft>
              <a:buFont typeface="Arial" panose="020B0604020202020204" pitchFamily="34" charset="0"/>
              <a:buChar char="•"/>
            </a:pPr>
            <a:r>
              <a:rPr lang="en-US" sz="1400" dirty="0"/>
              <a:t>Producers benefit from selling at a higher price than in the US. </a:t>
            </a:r>
          </a:p>
          <a:p>
            <a:pPr marL="285750" indent="-285750">
              <a:spcBef>
                <a:spcPts val="600"/>
              </a:spcBef>
              <a:spcAft>
                <a:spcPts val="600"/>
              </a:spcAft>
              <a:buFont typeface="Arial" panose="020B0604020202020204" pitchFamily="34" charset="0"/>
              <a:buChar char="•"/>
            </a:pPr>
            <a:r>
              <a:rPr lang="en-US" sz="1400" dirty="0"/>
              <a:t>Consumers are worse-off because now they need to buy cars at the world price (i.e. p=7), which is higher.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5920590" y="259402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𝑢𝑠</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5920590" y="2594022"/>
                <a:ext cx="1350852" cy="307777"/>
              </a:xfrm>
              <a:prstGeom prst="rect">
                <a:avLst/>
              </a:prstGeom>
              <a:blipFill>
                <a:blip r:embed="rId4"/>
                <a:stretch>
                  <a:fillRect b="-4000"/>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4B89F6E8-CB29-491B-51E6-91EEE5308BDC}"/>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8809D2A-9E24-22AC-8AAE-CDCD66CCBE31}"/>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5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CBFE9E-6335-F274-7EAA-99420858C47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184AEB2-9333-62E8-7958-C53E63EBED4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A288DA64-8B88-A2D7-C7A6-F640CB13109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(Imports)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suppose it is the other way around: the world price of cars is lower than the price of cars in the US. Then, the US could benefit from </a:t>
            </a:r>
            <a:r>
              <a:rPr lang="en-US" sz="1400" b="1" dirty="0"/>
              <a:t>importing</a:t>
            </a:r>
            <a:r>
              <a:rPr lang="en-US" sz="1400" dirty="0"/>
              <a:t> cars from the Rest of the World.</a:t>
            </a:r>
            <a:r>
              <a:rPr lang="en-US" sz="1400" b="1" dirty="0"/>
              <a:t> </a:t>
            </a:r>
            <a:endParaRPr lang="en-US" sz="1400" dirty="0"/>
          </a:p>
        </p:txBody>
      </p: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5936121" y="2552686"/>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𝑢𝑠</m:t>
                          </m:r>
                        </m:sub>
                      </m:sSub>
                      <m:r>
                        <a:rPr lang="en-US" sz="1400" b="0" i="1" smtClean="0">
                          <a:latin typeface="Cambria Math" panose="02040503050406030204" pitchFamily="18" charset="0"/>
                        </a:rPr>
                        <m:t>=5</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5936121" y="2552686"/>
                <a:ext cx="1350852" cy="307777"/>
              </a:xfrm>
              <a:prstGeom prst="rect">
                <a:avLst/>
              </a:prstGeom>
              <a:blipFill>
                <a:blip r:embed="rId3"/>
                <a:stretch>
                  <a:fillRect b="-4000"/>
                </a:stretch>
              </a:blipFill>
            </p:spPr>
            <p:txBody>
              <a:bodyPr/>
              <a:lstStyle/>
              <a:p>
                <a:r>
                  <a:rPr lang="en-US">
                    <a:noFill/>
                  </a:rPr>
                  <a:t> </a:t>
                </a:r>
              </a:p>
            </p:txBody>
          </p:sp>
        </mc:Fallback>
      </mc:AlternateContent>
      <p:sp>
        <p:nvSpPr>
          <p:cNvPr id="13" name="Isosceles Triangle 12">
            <a:extLst>
              <a:ext uri="{FF2B5EF4-FFF2-40B4-BE49-F238E27FC236}">
                <a16:creationId xmlns:a16="http://schemas.microsoft.com/office/drawing/2014/main" id="{EF36DEEF-EF2C-54DD-403A-EB693E537422}"/>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Isosceles Triangle 13">
            <a:extLst>
              <a:ext uri="{FF2B5EF4-FFF2-40B4-BE49-F238E27FC236}">
                <a16:creationId xmlns:a16="http://schemas.microsoft.com/office/drawing/2014/main" id="{B166E1B5-5E77-F2A9-D3F4-8BF1EE5B6553}"/>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94C1F129-B482-4C86-62B3-12E72C550130}"/>
              </a:ext>
            </a:extLst>
          </p:cNvPr>
          <p:cNvSpPr txBox="1"/>
          <p:nvPr/>
        </p:nvSpPr>
        <p:spPr>
          <a:xfrm>
            <a:off x="4617900" y="2940692"/>
            <a:ext cx="634671" cy="307777"/>
          </a:xfrm>
          <a:prstGeom prst="rect">
            <a:avLst/>
          </a:prstGeom>
          <a:noFill/>
        </p:spPr>
        <p:txBody>
          <a:bodyPr wrap="square">
            <a:spAutoFit/>
          </a:bodyPr>
          <a:lstStyle/>
          <a:p>
            <a:r>
              <a:rPr lang="en-US" sz="1400" b="1" dirty="0"/>
              <a:t>B</a:t>
            </a:r>
          </a:p>
        </p:txBody>
      </p:sp>
      <p:sp>
        <p:nvSpPr>
          <p:cNvPr id="20" name="TextBox 19">
            <a:extLst>
              <a:ext uri="{FF2B5EF4-FFF2-40B4-BE49-F238E27FC236}">
                <a16:creationId xmlns:a16="http://schemas.microsoft.com/office/drawing/2014/main" id="{FA5EA07F-04DD-4FDD-EBF3-47FEBE6C5FF1}"/>
              </a:ext>
            </a:extLst>
          </p:cNvPr>
          <p:cNvSpPr txBox="1"/>
          <p:nvPr/>
        </p:nvSpPr>
        <p:spPr>
          <a:xfrm>
            <a:off x="4599978" y="3407465"/>
            <a:ext cx="634671" cy="307777"/>
          </a:xfrm>
          <a:prstGeom prst="rect">
            <a:avLst/>
          </a:prstGeom>
          <a:noFill/>
        </p:spPr>
        <p:txBody>
          <a:bodyPr wrap="square">
            <a:spAutoFit/>
          </a:bodyPr>
          <a:lstStyle/>
          <a:p>
            <a:r>
              <a:rPr lang="en-US" sz="1400" b="1" dirty="0"/>
              <a:t>C</a:t>
            </a:r>
          </a:p>
        </p:txBody>
      </p:sp>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3324561"/>
            <a:ext cx="257338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00C5D391-96CB-C66F-7D58-132E388E4EBE}"/>
              </a:ext>
            </a:extLst>
          </p:cNvPr>
          <p:cNvSpPr/>
          <p:nvPr/>
        </p:nvSpPr>
        <p:spPr>
          <a:xfrm rot="10800000" flipV="1">
            <a:off x="5393802" y="2775732"/>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1F37D2CD-AB71-417A-3540-EA46F4DDE8B3}"/>
              </a:ext>
            </a:extLst>
          </p:cNvPr>
          <p:cNvSpPr txBox="1"/>
          <p:nvPr/>
        </p:nvSpPr>
        <p:spPr>
          <a:xfrm>
            <a:off x="4720122" y="2199975"/>
            <a:ext cx="634671" cy="307777"/>
          </a:xfrm>
          <a:prstGeom prst="rect">
            <a:avLst/>
          </a:prstGeom>
          <a:noFill/>
        </p:spPr>
        <p:txBody>
          <a:bodyPr wrap="square">
            <a:spAutoFit/>
          </a:bodyPr>
          <a:lstStyle/>
          <a:p>
            <a:r>
              <a:rPr lang="en-US" sz="1400" b="1" dirty="0"/>
              <a:t>A</a:t>
            </a:r>
          </a:p>
        </p:txBody>
      </p:sp>
      <p:sp>
        <p:nvSpPr>
          <p:cNvPr id="23" name="TextBox 22">
            <a:extLst>
              <a:ext uri="{FF2B5EF4-FFF2-40B4-BE49-F238E27FC236}">
                <a16:creationId xmlns:a16="http://schemas.microsoft.com/office/drawing/2014/main" id="{F82904B8-F109-8C81-E219-48CA07BA8405}"/>
              </a:ext>
            </a:extLst>
          </p:cNvPr>
          <p:cNvSpPr txBox="1"/>
          <p:nvPr/>
        </p:nvSpPr>
        <p:spPr>
          <a:xfrm>
            <a:off x="5976876" y="2925929"/>
            <a:ext cx="634671" cy="307777"/>
          </a:xfrm>
          <a:prstGeom prst="rect">
            <a:avLst/>
          </a:prstGeom>
          <a:noFill/>
        </p:spPr>
        <p:txBody>
          <a:bodyPr wrap="square">
            <a:spAutoFit/>
          </a:bodyPr>
          <a:lstStyle/>
          <a:p>
            <a:r>
              <a:rPr lang="en-US" sz="1400" b="1" dirty="0"/>
              <a:t>D</a:t>
            </a:r>
          </a:p>
        </p:txBody>
      </p:sp>
      <p:sp>
        <p:nvSpPr>
          <p:cNvPr id="24" name="TextBox 23">
            <a:extLst>
              <a:ext uri="{FF2B5EF4-FFF2-40B4-BE49-F238E27FC236}">
                <a16:creationId xmlns:a16="http://schemas.microsoft.com/office/drawing/2014/main" id="{8CFB0AC6-6146-4085-22FF-8382CF2C3DF6}"/>
              </a:ext>
            </a:extLst>
          </p:cNvPr>
          <p:cNvSpPr txBox="1"/>
          <p:nvPr/>
        </p:nvSpPr>
        <p:spPr>
          <a:xfrm>
            <a:off x="5661320" y="3543915"/>
            <a:ext cx="1103711" cy="307777"/>
          </a:xfrm>
          <a:prstGeom prst="rect">
            <a:avLst/>
          </a:prstGeom>
          <a:noFill/>
        </p:spPr>
        <p:txBody>
          <a:bodyPr wrap="square">
            <a:spAutoFit/>
          </a:bodyPr>
          <a:lstStyle/>
          <a:p>
            <a:pPr algn="ctr"/>
            <a:r>
              <a:rPr lang="en-US" sz="1400" b="1" dirty="0"/>
              <a:t>Imports</a:t>
            </a:r>
          </a:p>
        </p:txBody>
      </p:sp>
      <p:sp>
        <p:nvSpPr>
          <p:cNvPr id="25" name="Left Brace 24">
            <a:extLst>
              <a:ext uri="{FF2B5EF4-FFF2-40B4-BE49-F238E27FC236}">
                <a16:creationId xmlns:a16="http://schemas.microsoft.com/office/drawing/2014/main" id="{B208FFE7-5DA9-C3CC-9E6F-1715D75914B5}"/>
              </a:ext>
            </a:extLst>
          </p:cNvPr>
          <p:cNvSpPr/>
          <p:nvPr/>
        </p:nvSpPr>
        <p:spPr>
          <a:xfrm rot="16200000">
            <a:off x="6001980" y="2781087"/>
            <a:ext cx="217150" cy="140212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6" name="Table 3">
            <a:extLst>
              <a:ext uri="{FF2B5EF4-FFF2-40B4-BE49-F238E27FC236}">
                <a16:creationId xmlns:a16="http://schemas.microsoft.com/office/drawing/2014/main" id="{679B9CE6-94CD-6C33-E084-2D40E306C38C}"/>
              </a:ext>
            </a:extLst>
          </p:cNvPr>
          <p:cNvGraphicFramePr>
            <a:graphicFrameLocks noGrp="1"/>
          </p:cNvGraphicFramePr>
          <p:nvPr>
            <p:extLst>
              <p:ext uri="{D42A27DB-BD31-4B8C-83A1-F6EECF244321}">
                <p14:modId xmlns:p14="http://schemas.microsoft.com/office/powerpoint/2010/main" val="1497150952"/>
              </p:ext>
            </p:extLst>
          </p:nvPr>
        </p:nvGraphicFramePr>
        <p:xfrm>
          <a:off x="181034" y="1326307"/>
          <a:ext cx="3556248" cy="1219464"/>
        </p:xfrm>
        <a:graphic>
          <a:graphicData uri="http://schemas.openxmlformats.org/drawingml/2006/table">
            <a:tbl>
              <a:tblPr firstRow="1" bandRow="1">
                <a:tableStyleId>{5C22544A-7EE6-4342-B048-85BDC9FD1C3A}</a:tableStyleId>
              </a:tblPr>
              <a:tblGrid>
                <a:gridCol w="738051">
                  <a:extLst>
                    <a:ext uri="{9D8B030D-6E8A-4147-A177-3AD203B41FA5}">
                      <a16:colId xmlns:a16="http://schemas.microsoft.com/office/drawing/2014/main" val="1843933936"/>
                    </a:ext>
                  </a:extLst>
                </a:gridCol>
                <a:gridCol w="939399">
                  <a:extLst>
                    <a:ext uri="{9D8B030D-6E8A-4147-A177-3AD203B41FA5}">
                      <a16:colId xmlns:a16="http://schemas.microsoft.com/office/drawing/2014/main" val="1656514908"/>
                    </a:ext>
                  </a:extLst>
                </a:gridCol>
                <a:gridCol w="939399">
                  <a:extLst>
                    <a:ext uri="{9D8B030D-6E8A-4147-A177-3AD203B41FA5}">
                      <a16:colId xmlns:a16="http://schemas.microsoft.com/office/drawing/2014/main" val="1675236458"/>
                    </a:ext>
                  </a:extLst>
                </a:gridCol>
                <a:gridCol w="939399">
                  <a:extLst>
                    <a:ext uri="{9D8B030D-6E8A-4147-A177-3AD203B41FA5}">
                      <a16:colId xmlns:a16="http://schemas.microsoft.com/office/drawing/2014/main" val="1755486791"/>
                    </a:ext>
                  </a:extLst>
                </a:gridCol>
              </a:tblGrid>
              <a:tr h="264248">
                <a:tc>
                  <a:txBody>
                    <a:bodyPr/>
                    <a:lstStyle/>
                    <a:p>
                      <a:pPr algn="ctr"/>
                      <a:r>
                        <a:rPr lang="en-US" sz="1100"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27" name="TextBox 26">
            <a:extLst>
              <a:ext uri="{FF2B5EF4-FFF2-40B4-BE49-F238E27FC236}">
                <a16:creationId xmlns:a16="http://schemas.microsoft.com/office/drawing/2014/main" id="{B5D36B82-4280-C316-F438-83579DE9905F}"/>
              </a:ext>
            </a:extLst>
          </p:cNvPr>
          <p:cNvSpPr txBox="1"/>
          <p:nvPr/>
        </p:nvSpPr>
        <p:spPr>
          <a:xfrm>
            <a:off x="10802" y="2597730"/>
            <a:ext cx="3914555" cy="212365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Consumers capture the increase in TS. </a:t>
            </a:r>
          </a:p>
          <a:p>
            <a:pPr marL="285750" indent="-285750">
              <a:spcBef>
                <a:spcPts val="600"/>
              </a:spcBef>
              <a:spcAft>
                <a:spcPts val="600"/>
              </a:spcAft>
              <a:buFont typeface="Arial" panose="020B0604020202020204" pitchFamily="34" charset="0"/>
              <a:buChar char="•"/>
            </a:pPr>
            <a:r>
              <a:rPr lang="en-US" sz="1400" dirty="0"/>
              <a:t>Consumers benefit from buying at a lower price. Imports reduce relative scarcity. Intuitively speaking, is like increasing the supply (i.e. it lowers the price)</a:t>
            </a:r>
          </a:p>
          <a:p>
            <a:pPr marL="285750" indent="-285750">
              <a:spcBef>
                <a:spcPts val="600"/>
              </a:spcBef>
              <a:spcAft>
                <a:spcPts val="600"/>
              </a:spcAft>
              <a:buFont typeface="Arial" panose="020B0604020202020204" pitchFamily="34" charset="0"/>
              <a:buChar char="•"/>
            </a:pPr>
            <a:r>
              <a:rPr lang="en-US" sz="1400" dirty="0"/>
              <a:t>Producers are worse-off because now they need to sell cars at lower price in the domestic market.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6578139" y="3125807"/>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𝑟𝑤</m:t>
                          </m:r>
                        </m:sub>
                      </m:sSub>
                      <m:r>
                        <a:rPr lang="en-US" sz="1400" b="0" i="1" smtClean="0">
                          <a:latin typeface="Cambria Math" panose="02040503050406030204" pitchFamily="18" charset="0"/>
                        </a:rPr>
                        <m:t>=3</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6578139" y="3125807"/>
                <a:ext cx="1350852" cy="307777"/>
              </a:xfrm>
              <a:prstGeom prst="rect">
                <a:avLst/>
              </a:prstGeom>
              <a:blipFill>
                <a:blip r:embed="rId4"/>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360735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hinges on the assumption that, relative to the rest of the world, the US is a “small open economy”. In other words, its decisions cannot influence car’s price in the Rest of the World. </a:t>
            </a:r>
          </a:p>
          <a:p>
            <a:pPr marL="285750" indent="-285750">
              <a:spcBef>
                <a:spcPts val="1200"/>
              </a:spcBef>
              <a:spcAft>
                <a:spcPts val="600"/>
              </a:spcAft>
              <a:buFont typeface="Arial" panose="020B0604020202020204" pitchFamily="34" charset="0"/>
              <a:buChar char="•"/>
            </a:pPr>
            <a:r>
              <a:rPr lang="en-US" sz="1400" dirty="0"/>
              <a:t>Sounds familiar? This is equivalent to saying that the US is a </a:t>
            </a:r>
            <a:r>
              <a:rPr lang="en-US" sz="1400" b="1" dirty="0"/>
              <a:t>price-taker. </a:t>
            </a:r>
          </a:p>
          <a:p>
            <a:pPr marL="285750" indent="-285750">
              <a:spcBef>
                <a:spcPts val="1200"/>
              </a:spcBef>
              <a:spcAft>
                <a:spcPts val="600"/>
              </a:spcAft>
              <a:buFont typeface="Arial" panose="020B0604020202020204" pitchFamily="34" charset="0"/>
              <a:buChar char="•"/>
            </a:pPr>
            <a:r>
              <a:rPr lang="en-US" sz="1400" dirty="0"/>
              <a:t>In practice, some developed economies (like the US) are not really price-takers. They have some market power.  </a:t>
            </a:r>
          </a:p>
          <a:p>
            <a:pPr marL="285750" indent="-285750">
              <a:spcBef>
                <a:spcPts val="1200"/>
              </a:spcBef>
              <a:spcAft>
                <a:spcPts val="600"/>
              </a:spcAft>
              <a:buFont typeface="Arial" panose="020B0604020202020204" pitchFamily="34" charset="0"/>
              <a:buChar char="•"/>
            </a:pPr>
            <a:r>
              <a:rPr lang="en-US" sz="1400" dirty="0"/>
              <a:t>Gains from trade could be analyzed even without this assumption. How? </a:t>
            </a:r>
          </a:p>
          <a:p>
            <a:pPr marL="285750" indent="-285750">
              <a:spcBef>
                <a:spcPts val="1200"/>
              </a:spcBef>
              <a:spcAft>
                <a:spcPts val="600"/>
              </a:spcAft>
              <a:buFont typeface="Arial" panose="020B0604020202020204" pitchFamily="34" charset="0"/>
              <a:buChar char="•"/>
            </a:pPr>
            <a:r>
              <a:rPr lang="en-US" sz="1400" dirty="0"/>
              <a:t>If we know the market power the country has on the global market, we can “estimate” the markup it charges (i.e. deviation of the observed price to the marginal costs) and draw the triangles of CS, PS and Welfare Gain. </a:t>
            </a:r>
          </a:p>
          <a:p>
            <a:pPr marL="285750" indent="-285750">
              <a:spcBef>
                <a:spcPts val="1200"/>
              </a:spcBef>
              <a:spcAft>
                <a:spcPts val="600"/>
              </a:spcAft>
              <a:buFont typeface="Arial" panose="020B0604020202020204" pitchFamily="34" charset="0"/>
              <a:buChar char="•"/>
            </a:pPr>
            <a:r>
              <a:rPr lang="en-US" sz="1400" dirty="0"/>
              <a:t>We won’t cover this, but the intuition of “winners and losers” from trade prevails. </a:t>
            </a:r>
          </a:p>
        </p:txBody>
      </p:sp>
    </p:spTree>
    <p:extLst>
      <p:ext uri="{BB962C8B-B14F-4D97-AF65-F5344CB8AC3E}">
        <p14:creationId xmlns:p14="http://schemas.microsoft.com/office/powerpoint/2010/main" val="37062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554819"/>
              </a:xfrm>
              <a:prstGeom prst="rect">
                <a:avLst/>
              </a:prstGeom>
              <a:noFill/>
            </p:spPr>
            <p:txBody>
              <a:bodyPr wrap="square">
                <a:spAutoFit/>
              </a:bodyPr>
              <a:lstStyle/>
              <a:p>
                <a:pPr>
                  <a:spcBef>
                    <a:spcPts val="1200"/>
                  </a:spcBef>
                  <a:spcAft>
                    <a:spcPts val="600"/>
                  </a:spcAft>
                </a:pPr>
                <a:r>
                  <a:rPr lang="en-US" sz="1400" dirty="0"/>
                  <a:t>We can use the standard supply and demand model to make predictions about the effects of trade on the domestic economy. In general: </a:t>
                </a:r>
              </a:p>
              <a:p>
                <a:pPr marL="285750" indent="-285750">
                  <a:spcBef>
                    <a:spcPts val="1200"/>
                  </a:spcBef>
                  <a:spcAft>
                    <a:spcPts val="600"/>
                  </a:spcAft>
                  <a:buFont typeface="Arial" panose="020B0604020202020204" pitchFamily="34" charset="0"/>
                  <a:buChar char="•"/>
                </a:pPr>
                <a:r>
                  <a:rPr lang="en-US" sz="1400" dirty="0"/>
                  <a:t>If the country is importing goods: it is equivalent to an increase in supply (domestic + foreign)</a:t>
                </a:r>
              </a:p>
              <a:p>
                <a:pPr lvl="1">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𝑑𝑜𝑚𝑒𝑠𝑡𝑖𝑐</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𝑠</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𝐼𝑚𝑝𝑜𝑟𝑡𝑠</m:t>
                      </m:r>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If the country is exporting goods: it is equivalent to a decrease in supply (domestic - foreign)</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𝐸𝑥𝑝𝑜𝑟𝑡𝑠</m:t>
                      </m:r>
                    </m:oMath>
                  </m:oMathPara>
                </a14:m>
                <a:endParaRPr lang="en-US" sz="1400" dirty="0"/>
              </a:p>
              <a:p>
                <a:pPr>
                  <a:spcBef>
                    <a:spcPts val="1200"/>
                  </a:spcBef>
                  <a:spcAft>
                    <a:spcPts val="600"/>
                  </a:spcAft>
                </a:pPr>
                <a:r>
                  <a:rPr lang="en-US" sz="1400" b="1" dirty="0"/>
                  <a:t>Trade Identity: </a:t>
                </a:r>
                <a:r>
                  <a:rPr lang="en-US" sz="1400" dirty="0"/>
                  <a:t>note that for the exporting country, her exports are equal to the imports of the importing country. Example: suppose the US exports cars to Mexico. Then: </a:t>
                </a:r>
              </a:p>
              <a:p>
                <a:pPr marL="285750" indent="-285750">
                  <a:spcBef>
                    <a:spcPts val="1200"/>
                  </a:spcBef>
                  <a:spcAft>
                    <a:spcPts val="600"/>
                  </a:spcAft>
                  <a:buFont typeface="Arial" panose="020B0604020202020204" pitchFamily="34" charset="0"/>
                  <a:buChar char="•"/>
                </a:pPr>
                <a:r>
                  <a:rPr lang="en-US" sz="1400" dirty="0"/>
                  <a:t>For the US: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𝐸𝑥𝑝𝑜𝑟𝑡𝑠</m:t>
                    </m:r>
                  </m:oMath>
                </a14:m>
                <a:endParaRPr lang="en-US" sz="1400" dirty="0"/>
              </a:p>
              <a:p>
                <a:pPr marL="285750" indent="-285750">
                  <a:spcBef>
                    <a:spcPts val="1200"/>
                  </a:spcBef>
                  <a:spcAft>
                    <a:spcPts val="600"/>
                  </a:spcAft>
                  <a:buFont typeface="Arial" panose="020B0604020202020204" pitchFamily="34" charset="0"/>
                  <a:buChar char="•"/>
                </a:pPr>
                <a:r>
                  <a:rPr lang="en-US" sz="1400" dirty="0"/>
                  <a:t>For Mexico: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r>
                      <a:rPr lang="en-US" sz="1400" i="1">
                        <a:latin typeface="Cambria Math" panose="02040503050406030204" pitchFamily="18" charset="0"/>
                      </a:rPr>
                      <m:t>𝐼𝑚𝑝𝑜𝑟𝑡𝑠</m:t>
                    </m:r>
                  </m:oMath>
                </a14:m>
                <a:endParaRPr lang="en-US" sz="1400"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204469" y="763823"/>
                <a:ext cx="8735061" cy="3554819"/>
              </a:xfrm>
              <a:prstGeom prst="rect">
                <a:avLst/>
              </a:prstGeom>
              <a:blipFill>
                <a:blip r:embed="rId2"/>
                <a:stretch>
                  <a:fillRect l="-209" t="-172" b="-1029"/>
                </a:stretch>
              </a:blipFill>
            </p:spPr>
            <p:txBody>
              <a:bodyPr/>
              <a:lstStyle/>
              <a:p>
                <a:r>
                  <a:rPr lang="en-US">
                    <a:noFill/>
                  </a:rPr>
                  <a:t> </a:t>
                </a:r>
              </a:p>
            </p:txBody>
          </p:sp>
        </mc:Fallback>
      </mc:AlternateContent>
    </p:spTree>
    <p:extLst>
      <p:ext uri="{BB962C8B-B14F-4D97-AF65-F5344CB8AC3E}">
        <p14:creationId xmlns:p14="http://schemas.microsoft.com/office/powerpoint/2010/main" val="36210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3B1738-245E-E209-9A8F-F1741B0AC61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1110" y="977409"/>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(Exports)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dirty="0"/>
                  <a:t>We can use the same diagram to analyze the market for the </a:t>
                </a:r>
                <a:r>
                  <a:rPr lang="en-US" sz="1400" b="1" dirty="0"/>
                  <a:t>exporting country. </a:t>
                </a:r>
                <a:r>
                  <a:rPr lang="en-US" sz="1400" dirty="0"/>
                  <a:t>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oMath>
                </a14:m>
                <a:r>
                  <a:rPr lang="en-US" sz="1400" b="1" dirty="0"/>
                  <a:t> </a:t>
                </a:r>
                <a:r>
                  <a:rPr lang="en-US" sz="1400" dirty="0"/>
                  <a:t>be the equilibrium without trade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𝑞</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1</m:t>
                        </m:r>
                      </m:sub>
                    </m:sSub>
                    <m:r>
                      <a:rPr lang="en-US" sz="1400" i="1">
                        <a:latin typeface="Cambria Math" panose="02040503050406030204" pitchFamily="18" charset="0"/>
                      </a:rPr>
                      <m:t>)</m:t>
                    </m:r>
                  </m:oMath>
                </a14:m>
                <a:r>
                  <a:rPr lang="en-US" sz="1400" b="1" dirty="0"/>
                  <a:t> </a:t>
                </a:r>
                <a:r>
                  <a:rPr lang="en-US" sz="1400" dirty="0"/>
                  <a:t>the equilibrium with trade.</a:t>
                </a:r>
                <a:r>
                  <a:rPr lang="en-US" sz="1400" b="1" dirty="0"/>
                  <a:t> </a:t>
                </a:r>
                <a:endParaRPr lang="en-US" sz="1400" dirty="0"/>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83276" y="603550"/>
                <a:ext cx="8846820" cy="523220"/>
              </a:xfrm>
              <a:prstGeom prst="rect">
                <a:avLst/>
              </a:prstGeom>
              <a:blipFill>
                <a:blip r:embed="rId3"/>
                <a:stretch>
                  <a:fillRect l="-207" t="-2326" r="-482" b="-116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3856388" y="190854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=7</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3856388" y="1908542"/>
                <a:ext cx="1350852" cy="307777"/>
              </a:xfrm>
              <a:prstGeom prst="rect">
                <a:avLst/>
              </a:prstGeom>
              <a:blipFill>
                <a:blip r:embed="rId4"/>
                <a:stretch>
                  <a:fillRect b="-1961"/>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2201156"/>
            <a:ext cx="1171253"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CFB0AC6-6146-4085-22FF-8382CF2C3DF6}"/>
              </a:ext>
            </a:extLst>
          </p:cNvPr>
          <p:cNvSpPr txBox="1"/>
          <p:nvPr/>
        </p:nvSpPr>
        <p:spPr>
          <a:xfrm>
            <a:off x="5581354" y="2362395"/>
            <a:ext cx="1103711" cy="261610"/>
          </a:xfrm>
          <a:prstGeom prst="rect">
            <a:avLst/>
          </a:prstGeom>
          <a:noFill/>
        </p:spPr>
        <p:txBody>
          <a:bodyPr wrap="square">
            <a:spAutoFit/>
          </a:bodyPr>
          <a:lstStyle/>
          <a:p>
            <a:pPr algn="ctr"/>
            <a:r>
              <a:rPr lang="en-US" sz="1100" dirty="0"/>
              <a:t>Exports</a:t>
            </a:r>
          </a:p>
        </p:txBody>
      </p:sp>
      <p:sp>
        <p:nvSpPr>
          <p:cNvPr id="25" name="Left Brace 24">
            <a:extLst>
              <a:ext uri="{FF2B5EF4-FFF2-40B4-BE49-F238E27FC236}">
                <a16:creationId xmlns:a16="http://schemas.microsoft.com/office/drawing/2014/main" id="{B208FFE7-5DA9-C3CC-9E6F-1715D75914B5}"/>
              </a:ext>
            </a:extLst>
          </p:cNvPr>
          <p:cNvSpPr/>
          <p:nvPr/>
        </p:nvSpPr>
        <p:spPr>
          <a:xfrm rot="5400000" flipH="1">
            <a:off x="6031956" y="1599305"/>
            <a:ext cx="203985" cy="143380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B5D36B82-4280-C316-F438-83579DE9905F}"/>
              </a:ext>
            </a:extLst>
          </p:cNvPr>
          <p:cNvSpPr txBox="1"/>
          <p:nvPr/>
        </p:nvSpPr>
        <p:spPr>
          <a:xfrm>
            <a:off x="113527" y="1369933"/>
            <a:ext cx="3827270" cy="2215991"/>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Exporting goods means the domestic supply decreases (shifts to the left). </a:t>
            </a:r>
          </a:p>
          <a:p>
            <a:pPr marL="285750" indent="-285750">
              <a:spcBef>
                <a:spcPts val="600"/>
              </a:spcBef>
              <a:spcAft>
                <a:spcPts val="600"/>
              </a:spcAft>
              <a:buFont typeface="Arial" panose="020B0604020202020204" pitchFamily="34" charset="0"/>
              <a:buChar char="•"/>
            </a:pPr>
            <a:r>
              <a:rPr lang="en-US" sz="1400" dirty="0"/>
              <a:t>The magnitude is determined by the amount exported. </a:t>
            </a:r>
          </a:p>
          <a:p>
            <a:pPr marL="285750" indent="-285750">
              <a:spcBef>
                <a:spcPts val="600"/>
              </a:spcBef>
              <a:spcAft>
                <a:spcPts val="600"/>
              </a:spcAft>
              <a:buFont typeface="Arial" panose="020B0604020202020204" pitchFamily="34" charset="0"/>
              <a:buChar char="•"/>
            </a:pPr>
            <a:r>
              <a:rPr lang="en-US" sz="1400" dirty="0"/>
              <a:t>Analysis is straightforward. In equilibrium:  </a:t>
            </a:r>
          </a:p>
          <a:p>
            <a:pPr marL="742950" lvl="1" indent="-285750">
              <a:spcBef>
                <a:spcPts val="600"/>
              </a:spcBef>
              <a:spcAft>
                <a:spcPts val="600"/>
              </a:spcAft>
              <a:buFont typeface="Arial" panose="020B0604020202020204" pitchFamily="34" charset="0"/>
              <a:buChar char="•"/>
            </a:pPr>
            <a:r>
              <a:rPr lang="en-US" sz="1400" dirty="0"/>
              <a:t>Price increases </a:t>
            </a:r>
          </a:p>
          <a:p>
            <a:pPr marL="742950" lvl="1" indent="-285750">
              <a:spcBef>
                <a:spcPts val="600"/>
              </a:spcBef>
              <a:spcAft>
                <a:spcPts val="600"/>
              </a:spcAft>
              <a:buFont typeface="Arial" panose="020B0604020202020204" pitchFamily="34" charset="0"/>
              <a:buChar char="•"/>
            </a:pPr>
            <a:r>
              <a:rPr lang="en-US" sz="1400" dirty="0"/>
              <a:t>Quantity decreases.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3940797" y="2479501"/>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3940797" y="2479501"/>
                <a:ext cx="1350852" cy="307777"/>
              </a:xfrm>
              <a:prstGeom prst="rect">
                <a:avLst/>
              </a:prstGeom>
              <a:blipFill>
                <a:blip r:embed="rId5"/>
                <a:stretch>
                  <a:fillRect b="-400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03C539E7-8304-A105-867C-50A29B3304E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F4F4775-E4D8-B7D5-152C-5DD05296FFF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F0B8941-6997-46F9-C60D-2195AE898438}"/>
              </a:ext>
            </a:extLst>
          </p:cNvPr>
          <p:cNvCxnSpPr>
            <a:cxnSpLocks/>
          </p:cNvCxnSpPr>
          <p:nvPr/>
        </p:nvCxnSpPr>
        <p:spPr>
          <a:xfrm>
            <a:off x="5417045" y="2201156"/>
            <a:ext cx="0" cy="2044271"/>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FF79C5-2571-DCEF-E0EE-CC04B377E96B}"/>
                  </a:ext>
                </a:extLst>
              </p:cNvPr>
              <p:cNvSpPr txBox="1"/>
              <p:nvPr/>
            </p:nvSpPr>
            <p:spPr>
              <a:xfrm>
                <a:off x="5798504" y="392697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18" name="TextBox 17">
                <a:extLst>
                  <a:ext uri="{FF2B5EF4-FFF2-40B4-BE49-F238E27FC236}">
                    <a16:creationId xmlns:a16="http://schemas.microsoft.com/office/drawing/2014/main" id="{38FF79C5-2571-DCEF-E0EE-CC04B377E96B}"/>
                  </a:ext>
                </a:extLst>
              </p:cNvPr>
              <p:cNvSpPr txBox="1">
                <a:spLocks noRot="1" noChangeAspect="1" noMove="1" noResize="1" noEditPoints="1" noAdjustHandles="1" noChangeArrowheads="1" noChangeShapeType="1" noTextEdit="1"/>
              </p:cNvSpPr>
              <p:nvPr/>
            </p:nvSpPr>
            <p:spPr>
              <a:xfrm>
                <a:off x="5798504" y="3926972"/>
                <a:ext cx="1350852" cy="307777"/>
              </a:xfrm>
              <a:prstGeom prst="rect">
                <a:avLst/>
              </a:prstGeom>
              <a:blipFill>
                <a:blip r:embed="rId6"/>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A6E7690-8345-FEBD-AC56-5AC47A55052D}"/>
                  </a:ext>
                </a:extLst>
              </p:cNvPr>
              <p:cNvSpPr txBox="1"/>
              <p:nvPr/>
            </p:nvSpPr>
            <p:spPr>
              <a:xfrm>
                <a:off x="4122408" y="3925316"/>
                <a:ext cx="1350852" cy="307777"/>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oMath>
                  </m:oMathPara>
                </a14:m>
                <a:endParaRPr lang="en-US" sz="1400" dirty="0"/>
              </a:p>
            </p:txBody>
          </p:sp>
        </mc:Choice>
        <mc:Fallback xmlns="">
          <p:sp>
            <p:nvSpPr>
              <p:cNvPr id="30" name="TextBox 29">
                <a:extLst>
                  <a:ext uri="{FF2B5EF4-FFF2-40B4-BE49-F238E27FC236}">
                    <a16:creationId xmlns:a16="http://schemas.microsoft.com/office/drawing/2014/main" id="{6A6E7690-8345-FEBD-AC56-5AC47A55052D}"/>
                  </a:ext>
                </a:extLst>
              </p:cNvPr>
              <p:cNvSpPr txBox="1">
                <a:spLocks noRot="1" noChangeAspect="1" noMove="1" noResize="1" noEditPoints="1" noAdjustHandles="1" noChangeArrowheads="1" noChangeShapeType="1" noTextEdit="1"/>
              </p:cNvSpPr>
              <p:nvPr/>
            </p:nvSpPr>
            <p:spPr>
              <a:xfrm>
                <a:off x="4122408" y="3925316"/>
                <a:ext cx="1350852" cy="307777"/>
              </a:xfrm>
              <a:prstGeom prst="rect">
                <a:avLst/>
              </a:prstGeom>
              <a:blipFill>
                <a:blip r:embed="rId7"/>
                <a:stretch>
                  <a:fillRect b="-4000"/>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78D4F0F2-8A52-BF1E-A75E-981FE279A056}"/>
              </a:ext>
            </a:extLst>
          </p:cNvPr>
          <p:cNvSpPr txBox="1"/>
          <p:nvPr/>
        </p:nvSpPr>
        <p:spPr>
          <a:xfrm>
            <a:off x="7331003" y="1631543"/>
            <a:ext cx="1103711" cy="430887"/>
          </a:xfrm>
          <a:prstGeom prst="rect">
            <a:avLst/>
          </a:prstGeom>
          <a:noFill/>
        </p:spPr>
        <p:txBody>
          <a:bodyPr wrap="square">
            <a:spAutoFit/>
          </a:bodyPr>
          <a:lstStyle/>
          <a:p>
            <a:pPr algn="ctr"/>
            <a:r>
              <a:rPr lang="en-US" sz="1100" dirty="0"/>
              <a:t>Supply (without trade)</a:t>
            </a:r>
          </a:p>
        </p:txBody>
      </p:sp>
      <p:sp>
        <p:nvSpPr>
          <p:cNvPr id="33" name="TextBox 32">
            <a:extLst>
              <a:ext uri="{FF2B5EF4-FFF2-40B4-BE49-F238E27FC236}">
                <a16:creationId xmlns:a16="http://schemas.microsoft.com/office/drawing/2014/main" id="{C18FC8C9-D250-F8E3-2D78-C659FDAE8A32}"/>
              </a:ext>
            </a:extLst>
          </p:cNvPr>
          <p:cNvSpPr txBox="1"/>
          <p:nvPr/>
        </p:nvSpPr>
        <p:spPr>
          <a:xfrm>
            <a:off x="6227292" y="1455049"/>
            <a:ext cx="1103711" cy="430887"/>
          </a:xfrm>
          <a:prstGeom prst="rect">
            <a:avLst/>
          </a:prstGeom>
          <a:noFill/>
        </p:spPr>
        <p:txBody>
          <a:bodyPr wrap="square">
            <a:spAutoFit/>
          </a:bodyPr>
          <a:lstStyle/>
          <a:p>
            <a:r>
              <a:rPr lang="en-US" sz="1100" dirty="0">
                <a:solidFill>
                  <a:srgbClr val="690304"/>
                </a:solidFill>
              </a:rPr>
              <a:t>Supply </a:t>
            </a:r>
          </a:p>
          <a:p>
            <a:r>
              <a:rPr lang="en-US" sz="1100" dirty="0">
                <a:solidFill>
                  <a:srgbClr val="690304"/>
                </a:solidFill>
              </a:rPr>
              <a:t>(with trade)</a:t>
            </a:r>
          </a:p>
        </p:txBody>
      </p:sp>
      <p:cxnSp>
        <p:nvCxnSpPr>
          <p:cNvPr id="35" name="Straight Arrow Connector 34">
            <a:extLst>
              <a:ext uri="{FF2B5EF4-FFF2-40B4-BE49-F238E27FC236}">
                <a16:creationId xmlns:a16="http://schemas.microsoft.com/office/drawing/2014/main" id="{5E3315AA-CAE8-A800-8930-89A0498FCB15}"/>
              </a:ext>
            </a:extLst>
          </p:cNvPr>
          <p:cNvCxnSpPr>
            <a:cxnSpLocks/>
          </p:cNvCxnSpPr>
          <p:nvPr/>
        </p:nvCxnSpPr>
        <p:spPr>
          <a:xfrm flipH="1" flipV="1">
            <a:off x="4525854" y="3022954"/>
            <a:ext cx="400158" cy="510601"/>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2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Determinants of Trade</a:t>
            </a:r>
          </a:p>
          <a:p>
            <a:pPr algn="just"/>
            <a:endParaRPr lang="en-US" sz="1600" b="1" dirty="0"/>
          </a:p>
          <a:p>
            <a:pPr marL="285750" indent="-285750" algn="just">
              <a:buFont typeface="Arial" panose="020B0604020202020204" pitchFamily="34" charset="0"/>
              <a:buChar char="•"/>
            </a:pPr>
            <a:r>
              <a:rPr lang="en-US" sz="1600" dirty="0"/>
              <a:t>Opportunity Cost</a:t>
            </a:r>
          </a:p>
          <a:p>
            <a:pPr marL="285750" indent="-285750" algn="just">
              <a:buFont typeface="Arial" panose="020B0604020202020204" pitchFamily="34" charset="0"/>
              <a:buChar char="•"/>
            </a:pPr>
            <a:r>
              <a:rPr lang="en-US" sz="1600" dirty="0"/>
              <a:t>Comparative Advantage</a:t>
            </a:r>
          </a:p>
          <a:p>
            <a:pPr marL="285750" indent="-285750" algn="just">
              <a:buFont typeface="Arial" panose="020B0604020202020204" pitchFamily="34" charset="0"/>
              <a:buChar char="•"/>
            </a:pPr>
            <a:r>
              <a:rPr lang="en-US" sz="1600" dirty="0"/>
              <a:t>Gains from trade</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72938" y="2732447"/>
            <a:ext cx="4858947" cy="1077218"/>
          </a:xfrm>
          <a:prstGeom prst="rect">
            <a:avLst/>
          </a:prstGeom>
          <a:noFill/>
        </p:spPr>
        <p:txBody>
          <a:bodyPr wrap="square" rtlCol="0">
            <a:spAutoFit/>
          </a:bodyPr>
          <a:lstStyle/>
          <a:p>
            <a:pPr algn="just"/>
            <a:r>
              <a:rPr lang="en-US" sz="1600" b="1" dirty="0"/>
              <a:t>Equilibrium Analysis and Trade Policy</a:t>
            </a:r>
          </a:p>
          <a:p>
            <a:pPr marL="285750" indent="-285750" algn="just">
              <a:buFont typeface="Arial" panose="020B0604020202020204" pitchFamily="34" charset="0"/>
              <a:buChar char="•"/>
            </a:pPr>
            <a:r>
              <a:rPr lang="en-US" sz="1600" dirty="0"/>
              <a:t>Welfare effects of Trade</a:t>
            </a:r>
          </a:p>
          <a:p>
            <a:pPr marL="285750" indent="-285750" algn="just">
              <a:buFont typeface="Arial" panose="020B0604020202020204" pitchFamily="34" charset="0"/>
              <a:buChar char="•"/>
            </a:pPr>
            <a:r>
              <a:rPr lang="en-US" sz="1600" dirty="0"/>
              <a:t>Tariffs and Quotas</a:t>
            </a:r>
          </a:p>
          <a:p>
            <a:pPr marL="285750" indent="-285750" algn="just">
              <a:buFont typeface="Arial" panose="020B0604020202020204" pitchFamily="34" charset="0"/>
              <a:buChar char="•"/>
            </a:pPr>
            <a:r>
              <a:rPr lang="en-US" sz="1600" dirty="0"/>
              <a:t>Trade Policy</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C5B096-5027-DF1E-4DE5-7AD1F83F066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1109" y="977409"/>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(Imports)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dirty="0"/>
                  <a:t>Same to analyze the effects of trade on an </a:t>
                </a:r>
                <a:r>
                  <a:rPr lang="en-US" sz="1400" b="1" dirty="0"/>
                  <a:t>importing</a:t>
                </a:r>
                <a:r>
                  <a:rPr lang="en-US" sz="1400" dirty="0"/>
                  <a:t> </a:t>
                </a:r>
                <a:r>
                  <a:rPr lang="en-US" sz="1400" b="1" dirty="0"/>
                  <a:t>country. </a:t>
                </a:r>
                <a:r>
                  <a:rPr lang="en-US" sz="1400" dirty="0"/>
                  <a:t>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oMath>
                </a14:m>
                <a:r>
                  <a:rPr lang="en-US" sz="1400" b="1" dirty="0"/>
                  <a:t> </a:t>
                </a:r>
                <a:r>
                  <a:rPr lang="en-US" sz="1400" dirty="0"/>
                  <a:t>be the equilibrium without trade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𝑞</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1</m:t>
                        </m:r>
                      </m:sub>
                    </m:sSub>
                    <m:r>
                      <a:rPr lang="en-US" sz="1400" i="1">
                        <a:latin typeface="Cambria Math" panose="02040503050406030204" pitchFamily="18" charset="0"/>
                      </a:rPr>
                      <m:t>)</m:t>
                    </m:r>
                  </m:oMath>
                </a14:m>
                <a:r>
                  <a:rPr lang="en-US" sz="1400" b="1" dirty="0"/>
                  <a:t> </a:t>
                </a:r>
                <a:r>
                  <a:rPr lang="en-US" sz="1400" dirty="0"/>
                  <a:t>the equilibrium with trade.</a:t>
                </a:r>
                <a:r>
                  <a:rPr lang="en-US" sz="1400" b="1" dirty="0"/>
                  <a:t> </a:t>
                </a:r>
                <a:endParaRPr lang="en-US" sz="1400" dirty="0"/>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83276" y="603550"/>
                <a:ext cx="8846820" cy="523220"/>
              </a:xfrm>
              <a:prstGeom prst="rect">
                <a:avLst/>
              </a:prstGeom>
              <a:blipFill>
                <a:blip r:embed="rId3"/>
                <a:stretch>
                  <a:fillRect l="-207" t="-2326" b="-116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3832293" y="3026653"/>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3832293" y="3026653"/>
                <a:ext cx="1350852" cy="307777"/>
              </a:xfrm>
              <a:prstGeom prst="rect">
                <a:avLst/>
              </a:prstGeom>
              <a:blipFill>
                <a:blip r:embed="rId4"/>
                <a:stretch>
                  <a:fillRect b="-1961"/>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3324262"/>
            <a:ext cx="260506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CFB0AC6-6146-4085-22FF-8382CF2C3DF6}"/>
              </a:ext>
            </a:extLst>
          </p:cNvPr>
          <p:cNvSpPr txBox="1"/>
          <p:nvPr/>
        </p:nvSpPr>
        <p:spPr>
          <a:xfrm>
            <a:off x="5850404" y="2985002"/>
            <a:ext cx="1103711" cy="261610"/>
          </a:xfrm>
          <a:prstGeom prst="rect">
            <a:avLst/>
          </a:prstGeom>
          <a:noFill/>
        </p:spPr>
        <p:txBody>
          <a:bodyPr wrap="square">
            <a:spAutoFit/>
          </a:bodyPr>
          <a:lstStyle/>
          <a:p>
            <a:pPr algn="ctr"/>
            <a:r>
              <a:rPr lang="en-US" sz="1100" dirty="0"/>
              <a:t>Imports</a:t>
            </a:r>
          </a:p>
        </p:txBody>
      </p:sp>
      <p:sp>
        <p:nvSpPr>
          <p:cNvPr id="25" name="Left Brace 24">
            <a:extLst>
              <a:ext uri="{FF2B5EF4-FFF2-40B4-BE49-F238E27FC236}">
                <a16:creationId xmlns:a16="http://schemas.microsoft.com/office/drawing/2014/main" id="{B208FFE7-5DA9-C3CC-9E6F-1715D75914B5}"/>
              </a:ext>
            </a:extLst>
          </p:cNvPr>
          <p:cNvSpPr/>
          <p:nvPr/>
        </p:nvSpPr>
        <p:spPr>
          <a:xfrm rot="16200000" flipH="1">
            <a:off x="6044657" y="2506389"/>
            <a:ext cx="203985" cy="143380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B5D36B82-4280-C316-F438-83579DE9905F}"/>
              </a:ext>
            </a:extLst>
          </p:cNvPr>
          <p:cNvSpPr txBox="1"/>
          <p:nvPr/>
        </p:nvSpPr>
        <p:spPr>
          <a:xfrm>
            <a:off x="95583" y="1603127"/>
            <a:ext cx="3827270" cy="184665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Importing goods means the supply increases (shifts to the left) by the amount imported. </a:t>
            </a:r>
          </a:p>
          <a:p>
            <a:pPr marL="285750" indent="-285750">
              <a:spcBef>
                <a:spcPts val="600"/>
              </a:spcBef>
              <a:spcAft>
                <a:spcPts val="600"/>
              </a:spcAft>
              <a:buFont typeface="Arial" panose="020B0604020202020204" pitchFamily="34" charset="0"/>
              <a:buChar char="•"/>
            </a:pPr>
            <a:r>
              <a:rPr lang="en-US" sz="1400" dirty="0"/>
              <a:t>Analysis is straightforward. In equilibrium:  </a:t>
            </a:r>
          </a:p>
          <a:p>
            <a:pPr marL="742950" lvl="1" indent="-285750">
              <a:spcBef>
                <a:spcPts val="600"/>
              </a:spcBef>
              <a:spcAft>
                <a:spcPts val="600"/>
              </a:spcAft>
              <a:buFont typeface="Arial" panose="020B0604020202020204" pitchFamily="34" charset="0"/>
              <a:buChar char="•"/>
            </a:pPr>
            <a:r>
              <a:rPr lang="en-US" sz="1400" dirty="0"/>
              <a:t>Price decreases </a:t>
            </a:r>
          </a:p>
          <a:p>
            <a:pPr marL="742950" lvl="1" indent="-285750">
              <a:spcBef>
                <a:spcPts val="600"/>
              </a:spcBef>
              <a:spcAft>
                <a:spcPts val="600"/>
              </a:spcAft>
              <a:buFont typeface="Arial" panose="020B0604020202020204" pitchFamily="34" charset="0"/>
              <a:buChar char="•"/>
            </a:pPr>
            <a:r>
              <a:rPr lang="en-US" sz="1400" dirty="0"/>
              <a:t>Quantity increases.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3940797" y="2479501"/>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3940797" y="2479501"/>
                <a:ext cx="1350852" cy="307777"/>
              </a:xfrm>
              <a:prstGeom prst="rect">
                <a:avLst/>
              </a:prstGeom>
              <a:blipFill>
                <a:blip r:embed="rId5"/>
                <a:stretch>
                  <a:fillRect b="-400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03C539E7-8304-A105-867C-50A29B3304E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F4F4775-E4D8-B7D5-152C-5DD05296FFF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F0B8941-6997-46F9-C60D-2195AE898438}"/>
              </a:ext>
            </a:extLst>
          </p:cNvPr>
          <p:cNvCxnSpPr>
            <a:cxnSpLocks/>
          </p:cNvCxnSpPr>
          <p:nvPr/>
        </p:nvCxnSpPr>
        <p:spPr>
          <a:xfrm>
            <a:off x="6863554" y="3278254"/>
            <a:ext cx="0" cy="954839"/>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FF79C5-2571-DCEF-E0EE-CC04B377E96B}"/>
                  </a:ext>
                </a:extLst>
              </p:cNvPr>
              <p:cNvSpPr txBox="1"/>
              <p:nvPr/>
            </p:nvSpPr>
            <p:spPr>
              <a:xfrm>
                <a:off x="5798504" y="392697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18" name="TextBox 17">
                <a:extLst>
                  <a:ext uri="{FF2B5EF4-FFF2-40B4-BE49-F238E27FC236}">
                    <a16:creationId xmlns:a16="http://schemas.microsoft.com/office/drawing/2014/main" id="{38FF79C5-2571-DCEF-E0EE-CC04B377E96B}"/>
                  </a:ext>
                </a:extLst>
              </p:cNvPr>
              <p:cNvSpPr txBox="1">
                <a:spLocks noRot="1" noChangeAspect="1" noMove="1" noResize="1" noEditPoints="1" noAdjustHandles="1" noChangeArrowheads="1" noChangeShapeType="1" noTextEdit="1"/>
              </p:cNvSpPr>
              <p:nvPr/>
            </p:nvSpPr>
            <p:spPr>
              <a:xfrm>
                <a:off x="5798504" y="3926972"/>
                <a:ext cx="1350852" cy="307777"/>
              </a:xfrm>
              <a:prstGeom prst="rect">
                <a:avLst/>
              </a:prstGeom>
              <a:blipFill>
                <a:blip r:embed="rId6"/>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A6E7690-8345-FEBD-AC56-5AC47A55052D}"/>
                  </a:ext>
                </a:extLst>
              </p:cNvPr>
              <p:cNvSpPr txBox="1"/>
              <p:nvPr/>
            </p:nvSpPr>
            <p:spPr>
              <a:xfrm>
                <a:off x="6188128" y="3926144"/>
                <a:ext cx="1350852" cy="307777"/>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=7</m:t>
                      </m:r>
                    </m:oMath>
                  </m:oMathPara>
                </a14:m>
                <a:endParaRPr lang="en-US" sz="1400" dirty="0"/>
              </a:p>
            </p:txBody>
          </p:sp>
        </mc:Choice>
        <mc:Fallback xmlns="">
          <p:sp>
            <p:nvSpPr>
              <p:cNvPr id="30" name="TextBox 29">
                <a:extLst>
                  <a:ext uri="{FF2B5EF4-FFF2-40B4-BE49-F238E27FC236}">
                    <a16:creationId xmlns:a16="http://schemas.microsoft.com/office/drawing/2014/main" id="{6A6E7690-8345-FEBD-AC56-5AC47A55052D}"/>
                  </a:ext>
                </a:extLst>
              </p:cNvPr>
              <p:cNvSpPr txBox="1">
                <a:spLocks noRot="1" noChangeAspect="1" noMove="1" noResize="1" noEditPoints="1" noAdjustHandles="1" noChangeArrowheads="1" noChangeShapeType="1" noTextEdit="1"/>
              </p:cNvSpPr>
              <p:nvPr/>
            </p:nvSpPr>
            <p:spPr>
              <a:xfrm>
                <a:off x="6188128" y="3926144"/>
                <a:ext cx="1350852" cy="307777"/>
              </a:xfrm>
              <a:prstGeom prst="rect">
                <a:avLst/>
              </a:prstGeom>
              <a:blipFill>
                <a:blip r:embed="rId7"/>
                <a:stretch>
                  <a:fillRect b="-1961"/>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78D4F0F2-8A52-BF1E-A75E-981FE279A056}"/>
              </a:ext>
            </a:extLst>
          </p:cNvPr>
          <p:cNvSpPr txBox="1"/>
          <p:nvPr/>
        </p:nvSpPr>
        <p:spPr>
          <a:xfrm>
            <a:off x="7468163" y="1495069"/>
            <a:ext cx="1103711" cy="430887"/>
          </a:xfrm>
          <a:prstGeom prst="rect">
            <a:avLst/>
          </a:prstGeom>
          <a:noFill/>
        </p:spPr>
        <p:txBody>
          <a:bodyPr wrap="square">
            <a:spAutoFit/>
          </a:bodyPr>
          <a:lstStyle/>
          <a:p>
            <a:pPr algn="ctr"/>
            <a:r>
              <a:rPr lang="en-US" sz="1100" dirty="0"/>
              <a:t>Supply (without trade)</a:t>
            </a:r>
          </a:p>
        </p:txBody>
      </p:sp>
      <p:sp>
        <p:nvSpPr>
          <p:cNvPr id="33" name="TextBox 32">
            <a:extLst>
              <a:ext uri="{FF2B5EF4-FFF2-40B4-BE49-F238E27FC236}">
                <a16:creationId xmlns:a16="http://schemas.microsoft.com/office/drawing/2014/main" id="{C18FC8C9-D250-F8E3-2D78-C659FDAE8A32}"/>
              </a:ext>
            </a:extLst>
          </p:cNvPr>
          <p:cNvSpPr txBox="1"/>
          <p:nvPr/>
        </p:nvSpPr>
        <p:spPr>
          <a:xfrm>
            <a:off x="7777955" y="2533826"/>
            <a:ext cx="1103711" cy="430887"/>
          </a:xfrm>
          <a:prstGeom prst="rect">
            <a:avLst/>
          </a:prstGeom>
          <a:noFill/>
        </p:spPr>
        <p:txBody>
          <a:bodyPr wrap="square">
            <a:spAutoFit/>
          </a:bodyPr>
          <a:lstStyle/>
          <a:p>
            <a:r>
              <a:rPr lang="en-US" sz="1100" dirty="0">
                <a:solidFill>
                  <a:srgbClr val="690304"/>
                </a:solidFill>
              </a:rPr>
              <a:t>Supply </a:t>
            </a:r>
          </a:p>
          <a:p>
            <a:r>
              <a:rPr lang="en-US" sz="1100" dirty="0">
                <a:solidFill>
                  <a:srgbClr val="690304"/>
                </a:solidFill>
              </a:rPr>
              <a:t>(with trade)</a:t>
            </a:r>
          </a:p>
        </p:txBody>
      </p:sp>
      <p:cxnSp>
        <p:nvCxnSpPr>
          <p:cNvPr id="35" name="Straight Arrow Connector 34">
            <a:extLst>
              <a:ext uri="{FF2B5EF4-FFF2-40B4-BE49-F238E27FC236}">
                <a16:creationId xmlns:a16="http://schemas.microsoft.com/office/drawing/2014/main" id="{5E3315AA-CAE8-A800-8930-89A0498FCB15}"/>
              </a:ext>
            </a:extLst>
          </p:cNvPr>
          <p:cNvCxnSpPr>
            <a:cxnSpLocks/>
          </p:cNvCxnSpPr>
          <p:nvPr/>
        </p:nvCxnSpPr>
        <p:spPr>
          <a:xfrm>
            <a:off x="5353415" y="3577830"/>
            <a:ext cx="465813" cy="449069"/>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43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204469" y="763823"/>
            <a:ext cx="8735061" cy="3616375"/>
          </a:xfrm>
          <a:prstGeom prst="rect">
            <a:avLst/>
          </a:prstGeom>
          <a:noFill/>
        </p:spPr>
        <p:txBody>
          <a:bodyPr wrap="square">
            <a:spAutoFit/>
          </a:bodyPr>
          <a:lstStyle/>
          <a:p>
            <a:pPr>
              <a:spcBef>
                <a:spcPts val="1200"/>
              </a:spcBef>
              <a:spcAft>
                <a:spcPts val="600"/>
              </a:spcAft>
            </a:pPr>
            <a:r>
              <a:rPr lang="en-US" sz="1400" dirty="0"/>
              <a:t>In practice, in order to trade between countries sellers/buyers are often subject to </a:t>
            </a:r>
            <a:r>
              <a:rPr lang="en-US" sz="1400" b="1" dirty="0"/>
              <a:t>quotas and/or tariffs. </a:t>
            </a:r>
            <a:r>
              <a:rPr lang="en-US" sz="1400" dirty="0"/>
              <a:t>These are policies to influence the equilibrium in the domestic market, under the presence of trade. </a:t>
            </a:r>
          </a:p>
          <a:p>
            <a:pPr marL="285750" indent="-285750">
              <a:spcBef>
                <a:spcPts val="1200"/>
              </a:spcBef>
              <a:spcAft>
                <a:spcPts val="600"/>
              </a:spcAft>
              <a:buFont typeface="Arial" panose="020B0604020202020204" pitchFamily="34" charset="0"/>
              <a:buChar char="•"/>
            </a:pPr>
            <a:r>
              <a:rPr lang="en-US" sz="1400" b="1" dirty="0"/>
              <a:t>Quotas:</a:t>
            </a:r>
            <a:r>
              <a:rPr lang="en-US" sz="1400" dirty="0"/>
              <a:t> are just limits on the amount that could be imported. </a:t>
            </a:r>
          </a:p>
          <a:p>
            <a:pPr marL="285750" indent="-285750">
              <a:spcBef>
                <a:spcPts val="1200"/>
              </a:spcBef>
              <a:spcAft>
                <a:spcPts val="600"/>
              </a:spcAft>
              <a:buFont typeface="Arial" panose="020B0604020202020204" pitchFamily="34" charset="0"/>
              <a:buChar char="•"/>
            </a:pPr>
            <a:r>
              <a:rPr lang="en-US" sz="1400" b="1" dirty="0"/>
              <a:t>Tariffs: </a:t>
            </a:r>
            <a:r>
              <a:rPr lang="en-US" sz="1400" dirty="0"/>
              <a:t>taxes on goods produced abroad and sold domestically. Basically, taxes on imported goods. </a:t>
            </a:r>
            <a:endParaRPr lang="en-US" sz="1400" b="1" dirty="0"/>
          </a:p>
          <a:p>
            <a:pPr marL="285750" indent="-285750">
              <a:spcBef>
                <a:spcPts val="1200"/>
              </a:spcBef>
              <a:spcAft>
                <a:spcPts val="600"/>
              </a:spcAft>
              <a:buFont typeface="Arial" panose="020B0604020202020204" pitchFamily="34" charset="0"/>
              <a:buChar char="•"/>
            </a:pPr>
            <a:r>
              <a:rPr lang="en-US" sz="1400" b="1" dirty="0"/>
              <a:t>Example: </a:t>
            </a:r>
            <a:r>
              <a:rPr lang="en-US" sz="1400" dirty="0"/>
              <a:t>for the sugar market, the </a:t>
            </a:r>
            <a:r>
              <a:rPr lang="en-US" sz="1400" dirty="0">
                <a:hlinkClick r:id="rId2"/>
              </a:rPr>
              <a:t>US government </a:t>
            </a:r>
            <a:r>
              <a:rPr lang="en-US" sz="1400" dirty="0"/>
              <a:t>determines the amount of sugar that could be imported from each country at preferential tariffs. If a country wants to export more sugar than the one assigned at the quota, it needs to pay a higher tariff. </a:t>
            </a:r>
          </a:p>
          <a:p>
            <a:pPr marL="285750" indent="-285750">
              <a:spcBef>
                <a:spcPts val="1200"/>
              </a:spcBef>
              <a:spcAft>
                <a:spcPts val="600"/>
              </a:spcAft>
              <a:buFont typeface="Arial" panose="020B0604020202020204" pitchFamily="34" charset="0"/>
              <a:buChar char="•"/>
            </a:pPr>
            <a:r>
              <a:rPr lang="en-US" sz="1400" dirty="0"/>
              <a:t>Welfare analysis of quotas and tariffs is the same as we did to analyze regulation-based limits (e.g. price ceilings) and taxes. </a:t>
            </a:r>
          </a:p>
          <a:p>
            <a:pPr marL="742950" lvl="1" indent="-285750">
              <a:spcBef>
                <a:spcPts val="1200"/>
              </a:spcBef>
              <a:spcAft>
                <a:spcPts val="600"/>
              </a:spcAft>
              <a:buFont typeface="Arial" panose="020B0604020202020204" pitchFamily="34" charset="0"/>
              <a:buChar char="•"/>
            </a:pPr>
            <a:r>
              <a:rPr lang="en-US" sz="1400" dirty="0"/>
              <a:t>Since tariffs are taxes, the price paid by the exporting seller differs from the price faced by the importing consumer. Hence, inducing DWL in the economy. Same with quotas. </a:t>
            </a:r>
          </a:p>
        </p:txBody>
      </p:sp>
    </p:spTree>
    <p:extLst>
      <p:ext uri="{BB962C8B-B14F-4D97-AF65-F5344CB8AC3E}">
        <p14:creationId xmlns:p14="http://schemas.microsoft.com/office/powerpoint/2010/main" val="10169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6C8922-9AC4-2277-1486-3EF4C544EEB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with Trade (Imports) and Tariffs </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307777"/>
          </a:xfrm>
          <a:prstGeom prst="rect">
            <a:avLst/>
          </a:prstGeom>
          <a:noFill/>
        </p:spPr>
        <p:txBody>
          <a:bodyPr wrap="square">
            <a:spAutoFit/>
          </a:bodyPr>
          <a:lstStyle/>
          <a:p>
            <a:pPr>
              <a:spcBef>
                <a:spcPts val="600"/>
              </a:spcBef>
              <a:spcAft>
                <a:spcPts val="600"/>
              </a:spcAft>
            </a:pPr>
            <a:r>
              <a:rPr lang="en-US" sz="1400" dirty="0"/>
              <a:t>Same to analyze the effects of trade on an </a:t>
            </a:r>
            <a:r>
              <a:rPr lang="en-US" sz="1400" b="1" dirty="0"/>
              <a:t>importing</a:t>
            </a:r>
            <a:r>
              <a:rPr lang="en-US" sz="1400" dirty="0"/>
              <a:t> </a:t>
            </a:r>
            <a:r>
              <a:rPr lang="en-US" sz="1400" b="1" dirty="0"/>
              <a:t>country, </a:t>
            </a:r>
            <a:r>
              <a:rPr lang="en-US" sz="1400" dirty="0"/>
              <a:t>with and without a tariff. </a:t>
            </a:r>
          </a:p>
        </p:txBody>
      </p:sp>
      <p:sp>
        <p:nvSpPr>
          <p:cNvPr id="14" name="Isosceles Triangle 13">
            <a:extLst>
              <a:ext uri="{FF2B5EF4-FFF2-40B4-BE49-F238E27FC236}">
                <a16:creationId xmlns:a16="http://schemas.microsoft.com/office/drawing/2014/main" id="{6D62F653-7CBC-ADC1-D4F3-0B7451BDBD87}"/>
              </a:ext>
            </a:extLst>
          </p:cNvPr>
          <p:cNvSpPr/>
          <p:nvPr/>
        </p:nvSpPr>
        <p:spPr>
          <a:xfrm>
            <a:off x="4258492" y="1312014"/>
            <a:ext cx="2142308" cy="1683097"/>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Isosceles Triangle 15">
            <a:extLst>
              <a:ext uri="{FF2B5EF4-FFF2-40B4-BE49-F238E27FC236}">
                <a16:creationId xmlns:a16="http://schemas.microsoft.com/office/drawing/2014/main" id="{E1A430B6-96F6-FC2C-D604-7E969EA59B93}"/>
              </a:ext>
            </a:extLst>
          </p:cNvPr>
          <p:cNvSpPr/>
          <p:nvPr/>
        </p:nvSpPr>
        <p:spPr>
          <a:xfrm flipV="1">
            <a:off x="4258492" y="3004520"/>
            <a:ext cx="1549338" cy="1198724"/>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0CD71CA-BFD8-7997-CAC6-90E6A91AF55E}"/>
              </a:ext>
            </a:extLst>
          </p:cNvPr>
          <p:cNvSpPr txBox="1"/>
          <p:nvPr/>
        </p:nvSpPr>
        <p:spPr>
          <a:xfrm>
            <a:off x="4665384" y="3006618"/>
            <a:ext cx="634671" cy="307777"/>
          </a:xfrm>
          <a:prstGeom prst="rect">
            <a:avLst/>
          </a:prstGeom>
          <a:noFill/>
        </p:spPr>
        <p:txBody>
          <a:bodyPr wrap="square">
            <a:spAutoFit/>
          </a:bodyPr>
          <a:lstStyle/>
          <a:p>
            <a:r>
              <a:rPr lang="en-US" sz="1400" b="1" dirty="0"/>
              <a:t>C</a:t>
            </a:r>
          </a:p>
        </p:txBody>
      </p:sp>
      <p:sp>
        <p:nvSpPr>
          <p:cNvPr id="19" name="TextBox 18">
            <a:extLst>
              <a:ext uri="{FF2B5EF4-FFF2-40B4-BE49-F238E27FC236}">
                <a16:creationId xmlns:a16="http://schemas.microsoft.com/office/drawing/2014/main" id="{C944506B-9DDA-E9BD-597B-87B16B433CB0}"/>
              </a:ext>
            </a:extLst>
          </p:cNvPr>
          <p:cNvSpPr txBox="1"/>
          <p:nvPr/>
        </p:nvSpPr>
        <p:spPr>
          <a:xfrm>
            <a:off x="4599978" y="3407465"/>
            <a:ext cx="634671" cy="307777"/>
          </a:xfrm>
          <a:prstGeom prst="rect">
            <a:avLst/>
          </a:prstGeom>
          <a:noFill/>
        </p:spPr>
        <p:txBody>
          <a:bodyPr wrap="square">
            <a:spAutoFit/>
          </a:bodyPr>
          <a:lstStyle/>
          <a:p>
            <a:r>
              <a:rPr lang="en-US" sz="1400" b="1" dirty="0"/>
              <a:t>G</a:t>
            </a:r>
          </a:p>
        </p:txBody>
      </p:sp>
      <p:cxnSp>
        <p:nvCxnSpPr>
          <p:cNvPr id="20" name="Straight Connector 19">
            <a:extLst>
              <a:ext uri="{FF2B5EF4-FFF2-40B4-BE49-F238E27FC236}">
                <a16:creationId xmlns:a16="http://schemas.microsoft.com/office/drawing/2014/main" id="{657A69D5-D395-795D-057D-2AF84A159DEB}"/>
              </a:ext>
            </a:extLst>
          </p:cNvPr>
          <p:cNvCxnSpPr>
            <a:cxnSpLocks/>
          </p:cNvCxnSpPr>
          <p:nvPr/>
        </p:nvCxnSpPr>
        <p:spPr>
          <a:xfrm>
            <a:off x="4258492" y="3324561"/>
            <a:ext cx="3318646"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95533D6C-6564-7309-0D50-3E0457E51089}"/>
              </a:ext>
            </a:extLst>
          </p:cNvPr>
          <p:cNvSpPr/>
          <p:nvPr/>
        </p:nvSpPr>
        <p:spPr>
          <a:xfrm rot="10800000" flipV="1">
            <a:off x="5393802" y="2775732"/>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922A4FA-8059-3B26-B10A-6E59A1BF3BD8}"/>
              </a:ext>
            </a:extLst>
          </p:cNvPr>
          <p:cNvSpPr txBox="1"/>
          <p:nvPr/>
        </p:nvSpPr>
        <p:spPr>
          <a:xfrm>
            <a:off x="4720122" y="2199975"/>
            <a:ext cx="634671" cy="307777"/>
          </a:xfrm>
          <a:prstGeom prst="rect">
            <a:avLst/>
          </a:prstGeom>
          <a:noFill/>
        </p:spPr>
        <p:txBody>
          <a:bodyPr wrap="square">
            <a:spAutoFit/>
          </a:bodyPr>
          <a:lstStyle/>
          <a:p>
            <a:r>
              <a:rPr lang="en-US" sz="1400" b="1" dirty="0"/>
              <a:t>A</a:t>
            </a:r>
          </a:p>
        </p:txBody>
      </p:sp>
      <p:sp>
        <p:nvSpPr>
          <p:cNvPr id="26" name="TextBox 25">
            <a:extLst>
              <a:ext uri="{FF2B5EF4-FFF2-40B4-BE49-F238E27FC236}">
                <a16:creationId xmlns:a16="http://schemas.microsoft.com/office/drawing/2014/main" id="{1642D0AF-5DC3-5691-92E7-0EDFE4E989DB}"/>
              </a:ext>
            </a:extLst>
          </p:cNvPr>
          <p:cNvSpPr txBox="1"/>
          <p:nvPr/>
        </p:nvSpPr>
        <p:spPr>
          <a:xfrm>
            <a:off x="6763809" y="4026923"/>
            <a:ext cx="1598668" cy="261610"/>
          </a:xfrm>
          <a:prstGeom prst="rect">
            <a:avLst/>
          </a:prstGeom>
          <a:noFill/>
        </p:spPr>
        <p:txBody>
          <a:bodyPr wrap="square">
            <a:spAutoFit/>
          </a:bodyPr>
          <a:lstStyle/>
          <a:p>
            <a:pPr algn="ctr"/>
            <a:r>
              <a:rPr lang="en-US" sz="1100" dirty="0">
                <a:solidFill>
                  <a:srgbClr val="690304"/>
                </a:solidFill>
              </a:rPr>
              <a:t>Imports (without tariff)</a:t>
            </a:r>
          </a:p>
        </p:txBody>
      </p:sp>
      <p:sp>
        <p:nvSpPr>
          <p:cNvPr id="29" name="Left Brace 28">
            <a:extLst>
              <a:ext uri="{FF2B5EF4-FFF2-40B4-BE49-F238E27FC236}">
                <a16:creationId xmlns:a16="http://schemas.microsoft.com/office/drawing/2014/main" id="{88CF90BF-1F87-0EA4-FAF4-5580EAF9D423}"/>
              </a:ext>
            </a:extLst>
          </p:cNvPr>
          <p:cNvSpPr/>
          <p:nvPr/>
        </p:nvSpPr>
        <p:spPr>
          <a:xfrm rot="16200000" flipH="1">
            <a:off x="6013434" y="3385607"/>
            <a:ext cx="260966" cy="1456399"/>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C8FD683-AD3C-7033-8F73-02E64DB9DEFD}"/>
                  </a:ext>
                </a:extLst>
              </p:cNvPr>
              <p:cNvSpPr txBox="1"/>
              <p:nvPr/>
            </p:nvSpPr>
            <p:spPr>
              <a:xfrm>
                <a:off x="7377286" y="3282305"/>
                <a:ext cx="135085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𝑝</m:t>
                          </m:r>
                        </m:e>
                        <m:sub>
                          <m:r>
                            <a:rPr lang="en-US" sz="1100" b="0" i="1" smtClean="0">
                              <a:latin typeface="Cambria Math" panose="02040503050406030204" pitchFamily="18" charset="0"/>
                            </a:rPr>
                            <m:t>𝑟𝑤</m:t>
                          </m:r>
                        </m:sub>
                      </m:sSub>
                      <m:r>
                        <a:rPr lang="en-US" sz="1100" b="0" i="1" smtClean="0">
                          <a:latin typeface="Cambria Math" panose="02040503050406030204" pitchFamily="18" charset="0"/>
                        </a:rPr>
                        <m:t>(</m:t>
                      </m:r>
                      <m:r>
                        <a:rPr lang="en-US" sz="1100" b="0" i="1" smtClean="0">
                          <a:latin typeface="Cambria Math" panose="02040503050406030204" pitchFamily="18" charset="0"/>
                        </a:rPr>
                        <m:t>𝑤𝑖𝑡h𝑜𝑢𝑟</m:t>
                      </m:r>
                      <m:r>
                        <a:rPr lang="en-US" sz="1100" b="0" i="1" smtClean="0">
                          <a:latin typeface="Cambria Math" panose="02040503050406030204" pitchFamily="18" charset="0"/>
                        </a:rPr>
                        <m:t> </m:t>
                      </m:r>
                      <m:r>
                        <a:rPr lang="en-US" sz="1100" b="0" i="1" smtClean="0">
                          <a:latin typeface="Cambria Math" panose="02040503050406030204" pitchFamily="18" charset="0"/>
                        </a:rPr>
                        <m:t>𝑡𝑎𝑟𝑖𝑓𝑓</m:t>
                      </m:r>
                      <m:r>
                        <a:rPr lang="en-US" sz="1100" b="0" i="1" smtClean="0">
                          <a:latin typeface="Cambria Math" panose="02040503050406030204" pitchFamily="18" charset="0"/>
                        </a:rPr>
                        <m:t>)</m:t>
                      </m:r>
                    </m:oMath>
                  </m:oMathPara>
                </a14:m>
                <a:endParaRPr lang="en-US" sz="1100" dirty="0"/>
              </a:p>
            </p:txBody>
          </p:sp>
        </mc:Choice>
        <mc:Fallback xmlns="">
          <p:sp>
            <p:nvSpPr>
              <p:cNvPr id="34" name="TextBox 33">
                <a:extLst>
                  <a:ext uri="{FF2B5EF4-FFF2-40B4-BE49-F238E27FC236}">
                    <a16:creationId xmlns:a16="http://schemas.microsoft.com/office/drawing/2014/main" id="{3C8FD683-AD3C-7033-8F73-02E64DB9DEFD}"/>
                  </a:ext>
                </a:extLst>
              </p:cNvPr>
              <p:cNvSpPr txBox="1">
                <a:spLocks noRot="1" noChangeAspect="1" noMove="1" noResize="1" noEditPoints="1" noAdjustHandles="1" noChangeArrowheads="1" noChangeShapeType="1" noTextEdit="1"/>
              </p:cNvSpPr>
              <p:nvPr/>
            </p:nvSpPr>
            <p:spPr>
              <a:xfrm>
                <a:off x="7377286" y="3282305"/>
                <a:ext cx="1350852" cy="261610"/>
              </a:xfrm>
              <a:prstGeom prst="rect">
                <a:avLst/>
              </a:prstGeom>
              <a:blipFill>
                <a:blip r:embed="rId3"/>
                <a:stretch>
                  <a:fillRect r="-5856" b="-6977"/>
                </a:stretch>
              </a:blipFill>
            </p:spPr>
            <p:txBody>
              <a:bodyPr/>
              <a:lstStyle/>
              <a:p>
                <a:r>
                  <a:rPr lang="en-US">
                    <a:noFill/>
                  </a:rPr>
                  <a:t> </a:t>
                </a:r>
              </a:p>
            </p:txBody>
          </p:sp>
        </mc:Fallback>
      </mc:AlternateContent>
      <p:graphicFrame>
        <p:nvGraphicFramePr>
          <p:cNvPr id="36" name="Table 3">
            <a:extLst>
              <a:ext uri="{FF2B5EF4-FFF2-40B4-BE49-F238E27FC236}">
                <a16:creationId xmlns:a16="http://schemas.microsoft.com/office/drawing/2014/main" id="{79A1755B-91B2-7B0C-E02E-2664230FF92F}"/>
              </a:ext>
            </a:extLst>
          </p:cNvPr>
          <p:cNvGraphicFramePr>
            <a:graphicFrameLocks noGrp="1"/>
          </p:cNvGraphicFramePr>
          <p:nvPr>
            <p:extLst>
              <p:ext uri="{D42A27DB-BD31-4B8C-83A1-F6EECF244321}">
                <p14:modId xmlns:p14="http://schemas.microsoft.com/office/powerpoint/2010/main" val="147998273"/>
              </p:ext>
            </p:extLst>
          </p:nvPr>
        </p:nvGraphicFramePr>
        <p:xfrm>
          <a:off x="181034" y="1326307"/>
          <a:ext cx="3556247" cy="1646184"/>
        </p:xfrm>
        <a:graphic>
          <a:graphicData uri="http://schemas.openxmlformats.org/drawingml/2006/table">
            <a:tbl>
              <a:tblPr firstRow="1" bandRow="1">
                <a:tableStyleId>{5C22544A-7EE6-4342-B048-85BDC9FD1C3A}</a:tableStyleId>
              </a:tblPr>
              <a:tblGrid>
                <a:gridCol w="524360">
                  <a:extLst>
                    <a:ext uri="{9D8B030D-6E8A-4147-A177-3AD203B41FA5}">
                      <a16:colId xmlns:a16="http://schemas.microsoft.com/office/drawing/2014/main" val="1843933936"/>
                    </a:ext>
                  </a:extLst>
                </a:gridCol>
                <a:gridCol w="1010629">
                  <a:extLst>
                    <a:ext uri="{9D8B030D-6E8A-4147-A177-3AD203B41FA5}">
                      <a16:colId xmlns:a16="http://schemas.microsoft.com/office/drawing/2014/main" val="1656514908"/>
                    </a:ext>
                  </a:extLst>
                </a:gridCol>
                <a:gridCol w="1010629">
                  <a:extLst>
                    <a:ext uri="{9D8B030D-6E8A-4147-A177-3AD203B41FA5}">
                      <a16:colId xmlns:a16="http://schemas.microsoft.com/office/drawing/2014/main" val="1675236458"/>
                    </a:ext>
                  </a:extLst>
                </a:gridCol>
                <a:gridCol w="1010629">
                  <a:extLst>
                    <a:ext uri="{9D8B030D-6E8A-4147-A177-3AD203B41FA5}">
                      <a16:colId xmlns:a16="http://schemas.microsoft.com/office/drawing/2014/main" val="1755486791"/>
                    </a:ext>
                  </a:extLst>
                </a:gridCol>
              </a:tblGrid>
              <a:tr h="264248">
                <a:tc>
                  <a:txBody>
                    <a:bodyPr/>
                    <a:lstStyle/>
                    <a:p>
                      <a:pPr algn="ctr"/>
                      <a:r>
                        <a:rPr lang="en-US" sz="1100" dirty="0"/>
                        <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Tariff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Tariff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3641261"/>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A+B+C+E+G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37" name="TextBox 36">
            <a:extLst>
              <a:ext uri="{FF2B5EF4-FFF2-40B4-BE49-F238E27FC236}">
                <a16:creationId xmlns:a16="http://schemas.microsoft.com/office/drawing/2014/main" id="{CA4EAA26-2BE3-5E3E-9DE5-364B579325AF}"/>
              </a:ext>
            </a:extLst>
          </p:cNvPr>
          <p:cNvSpPr txBox="1"/>
          <p:nvPr/>
        </p:nvSpPr>
        <p:spPr>
          <a:xfrm>
            <a:off x="125037" y="3170672"/>
            <a:ext cx="3914555" cy="892552"/>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The tariff reduces the quantity of goods imported (because it raised the price). </a:t>
            </a:r>
          </a:p>
          <a:p>
            <a:pPr marL="285750" indent="-285750">
              <a:spcBef>
                <a:spcPts val="600"/>
              </a:spcBef>
              <a:spcAft>
                <a:spcPts val="600"/>
              </a:spcAft>
              <a:buFont typeface="Arial" panose="020B0604020202020204" pitchFamily="34" charset="0"/>
              <a:buChar char="•"/>
            </a:pPr>
            <a:r>
              <a:rPr lang="en-US" sz="1400" dirty="0"/>
              <a:t>DWL = D+F </a:t>
            </a:r>
          </a:p>
        </p:txBody>
      </p:sp>
      <p:cxnSp>
        <p:nvCxnSpPr>
          <p:cNvPr id="38" name="Straight Connector 37">
            <a:extLst>
              <a:ext uri="{FF2B5EF4-FFF2-40B4-BE49-F238E27FC236}">
                <a16:creationId xmlns:a16="http://schemas.microsoft.com/office/drawing/2014/main" id="{EF7676AF-39D4-DECF-5629-F69BFE8D697B}"/>
              </a:ext>
            </a:extLst>
          </p:cNvPr>
          <p:cNvCxnSpPr>
            <a:cxnSpLocks/>
          </p:cNvCxnSpPr>
          <p:nvPr/>
        </p:nvCxnSpPr>
        <p:spPr>
          <a:xfrm>
            <a:off x="4238237" y="3004521"/>
            <a:ext cx="3338901"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183A090-2B8B-AF1A-870D-746C9ABF1104}"/>
                  </a:ext>
                </a:extLst>
              </p:cNvPr>
              <p:cNvSpPr txBox="1"/>
              <p:nvPr/>
            </p:nvSpPr>
            <p:spPr>
              <a:xfrm>
                <a:off x="7339746" y="2745008"/>
                <a:ext cx="135085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𝑝</m:t>
                          </m:r>
                        </m:e>
                        <m:sub>
                          <m:r>
                            <a:rPr lang="en-US" sz="1100" b="0" i="1" smtClean="0">
                              <a:latin typeface="Cambria Math" panose="02040503050406030204" pitchFamily="18" charset="0"/>
                            </a:rPr>
                            <m:t>𝑟𝑤</m:t>
                          </m:r>
                        </m:sub>
                      </m:sSub>
                      <m:r>
                        <a:rPr lang="en-US" sz="1100" b="0" i="1" smtClean="0">
                          <a:latin typeface="Cambria Math" panose="02040503050406030204" pitchFamily="18" charset="0"/>
                        </a:rPr>
                        <m:t>(</m:t>
                      </m:r>
                      <m:r>
                        <a:rPr lang="en-US" sz="1100" b="0" i="1" smtClean="0">
                          <a:latin typeface="Cambria Math" panose="02040503050406030204" pitchFamily="18" charset="0"/>
                        </a:rPr>
                        <m:t>𝑤𝑖𝑡h</m:t>
                      </m:r>
                      <m:r>
                        <a:rPr lang="en-US" sz="1100" b="0" i="1" smtClean="0">
                          <a:latin typeface="Cambria Math" panose="02040503050406030204" pitchFamily="18" charset="0"/>
                        </a:rPr>
                        <m:t> </m:t>
                      </m:r>
                      <m:r>
                        <a:rPr lang="en-US" sz="1100" b="0" i="1" smtClean="0">
                          <a:latin typeface="Cambria Math" panose="02040503050406030204" pitchFamily="18" charset="0"/>
                        </a:rPr>
                        <m:t>𝑡𝑎𝑟𝑖𝑓𝑓</m:t>
                      </m:r>
                      <m:r>
                        <a:rPr lang="en-US" sz="1100" b="0" i="1"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1183A090-2B8B-AF1A-870D-746C9ABF1104}"/>
                  </a:ext>
                </a:extLst>
              </p:cNvPr>
              <p:cNvSpPr txBox="1">
                <a:spLocks noRot="1" noChangeAspect="1" noMove="1" noResize="1" noEditPoints="1" noAdjustHandles="1" noChangeArrowheads="1" noChangeShapeType="1" noTextEdit="1"/>
              </p:cNvSpPr>
              <p:nvPr/>
            </p:nvSpPr>
            <p:spPr>
              <a:xfrm>
                <a:off x="7339746" y="2745008"/>
                <a:ext cx="1350852" cy="261610"/>
              </a:xfrm>
              <a:prstGeom prst="rect">
                <a:avLst/>
              </a:prstGeom>
              <a:blipFill>
                <a:blip r:embed="rId4"/>
                <a:stretch>
                  <a:fillRect b="-6977"/>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63748507-966C-422F-843D-73D329D2647D}"/>
              </a:ext>
            </a:extLst>
          </p:cNvPr>
          <p:cNvCxnSpPr>
            <a:cxnSpLocks/>
          </p:cNvCxnSpPr>
          <p:nvPr/>
        </p:nvCxnSpPr>
        <p:spPr>
          <a:xfrm flipV="1">
            <a:off x="6488456" y="2969708"/>
            <a:ext cx="0" cy="1274582"/>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6511C31-D45F-C3A2-BC09-20BBE26DC988}"/>
              </a:ext>
            </a:extLst>
          </p:cNvPr>
          <p:cNvCxnSpPr>
            <a:cxnSpLocks/>
          </p:cNvCxnSpPr>
          <p:nvPr/>
        </p:nvCxnSpPr>
        <p:spPr>
          <a:xfrm flipV="1">
            <a:off x="5778844" y="3017036"/>
            <a:ext cx="0" cy="1210753"/>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Left Brace 46">
            <a:extLst>
              <a:ext uri="{FF2B5EF4-FFF2-40B4-BE49-F238E27FC236}">
                <a16:creationId xmlns:a16="http://schemas.microsoft.com/office/drawing/2014/main" id="{A080673C-A1ED-2C92-94EB-D7D7277FA8FD}"/>
              </a:ext>
            </a:extLst>
          </p:cNvPr>
          <p:cNvSpPr/>
          <p:nvPr/>
        </p:nvSpPr>
        <p:spPr>
          <a:xfrm rot="16200000" flipH="1">
            <a:off x="6003167" y="3410822"/>
            <a:ext cx="260966" cy="684150"/>
          </a:xfrm>
          <a:prstGeom prst="leftBrace">
            <a:avLst/>
          </a:prstGeom>
          <a:ln>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24918AFC-BFC5-8578-D430-77986C9347E6}"/>
              </a:ext>
            </a:extLst>
          </p:cNvPr>
          <p:cNvSpPr txBox="1"/>
          <p:nvPr/>
        </p:nvSpPr>
        <p:spPr>
          <a:xfrm>
            <a:off x="6431988" y="3624450"/>
            <a:ext cx="1598668" cy="261610"/>
          </a:xfrm>
          <a:prstGeom prst="rect">
            <a:avLst/>
          </a:prstGeom>
          <a:noFill/>
        </p:spPr>
        <p:txBody>
          <a:bodyPr wrap="square">
            <a:spAutoFit/>
          </a:bodyPr>
          <a:lstStyle/>
          <a:p>
            <a:r>
              <a:rPr lang="en-US" sz="1100" dirty="0">
                <a:solidFill>
                  <a:srgbClr val="0070C0"/>
                </a:solidFill>
              </a:rPr>
              <a:t>Imports (with tariff)</a:t>
            </a:r>
          </a:p>
        </p:txBody>
      </p:sp>
      <p:sp>
        <p:nvSpPr>
          <p:cNvPr id="49" name="Isosceles Triangle 48">
            <a:extLst>
              <a:ext uri="{FF2B5EF4-FFF2-40B4-BE49-F238E27FC236}">
                <a16:creationId xmlns:a16="http://schemas.microsoft.com/office/drawing/2014/main" id="{B1FDF451-C2EC-BE8E-49DD-82441420B2AC}"/>
              </a:ext>
            </a:extLst>
          </p:cNvPr>
          <p:cNvSpPr/>
          <p:nvPr/>
        </p:nvSpPr>
        <p:spPr>
          <a:xfrm rot="16200000">
            <a:off x="5457225" y="3019577"/>
            <a:ext cx="269118" cy="362047"/>
          </a:xfrm>
          <a:prstGeom prst="triangle">
            <a:avLst>
              <a:gd name="adj" fmla="val 0"/>
            </a:avLst>
          </a:prstGeom>
          <a:solidFill>
            <a:srgbClr val="7030A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Isosceles Triangle 49">
            <a:extLst>
              <a:ext uri="{FF2B5EF4-FFF2-40B4-BE49-F238E27FC236}">
                <a16:creationId xmlns:a16="http://schemas.microsoft.com/office/drawing/2014/main" id="{8F5250E7-55C7-D321-27A1-8DBB6B6D6FAD}"/>
              </a:ext>
            </a:extLst>
          </p:cNvPr>
          <p:cNvSpPr/>
          <p:nvPr/>
        </p:nvSpPr>
        <p:spPr>
          <a:xfrm rot="16200000" flipV="1">
            <a:off x="6547517" y="2997278"/>
            <a:ext cx="269118" cy="380087"/>
          </a:xfrm>
          <a:prstGeom prst="triangle">
            <a:avLst>
              <a:gd name="adj" fmla="val 0"/>
            </a:avLst>
          </a:prstGeom>
          <a:solidFill>
            <a:srgbClr val="7030A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1" name="TextBox 50">
            <a:extLst>
              <a:ext uri="{FF2B5EF4-FFF2-40B4-BE49-F238E27FC236}">
                <a16:creationId xmlns:a16="http://schemas.microsoft.com/office/drawing/2014/main" id="{C9804366-B99F-B667-1F1B-810F8603CBB5}"/>
              </a:ext>
            </a:extLst>
          </p:cNvPr>
          <p:cNvSpPr txBox="1"/>
          <p:nvPr/>
        </p:nvSpPr>
        <p:spPr>
          <a:xfrm>
            <a:off x="6007399" y="3056965"/>
            <a:ext cx="327048" cy="276999"/>
          </a:xfrm>
          <a:prstGeom prst="rect">
            <a:avLst/>
          </a:prstGeom>
          <a:noFill/>
        </p:spPr>
        <p:txBody>
          <a:bodyPr wrap="square">
            <a:spAutoFit/>
          </a:bodyPr>
          <a:lstStyle/>
          <a:p>
            <a:r>
              <a:rPr lang="en-US" sz="1200" b="1" dirty="0"/>
              <a:t>E</a:t>
            </a:r>
          </a:p>
        </p:txBody>
      </p:sp>
      <p:sp>
        <p:nvSpPr>
          <p:cNvPr id="52" name="TextBox 51">
            <a:extLst>
              <a:ext uri="{FF2B5EF4-FFF2-40B4-BE49-F238E27FC236}">
                <a16:creationId xmlns:a16="http://schemas.microsoft.com/office/drawing/2014/main" id="{206C0CA1-A5E5-84C8-AFC3-BB327CA20299}"/>
              </a:ext>
            </a:extLst>
          </p:cNvPr>
          <p:cNvSpPr txBox="1"/>
          <p:nvPr/>
        </p:nvSpPr>
        <p:spPr>
          <a:xfrm>
            <a:off x="6467396" y="3073533"/>
            <a:ext cx="327048" cy="276999"/>
          </a:xfrm>
          <a:prstGeom prst="rect">
            <a:avLst/>
          </a:prstGeom>
          <a:noFill/>
        </p:spPr>
        <p:txBody>
          <a:bodyPr wrap="square">
            <a:spAutoFit/>
          </a:bodyPr>
          <a:lstStyle/>
          <a:p>
            <a:r>
              <a:rPr lang="en-US" sz="1200" b="1" dirty="0"/>
              <a:t>F</a:t>
            </a:r>
          </a:p>
        </p:txBody>
      </p:sp>
      <p:sp>
        <p:nvSpPr>
          <p:cNvPr id="23" name="TextBox 22">
            <a:extLst>
              <a:ext uri="{FF2B5EF4-FFF2-40B4-BE49-F238E27FC236}">
                <a16:creationId xmlns:a16="http://schemas.microsoft.com/office/drawing/2014/main" id="{26D26FD2-5DD1-081F-0E31-74FA308E2F3C}"/>
              </a:ext>
            </a:extLst>
          </p:cNvPr>
          <p:cNvSpPr txBox="1"/>
          <p:nvPr/>
        </p:nvSpPr>
        <p:spPr>
          <a:xfrm>
            <a:off x="5522765" y="3082721"/>
            <a:ext cx="327048" cy="276999"/>
          </a:xfrm>
          <a:prstGeom prst="rect">
            <a:avLst/>
          </a:prstGeom>
          <a:noFill/>
        </p:spPr>
        <p:txBody>
          <a:bodyPr wrap="square">
            <a:spAutoFit/>
          </a:bodyPr>
          <a:lstStyle/>
          <a:p>
            <a:r>
              <a:rPr lang="en-US" sz="1200" b="1" dirty="0"/>
              <a:t>D</a:t>
            </a:r>
          </a:p>
        </p:txBody>
      </p:sp>
      <p:sp>
        <p:nvSpPr>
          <p:cNvPr id="53" name="TextBox 52">
            <a:extLst>
              <a:ext uri="{FF2B5EF4-FFF2-40B4-BE49-F238E27FC236}">
                <a16:creationId xmlns:a16="http://schemas.microsoft.com/office/drawing/2014/main" id="{9A371B86-F1F2-9255-8E1E-EE2BCC3298C2}"/>
              </a:ext>
            </a:extLst>
          </p:cNvPr>
          <p:cNvSpPr txBox="1"/>
          <p:nvPr/>
        </p:nvSpPr>
        <p:spPr>
          <a:xfrm>
            <a:off x="6001581" y="2761312"/>
            <a:ext cx="327048" cy="276999"/>
          </a:xfrm>
          <a:prstGeom prst="rect">
            <a:avLst/>
          </a:prstGeom>
          <a:noFill/>
        </p:spPr>
        <p:txBody>
          <a:bodyPr wrap="square">
            <a:spAutoFit/>
          </a:bodyPr>
          <a:lstStyle/>
          <a:p>
            <a:r>
              <a:rPr lang="en-US" sz="1200" b="1" dirty="0"/>
              <a:t>B</a:t>
            </a:r>
          </a:p>
        </p:txBody>
      </p:sp>
    </p:spTree>
    <p:extLst>
      <p:ext uri="{BB962C8B-B14F-4D97-AF65-F5344CB8AC3E}">
        <p14:creationId xmlns:p14="http://schemas.microsoft.com/office/powerpoint/2010/main" val="4384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600183"/>
            <a:ext cx="8735061" cy="4047262"/>
          </a:xfrm>
          <a:prstGeom prst="rect">
            <a:avLst/>
          </a:prstGeom>
          <a:noFill/>
        </p:spPr>
        <p:txBody>
          <a:bodyPr wrap="square">
            <a:spAutoFit/>
          </a:bodyPr>
          <a:lstStyle/>
          <a:p>
            <a:pPr>
              <a:spcBef>
                <a:spcPts val="1200"/>
              </a:spcBef>
              <a:spcAft>
                <a:spcPts val="600"/>
              </a:spcAft>
            </a:pPr>
            <a:r>
              <a:rPr lang="en-US" sz="1400" dirty="0"/>
              <a:t>Gains from trade imply that consumers could access goods at lower prices. Countries would specialize in the sectors where they have comparative advantage and, if there is free-trade (no tariffs, low transaction costs) then we should all be better-off allowing for trade. </a:t>
            </a:r>
          </a:p>
          <a:p>
            <a:pPr marL="285750" indent="-285750">
              <a:spcBef>
                <a:spcPts val="1200"/>
              </a:spcBef>
              <a:spcAft>
                <a:spcPts val="600"/>
              </a:spcAft>
              <a:buFont typeface="Arial" panose="020B0604020202020204" pitchFamily="34" charset="0"/>
              <a:buChar char="•"/>
            </a:pPr>
            <a:r>
              <a:rPr lang="en-US" sz="1400" dirty="0"/>
              <a:t>Why do governments put in place trade restrictions? </a:t>
            </a:r>
          </a:p>
          <a:p>
            <a:pPr marL="285750" indent="-285750">
              <a:spcBef>
                <a:spcPts val="1200"/>
              </a:spcBef>
              <a:spcAft>
                <a:spcPts val="600"/>
              </a:spcAft>
              <a:buFont typeface="Arial" panose="020B0604020202020204" pitchFamily="34" charset="0"/>
              <a:buChar char="•"/>
            </a:pPr>
            <a:r>
              <a:rPr lang="en-US" sz="1400" dirty="0"/>
              <a:t>Opening the market to international trade, leads domestic prices to decrease. While this is good for consumers, it pressures producers. </a:t>
            </a:r>
          </a:p>
          <a:p>
            <a:pPr marL="285750" indent="-285750">
              <a:spcBef>
                <a:spcPts val="1200"/>
              </a:spcBef>
              <a:spcAft>
                <a:spcPts val="600"/>
              </a:spcAft>
              <a:buFont typeface="Arial" panose="020B0604020202020204" pitchFamily="34" charset="0"/>
              <a:buChar char="•"/>
            </a:pPr>
            <a:r>
              <a:rPr lang="en-US" sz="1400" dirty="0"/>
              <a:t>In theory, low-productivity suppliers might exit the market under the presence of trade (consumers substitute them for a cheaper/better foreign option). </a:t>
            </a:r>
          </a:p>
          <a:p>
            <a:pPr marL="285750" indent="-285750">
              <a:spcBef>
                <a:spcPts val="1200"/>
              </a:spcBef>
              <a:spcAft>
                <a:spcPts val="600"/>
              </a:spcAft>
              <a:buFont typeface="Arial" panose="020B0604020202020204" pitchFamily="34" charset="0"/>
              <a:buChar char="•"/>
            </a:pPr>
            <a:r>
              <a:rPr lang="en-US" sz="1400" dirty="0"/>
              <a:t>This leads to unemployment for the importing country. Protectionist measures (i.e. barriers to trade) usually aim to prevent this.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so long the benefits from lower prices to consumers, outweigh the costs of lower producer surplus (which leads to unemployment in some sectors), then opening to trade leads to a welfare improvement. </a:t>
            </a:r>
            <a:endParaRPr lang="en-US" sz="1400" b="1" dirty="0"/>
          </a:p>
        </p:txBody>
      </p:sp>
    </p:spTree>
    <p:extLst>
      <p:ext uri="{BB962C8B-B14F-4D97-AF65-F5344CB8AC3E}">
        <p14:creationId xmlns:p14="http://schemas.microsoft.com/office/powerpoint/2010/main" val="7063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600183"/>
            <a:ext cx="8735061" cy="3170099"/>
          </a:xfrm>
          <a:prstGeom prst="rect">
            <a:avLst/>
          </a:prstGeom>
          <a:noFill/>
        </p:spPr>
        <p:txBody>
          <a:bodyPr wrap="square">
            <a:spAutoFit/>
          </a:bodyPr>
          <a:lstStyle/>
          <a:p>
            <a:pPr>
              <a:spcBef>
                <a:spcPts val="1200"/>
              </a:spcBef>
              <a:spcAft>
                <a:spcPts val="600"/>
              </a:spcAft>
            </a:pPr>
            <a:r>
              <a:rPr lang="en-US" sz="1400" dirty="0"/>
              <a:t>In practice, producers often lobby for trade protections. </a:t>
            </a:r>
          </a:p>
          <a:p>
            <a:pPr marL="285750" indent="-285750">
              <a:spcBef>
                <a:spcPts val="1200"/>
              </a:spcBef>
              <a:spcAft>
                <a:spcPts val="600"/>
              </a:spcAft>
              <a:buFont typeface="Arial" panose="020B0604020202020204" pitchFamily="34" charset="0"/>
              <a:buChar char="•"/>
            </a:pPr>
            <a:r>
              <a:rPr lang="en-US" sz="1400" dirty="0"/>
              <a:t>Small producers might do it to ensure their survival. Some larger producers might do it to preserve market power. </a:t>
            </a:r>
          </a:p>
          <a:p>
            <a:pPr marL="285750" indent="-285750">
              <a:spcBef>
                <a:spcPts val="1200"/>
              </a:spcBef>
              <a:spcAft>
                <a:spcPts val="600"/>
              </a:spcAft>
              <a:buFont typeface="Arial" panose="020B0604020202020204" pitchFamily="34" charset="0"/>
              <a:buChar char="•"/>
            </a:pPr>
            <a:r>
              <a:rPr lang="en-US" sz="1400" dirty="0"/>
              <a:t>Notice that opening the economy for international trade is implicitly increasing the number of suppliers/consumers available to domestic firms/buyers. </a:t>
            </a:r>
          </a:p>
          <a:p>
            <a:pPr marL="742950" lvl="1" indent="-285750">
              <a:spcBef>
                <a:spcPts val="1200"/>
              </a:spcBef>
              <a:spcAft>
                <a:spcPts val="600"/>
              </a:spcAft>
              <a:buFont typeface="Arial" panose="020B0604020202020204" pitchFamily="34" charset="0"/>
              <a:buChar char="•"/>
            </a:pPr>
            <a:r>
              <a:rPr lang="en-US" sz="1400" dirty="0"/>
              <a:t>Example: with international trade, Apple can sell iPhones worldwide and US consumers can purchase BMWs. </a:t>
            </a:r>
          </a:p>
          <a:p>
            <a:pPr marL="285750" indent="-285750">
              <a:spcBef>
                <a:spcPts val="1200"/>
              </a:spcBef>
              <a:spcAft>
                <a:spcPts val="600"/>
              </a:spcAft>
              <a:buFont typeface="Arial" panose="020B0604020202020204" pitchFamily="34" charset="0"/>
              <a:buChar char="•"/>
            </a:pPr>
            <a:r>
              <a:rPr lang="en-US" sz="1400" b="1" dirty="0"/>
              <a:t>Trade Balance: </a:t>
            </a:r>
            <a:r>
              <a:rPr lang="en-US" sz="1400" dirty="0"/>
              <a:t>Total Exports – Total Imports. If Exports &gt; Imports then the country has a </a:t>
            </a:r>
            <a:r>
              <a:rPr lang="en-US" sz="1400" b="1" dirty="0"/>
              <a:t>trade surplus</a:t>
            </a:r>
            <a:r>
              <a:rPr lang="en-US" sz="1400" dirty="0"/>
              <a:t> (i.e. it sends more goods than the ones it purchases abroad). If Imports &gt; Exports, then it has a </a:t>
            </a:r>
            <a:r>
              <a:rPr lang="en-US" sz="1400" b="1" dirty="0"/>
              <a:t>trade deficit.</a:t>
            </a:r>
          </a:p>
        </p:txBody>
      </p:sp>
    </p:spTree>
    <p:extLst>
      <p:ext uri="{BB962C8B-B14F-4D97-AF65-F5344CB8AC3E}">
        <p14:creationId xmlns:p14="http://schemas.microsoft.com/office/powerpoint/2010/main" val="261062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Final Remarks</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763562"/>
            <a:ext cx="8735061"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In practice, international trade is regulated by the standards set by the </a:t>
            </a:r>
            <a:r>
              <a:rPr lang="en-US" sz="1400" dirty="0">
                <a:hlinkClick r:id="rId2"/>
              </a:rPr>
              <a:t>World Trade Organization</a:t>
            </a:r>
            <a:r>
              <a:rPr lang="en-US" sz="1400" dirty="0"/>
              <a:t> (WTO). </a:t>
            </a:r>
          </a:p>
          <a:p>
            <a:pPr marL="285750" indent="-285750">
              <a:spcBef>
                <a:spcPts val="1200"/>
              </a:spcBef>
              <a:spcAft>
                <a:spcPts val="600"/>
              </a:spcAft>
              <a:buFont typeface="Arial" panose="020B0604020202020204" pitchFamily="34" charset="0"/>
              <a:buChar char="•"/>
            </a:pPr>
            <a:r>
              <a:rPr lang="en-US" sz="1400" dirty="0"/>
              <a:t>Also, countries have international treaties/agreements that set special rules across signing members. </a:t>
            </a:r>
          </a:p>
          <a:p>
            <a:pPr marL="742950" lvl="1" indent="-285750">
              <a:spcBef>
                <a:spcPts val="1200"/>
              </a:spcBef>
              <a:spcAft>
                <a:spcPts val="600"/>
              </a:spcAft>
              <a:buFont typeface="Arial" panose="020B0604020202020204" pitchFamily="34" charset="0"/>
              <a:buChar char="•"/>
            </a:pPr>
            <a:r>
              <a:rPr lang="en-US" sz="1400" dirty="0"/>
              <a:t>United States-Mexico-Canada Agreement (USMCA, previously NAFTA). </a:t>
            </a:r>
          </a:p>
          <a:p>
            <a:pPr marL="742950" lvl="1" indent="-285750">
              <a:spcBef>
                <a:spcPts val="1200"/>
              </a:spcBef>
              <a:spcAft>
                <a:spcPts val="600"/>
              </a:spcAft>
              <a:buFont typeface="Arial" panose="020B0604020202020204" pitchFamily="34" charset="0"/>
              <a:buChar char="•"/>
            </a:pPr>
            <a:r>
              <a:rPr lang="en-US" sz="1400" dirty="0"/>
              <a:t>European Union. </a:t>
            </a:r>
          </a:p>
          <a:p>
            <a:pPr marL="285750" indent="-285750">
              <a:spcBef>
                <a:spcPts val="1200"/>
              </a:spcBef>
              <a:spcAft>
                <a:spcPts val="600"/>
              </a:spcAft>
              <a:buFont typeface="Arial" panose="020B0604020202020204" pitchFamily="34" charset="0"/>
              <a:buChar char="•"/>
            </a:pPr>
            <a:r>
              <a:rPr lang="en-US" sz="1400" dirty="0"/>
              <a:t>There is nothing special about international trade. All the logic we covered here applies to inter-state trade as well. </a:t>
            </a:r>
          </a:p>
          <a:p>
            <a:pPr marL="742950" lvl="1" indent="-285750">
              <a:spcBef>
                <a:spcPts val="1200"/>
              </a:spcBef>
              <a:spcAft>
                <a:spcPts val="600"/>
              </a:spcAft>
              <a:buFont typeface="Arial" panose="020B0604020202020204" pitchFamily="34" charset="0"/>
              <a:buChar char="•"/>
            </a:pPr>
            <a:r>
              <a:rPr lang="en-US" sz="1400" dirty="0"/>
              <a:t>Instead of country A and B, suppose we analyze Indiana and California on the import/exports of wine and corn. </a:t>
            </a:r>
          </a:p>
        </p:txBody>
      </p:sp>
    </p:spTree>
    <p:extLst>
      <p:ext uri="{BB962C8B-B14F-4D97-AF65-F5344CB8AC3E}">
        <p14:creationId xmlns:p14="http://schemas.microsoft.com/office/powerpoint/2010/main" val="139536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Trade Policy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Production Possibilities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87024"/>
            <a:ext cx="8846820" cy="353943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To think about trade, we need to examine differences in productivity between economic agents. </a:t>
            </a:r>
          </a:p>
          <a:p>
            <a:pPr marL="285750" indent="-285750">
              <a:spcBef>
                <a:spcPts val="600"/>
              </a:spcBef>
              <a:spcAft>
                <a:spcPts val="600"/>
              </a:spcAft>
              <a:buFont typeface="Arial" panose="020B0604020202020204" pitchFamily="34" charset="0"/>
              <a:buChar char="•"/>
            </a:pPr>
            <a:r>
              <a:rPr lang="en-US" sz="1400" b="1" dirty="0"/>
              <a:t>Productivity: </a:t>
            </a:r>
            <a:r>
              <a:rPr lang="en-US" sz="1400" dirty="0"/>
              <a:t> how many units of output you can produce, given a fixed amount of inputs. </a:t>
            </a:r>
          </a:p>
          <a:p>
            <a:pPr marL="742950" lvl="1" indent="-285750">
              <a:spcBef>
                <a:spcPts val="600"/>
              </a:spcBef>
              <a:spcAft>
                <a:spcPts val="600"/>
              </a:spcAft>
              <a:buFont typeface="Arial" panose="020B0604020202020204" pitchFamily="34" charset="0"/>
              <a:buChar char="•"/>
            </a:pPr>
            <a:r>
              <a:rPr lang="en-US" sz="1400" dirty="0"/>
              <a:t>Recall Bob and Sandy’s example of the number of burgers cooked in one hour. </a:t>
            </a:r>
          </a:p>
          <a:p>
            <a:pPr marL="285750" indent="-285750">
              <a:spcBef>
                <a:spcPts val="600"/>
              </a:spcBef>
              <a:spcAft>
                <a:spcPts val="600"/>
              </a:spcAft>
              <a:buFont typeface="Arial" panose="020B0604020202020204" pitchFamily="34" charset="0"/>
              <a:buChar char="•"/>
            </a:pPr>
            <a:r>
              <a:rPr lang="en-US" sz="1400" dirty="0"/>
              <a:t>We will look at productivity slightly differently: </a:t>
            </a:r>
            <a:r>
              <a:rPr lang="en-US" sz="1400" u="sng" dirty="0"/>
              <a:t>the opportunity cost of doing another activity.</a:t>
            </a:r>
          </a:p>
          <a:p>
            <a:pPr marL="285750" indent="-285750">
              <a:spcBef>
                <a:spcPts val="600"/>
              </a:spcBef>
              <a:spcAft>
                <a:spcPts val="600"/>
              </a:spcAft>
              <a:buFont typeface="Arial" panose="020B0604020202020204" pitchFamily="34" charset="0"/>
              <a:buChar char="•"/>
            </a:pPr>
            <a:r>
              <a:rPr lang="en-US" sz="1400" b="1" dirty="0"/>
              <a:t>Example: </a:t>
            </a:r>
            <a:r>
              <a:rPr lang="en-US" sz="1400" dirty="0"/>
              <a:t>suppose you have 1 hour to either: </a:t>
            </a:r>
            <a:r>
              <a:rPr lang="en-US" sz="1400" dirty="0" err="1"/>
              <a:t>i</a:t>
            </a:r>
            <a:r>
              <a:rPr lang="en-US" sz="1400" dirty="0"/>
              <a:t>) solve economics exercises or ii) do readings for your management class. </a:t>
            </a:r>
          </a:p>
          <a:p>
            <a:pPr marL="742950" lvl="1" indent="-285750">
              <a:spcBef>
                <a:spcPts val="600"/>
              </a:spcBef>
              <a:spcAft>
                <a:spcPts val="600"/>
              </a:spcAft>
              <a:buFont typeface="Wingdings" panose="05000000000000000000" pitchFamily="2" charset="2"/>
              <a:buChar char="q"/>
            </a:pPr>
            <a:r>
              <a:rPr lang="en-US" sz="1400" dirty="0"/>
              <a:t>Suppose you can solve 5 economics exercises in 30 minutes and do a management reading in 12 minutes. </a:t>
            </a:r>
          </a:p>
          <a:p>
            <a:pPr marL="742950" lvl="1" indent="-285750">
              <a:spcBef>
                <a:spcPts val="600"/>
              </a:spcBef>
              <a:spcAft>
                <a:spcPts val="600"/>
              </a:spcAft>
              <a:buFont typeface="Wingdings" panose="05000000000000000000" pitchFamily="2" charset="2"/>
              <a:buChar char="q"/>
            </a:pPr>
            <a:r>
              <a:rPr lang="en-US" sz="1400" dirty="0"/>
              <a:t>How can we look at all the possible combinations of output (econ exercises, management readings) you can do in one hour? </a:t>
            </a:r>
          </a:p>
          <a:p>
            <a:pPr marL="742950" lvl="1" indent="-285750">
              <a:spcBef>
                <a:spcPts val="600"/>
              </a:spcBef>
              <a:spcAft>
                <a:spcPts val="600"/>
              </a:spcAft>
              <a:buFont typeface="Wingdings" panose="05000000000000000000" pitchFamily="2" charset="2"/>
              <a:buChar char="q"/>
            </a:pPr>
            <a:r>
              <a:rPr lang="en-US" sz="1400" dirty="0"/>
              <a:t>This has a nice visual representation. </a:t>
            </a:r>
          </a:p>
        </p:txBody>
      </p:sp>
    </p:spTree>
    <p:extLst>
      <p:ext uri="{BB962C8B-B14F-4D97-AF65-F5344CB8AC3E}">
        <p14:creationId xmlns:p14="http://schemas.microsoft.com/office/powerpoint/2010/main" val="361741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Production Possibilities</a:t>
            </a:r>
          </a:p>
        </p:txBody>
      </p:sp>
      <p:pic>
        <p:nvPicPr>
          <p:cNvPr id="5" name="Picture 4" descr="Chart, line chart&#10;&#10;Description automatically generated">
            <a:extLst>
              <a:ext uri="{FF2B5EF4-FFF2-40B4-BE49-F238E27FC236}">
                <a16:creationId xmlns:a16="http://schemas.microsoft.com/office/drawing/2014/main" id="{3F29B19F-5BE1-61C3-E14F-CB83B9FA39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010297" y="801716"/>
            <a:ext cx="5133703" cy="3734708"/>
          </a:xfrm>
          <a:prstGeom prst="rect">
            <a:avLst/>
          </a:prstGeom>
        </p:spPr>
      </p:pic>
      <p:sp>
        <p:nvSpPr>
          <p:cNvPr id="7" name="TextBox 6">
            <a:extLst>
              <a:ext uri="{FF2B5EF4-FFF2-40B4-BE49-F238E27FC236}">
                <a16:creationId xmlns:a16="http://schemas.microsoft.com/office/drawing/2014/main" id="{E1612EA0-C1D7-E52A-B53D-C963BF345A08}"/>
              </a:ext>
            </a:extLst>
          </p:cNvPr>
          <p:cNvSpPr txBox="1"/>
          <p:nvPr/>
        </p:nvSpPr>
        <p:spPr>
          <a:xfrm>
            <a:off x="0" y="812328"/>
            <a:ext cx="4102102" cy="372409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If you allocate all your time to economics, you can solve up to 10 exercises. (Point A)</a:t>
            </a:r>
          </a:p>
          <a:p>
            <a:pPr marL="285750" indent="-285750">
              <a:spcBef>
                <a:spcPts val="600"/>
              </a:spcBef>
              <a:spcAft>
                <a:spcPts val="600"/>
              </a:spcAft>
              <a:buFont typeface="Arial" panose="020B0604020202020204" pitchFamily="34" charset="0"/>
              <a:buChar char="•"/>
            </a:pPr>
            <a:r>
              <a:rPr lang="en-US" sz="1400" dirty="0"/>
              <a:t>If you allocate all your time to management, you can do up to 5 readings. (Point B)</a:t>
            </a:r>
          </a:p>
          <a:p>
            <a:pPr marL="285750" indent="-285750">
              <a:spcBef>
                <a:spcPts val="600"/>
              </a:spcBef>
              <a:spcAft>
                <a:spcPts val="600"/>
              </a:spcAft>
              <a:buFont typeface="Arial" panose="020B0604020202020204" pitchFamily="34" charset="0"/>
              <a:buChar char="•"/>
            </a:pPr>
            <a:r>
              <a:rPr lang="en-US" sz="1400" dirty="0"/>
              <a:t>If you allocate 30 mins each, you can do 5 exercises and 2.5 readings. (Point C)</a:t>
            </a:r>
          </a:p>
          <a:p>
            <a:pPr marL="285750" indent="-285750">
              <a:spcBef>
                <a:spcPts val="600"/>
              </a:spcBef>
              <a:spcAft>
                <a:spcPts val="600"/>
              </a:spcAft>
              <a:buFont typeface="Arial" panose="020B0604020202020204" pitchFamily="34" charset="0"/>
              <a:buChar char="•"/>
            </a:pPr>
            <a:r>
              <a:rPr lang="en-US" sz="1400" dirty="0"/>
              <a:t>What if you don’t use all your time? Say 30 mins to econ and 12 minutes to management. Then you do 5 exercises and just one reading. (Point D) </a:t>
            </a:r>
          </a:p>
          <a:p>
            <a:pPr marL="285750" indent="-285750">
              <a:spcBef>
                <a:spcPts val="600"/>
              </a:spcBef>
              <a:spcAft>
                <a:spcPts val="600"/>
              </a:spcAft>
              <a:buFont typeface="Arial" panose="020B0604020202020204" pitchFamily="34" charset="0"/>
              <a:buChar char="•"/>
            </a:pPr>
            <a:r>
              <a:rPr lang="en-US" sz="1400" b="1" dirty="0"/>
              <a:t>Takeaway: </a:t>
            </a:r>
            <a:r>
              <a:rPr lang="en-US" sz="1400" dirty="0"/>
              <a:t>the line delimits what you can produce. Points below the line are attainable but imply you are not using all the resources in the economy. In general, that is not optimal. </a:t>
            </a:r>
            <a:endParaRPr lang="en-US" sz="1400" b="1" dirty="0"/>
          </a:p>
        </p:txBody>
      </p:sp>
      <p:sp>
        <p:nvSpPr>
          <p:cNvPr id="12" name="Isosceles Triangle 11">
            <a:extLst>
              <a:ext uri="{FF2B5EF4-FFF2-40B4-BE49-F238E27FC236}">
                <a16:creationId xmlns:a16="http://schemas.microsoft.com/office/drawing/2014/main" id="{E0F73482-BAD7-8799-C24E-67628784DB8A}"/>
              </a:ext>
            </a:extLst>
          </p:cNvPr>
          <p:cNvSpPr/>
          <p:nvPr/>
        </p:nvSpPr>
        <p:spPr>
          <a:xfrm>
            <a:off x="4518422" y="1092200"/>
            <a:ext cx="1875847" cy="2986881"/>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A05DCE7-0F1B-E3B5-4A20-B0BA7AA91629}"/>
              </a:ext>
            </a:extLst>
          </p:cNvPr>
          <p:cNvSpPr/>
          <p:nvPr/>
        </p:nvSpPr>
        <p:spPr>
          <a:xfrm>
            <a:off x="6340872" y="3971925"/>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19542C0-5E06-69D2-C788-7BEF3E049B4A}"/>
              </a:ext>
            </a:extLst>
          </p:cNvPr>
          <p:cNvSpPr/>
          <p:nvPr/>
        </p:nvSpPr>
        <p:spPr>
          <a:xfrm>
            <a:off x="5413772" y="2513076"/>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9CC0D7-254C-AED8-ACCB-5CB8CDCF466F}"/>
              </a:ext>
            </a:extLst>
          </p:cNvPr>
          <p:cNvSpPr/>
          <p:nvPr/>
        </p:nvSpPr>
        <p:spPr>
          <a:xfrm>
            <a:off x="4890296" y="2513076"/>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D4A2D88-89EE-5085-2F0F-A6B298E977D4}"/>
              </a:ext>
            </a:extLst>
          </p:cNvPr>
          <p:cNvGrpSpPr/>
          <p:nvPr/>
        </p:nvGrpSpPr>
        <p:grpSpPr>
          <a:xfrm>
            <a:off x="4518422" y="1014114"/>
            <a:ext cx="425452" cy="307777"/>
            <a:chOff x="4518422" y="1014114"/>
            <a:chExt cx="425452" cy="307777"/>
          </a:xfrm>
        </p:grpSpPr>
        <p:sp>
          <p:nvSpPr>
            <p:cNvPr id="2" name="Oval 1">
              <a:extLst>
                <a:ext uri="{FF2B5EF4-FFF2-40B4-BE49-F238E27FC236}">
                  <a16:creationId xmlns:a16="http://schemas.microsoft.com/office/drawing/2014/main" id="{2A9EF9EB-7993-DB29-F542-5B5FEB7616A8}"/>
                </a:ext>
              </a:extLst>
            </p:cNvPr>
            <p:cNvSpPr/>
            <p:nvPr/>
          </p:nvSpPr>
          <p:spPr>
            <a:xfrm>
              <a:off x="4518422" y="1114425"/>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0BCADFB-2795-2E87-2969-197C5CFF74E7}"/>
                </a:ext>
              </a:extLst>
            </p:cNvPr>
            <p:cNvSpPr txBox="1"/>
            <p:nvPr/>
          </p:nvSpPr>
          <p:spPr>
            <a:xfrm>
              <a:off x="4575574" y="1014114"/>
              <a:ext cx="368300" cy="307777"/>
            </a:xfrm>
            <a:prstGeom prst="rect">
              <a:avLst/>
            </a:prstGeom>
            <a:noFill/>
          </p:spPr>
          <p:txBody>
            <a:bodyPr wrap="square">
              <a:spAutoFit/>
            </a:bodyPr>
            <a:lstStyle/>
            <a:p>
              <a:r>
                <a:rPr lang="en-US" sz="1400" b="1" dirty="0"/>
                <a:t>A</a:t>
              </a:r>
            </a:p>
          </p:txBody>
        </p:sp>
      </p:grpSp>
      <p:sp>
        <p:nvSpPr>
          <p:cNvPr id="15" name="TextBox 14">
            <a:extLst>
              <a:ext uri="{FF2B5EF4-FFF2-40B4-BE49-F238E27FC236}">
                <a16:creationId xmlns:a16="http://schemas.microsoft.com/office/drawing/2014/main" id="{3AD6415B-942D-C5D5-741E-665DD3C11505}"/>
              </a:ext>
            </a:extLst>
          </p:cNvPr>
          <p:cNvSpPr txBox="1"/>
          <p:nvPr/>
        </p:nvSpPr>
        <p:spPr>
          <a:xfrm>
            <a:off x="6397841" y="3818036"/>
            <a:ext cx="368300" cy="307777"/>
          </a:xfrm>
          <a:prstGeom prst="rect">
            <a:avLst/>
          </a:prstGeom>
          <a:noFill/>
        </p:spPr>
        <p:txBody>
          <a:bodyPr wrap="square">
            <a:spAutoFit/>
          </a:bodyPr>
          <a:lstStyle/>
          <a:p>
            <a:r>
              <a:rPr lang="en-US" sz="1400" b="1" dirty="0"/>
              <a:t>B</a:t>
            </a:r>
          </a:p>
        </p:txBody>
      </p:sp>
      <p:sp>
        <p:nvSpPr>
          <p:cNvPr id="16" name="TextBox 15">
            <a:extLst>
              <a:ext uri="{FF2B5EF4-FFF2-40B4-BE49-F238E27FC236}">
                <a16:creationId xmlns:a16="http://schemas.microsoft.com/office/drawing/2014/main" id="{4B9FB7F9-B95A-2F0E-6FB6-ADF2C44D1A5A}"/>
              </a:ext>
            </a:extLst>
          </p:cNvPr>
          <p:cNvSpPr txBox="1"/>
          <p:nvPr/>
        </p:nvSpPr>
        <p:spPr>
          <a:xfrm>
            <a:off x="5511403" y="2361293"/>
            <a:ext cx="368300" cy="307777"/>
          </a:xfrm>
          <a:prstGeom prst="rect">
            <a:avLst/>
          </a:prstGeom>
          <a:noFill/>
        </p:spPr>
        <p:txBody>
          <a:bodyPr wrap="square">
            <a:spAutoFit/>
          </a:bodyPr>
          <a:lstStyle/>
          <a:p>
            <a:r>
              <a:rPr lang="en-US" sz="1400" b="1" dirty="0"/>
              <a:t>C</a:t>
            </a:r>
          </a:p>
        </p:txBody>
      </p:sp>
      <p:sp>
        <p:nvSpPr>
          <p:cNvPr id="17" name="TextBox 16">
            <a:extLst>
              <a:ext uri="{FF2B5EF4-FFF2-40B4-BE49-F238E27FC236}">
                <a16:creationId xmlns:a16="http://schemas.microsoft.com/office/drawing/2014/main" id="{2EAC5D50-3D20-6E6D-A95F-E51938464B14}"/>
              </a:ext>
            </a:extLst>
          </p:cNvPr>
          <p:cNvSpPr txBox="1"/>
          <p:nvPr/>
        </p:nvSpPr>
        <p:spPr>
          <a:xfrm>
            <a:off x="4790283" y="2238820"/>
            <a:ext cx="368300" cy="307777"/>
          </a:xfrm>
          <a:prstGeom prst="rect">
            <a:avLst/>
          </a:prstGeom>
          <a:noFill/>
        </p:spPr>
        <p:txBody>
          <a:bodyPr wrap="square">
            <a:spAutoFit/>
          </a:bodyPr>
          <a:lstStyle/>
          <a:p>
            <a:r>
              <a:rPr lang="en-US" sz="1400" b="1" dirty="0"/>
              <a:t>D</a:t>
            </a:r>
          </a:p>
        </p:txBody>
      </p:sp>
      <p:sp>
        <p:nvSpPr>
          <p:cNvPr id="18" name="TextBox 17">
            <a:extLst>
              <a:ext uri="{FF2B5EF4-FFF2-40B4-BE49-F238E27FC236}">
                <a16:creationId xmlns:a16="http://schemas.microsoft.com/office/drawing/2014/main" id="{CE326C62-17FD-B468-9130-982EFF91C8EC}"/>
              </a:ext>
            </a:extLst>
          </p:cNvPr>
          <p:cNvSpPr txBox="1"/>
          <p:nvPr/>
        </p:nvSpPr>
        <p:spPr>
          <a:xfrm>
            <a:off x="7934297" y="1114425"/>
            <a:ext cx="1094670" cy="830997"/>
          </a:xfrm>
          <a:prstGeom prst="rect">
            <a:avLst/>
          </a:prstGeom>
          <a:noFill/>
        </p:spPr>
        <p:txBody>
          <a:bodyPr wrap="square">
            <a:spAutoFit/>
          </a:bodyPr>
          <a:lstStyle/>
          <a:p>
            <a:pPr algn="r"/>
            <a:r>
              <a:rPr lang="en-US" sz="1200" dirty="0"/>
              <a:t>A=(0,10)</a:t>
            </a:r>
          </a:p>
          <a:p>
            <a:pPr algn="r"/>
            <a:r>
              <a:rPr lang="en-US" sz="1200" dirty="0"/>
              <a:t>B=(5,0)</a:t>
            </a:r>
          </a:p>
          <a:p>
            <a:pPr algn="r"/>
            <a:r>
              <a:rPr lang="en-US" sz="1200" dirty="0"/>
              <a:t>C=(2.5,5)</a:t>
            </a:r>
          </a:p>
          <a:p>
            <a:pPr algn="r"/>
            <a:r>
              <a:rPr lang="en-US" sz="1200" dirty="0"/>
              <a:t>D=(1,5)</a:t>
            </a:r>
          </a:p>
        </p:txBody>
      </p:sp>
    </p:spTree>
    <p:extLst>
      <p:ext uri="{BB962C8B-B14F-4D97-AF65-F5344CB8AC3E}">
        <p14:creationId xmlns:p14="http://schemas.microsoft.com/office/powerpoint/2010/main" val="344694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Opportunity Cost</a:t>
            </a:r>
          </a:p>
        </p:txBody>
      </p:sp>
      <p:pic>
        <p:nvPicPr>
          <p:cNvPr id="5" name="Picture 4" descr="Chart, line chart&#10;&#10;Description automatically generated">
            <a:extLst>
              <a:ext uri="{FF2B5EF4-FFF2-40B4-BE49-F238E27FC236}">
                <a16:creationId xmlns:a16="http://schemas.microsoft.com/office/drawing/2014/main" id="{3F29B19F-5BE1-61C3-E14F-CB83B9FA39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010297" y="801716"/>
            <a:ext cx="5133703" cy="3734708"/>
          </a:xfrm>
          <a:prstGeom prst="rect">
            <a:avLst/>
          </a:prstGeom>
        </p:spPr>
      </p:pic>
      <p:sp>
        <p:nvSpPr>
          <p:cNvPr id="7" name="TextBox 6">
            <a:extLst>
              <a:ext uri="{FF2B5EF4-FFF2-40B4-BE49-F238E27FC236}">
                <a16:creationId xmlns:a16="http://schemas.microsoft.com/office/drawing/2014/main" id="{E1612EA0-C1D7-E52A-B53D-C963BF345A08}"/>
              </a:ext>
            </a:extLst>
          </p:cNvPr>
          <p:cNvSpPr txBox="1"/>
          <p:nvPr/>
        </p:nvSpPr>
        <p:spPr>
          <a:xfrm>
            <a:off x="8968" y="675371"/>
            <a:ext cx="4125562" cy="393954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The </a:t>
            </a:r>
            <a:r>
              <a:rPr lang="en-US" sz="1400" b="1" dirty="0"/>
              <a:t>Production Possibility Frontier (PPF) </a:t>
            </a:r>
            <a:r>
              <a:rPr lang="en-US" sz="1400" dirty="0"/>
              <a:t>gives an intuitive representation of the </a:t>
            </a:r>
            <a:r>
              <a:rPr lang="en-US" sz="1400" b="1" dirty="0"/>
              <a:t>opportunity cost:</a:t>
            </a:r>
            <a:r>
              <a:rPr lang="en-US" sz="1400" dirty="0"/>
              <a:t> units of one good you give up in order to produce more of the other. </a:t>
            </a:r>
            <a:endParaRPr lang="en-US" sz="1400" b="1" dirty="0"/>
          </a:p>
          <a:p>
            <a:pPr marL="285750" indent="-285750">
              <a:spcBef>
                <a:spcPts val="600"/>
              </a:spcBef>
              <a:spcAft>
                <a:spcPts val="600"/>
              </a:spcAft>
              <a:buFont typeface="Arial" panose="020B0604020202020204" pitchFamily="34" charset="0"/>
              <a:buChar char="•"/>
            </a:pPr>
            <a:r>
              <a:rPr lang="en-US" sz="1400" b="1" dirty="0"/>
              <a:t>Example: </a:t>
            </a:r>
            <a:r>
              <a:rPr lang="en-US" sz="1400" dirty="0"/>
              <a:t>to do an additional management reading, you need to decrease the number of econ exercises by 2. </a:t>
            </a:r>
          </a:p>
          <a:p>
            <a:pPr marL="285750" indent="-285750">
              <a:spcBef>
                <a:spcPts val="600"/>
              </a:spcBef>
              <a:spcAft>
                <a:spcPts val="600"/>
              </a:spcAft>
              <a:buFont typeface="Arial" panose="020B0604020202020204" pitchFamily="34" charset="0"/>
              <a:buChar char="•"/>
            </a:pPr>
            <a:r>
              <a:rPr lang="en-US" sz="1400" dirty="0"/>
              <a:t>Opportunity cost of 1 management reading = 2 econ exercises.</a:t>
            </a:r>
          </a:p>
          <a:p>
            <a:pPr marL="285750" indent="-285750">
              <a:spcBef>
                <a:spcPts val="600"/>
              </a:spcBef>
              <a:spcAft>
                <a:spcPts val="600"/>
              </a:spcAft>
              <a:buFont typeface="Arial" panose="020B0604020202020204" pitchFamily="34" charset="0"/>
              <a:buChar char="•"/>
            </a:pPr>
            <a:r>
              <a:rPr lang="en-US" sz="1400" dirty="0"/>
              <a:t>Opportunity cost of 1 econ exercise = 0.5 management readings.</a:t>
            </a:r>
          </a:p>
          <a:p>
            <a:pPr marL="285750" indent="-285750">
              <a:spcBef>
                <a:spcPts val="600"/>
              </a:spcBef>
              <a:spcAft>
                <a:spcPts val="600"/>
              </a:spcAft>
              <a:buFont typeface="Arial" panose="020B0604020202020204" pitchFamily="34" charset="0"/>
              <a:buChar char="•"/>
            </a:pPr>
            <a:r>
              <a:rPr lang="en-US" sz="1400" b="1" dirty="0"/>
              <a:t>Takeaway: </a:t>
            </a:r>
            <a:r>
              <a:rPr lang="en-US" sz="1400" dirty="0"/>
              <a:t>the slope of the PPF represents the opportunity cost of producing (consuming) an additional unit of one good, in terms of the other. </a:t>
            </a:r>
          </a:p>
        </p:txBody>
      </p:sp>
      <p:cxnSp>
        <p:nvCxnSpPr>
          <p:cNvPr id="2" name="Straight Connector 1">
            <a:extLst>
              <a:ext uri="{FF2B5EF4-FFF2-40B4-BE49-F238E27FC236}">
                <a16:creationId xmlns:a16="http://schemas.microsoft.com/office/drawing/2014/main" id="{EA3BBB8A-9E33-9051-D951-9A7CE0FF5541}"/>
              </a:ext>
            </a:extLst>
          </p:cNvPr>
          <p:cNvCxnSpPr>
            <a:cxnSpLocks/>
          </p:cNvCxnSpPr>
          <p:nvPr/>
        </p:nvCxnSpPr>
        <p:spPr>
          <a:xfrm flipV="1">
            <a:off x="5296706" y="2305594"/>
            <a:ext cx="0" cy="1799681"/>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98E522E-F10D-F865-E83B-2F905EED9E55}"/>
              </a:ext>
            </a:extLst>
          </p:cNvPr>
          <p:cNvCxnSpPr>
            <a:cxnSpLocks/>
          </p:cNvCxnSpPr>
          <p:nvPr/>
        </p:nvCxnSpPr>
        <p:spPr>
          <a:xfrm flipV="1">
            <a:off x="4938837" y="1743891"/>
            <a:ext cx="0" cy="2361384"/>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CD48E71-5374-D523-E590-8743854902E7}"/>
              </a:ext>
            </a:extLst>
          </p:cNvPr>
          <p:cNvCxnSpPr>
            <a:cxnSpLocks/>
          </p:cNvCxnSpPr>
          <p:nvPr/>
        </p:nvCxnSpPr>
        <p:spPr>
          <a:xfrm>
            <a:off x="4492398" y="2305594"/>
            <a:ext cx="80430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83C0807-3922-AECB-FF1E-0F242D15A0B1}"/>
              </a:ext>
            </a:extLst>
          </p:cNvPr>
          <p:cNvCxnSpPr>
            <a:cxnSpLocks/>
          </p:cNvCxnSpPr>
          <p:nvPr/>
        </p:nvCxnSpPr>
        <p:spPr>
          <a:xfrm>
            <a:off x="4492398" y="1739537"/>
            <a:ext cx="432299"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6233294-6CF4-3672-997A-96CF69856CC0}"/>
              </a:ext>
            </a:extLst>
          </p:cNvPr>
          <p:cNvCxnSpPr/>
          <p:nvPr/>
        </p:nvCxnSpPr>
        <p:spPr>
          <a:xfrm>
            <a:off x="4996543" y="3997234"/>
            <a:ext cx="300163"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A3AF05D-570F-3F93-5C2E-522952216AF9}"/>
              </a:ext>
            </a:extLst>
          </p:cNvPr>
          <p:cNvCxnSpPr>
            <a:cxnSpLocks/>
          </p:cNvCxnSpPr>
          <p:nvPr/>
        </p:nvCxnSpPr>
        <p:spPr>
          <a:xfrm>
            <a:off x="4572000" y="1809205"/>
            <a:ext cx="0" cy="411481"/>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19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38841"/>
            <a:ext cx="8846820" cy="738664"/>
          </a:xfrm>
          <a:prstGeom prst="rect">
            <a:avLst/>
          </a:prstGeom>
          <a:noFill/>
        </p:spPr>
        <p:txBody>
          <a:bodyPr wrap="square">
            <a:spAutoFit/>
          </a:bodyPr>
          <a:lstStyle/>
          <a:p>
            <a:pPr>
              <a:spcBef>
                <a:spcPts val="600"/>
              </a:spcBef>
              <a:spcAft>
                <a:spcPts val="600"/>
              </a:spcAft>
            </a:pPr>
            <a:r>
              <a:rPr lang="en-US" sz="1400" b="1" dirty="0"/>
              <a:t>Example: </a:t>
            </a:r>
            <a:r>
              <a:rPr lang="en-US" sz="1400" dirty="0"/>
              <a:t>consider an economy conformed of 2 people that live on a desert island: Bob and Sandy. </a:t>
            </a:r>
            <a:r>
              <a:rPr lang="en-US" sz="1400" b="1" dirty="0"/>
              <a:t>Bob is skilled at collecting apples, while Sandy excels at fishing</a:t>
            </a:r>
            <a:r>
              <a:rPr lang="en-US" sz="1400" dirty="0"/>
              <a:t>. Both have the same time to either collect apples or fish. </a:t>
            </a:r>
            <a:r>
              <a:rPr lang="en-US" sz="1400" u="sng" dirty="0"/>
              <a:t>Suppose that in one day they can collect/fish according to the following table: </a:t>
            </a:r>
          </a:p>
        </p:txBody>
      </p:sp>
      <p:graphicFrame>
        <p:nvGraphicFramePr>
          <p:cNvPr id="2" name="Table 3">
            <a:extLst>
              <a:ext uri="{FF2B5EF4-FFF2-40B4-BE49-F238E27FC236}">
                <a16:creationId xmlns:a16="http://schemas.microsoft.com/office/drawing/2014/main" id="{691444A8-BFB5-98BD-1FAC-7B69BCA9534E}"/>
              </a:ext>
            </a:extLst>
          </p:cNvPr>
          <p:cNvGraphicFramePr>
            <a:graphicFrameLocks noGrp="1"/>
          </p:cNvGraphicFramePr>
          <p:nvPr>
            <p:extLst>
              <p:ext uri="{D42A27DB-BD31-4B8C-83A1-F6EECF244321}">
                <p14:modId xmlns:p14="http://schemas.microsoft.com/office/powerpoint/2010/main" val="2318488163"/>
              </p:ext>
            </p:extLst>
          </p:nvPr>
        </p:nvGraphicFramePr>
        <p:xfrm>
          <a:off x="2274025" y="1787448"/>
          <a:ext cx="4224747" cy="1112520"/>
        </p:xfrm>
        <a:graphic>
          <a:graphicData uri="http://schemas.openxmlformats.org/drawingml/2006/table">
            <a:tbl>
              <a:tblPr firstRow="1" bandRow="1">
                <a:tableStyleId>{5C22544A-7EE6-4342-B048-85BDC9FD1C3A}</a:tableStyleId>
              </a:tblPr>
              <a:tblGrid>
                <a:gridCol w="1408249">
                  <a:extLst>
                    <a:ext uri="{9D8B030D-6E8A-4147-A177-3AD203B41FA5}">
                      <a16:colId xmlns:a16="http://schemas.microsoft.com/office/drawing/2014/main" val="1843933936"/>
                    </a:ext>
                  </a:extLst>
                </a:gridCol>
                <a:gridCol w="1408249">
                  <a:extLst>
                    <a:ext uri="{9D8B030D-6E8A-4147-A177-3AD203B41FA5}">
                      <a16:colId xmlns:a16="http://schemas.microsoft.com/office/drawing/2014/main" val="1656514908"/>
                    </a:ext>
                  </a:extLst>
                </a:gridCol>
                <a:gridCol w="1408249">
                  <a:extLst>
                    <a:ext uri="{9D8B030D-6E8A-4147-A177-3AD203B41FA5}">
                      <a16:colId xmlns:a16="http://schemas.microsoft.com/office/drawing/2014/main" val="1675236458"/>
                    </a:ext>
                  </a:extLst>
                </a:gridCol>
              </a:tblGrid>
              <a:tr h="370840">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370840">
                <a:tc>
                  <a:txBody>
                    <a:bodyPr/>
                    <a:lstStyle/>
                    <a:p>
                      <a:pPr algn="ctr"/>
                      <a:r>
                        <a:rPr lang="en-US" sz="1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370840">
                <a:tc>
                  <a:txBody>
                    <a:bodyPr/>
                    <a:lstStyle/>
                    <a:p>
                      <a:pPr algn="ctr"/>
                      <a:r>
                        <a:rPr lang="en-US" sz="14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620300"/>
                  </a:ext>
                </a:extLst>
              </a:tr>
            </a:tbl>
          </a:graphicData>
        </a:graphic>
      </p:graphicFrame>
      <p:sp>
        <p:nvSpPr>
          <p:cNvPr id="8" name="TextBox 7">
            <a:extLst>
              <a:ext uri="{FF2B5EF4-FFF2-40B4-BE49-F238E27FC236}">
                <a16:creationId xmlns:a16="http://schemas.microsoft.com/office/drawing/2014/main" id="{DB22B22E-004C-0851-9A8F-10B6161991A4}"/>
              </a:ext>
            </a:extLst>
          </p:cNvPr>
          <p:cNvSpPr txBox="1"/>
          <p:nvPr/>
        </p:nvSpPr>
        <p:spPr>
          <a:xfrm>
            <a:off x="297180" y="3487889"/>
            <a:ext cx="8846820" cy="523220"/>
          </a:xfrm>
          <a:prstGeom prst="rect">
            <a:avLst/>
          </a:prstGeom>
          <a:noFill/>
        </p:spPr>
        <p:txBody>
          <a:bodyPr wrap="square">
            <a:spAutoFit/>
          </a:bodyPr>
          <a:lstStyle/>
          <a:p>
            <a:pPr>
              <a:spcBef>
                <a:spcPts val="600"/>
              </a:spcBef>
              <a:spcAft>
                <a:spcPts val="600"/>
              </a:spcAft>
            </a:pPr>
            <a:r>
              <a:rPr lang="en-US" sz="1400" dirty="0"/>
              <a:t>Just like before, we can find their </a:t>
            </a:r>
            <a:r>
              <a:rPr lang="en-US" sz="1400" b="1" dirty="0"/>
              <a:t>production possibility frontier (PPF) </a:t>
            </a:r>
            <a:r>
              <a:rPr lang="en-US" sz="1400" dirty="0"/>
              <a:t>by drawing a line that represents the trade-off (opportunity cost) of allocating resources (in this case time) to each activity. </a:t>
            </a:r>
            <a:endParaRPr lang="en-US" sz="1400" b="1" dirty="0"/>
          </a:p>
        </p:txBody>
      </p:sp>
    </p:spTree>
    <p:extLst>
      <p:ext uri="{BB962C8B-B14F-4D97-AF65-F5344CB8AC3E}">
        <p14:creationId xmlns:p14="http://schemas.microsoft.com/office/powerpoint/2010/main" val="242213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Production Possibilities Frontier without Exchange</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27721"/>
            <a:ext cx="8846820" cy="523220"/>
          </a:xfrm>
          <a:prstGeom prst="rect">
            <a:avLst/>
          </a:prstGeom>
          <a:noFill/>
        </p:spPr>
        <p:txBody>
          <a:bodyPr wrap="square">
            <a:spAutoFit/>
          </a:bodyPr>
          <a:lstStyle/>
          <a:p>
            <a:pPr>
              <a:spcBef>
                <a:spcPts val="600"/>
              </a:spcBef>
              <a:spcAft>
                <a:spcPts val="600"/>
              </a:spcAft>
            </a:pPr>
            <a:r>
              <a:rPr lang="en-US" sz="1400" dirty="0"/>
              <a:t>Suppose they are not allowed to exchange (trade). They’ll consume a combination of apples and fish that lies at their individual PPFs. Since they like to smooth consumption, suppose both will consume right in the middle.  </a:t>
            </a:r>
          </a:p>
        </p:txBody>
      </p:sp>
      <p:pic>
        <p:nvPicPr>
          <p:cNvPr id="7" name="Picture 6" descr="Chart, line chart&#10;&#10;Description automatically generated">
            <a:extLst>
              <a:ext uri="{FF2B5EF4-FFF2-40B4-BE49-F238E27FC236}">
                <a16:creationId xmlns:a16="http://schemas.microsoft.com/office/drawing/2014/main" id="{78DC16CB-7E6D-00BF-A514-D7909CA7D3A8}"/>
              </a:ext>
            </a:extLst>
          </p:cNvPr>
          <p:cNvPicPr>
            <a:picLocks noChangeAspect="1"/>
          </p:cNvPicPr>
          <p:nvPr/>
        </p:nvPicPr>
        <p:blipFill>
          <a:blip r:embed="rId2"/>
          <a:stretch>
            <a:fillRect/>
          </a:stretch>
        </p:blipFill>
        <p:spPr>
          <a:xfrm>
            <a:off x="455567" y="1395060"/>
            <a:ext cx="7969976" cy="3187991"/>
          </a:xfrm>
          <a:prstGeom prst="rect">
            <a:avLst/>
          </a:prstGeom>
        </p:spPr>
      </p:pic>
      <p:cxnSp>
        <p:nvCxnSpPr>
          <p:cNvPr id="4" name="Straight Connector 3">
            <a:extLst>
              <a:ext uri="{FF2B5EF4-FFF2-40B4-BE49-F238E27FC236}">
                <a16:creationId xmlns:a16="http://schemas.microsoft.com/office/drawing/2014/main" id="{316D6766-73B1-F104-D840-F398F027293C}"/>
              </a:ext>
            </a:extLst>
          </p:cNvPr>
          <p:cNvCxnSpPr>
            <a:cxnSpLocks/>
          </p:cNvCxnSpPr>
          <p:nvPr/>
        </p:nvCxnSpPr>
        <p:spPr>
          <a:xfrm>
            <a:off x="823913" y="2938326"/>
            <a:ext cx="771457"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6AC6A5C-AB2D-3CEE-3F99-D67559644F9C}"/>
              </a:ext>
            </a:extLst>
          </p:cNvPr>
          <p:cNvCxnSpPr>
            <a:cxnSpLocks/>
          </p:cNvCxnSpPr>
          <p:nvPr/>
        </p:nvCxnSpPr>
        <p:spPr>
          <a:xfrm flipV="1">
            <a:off x="15964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0E566CD-ED72-2FD2-7A08-0BA10C2D8E6E}"/>
              </a:ext>
            </a:extLst>
          </p:cNvPr>
          <p:cNvCxnSpPr>
            <a:cxnSpLocks/>
          </p:cNvCxnSpPr>
          <p:nvPr/>
        </p:nvCxnSpPr>
        <p:spPr>
          <a:xfrm>
            <a:off x="4745106" y="3560626"/>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6EEEFAA-EB4F-6DB1-7BED-ACBC930DA878}"/>
              </a:ext>
            </a:extLst>
          </p:cNvPr>
          <p:cNvCxnSpPr>
            <a:cxnSpLocks/>
          </p:cNvCxnSpPr>
          <p:nvPr/>
        </p:nvCxnSpPr>
        <p:spPr>
          <a:xfrm flipV="1">
            <a:off x="6213475" y="3560626"/>
            <a:ext cx="0" cy="6732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6" name="Table 3">
            <a:extLst>
              <a:ext uri="{FF2B5EF4-FFF2-40B4-BE49-F238E27FC236}">
                <a16:creationId xmlns:a16="http://schemas.microsoft.com/office/drawing/2014/main" id="{E0A3F855-6B9B-EC23-EC1D-74EBAFB4D7C5}"/>
              </a:ext>
            </a:extLst>
          </p:cNvPr>
          <p:cNvGraphicFramePr>
            <a:graphicFrameLocks noGrp="1"/>
          </p:cNvGraphicFramePr>
          <p:nvPr>
            <p:extLst>
              <p:ext uri="{D42A27DB-BD31-4B8C-83A1-F6EECF244321}">
                <p14:modId xmlns:p14="http://schemas.microsoft.com/office/powerpoint/2010/main" val="3927802977"/>
              </p:ext>
            </p:extLst>
          </p:nvPr>
        </p:nvGraphicFramePr>
        <p:xfrm>
          <a:off x="1873975" y="1713055"/>
          <a:ext cx="2418624" cy="528496"/>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bl>
          </a:graphicData>
        </a:graphic>
      </p:graphicFrame>
      <p:graphicFrame>
        <p:nvGraphicFramePr>
          <p:cNvPr id="18" name="Table 3">
            <a:extLst>
              <a:ext uri="{FF2B5EF4-FFF2-40B4-BE49-F238E27FC236}">
                <a16:creationId xmlns:a16="http://schemas.microsoft.com/office/drawing/2014/main" id="{39434968-CEF6-8588-64A0-7FF69F5FF70D}"/>
              </a:ext>
            </a:extLst>
          </p:cNvPr>
          <p:cNvGraphicFramePr>
            <a:graphicFrameLocks noGrp="1"/>
          </p:cNvGraphicFramePr>
          <p:nvPr>
            <p:extLst>
              <p:ext uri="{D42A27DB-BD31-4B8C-83A1-F6EECF244321}">
                <p14:modId xmlns:p14="http://schemas.microsoft.com/office/powerpoint/2010/main" val="1204959502"/>
              </p:ext>
            </p:extLst>
          </p:nvPr>
        </p:nvGraphicFramePr>
        <p:xfrm>
          <a:off x="5772875" y="1713055"/>
          <a:ext cx="2418624" cy="528496"/>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bl>
          </a:graphicData>
        </a:graphic>
      </p:graphicFrame>
      <p:sp>
        <p:nvSpPr>
          <p:cNvPr id="2" name="Oval 1">
            <a:extLst>
              <a:ext uri="{FF2B5EF4-FFF2-40B4-BE49-F238E27FC236}">
                <a16:creationId xmlns:a16="http://schemas.microsoft.com/office/drawing/2014/main" id="{7CE58A9B-A114-103E-6393-038224183841}"/>
              </a:ext>
            </a:extLst>
          </p:cNvPr>
          <p:cNvSpPr/>
          <p:nvPr/>
        </p:nvSpPr>
        <p:spPr>
          <a:xfrm>
            <a:off x="1541792" y="2869541"/>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4266F3-12E8-FB8C-D561-C684BE6474B6}"/>
              </a:ext>
            </a:extLst>
          </p:cNvPr>
          <p:cNvSpPr/>
          <p:nvPr/>
        </p:nvSpPr>
        <p:spPr>
          <a:xfrm>
            <a:off x="6159897" y="3507048"/>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1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Exchange </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416320"/>
          </a:xfrm>
          <a:prstGeom prst="rect">
            <a:avLst/>
          </a:prstGeom>
          <a:noFill/>
        </p:spPr>
        <p:txBody>
          <a:bodyPr wrap="square">
            <a:spAutoFit/>
          </a:bodyPr>
          <a:lstStyle/>
          <a:p>
            <a:pPr>
              <a:spcBef>
                <a:spcPts val="1200"/>
              </a:spcBef>
              <a:spcAft>
                <a:spcPts val="600"/>
              </a:spcAft>
            </a:pPr>
            <a:r>
              <a:rPr lang="en-US" sz="1400" dirty="0"/>
              <a:t>Now suppose they are allowed to exchange with each other. How can this improve their welfare? </a:t>
            </a:r>
          </a:p>
          <a:p>
            <a:pPr marL="285750" indent="-285750">
              <a:spcBef>
                <a:spcPts val="1200"/>
              </a:spcBef>
              <a:spcAft>
                <a:spcPts val="600"/>
              </a:spcAft>
              <a:buFont typeface="Arial" panose="020B0604020202020204" pitchFamily="34" charset="0"/>
              <a:buChar char="•"/>
            </a:pPr>
            <a:r>
              <a:rPr lang="en-US" sz="1400" dirty="0"/>
              <a:t>Let’s look at the extreme cases. Suppose both Sandy and Bob allocate all their time to the activity in which they excel. </a:t>
            </a:r>
          </a:p>
          <a:p>
            <a:pPr marL="285750" indent="-285750">
              <a:spcBef>
                <a:spcPts val="1200"/>
              </a:spcBef>
              <a:spcAft>
                <a:spcPts val="600"/>
              </a:spcAft>
              <a:buFont typeface="Arial" panose="020B0604020202020204" pitchFamily="34" charset="0"/>
              <a:buChar char="•"/>
            </a:pPr>
            <a:r>
              <a:rPr lang="en-US" sz="1400" dirty="0"/>
              <a:t>Then Bob collects 10 apples and Sandy 10 fish. </a:t>
            </a:r>
          </a:p>
          <a:p>
            <a:pPr marL="285750" indent="-285750">
              <a:spcBef>
                <a:spcPts val="1200"/>
              </a:spcBef>
              <a:spcAft>
                <a:spcPts val="600"/>
              </a:spcAft>
              <a:buFont typeface="Arial" panose="020B0604020202020204" pitchFamily="34" charset="0"/>
              <a:buChar char="•"/>
            </a:pPr>
            <a:r>
              <a:rPr lang="en-US" sz="1400" dirty="0"/>
              <a:t>For simplicity, suppose there are no prices and that both Bob and Sandy have the same preferences (i.e. demand curve) for apples and fish. </a:t>
            </a:r>
          </a:p>
          <a:p>
            <a:pPr marL="285750" indent="-285750">
              <a:spcBef>
                <a:spcPts val="1200"/>
              </a:spcBef>
              <a:spcAft>
                <a:spcPts val="600"/>
              </a:spcAft>
              <a:buFont typeface="Arial" panose="020B0604020202020204" pitchFamily="34" charset="0"/>
              <a:buChar char="•"/>
            </a:pPr>
            <a:r>
              <a:rPr lang="en-US" sz="1400" dirty="0"/>
              <a:t>If they are allowed to trade, Bob can exchange 5 apples for 5 of Sandy’s fish. </a:t>
            </a:r>
          </a:p>
          <a:p>
            <a:pPr marL="285750" indent="-285750">
              <a:spcBef>
                <a:spcPts val="1200"/>
              </a:spcBef>
              <a:spcAft>
                <a:spcPts val="600"/>
              </a:spcAft>
              <a:buFont typeface="Arial" panose="020B0604020202020204" pitchFamily="34" charset="0"/>
              <a:buChar char="•"/>
            </a:pPr>
            <a:r>
              <a:rPr lang="en-US" sz="1400" dirty="0"/>
              <a:t>If they trade, both Bob and Sandy will be consuming 5 apples and 5 fish each. </a:t>
            </a:r>
          </a:p>
          <a:p>
            <a:pPr marL="285750" indent="-285750">
              <a:spcBef>
                <a:spcPts val="1200"/>
              </a:spcBef>
              <a:spcAft>
                <a:spcPts val="600"/>
              </a:spcAft>
              <a:buFont typeface="Arial" panose="020B0604020202020204" pitchFamily="34" charset="0"/>
              <a:buChar char="•"/>
            </a:pPr>
            <a:r>
              <a:rPr lang="en-US" sz="1400" dirty="0"/>
              <a:t>How does this compare to the scenario without trade? </a:t>
            </a:r>
          </a:p>
        </p:txBody>
      </p:sp>
    </p:spTree>
    <p:extLst>
      <p:ext uri="{BB962C8B-B14F-4D97-AF65-F5344CB8AC3E}">
        <p14:creationId xmlns:p14="http://schemas.microsoft.com/office/powerpoint/2010/main" val="396313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Production Possibilities Frontier with Exchange</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699826"/>
            <a:ext cx="8846820" cy="677108"/>
          </a:xfrm>
          <a:prstGeom prst="rect">
            <a:avLst/>
          </a:prstGeom>
          <a:noFill/>
        </p:spPr>
        <p:txBody>
          <a:bodyPr wrap="square">
            <a:spAutoFit/>
          </a:bodyPr>
          <a:lstStyle/>
          <a:p>
            <a:pPr>
              <a:spcBef>
                <a:spcPts val="600"/>
              </a:spcBef>
              <a:spcAft>
                <a:spcPts val="600"/>
              </a:spcAft>
            </a:pPr>
            <a:r>
              <a:rPr lang="en-US" sz="1400" dirty="0"/>
              <a:t>If they exchange, both can attain a consumption bundle outside their production possibility frontier! </a:t>
            </a:r>
          </a:p>
          <a:p>
            <a:pPr>
              <a:spcBef>
                <a:spcPts val="600"/>
              </a:spcBef>
              <a:spcAft>
                <a:spcPts val="600"/>
              </a:spcAft>
            </a:pPr>
            <a:r>
              <a:rPr lang="en-US" sz="1400" dirty="0"/>
              <a:t>This means they are better-off in the equilibrium with exchange. </a:t>
            </a:r>
          </a:p>
        </p:txBody>
      </p:sp>
      <p:pic>
        <p:nvPicPr>
          <p:cNvPr id="7" name="Picture 6" descr="Chart, line chart&#10;&#10;Description automatically generated">
            <a:extLst>
              <a:ext uri="{FF2B5EF4-FFF2-40B4-BE49-F238E27FC236}">
                <a16:creationId xmlns:a16="http://schemas.microsoft.com/office/drawing/2014/main" id="{78DC16CB-7E6D-00BF-A514-D7909CA7D3A8}"/>
              </a:ext>
            </a:extLst>
          </p:cNvPr>
          <p:cNvPicPr>
            <a:picLocks noChangeAspect="1"/>
          </p:cNvPicPr>
          <p:nvPr/>
        </p:nvPicPr>
        <p:blipFill>
          <a:blip r:embed="rId2"/>
          <a:stretch>
            <a:fillRect/>
          </a:stretch>
        </p:blipFill>
        <p:spPr>
          <a:xfrm>
            <a:off x="455567" y="1395060"/>
            <a:ext cx="7969976" cy="3187991"/>
          </a:xfrm>
          <a:prstGeom prst="rect">
            <a:avLst/>
          </a:prstGeom>
        </p:spPr>
      </p:pic>
      <p:cxnSp>
        <p:nvCxnSpPr>
          <p:cNvPr id="4" name="Straight Connector 3">
            <a:extLst>
              <a:ext uri="{FF2B5EF4-FFF2-40B4-BE49-F238E27FC236}">
                <a16:creationId xmlns:a16="http://schemas.microsoft.com/office/drawing/2014/main" id="{316D6766-73B1-F104-D840-F398F027293C}"/>
              </a:ext>
            </a:extLst>
          </p:cNvPr>
          <p:cNvCxnSpPr>
            <a:cxnSpLocks/>
          </p:cNvCxnSpPr>
          <p:nvPr/>
        </p:nvCxnSpPr>
        <p:spPr>
          <a:xfrm>
            <a:off x="823913" y="2938326"/>
            <a:ext cx="1487487"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6AC6A5C-AB2D-3CEE-3F99-D67559644F9C}"/>
              </a:ext>
            </a:extLst>
          </p:cNvPr>
          <p:cNvCxnSpPr>
            <a:cxnSpLocks/>
          </p:cNvCxnSpPr>
          <p:nvPr/>
        </p:nvCxnSpPr>
        <p:spPr>
          <a:xfrm flipV="1">
            <a:off x="15964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0E566CD-ED72-2FD2-7A08-0BA10C2D8E6E}"/>
              </a:ext>
            </a:extLst>
          </p:cNvPr>
          <p:cNvCxnSpPr>
            <a:cxnSpLocks/>
          </p:cNvCxnSpPr>
          <p:nvPr/>
        </p:nvCxnSpPr>
        <p:spPr>
          <a:xfrm>
            <a:off x="4745106" y="3560626"/>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6EEEFAA-EB4F-6DB1-7BED-ACBC930DA878}"/>
              </a:ext>
            </a:extLst>
          </p:cNvPr>
          <p:cNvCxnSpPr>
            <a:cxnSpLocks/>
          </p:cNvCxnSpPr>
          <p:nvPr/>
        </p:nvCxnSpPr>
        <p:spPr>
          <a:xfrm flipV="1">
            <a:off x="6213475"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6" name="Table 3">
            <a:extLst>
              <a:ext uri="{FF2B5EF4-FFF2-40B4-BE49-F238E27FC236}">
                <a16:creationId xmlns:a16="http://schemas.microsoft.com/office/drawing/2014/main" id="{E0A3F855-6B9B-EC23-EC1D-74EBAFB4D7C5}"/>
              </a:ext>
            </a:extLst>
          </p:cNvPr>
          <p:cNvGraphicFramePr>
            <a:graphicFrameLocks noGrp="1"/>
          </p:cNvGraphicFramePr>
          <p:nvPr>
            <p:extLst>
              <p:ext uri="{D42A27DB-BD31-4B8C-83A1-F6EECF244321}">
                <p14:modId xmlns:p14="http://schemas.microsoft.com/office/powerpoint/2010/main" val="2486433589"/>
              </p:ext>
            </p:extLst>
          </p:nvPr>
        </p:nvGraphicFramePr>
        <p:xfrm>
          <a:off x="1873975" y="1713055"/>
          <a:ext cx="2418624" cy="792744"/>
        </p:xfrm>
        <a:graphic>
          <a:graphicData uri="http://schemas.openxmlformats.org/drawingml/2006/table">
            <a:tbl>
              <a:tblPr firstRow="1" bandRow="1">
                <a:tableStyleId>{5C22544A-7EE6-4342-B048-85BDC9FD1C3A}</a:tableStyleId>
              </a:tblPr>
              <a:tblGrid>
                <a:gridCol w="1085126">
                  <a:extLst>
                    <a:ext uri="{9D8B030D-6E8A-4147-A177-3AD203B41FA5}">
                      <a16:colId xmlns:a16="http://schemas.microsoft.com/office/drawing/2014/main" val="1843933936"/>
                    </a:ext>
                  </a:extLst>
                </a:gridCol>
                <a:gridCol w="745638">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Without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With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bl>
          </a:graphicData>
        </a:graphic>
      </p:graphicFrame>
      <p:graphicFrame>
        <p:nvGraphicFramePr>
          <p:cNvPr id="18" name="Table 3">
            <a:extLst>
              <a:ext uri="{FF2B5EF4-FFF2-40B4-BE49-F238E27FC236}">
                <a16:creationId xmlns:a16="http://schemas.microsoft.com/office/drawing/2014/main" id="{39434968-CEF6-8588-64A0-7FF69F5FF70D}"/>
              </a:ext>
            </a:extLst>
          </p:cNvPr>
          <p:cNvGraphicFramePr>
            <a:graphicFrameLocks noGrp="1"/>
          </p:cNvGraphicFramePr>
          <p:nvPr>
            <p:extLst>
              <p:ext uri="{D42A27DB-BD31-4B8C-83A1-F6EECF244321}">
                <p14:modId xmlns:p14="http://schemas.microsoft.com/office/powerpoint/2010/main" val="3490209770"/>
              </p:ext>
            </p:extLst>
          </p:nvPr>
        </p:nvGraphicFramePr>
        <p:xfrm>
          <a:off x="5772875" y="1713055"/>
          <a:ext cx="2418624" cy="792744"/>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Without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With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499139"/>
                  </a:ext>
                </a:extLst>
              </a:tr>
            </a:tbl>
          </a:graphicData>
        </a:graphic>
      </p:graphicFrame>
      <p:cxnSp>
        <p:nvCxnSpPr>
          <p:cNvPr id="6" name="Straight Connector 5">
            <a:extLst>
              <a:ext uri="{FF2B5EF4-FFF2-40B4-BE49-F238E27FC236}">
                <a16:creationId xmlns:a16="http://schemas.microsoft.com/office/drawing/2014/main" id="{A14D0574-9A27-4E17-4DAE-CB373F84B7F5}"/>
              </a:ext>
            </a:extLst>
          </p:cNvPr>
          <p:cNvCxnSpPr>
            <a:cxnSpLocks/>
          </p:cNvCxnSpPr>
          <p:nvPr/>
        </p:nvCxnSpPr>
        <p:spPr>
          <a:xfrm flipV="1">
            <a:off x="23076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3C26965-52DF-1762-8A1B-6E2B4C61D66A}"/>
              </a:ext>
            </a:extLst>
          </p:cNvPr>
          <p:cNvCxnSpPr>
            <a:cxnSpLocks/>
          </p:cNvCxnSpPr>
          <p:nvPr/>
        </p:nvCxnSpPr>
        <p:spPr>
          <a:xfrm>
            <a:off x="4754631" y="2955652"/>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 name="Oval 1">
            <a:extLst>
              <a:ext uri="{FF2B5EF4-FFF2-40B4-BE49-F238E27FC236}">
                <a16:creationId xmlns:a16="http://schemas.microsoft.com/office/drawing/2014/main" id="{D833FE94-C7FC-6A13-3694-C923E5E47239}"/>
              </a:ext>
            </a:extLst>
          </p:cNvPr>
          <p:cNvSpPr/>
          <p:nvPr/>
        </p:nvSpPr>
        <p:spPr>
          <a:xfrm>
            <a:off x="1541792" y="2869541"/>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AE3681-D00B-385B-BF5A-137752B25A5E}"/>
              </a:ext>
            </a:extLst>
          </p:cNvPr>
          <p:cNvSpPr/>
          <p:nvPr/>
        </p:nvSpPr>
        <p:spPr>
          <a:xfrm>
            <a:off x="6159897" y="3507048"/>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E1D998-5EE7-3D43-39D6-3DF4BDCF6067}"/>
              </a:ext>
            </a:extLst>
          </p:cNvPr>
          <p:cNvSpPr/>
          <p:nvPr/>
        </p:nvSpPr>
        <p:spPr>
          <a:xfrm>
            <a:off x="2254069" y="2881899"/>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7F1757-54C8-AD18-A021-74D261AD4030}"/>
              </a:ext>
            </a:extLst>
          </p:cNvPr>
          <p:cNvSpPr/>
          <p:nvPr/>
        </p:nvSpPr>
        <p:spPr>
          <a:xfrm>
            <a:off x="6150372" y="2902074"/>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577804"/>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82db8b44-0703-48fc-920e-285d3f66b75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8db4f6ed-281a-40b3-a3a6-248115f7536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32177</TotalTime>
  <Words>2971</Words>
  <Application>Microsoft Macintosh PowerPoint</Application>
  <PresentationFormat>On-screen Show (16:9)</PresentationFormat>
  <Paragraphs>310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Main</vt:lpstr>
      <vt:lpstr>PowerPoint Presentation</vt:lpstr>
      <vt:lpstr>Outline for Today</vt:lpstr>
      <vt:lpstr>Introduction – Production Possibilities</vt:lpstr>
      <vt:lpstr>Introduction – Production Possibilities</vt:lpstr>
      <vt:lpstr>Introduction – Opportunity Cost</vt:lpstr>
      <vt:lpstr>Introduction</vt:lpstr>
      <vt:lpstr>Production Possibilities Frontier without Exchange</vt:lpstr>
      <vt:lpstr>Exchange </vt:lpstr>
      <vt:lpstr>Production Possibilities Frontier with Exchange</vt:lpstr>
      <vt:lpstr>Comparative Advantage</vt:lpstr>
      <vt:lpstr>Absolute Advantage</vt:lpstr>
      <vt:lpstr>Some Remarks on Trade</vt:lpstr>
      <vt:lpstr>Intuition behind trade</vt:lpstr>
      <vt:lpstr>Gains from Trade: Autarky Equilibrium</vt:lpstr>
      <vt:lpstr>Gains from Trade: Equilibrium with Trade (Exports)</vt:lpstr>
      <vt:lpstr>Gains from Trade: Equilibrium with Trade (Imports)</vt:lpstr>
      <vt:lpstr>Some Remarks on Trade</vt:lpstr>
      <vt:lpstr>Some Remarks on Trade</vt:lpstr>
      <vt:lpstr>Gains from Trade: Equilibrium with Trade (Exports)</vt:lpstr>
      <vt:lpstr>Gains from Trade: Equilibrium with Trade (Imports)</vt:lpstr>
      <vt:lpstr>Trade Policy</vt:lpstr>
      <vt:lpstr>Equilibrium with Trade (Imports) and Tariffs </vt:lpstr>
      <vt:lpstr>Trade Policy</vt:lpstr>
      <vt:lpstr>Trade Policy</vt:lpstr>
      <vt:lpstr>Final Remarks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442</cp:revision>
  <cp:lastPrinted>2014-06-24T16:10:50Z</cp:lastPrinted>
  <dcterms:created xsi:type="dcterms:W3CDTF">2022-01-21T17:11:20Z</dcterms:created>
  <dcterms:modified xsi:type="dcterms:W3CDTF">2024-08-20T14:36:03Z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