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97"/>
  </p:notesMasterIdLst>
  <p:handoutMasterIdLst>
    <p:handoutMasterId r:id="rId98"/>
  </p:handoutMasterIdLst>
  <p:sldIdLst>
    <p:sldId id="489" r:id="rId5"/>
    <p:sldId id="356" r:id="rId6"/>
    <p:sldId id="785" r:id="rId7"/>
    <p:sldId id="825" r:id="rId8"/>
    <p:sldId id="822" r:id="rId9"/>
    <p:sldId id="823" r:id="rId10"/>
    <p:sldId id="826" r:id="rId11"/>
    <p:sldId id="827" r:id="rId12"/>
    <p:sldId id="831" r:id="rId13"/>
    <p:sldId id="832" r:id="rId14"/>
    <p:sldId id="833" r:id="rId15"/>
    <p:sldId id="846" r:id="rId16"/>
    <p:sldId id="847" r:id="rId17"/>
    <p:sldId id="848" r:id="rId18"/>
    <p:sldId id="849" r:id="rId19"/>
    <p:sldId id="853" r:id="rId20"/>
    <p:sldId id="852" r:id="rId21"/>
    <p:sldId id="854" r:id="rId22"/>
    <p:sldId id="855" r:id="rId23"/>
    <p:sldId id="857" r:id="rId24"/>
    <p:sldId id="835" r:id="rId25"/>
    <p:sldId id="834" r:id="rId26"/>
    <p:sldId id="843" r:id="rId27"/>
    <p:sldId id="836" r:id="rId28"/>
    <p:sldId id="842" r:id="rId29"/>
    <p:sldId id="838" r:id="rId30"/>
    <p:sldId id="839" r:id="rId31"/>
    <p:sldId id="845" r:id="rId32"/>
    <p:sldId id="840" r:id="rId33"/>
    <p:sldId id="841" r:id="rId34"/>
    <p:sldId id="915" r:id="rId35"/>
    <p:sldId id="895" r:id="rId36"/>
    <p:sldId id="900" r:id="rId37"/>
    <p:sldId id="901" r:id="rId38"/>
    <p:sldId id="902" r:id="rId39"/>
    <p:sldId id="906" r:id="rId40"/>
    <p:sldId id="903" r:id="rId41"/>
    <p:sldId id="904" r:id="rId42"/>
    <p:sldId id="918" r:id="rId43"/>
    <p:sldId id="917" r:id="rId44"/>
    <p:sldId id="919" r:id="rId45"/>
    <p:sldId id="851" r:id="rId46"/>
    <p:sldId id="820" r:id="rId47"/>
    <p:sldId id="817" r:id="rId48"/>
    <p:sldId id="858" r:id="rId49"/>
    <p:sldId id="859" r:id="rId50"/>
    <p:sldId id="867" r:id="rId51"/>
    <p:sldId id="865" r:id="rId52"/>
    <p:sldId id="866" r:id="rId53"/>
    <p:sldId id="818" r:id="rId54"/>
    <p:sldId id="829" r:id="rId55"/>
    <p:sldId id="830" r:id="rId56"/>
    <p:sldId id="869" r:id="rId57"/>
    <p:sldId id="862" r:id="rId58"/>
    <p:sldId id="864" r:id="rId59"/>
    <p:sldId id="870" r:id="rId60"/>
    <p:sldId id="871" r:id="rId61"/>
    <p:sldId id="873" r:id="rId62"/>
    <p:sldId id="872" r:id="rId63"/>
    <p:sldId id="891" r:id="rId64"/>
    <p:sldId id="892" r:id="rId65"/>
    <p:sldId id="875" r:id="rId66"/>
    <p:sldId id="876" r:id="rId67"/>
    <p:sldId id="877" r:id="rId68"/>
    <p:sldId id="878" r:id="rId69"/>
    <p:sldId id="874" r:id="rId70"/>
    <p:sldId id="920" r:id="rId71"/>
    <p:sldId id="879" r:id="rId72"/>
    <p:sldId id="880" r:id="rId73"/>
    <p:sldId id="881" r:id="rId74"/>
    <p:sldId id="883" r:id="rId75"/>
    <p:sldId id="890" r:id="rId76"/>
    <p:sldId id="882" r:id="rId77"/>
    <p:sldId id="884" r:id="rId78"/>
    <p:sldId id="893" r:id="rId79"/>
    <p:sldId id="896" r:id="rId80"/>
    <p:sldId id="897" r:id="rId81"/>
    <p:sldId id="898" r:id="rId82"/>
    <p:sldId id="899" r:id="rId83"/>
    <p:sldId id="907" r:id="rId84"/>
    <p:sldId id="911" r:id="rId85"/>
    <p:sldId id="912" r:id="rId86"/>
    <p:sldId id="913" r:id="rId87"/>
    <p:sldId id="909" r:id="rId88"/>
    <p:sldId id="914" r:id="rId89"/>
    <p:sldId id="885" r:id="rId90"/>
    <p:sldId id="886" r:id="rId91"/>
    <p:sldId id="887" r:id="rId92"/>
    <p:sldId id="889" r:id="rId93"/>
    <p:sldId id="888" r:id="rId94"/>
    <p:sldId id="916" r:id="rId95"/>
    <p:sldId id="724" r:id="rId96"/>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801969-8956-4B6E-86AA-5C212929C982}">
          <p14:sldIdLst>
            <p14:sldId id="489"/>
            <p14:sldId id="356"/>
            <p14:sldId id="785"/>
            <p14:sldId id="825"/>
            <p14:sldId id="822"/>
            <p14:sldId id="823"/>
            <p14:sldId id="826"/>
            <p14:sldId id="827"/>
            <p14:sldId id="831"/>
            <p14:sldId id="832"/>
            <p14:sldId id="833"/>
            <p14:sldId id="846"/>
            <p14:sldId id="847"/>
            <p14:sldId id="848"/>
            <p14:sldId id="849"/>
            <p14:sldId id="853"/>
            <p14:sldId id="852"/>
            <p14:sldId id="854"/>
            <p14:sldId id="855"/>
            <p14:sldId id="857"/>
            <p14:sldId id="835"/>
            <p14:sldId id="834"/>
            <p14:sldId id="843"/>
            <p14:sldId id="836"/>
            <p14:sldId id="842"/>
            <p14:sldId id="838"/>
            <p14:sldId id="839"/>
            <p14:sldId id="845"/>
            <p14:sldId id="840"/>
            <p14:sldId id="841"/>
            <p14:sldId id="915"/>
            <p14:sldId id="895"/>
            <p14:sldId id="900"/>
            <p14:sldId id="901"/>
            <p14:sldId id="902"/>
            <p14:sldId id="906"/>
            <p14:sldId id="903"/>
            <p14:sldId id="904"/>
            <p14:sldId id="918"/>
            <p14:sldId id="917"/>
            <p14:sldId id="919"/>
            <p14:sldId id="851"/>
            <p14:sldId id="820"/>
            <p14:sldId id="817"/>
            <p14:sldId id="858"/>
            <p14:sldId id="859"/>
            <p14:sldId id="867"/>
            <p14:sldId id="865"/>
            <p14:sldId id="866"/>
            <p14:sldId id="818"/>
            <p14:sldId id="829"/>
            <p14:sldId id="830"/>
            <p14:sldId id="869"/>
            <p14:sldId id="862"/>
            <p14:sldId id="864"/>
            <p14:sldId id="870"/>
            <p14:sldId id="871"/>
            <p14:sldId id="873"/>
            <p14:sldId id="872"/>
            <p14:sldId id="891"/>
            <p14:sldId id="892"/>
            <p14:sldId id="875"/>
            <p14:sldId id="876"/>
            <p14:sldId id="877"/>
            <p14:sldId id="878"/>
            <p14:sldId id="874"/>
            <p14:sldId id="920"/>
            <p14:sldId id="879"/>
            <p14:sldId id="880"/>
            <p14:sldId id="881"/>
            <p14:sldId id="883"/>
            <p14:sldId id="890"/>
            <p14:sldId id="882"/>
            <p14:sldId id="884"/>
            <p14:sldId id="893"/>
            <p14:sldId id="896"/>
            <p14:sldId id="897"/>
            <p14:sldId id="898"/>
            <p14:sldId id="899"/>
            <p14:sldId id="907"/>
            <p14:sldId id="911"/>
            <p14:sldId id="912"/>
            <p14:sldId id="913"/>
            <p14:sldId id="909"/>
            <p14:sldId id="914"/>
            <p14:sldId id="885"/>
            <p14:sldId id="886"/>
            <p14:sldId id="887"/>
            <p14:sldId id="889"/>
            <p14:sldId id="888"/>
            <p14:sldId id="916"/>
            <p14:sldId id="724"/>
          </p14:sldIdLst>
        </p14:section>
      </p14:sectionLst>
    </p:ext>
    <p:ext uri="{EFAFB233-063F-42B5-8137-9DF3F51BA10A}">
      <p15:sldGuideLst xmlns:p15="http://schemas.microsoft.com/office/powerpoint/2012/main">
        <p15:guide id="1" orient="horz" pos="1524" userDrawn="1">
          <p15:clr>
            <a:srgbClr val="A4A3A4"/>
          </p15:clr>
        </p15:guide>
        <p15:guide id="2" pos="40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0304"/>
    <a:srgbClr val="0070C0"/>
    <a:srgbClr val="E96969"/>
    <a:srgbClr val="99FF33"/>
    <a:srgbClr val="B6E983"/>
    <a:srgbClr val="E0E0E0"/>
    <a:srgbClr val="69C1E1"/>
    <a:srgbClr val="0C0D0C"/>
    <a:srgbClr val="953735"/>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941" autoAdjust="0"/>
    <p:restoredTop sz="94694" autoAdjust="0"/>
  </p:normalViewPr>
  <p:slideViewPr>
    <p:cSldViewPr snapToGrid="0" snapToObjects="1">
      <p:cViewPr varScale="1">
        <p:scale>
          <a:sx n="146" d="100"/>
          <a:sy n="146" d="100"/>
        </p:scale>
        <p:origin x="1038" y="108"/>
      </p:cViewPr>
      <p:guideLst>
        <p:guide orient="horz" pos="1524"/>
        <p:guide pos="408"/>
      </p:guideLst>
    </p:cSldViewPr>
  </p:slideViewPr>
  <p:outlineViewPr>
    <p:cViewPr>
      <p:scale>
        <a:sx n="33" d="100"/>
        <a:sy n="33" d="100"/>
      </p:scale>
      <p:origin x="0" y="0"/>
    </p:cViewPr>
  </p:outlineViewPr>
  <p:notesTextViewPr>
    <p:cViewPr>
      <p:scale>
        <a:sx n="3" d="2"/>
        <a:sy n="3" d="2"/>
      </p:scale>
      <p:origin x="0" y="0"/>
    </p:cViewPr>
  </p:notesTextViewPr>
  <p:sorterViewPr>
    <p:cViewPr>
      <p:scale>
        <a:sx n="149" d="100"/>
        <a:sy n="149" d="100"/>
      </p:scale>
      <p:origin x="0" y="0"/>
    </p:cViewPr>
  </p:sorterViewPr>
  <p:notesViewPr>
    <p:cSldViewPr snapToGrid="0" snapToObjects="1">
      <p:cViewPr varScale="1">
        <p:scale>
          <a:sx n="132" d="100"/>
          <a:sy n="132" d="100"/>
        </p:scale>
        <p:origin x="-5920"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notesMaster" Target="notesMasters/notesMaster1.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handoutMaster" Target="handoutMasters/handoutMaster1.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87859BD-4604-2843-976C-9F2DEE3C79DB}" type="datetimeFigureOut">
              <a:rPr lang="en-US" smtClean="0"/>
              <a:t>4/10/2023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EB64456-6A4C-DF40-836A-7ED7CB7228F1}" type="slidenum">
              <a:rPr lang="en-US" smtClean="0"/>
              <a:t>‹#›</a:t>
            </a:fld>
            <a:endParaRPr lang="en-US"/>
          </a:p>
        </p:txBody>
      </p:sp>
    </p:spTree>
    <p:extLst>
      <p:ext uri="{BB962C8B-B14F-4D97-AF65-F5344CB8AC3E}">
        <p14:creationId xmlns:p14="http://schemas.microsoft.com/office/powerpoint/2010/main" val="2632783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E108F45-8DB7-E449-85E4-EC04F96DF3AA}" type="datetimeFigureOut">
              <a:rPr lang="en-US" smtClean="0"/>
              <a:t>4/10/2023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06D261-4ACC-5E49-97C5-9D8FD2D9A3AF}" type="slidenum">
              <a:rPr lang="en-US" smtClean="0"/>
              <a:t>‹#›</a:t>
            </a:fld>
            <a:endParaRPr lang="en-US"/>
          </a:p>
        </p:txBody>
      </p:sp>
    </p:spTree>
    <p:extLst>
      <p:ext uri="{BB962C8B-B14F-4D97-AF65-F5344CB8AC3E}">
        <p14:creationId xmlns:p14="http://schemas.microsoft.com/office/powerpoint/2010/main" val="19473455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tx1">
            <a:lumMod val="85000"/>
            <a:lumOff val="15000"/>
          </a:schemeClr>
        </a:solidFill>
        <a:effectLst/>
      </p:bgPr>
    </p:bg>
    <p:spTree>
      <p:nvGrpSpPr>
        <p:cNvPr id="1" name=""/>
        <p:cNvGrpSpPr/>
        <p:nvPr/>
      </p:nvGrpSpPr>
      <p:grpSpPr>
        <a:xfrm>
          <a:off x="0" y="0"/>
          <a:ext cx="0" cy="0"/>
          <a:chOff x="0" y="0"/>
          <a:chExt cx="0" cy="0"/>
        </a:xfrm>
      </p:grpSpPr>
      <p:grpSp>
        <p:nvGrpSpPr>
          <p:cNvPr id="3" name="Group 2"/>
          <p:cNvGrpSpPr/>
          <p:nvPr userDrawn="1"/>
        </p:nvGrpSpPr>
        <p:grpSpPr>
          <a:xfrm>
            <a:off x="633304" y="-648376"/>
            <a:ext cx="733465" cy="2367520"/>
            <a:chOff x="685136" y="-246616"/>
            <a:chExt cx="733465" cy="2367520"/>
          </a:xfrm>
        </p:grpSpPr>
        <p:sp>
          <p:nvSpPr>
            <p:cNvPr id="6" name="Rectangle 5"/>
            <p:cNvSpPr/>
            <p:nvPr userDrawn="1"/>
          </p:nvSpPr>
          <p:spPr>
            <a:xfrm>
              <a:off x="685136" y="-246616"/>
              <a:ext cx="733465" cy="2367520"/>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7"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07308" y="1380149"/>
              <a:ext cx="489120" cy="620806"/>
            </a:xfrm>
            <a:prstGeom prst="rect">
              <a:avLst/>
            </a:prstGeom>
          </p:spPr>
        </p:pic>
      </p:grpSp>
      <p:sp>
        <p:nvSpPr>
          <p:cNvPr id="2" name="Title 1"/>
          <p:cNvSpPr>
            <a:spLocks noGrp="1"/>
          </p:cNvSpPr>
          <p:nvPr userDrawn="1">
            <p:ph type="title" hasCustomPrompt="1"/>
          </p:nvPr>
        </p:nvSpPr>
        <p:spPr>
          <a:xfrm>
            <a:off x="502903" y="2766523"/>
            <a:ext cx="7734221" cy="1114494"/>
          </a:xfrm>
        </p:spPr>
        <p:txBody>
          <a:bodyPr anchor="ctr">
            <a:normAutofit/>
          </a:bodyPr>
          <a:lstStyle>
            <a:lvl1pPr>
              <a:lnSpc>
                <a:spcPct val="90000"/>
              </a:lnSpc>
              <a:defRPr sz="4000" b="1" i="0" spc="0" baseline="0">
                <a:solidFill>
                  <a:schemeClr val="bg1"/>
                </a:solidFill>
                <a:latin typeface="Arial"/>
                <a:cs typeface="Arial"/>
              </a:defRPr>
            </a:lvl1pPr>
          </a:lstStyle>
          <a:p>
            <a:r>
              <a:rPr lang="en-US" dirty="0"/>
              <a:t>Unnecessarily extra long title of presentation</a:t>
            </a:r>
          </a:p>
        </p:txBody>
      </p:sp>
      <p:sp>
        <p:nvSpPr>
          <p:cNvPr id="11" name="Text Placeholder 19"/>
          <p:cNvSpPr>
            <a:spLocks noGrp="1"/>
          </p:cNvSpPr>
          <p:nvPr userDrawn="1">
            <p:ph type="body" sz="quarter" idx="10" hasCustomPrompt="1"/>
          </p:nvPr>
        </p:nvSpPr>
        <p:spPr>
          <a:xfrm>
            <a:off x="530694" y="4709821"/>
            <a:ext cx="7734222" cy="277654"/>
          </a:xfrm>
        </p:spPr>
        <p:txBody>
          <a:bodyPr anchor="ctr">
            <a:noAutofit/>
          </a:bodyPr>
          <a:lstStyle>
            <a:lvl1pPr marL="0" indent="0">
              <a:buNone/>
              <a:defRPr sz="1100" b="1" spc="80" baseline="0">
                <a:solidFill>
                  <a:srgbClr val="A6A6A6"/>
                </a:solidFill>
                <a:latin typeface="Arial"/>
                <a:cs typeface="Arial"/>
              </a:defRPr>
            </a:lvl1pPr>
          </a:lstStyle>
          <a:p>
            <a:pPr lvl="0"/>
            <a:r>
              <a:rPr lang="en-US" dirty="0"/>
              <a:t>INDIANA UNIVERSITY BLOOMINGTON</a:t>
            </a:r>
          </a:p>
        </p:txBody>
      </p:sp>
      <p:sp>
        <p:nvSpPr>
          <p:cNvPr id="9" name="Text Placeholder 19"/>
          <p:cNvSpPr>
            <a:spLocks noGrp="1"/>
          </p:cNvSpPr>
          <p:nvPr>
            <p:ph type="body" sz="quarter" idx="11" hasCustomPrompt="1"/>
          </p:nvPr>
        </p:nvSpPr>
        <p:spPr>
          <a:xfrm>
            <a:off x="530694" y="2443859"/>
            <a:ext cx="7734222" cy="252412"/>
          </a:xfrm>
        </p:spPr>
        <p:txBody>
          <a:bodyPr anchor="ctr">
            <a:noAutofit/>
          </a:bodyPr>
          <a:lstStyle>
            <a:lvl1pPr marL="0" indent="0">
              <a:buNone/>
              <a:defRPr sz="1800" b="0" spc="0" baseline="0">
                <a:solidFill>
                  <a:srgbClr val="A6A6A6"/>
                </a:solidFill>
                <a:latin typeface="Arial"/>
                <a:cs typeface="Arial"/>
              </a:defRPr>
            </a:lvl1pPr>
          </a:lstStyle>
          <a:p>
            <a:pPr lvl="0"/>
            <a:r>
              <a:rPr lang="en-US" dirty="0"/>
              <a:t>SUBHEAD OR NAME OF SCHOOL, DEPARTMENT, OR UNIT</a:t>
            </a:r>
          </a:p>
        </p:txBody>
      </p:sp>
    </p:spTree>
    <p:extLst>
      <p:ext uri="{BB962C8B-B14F-4D97-AF65-F5344CB8AC3E}">
        <p14:creationId xmlns:p14="http://schemas.microsoft.com/office/powerpoint/2010/main" val="12566538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losing slide with IUPUI lockup">
    <p:bg>
      <p:bgPr>
        <a:solidFill>
          <a:srgbClr val="252626"/>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189661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rgbClr val="660B13"/>
        </a:solidFill>
        <a:effectLst/>
      </p:bgPr>
    </p:bg>
    <p:spTree>
      <p:nvGrpSpPr>
        <p:cNvPr id="1" name=""/>
        <p:cNvGrpSpPr/>
        <p:nvPr/>
      </p:nvGrpSpPr>
      <p:grpSpPr>
        <a:xfrm>
          <a:off x="0" y="0"/>
          <a:ext cx="0" cy="0"/>
          <a:chOff x="0" y="0"/>
          <a:chExt cx="0" cy="0"/>
        </a:xfrm>
      </p:grpSpPr>
      <p:sp>
        <p:nvSpPr>
          <p:cNvPr id="2" name="TextBox 1"/>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0" name="TextBox 9"/>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1" name="TextBox 10"/>
          <p:cNvSpPr txBox="1"/>
          <p:nvPr userDrawn="1"/>
        </p:nvSpPr>
        <p:spPr>
          <a:xfrm>
            <a:off x="1378689" y="2390509"/>
            <a:ext cx="184666" cy="369332"/>
          </a:xfrm>
          <a:prstGeom prst="rect">
            <a:avLst/>
          </a:prstGeom>
          <a:noFill/>
        </p:spPr>
        <p:txBody>
          <a:bodyPr wrap="none" rtlCol="0">
            <a:spAutoFit/>
          </a:bodyPr>
          <a:lstStyle/>
          <a:p>
            <a:endParaRPr lang="en-US" dirty="0"/>
          </a:p>
        </p:txBody>
      </p:sp>
      <p:sp>
        <p:nvSpPr>
          <p:cNvPr id="14" name="Title 13"/>
          <p:cNvSpPr>
            <a:spLocks noGrp="1"/>
          </p:cNvSpPr>
          <p:nvPr>
            <p:ph type="title" hasCustomPrompt="1"/>
          </p:nvPr>
        </p:nvSpPr>
        <p:spPr>
          <a:xfrm>
            <a:off x="506694" y="2274522"/>
            <a:ext cx="6802482" cy="656910"/>
          </a:xfrm>
        </p:spPr>
        <p:txBody>
          <a:bodyPr anchor="ctr">
            <a:noAutofit/>
          </a:bodyPr>
          <a:lstStyle>
            <a:lvl1pPr>
              <a:defRPr sz="4000" b="1" i="0" spc="0" baseline="0">
                <a:solidFill>
                  <a:srgbClr val="FFFFFF"/>
                </a:solidFill>
                <a:latin typeface="Arial"/>
                <a:cs typeface="Arial"/>
              </a:defRPr>
            </a:lvl1pPr>
          </a:lstStyle>
          <a:p>
            <a:r>
              <a:rPr lang="en-US" dirty="0"/>
              <a:t>Section Heading</a:t>
            </a:r>
          </a:p>
        </p:txBody>
      </p:sp>
      <p:sp>
        <p:nvSpPr>
          <p:cNvPr id="20" name="Text Placeholder 19"/>
          <p:cNvSpPr>
            <a:spLocks noGrp="1"/>
          </p:cNvSpPr>
          <p:nvPr>
            <p:ph type="body" sz="quarter" idx="10" hasCustomPrompt="1"/>
          </p:nvPr>
        </p:nvSpPr>
        <p:spPr>
          <a:xfrm>
            <a:off x="526131" y="2031339"/>
            <a:ext cx="3700462" cy="252412"/>
          </a:xfrm>
        </p:spPr>
        <p:txBody>
          <a:bodyPr anchor="ctr">
            <a:noAutofit/>
          </a:bodyPr>
          <a:lstStyle>
            <a:lvl1pPr marL="0" indent="0">
              <a:buNone/>
              <a:defRPr sz="1400" b="1" i="0" spc="50" baseline="0">
                <a:solidFill>
                  <a:srgbClr val="A6A6A6"/>
                </a:solidFill>
                <a:latin typeface="Arial"/>
                <a:cs typeface="Arial"/>
              </a:defRPr>
            </a:lvl1pPr>
          </a:lstStyle>
          <a:p>
            <a:pPr lvl="0"/>
            <a:r>
              <a:rPr lang="en-US" dirty="0"/>
              <a:t>SECTION NUMBER OR SUBTITLE</a:t>
            </a:r>
          </a:p>
        </p:txBody>
      </p:sp>
      <p:sp>
        <p:nvSpPr>
          <p:cNvPr id="4" name="Rectangle 3"/>
          <p:cNvSpPr/>
          <p:nvPr userDrawn="1"/>
        </p:nvSpPr>
        <p:spPr>
          <a:xfrm>
            <a:off x="-14942" y="2032000"/>
            <a:ext cx="148614" cy="836706"/>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57854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 only: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0" y="0"/>
            <a:ext cx="9144000" cy="699065"/>
          </a:xfrm>
        </p:spPr>
        <p:txBody>
          <a:bodyPr>
            <a:normAutofit/>
          </a:bodyPr>
          <a:lstStyle>
            <a:lvl1pPr>
              <a:defRPr sz="2800" b="1" i="0" cap="none" spc="0">
                <a:solidFill>
                  <a:srgbClr val="404041"/>
                </a:solidFill>
                <a:latin typeface="Arial"/>
                <a:cs typeface="Arial"/>
              </a:defRPr>
            </a:lvl1pPr>
          </a:lstStyle>
          <a:p>
            <a:r>
              <a:rPr lang="en-US" dirty="0"/>
              <a:t>Click to edit master title style</a:t>
            </a:r>
          </a:p>
        </p:txBody>
      </p:sp>
      <p:sp>
        <p:nvSpPr>
          <p:cNvPr id="4" name="TextBox 3"/>
          <p:cNvSpPr txBox="1"/>
          <p:nvPr userDrawn="1"/>
        </p:nvSpPr>
        <p:spPr>
          <a:xfrm>
            <a:off x="3556000" y="3541059"/>
            <a:ext cx="184666" cy="369332"/>
          </a:xfrm>
          <a:prstGeom prst="rect">
            <a:avLst/>
          </a:prstGeom>
          <a:noFill/>
        </p:spPr>
        <p:txBody>
          <a:bodyPr wrap="none" rtlCol="0">
            <a:spAutoFit/>
          </a:bodyPr>
          <a:lstStyle/>
          <a:p>
            <a:endParaRPr lang="en-US" dirty="0"/>
          </a:p>
        </p:txBody>
      </p:sp>
      <p:grpSp>
        <p:nvGrpSpPr>
          <p:cNvPr id="12" name="Group 11"/>
          <p:cNvGrpSpPr/>
          <p:nvPr userDrawn="1"/>
        </p:nvGrpSpPr>
        <p:grpSpPr>
          <a:xfrm>
            <a:off x="-30788" y="4661517"/>
            <a:ext cx="9228667" cy="528963"/>
            <a:chOff x="-30788" y="4661517"/>
            <a:chExt cx="9228667" cy="528963"/>
          </a:xfrm>
        </p:grpSpPr>
        <p:sp>
          <p:nvSpPr>
            <p:cNvPr id="14" name="Rectangle 13"/>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21" name="TextBox 20"/>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3682060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and photo: white">
    <p:spTree>
      <p:nvGrpSpPr>
        <p:cNvPr id="1" name=""/>
        <p:cNvGrpSpPr/>
        <p:nvPr/>
      </p:nvGrpSpPr>
      <p:grpSpPr>
        <a:xfrm>
          <a:off x="0" y="0"/>
          <a:ext cx="0" cy="0"/>
          <a:chOff x="0" y="0"/>
          <a:chExt cx="0" cy="0"/>
        </a:xfrm>
      </p:grpSpPr>
      <p:sp>
        <p:nvSpPr>
          <p:cNvPr id="8" name="Text Placeholder 2"/>
          <p:cNvSpPr>
            <a:spLocks noGrp="1"/>
          </p:cNvSpPr>
          <p:nvPr>
            <p:ph idx="1"/>
          </p:nvPr>
        </p:nvSpPr>
        <p:spPr>
          <a:xfrm>
            <a:off x="525303" y="1629405"/>
            <a:ext cx="4560579" cy="2792362"/>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rgbClr val="404041"/>
                </a:solidFill>
                <a:latin typeface="Arial"/>
                <a:cs typeface="Arial"/>
              </a:defRPr>
            </a:lvl1pPr>
            <a:lvl2pPr marL="742950" indent="-285750">
              <a:lnSpc>
                <a:spcPct val="100000"/>
              </a:lnSpc>
              <a:buFont typeface="Arial"/>
              <a:buChar char="•"/>
              <a:defRPr sz="1800">
                <a:solidFill>
                  <a:srgbClr val="404041"/>
                </a:solidFill>
                <a:latin typeface="Arial"/>
                <a:cs typeface="Arial"/>
              </a:defRPr>
            </a:lvl2pPr>
            <a:lvl3pPr marL="1143000" indent="-228600">
              <a:lnSpc>
                <a:spcPct val="100000"/>
              </a:lnSpc>
              <a:buFont typeface="Arial"/>
              <a:buChar char="•"/>
              <a:defRPr sz="1800">
                <a:solidFill>
                  <a:srgbClr val="404041"/>
                </a:solidFill>
                <a:latin typeface="Arial"/>
                <a:cs typeface="Arial"/>
              </a:defRPr>
            </a:lvl3pPr>
            <a:lvl4pPr marL="1600200" indent="-228600">
              <a:lnSpc>
                <a:spcPct val="100000"/>
              </a:lnSpc>
              <a:buFont typeface="Arial"/>
              <a:buChar char="•"/>
              <a:defRPr sz="1800">
                <a:solidFill>
                  <a:srgbClr val="404041"/>
                </a:solidFill>
                <a:latin typeface="Arial"/>
                <a:cs typeface="Arial"/>
              </a:defRPr>
            </a:lvl4pPr>
            <a:lvl5pPr marL="2057400" indent="-228600">
              <a:lnSpc>
                <a:spcPct val="100000"/>
              </a:lnSpc>
              <a:buFont typeface="Arial"/>
              <a:buChar char="•"/>
              <a:defRPr sz="1800">
                <a:solidFill>
                  <a:srgbClr val="40404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73058" y="0"/>
            <a:ext cx="3570941" cy="5143500"/>
          </a:xfrm>
        </p:spPr>
        <p:txBody>
          <a:bodyPr/>
          <a:lstStyle/>
          <a:p>
            <a:r>
              <a:rPr lang="en-US"/>
              <a:t>Click icon to add picture</a:t>
            </a:r>
          </a:p>
        </p:txBody>
      </p:sp>
      <p:grpSp>
        <p:nvGrpSpPr>
          <p:cNvPr id="9" name="Group 8"/>
          <p:cNvGrpSpPr/>
          <p:nvPr userDrawn="1"/>
        </p:nvGrpSpPr>
        <p:grpSpPr>
          <a:xfrm>
            <a:off x="635303" y="4661517"/>
            <a:ext cx="387197" cy="528963"/>
            <a:chOff x="635303" y="4661517"/>
            <a:chExt cx="387197" cy="528963"/>
          </a:xfrm>
        </p:grpSpPr>
        <p:sp>
          <p:nvSpPr>
            <p:cNvPr id="11" name="Rectangle 10"/>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2" name="Picture 11"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
        <p:nvSpPr>
          <p:cNvPr id="2" name="Title 1">
            <a:extLst>
              <a:ext uri="{FF2B5EF4-FFF2-40B4-BE49-F238E27FC236}">
                <a16:creationId xmlns:a16="http://schemas.microsoft.com/office/drawing/2014/main" id="{E56110E9-6F8A-B51E-A1FD-6F9656D0C36C}"/>
              </a:ext>
            </a:extLst>
          </p:cNvPr>
          <p:cNvSpPr>
            <a:spLocks noGrp="1"/>
          </p:cNvSpPr>
          <p:nvPr>
            <p:ph type="ctrTitle" hasCustomPrompt="1"/>
          </p:nvPr>
        </p:nvSpPr>
        <p:spPr>
          <a:xfrm>
            <a:off x="529827" y="73270"/>
            <a:ext cx="8004391" cy="699065"/>
          </a:xfrm>
        </p:spPr>
        <p:txBody>
          <a:bodyPr>
            <a:normAutofit/>
          </a:bodyPr>
          <a:lstStyle>
            <a:lvl1pPr>
              <a:defRPr sz="3000" b="1" i="0" cap="none" spc="0">
                <a:solidFill>
                  <a:srgbClr val="404041"/>
                </a:solidFill>
                <a:latin typeface="Arial"/>
                <a:cs typeface="Arial"/>
              </a:defRPr>
            </a:lvl1pPr>
          </a:lstStyle>
          <a:p>
            <a:r>
              <a:rPr lang="en-US" dirty="0"/>
              <a:t>Click to edit master title style</a:t>
            </a:r>
          </a:p>
        </p:txBody>
      </p:sp>
      <p:sp>
        <p:nvSpPr>
          <p:cNvPr id="3" name="Rectangle 2">
            <a:extLst>
              <a:ext uri="{FF2B5EF4-FFF2-40B4-BE49-F238E27FC236}">
                <a16:creationId xmlns:a16="http://schemas.microsoft.com/office/drawing/2014/main" id="{05E55057-A4C6-1359-B942-42415ACDD285}"/>
              </a:ext>
            </a:extLst>
          </p:cNvPr>
          <p:cNvSpPr/>
          <p:nvPr userDrawn="1"/>
        </p:nvSpPr>
        <p:spPr>
          <a:xfrm>
            <a:off x="0" y="2720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only: black">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23348" y="759070"/>
            <a:ext cx="8004409" cy="699065"/>
          </a:xfrm>
        </p:spPr>
        <p:txBody>
          <a:bodyPr>
            <a:normAutofit/>
          </a:bodyPr>
          <a:lstStyle>
            <a:lvl1pPr>
              <a:defRPr sz="3000" b="1" i="0" cap="none" spc="0">
                <a:solidFill>
                  <a:schemeClr val="bg1"/>
                </a:solidFill>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523348" y="1630404"/>
            <a:ext cx="8011069" cy="2818769"/>
          </a:xfrm>
        </p:spPr>
        <p:txBody>
          <a:bodyPr>
            <a:normAutofit/>
          </a:bodyPr>
          <a:lstStyle>
            <a:lvl1pPr marL="342900" indent="-342900" algn="l">
              <a:lnSpc>
                <a:spcPct val="100000"/>
              </a:lnSpc>
              <a:buFont typeface="+mj-lt"/>
              <a:buAutoNum type="arabicPeriod"/>
              <a:defRPr sz="1800" spc="0">
                <a:solidFill>
                  <a:schemeClr val="bg1"/>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3" name="Text Placeholder 19"/>
          <p:cNvSpPr>
            <a:spLocks noGrp="1"/>
          </p:cNvSpPr>
          <p:nvPr>
            <p:ph type="body" sz="quarter" idx="10" hasCustomPrompt="1"/>
          </p:nvPr>
        </p:nvSpPr>
        <p:spPr>
          <a:xfrm>
            <a:off x="4833956" y="284947"/>
            <a:ext cx="3700462" cy="252412"/>
          </a:xfrm>
        </p:spPr>
        <p:txBody>
          <a:bodyPr>
            <a:noAutofit/>
          </a:bodyPr>
          <a:lstStyle>
            <a:lvl1pPr marL="0" indent="0" algn="r">
              <a:buNone/>
              <a:defRPr sz="1100" b="0" i="0" spc="0" baseline="0">
                <a:solidFill>
                  <a:srgbClr val="A6A6A6"/>
                </a:solidFill>
                <a:latin typeface="Arial"/>
                <a:cs typeface="Arial"/>
              </a:defRPr>
            </a:lvl1pPr>
          </a:lstStyle>
          <a:p>
            <a:pPr lvl="0"/>
            <a:r>
              <a:rPr lang="en-US" dirty="0"/>
              <a:t>SECTION TITLE OR SUBTITLE</a:t>
            </a:r>
          </a:p>
        </p:txBody>
      </p:sp>
      <p:sp>
        <p:nvSpPr>
          <p:cNvPr id="23" name="Rectangle 22"/>
          <p:cNvSpPr/>
          <p:nvPr userDrawn="1"/>
        </p:nvSpPr>
        <p:spPr>
          <a:xfrm>
            <a:off x="0" y="957832"/>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 name="Group 10"/>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728351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and photo: black">
    <p:bg>
      <p:bgPr>
        <a:solidFill>
          <a:srgbClr val="252626"/>
        </a:solidFill>
        <a:effectLst/>
      </p:bgPr>
    </p:bg>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30124" y="464386"/>
            <a:ext cx="4560579" cy="779318"/>
          </a:xfrm>
          <a:prstGeom prst="rect">
            <a:avLst/>
          </a:prstGeom>
        </p:spPr>
        <p:txBody>
          <a:bodyPr vert="horz" lIns="91440" tIns="45720" rIns="91440" bIns="45720" rtlCol="0" anchor="ctr">
            <a:noAutofit/>
          </a:bodyPr>
          <a:lstStyle>
            <a:lvl1pPr>
              <a:defRPr sz="3000" b="1" i="0" spc="0">
                <a:solidFill>
                  <a:schemeClr val="bg1"/>
                </a:solidFill>
                <a:latin typeface="Arial"/>
                <a:cs typeface="Arial"/>
              </a:defRPr>
            </a:lvl1pPr>
          </a:lstStyle>
          <a:p>
            <a:r>
              <a:rPr lang="en-US" dirty="0"/>
              <a:t>Click to edit master title style</a:t>
            </a:r>
          </a:p>
        </p:txBody>
      </p:sp>
      <p:sp>
        <p:nvSpPr>
          <p:cNvPr id="8" name="Text Placeholder 2"/>
          <p:cNvSpPr>
            <a:spLocks noGrp="1"/>
          </p:cNvSpPr>
          <p:nvPr>
            <p:ph idx="1"/>
          </p:nvPr>
        </p:nvSpPr>
        <p:spPr>
          <a:xfrm>
            <a:off x="530124" y="1629404"/>
            <a:ext cx="4560579" cy="2801497"/>
          </a:xfrm>
          <a:prstGeom prst="rect">
            <a:avLst/>
          </a:prstGeom>
        </p:spPr>
        <p:txBody>
          <a:bodyPr vert="horz" lIns="91440" tIns="45720" rIns="91440" bIns="45720" rtlCol="0">
            <a:normAutofit/>
          </a:bodyPr>
          <a:lstStyle>
            <a:lvl1pPr marL="342900" indent="-342900">
              <a:lnSpc>
                <a:spcPct val="100000"/>
              </a:lnSpc>
              <a:buFont typeface="Arial"/>
              <a:buChar char="•"/>
              <a:defRPr sz="1800">
                <a:solidFill>
                  <a:schemeClr val="bg1"/>
                </a:solidFill>
                <a:latin typeface="Arial"/>
                <a:cs typeface="Arial"/>
              </a:defRPr>
            </a:lvl1pPr>
            <a:lvl2pPr marL="742950" indent="-285750">
              <a:lnSpc>
                <a:spcPct val="100000"/>
              </a:lnSpc>
              <a:buFont typeface="Arial"/>
              <a:buChar char="•"/>
              <a:defRPr sz="1800">
                <a:solidFill>
                  <a:schemeClr val="bg1"/>
                </a:solidFill>
                <a:latin typeface="Arial"/>
                <a:cs typeface="Arial"/>
              </a:defRPr>
            </a:lvl2pPr>
            <a:lvl3pPr marL="1143000" indent="-228600">
              <a:lnSpc>
                <a:spcPct val="100000"/>
              </a:lnSpc>
              <a:buFont typeface="Arial"/>
              <a:buChar char="•"/>
              <a:defRPr sz="1800">
                <a:solidFill>
                  <a:schemeClr val="bg1"/>
                </a:solidFill>
                <a:latin typeface="Arial"/>
                <a:cs typeface="Arial"/>
              </a:defRPr>
            </a:lvl3pPr>
            <a:lvl4pPr marL="1600200" indent="-228600">
              <a:lnSpc>
                <a:spcPct val="100000"/>
              </a:lnSpc>
              <a:buFont typeface="Arial"/>
              <a:buChar char="•"/>
              <a:defRPr sz="1800">
                <a:solidFill>
                  <a:schemeClr val="bg1"/>
                </a:solidFill>
                <a:latin typeface="Arial"/>
                <a:cs typeface="Arial"/>
              </a:defRPr>
            </a:lvl4pPr>
            <a:lvl5pPr marL="2057400" indent="-228600">
              <a:lnSpc>
                <a:spcPct val="100000"/>
              </a:lnSpc>
              <a:buFont typeface="Arial"/>
              <a:buChar char="•"/>
              <a:defRPr sz="1800">
                <a:solidFill>
                  <a:schemeClr val="bg1"/>
                </a:solidFill>
                <a:latin typeface="Arial"/>
                <a:cs typeface="Aria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9"/>
          <p:cNvSpPr>
            <a:spLocks noGrp="1"/>
          </p:cNvSpPr>
          <p:nvPr>
            <p:ph type="pic" sz="quarter" idx="10"/>
          </p:nvPr>
        </p:nvSpPr>
        <p:spPr>
          <a:xfrm>
            <a:off x="5564909" y="0"/>
            <a:ext cx="3570941" cy="5143500"/>
          </a:xfrm>
        </p:spPr>
        <p:txBody>
          <a:bodyPr/>
          <a:lstStyle/>
          <a:p>
            <a:r>
              <a:rPr lang="en-US"/>
              <a:t>Click icon to add picture</a:t>
            </a:r>
            <a:endParaRPr lang="en-US" dirty="0"/>
          </a:p>
        </p:txBody>
      </p:sp>
      <p:sp>
        <p:nvSpPr>
          <p:cNvPr id="13" name="Rectangle 12"/>
          <p:cNvSpPr/>
          <p:nvPr userDrawn="1"/>
        </p:nvSpPr>
        <p:spPr>
          <a:xfrm>
            <a:off x="-15847" y="486799"/>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9" name="Group 8"/>
          <p:cNvGrpSpPr/>
          <p:nvPr userDrawn="1"/>
        </p:nvGrpSpPr>
        <p:grpSpPr>
          <a:xfrm>
            <a:off x="635303" y="4661517"/>
            <a:ext cx="387197" cy="528963"/>
            <a:chOff x="635303" y="4661517"/>
            <a:chExt cx="387197" cy="528963"/>
          </a:xfrm>
        </p:grpSpPr>
        <p:sp>
          <p:nvSpPr>
            <p:cNvPr id="12" name="Rectangle 11"/>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grpSp>
    </p:spTree>
    <p:extLst>
      <p:ext uri="{BB962C8B-B14F-4D97-AF65-F5344CB8AC3E}">
        <p14:creationId xmlns:p14="http://schemas.microsoft.com/office/powerpoint/2010/main" val="1143360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with footer: white">
    <p:spTree>
      <p:nvGrpSpPr>
        <p:cNvPr id="1" name=""/>
        <p:cNvGrpSpPr/>
        <p:nvPr/>
      </p:nvGrpSpPr>
      <p:grpSpPr>
        <a:xfrm>
          <a:off x="0" y="0"/>
          <a:ext cx="0" cy="0"/>
          <a:chOff x="0" y="0"/>
          <a:chExt cx="0" cy="0"/>
        </a:xfrm>
      </p:grpSpPr>
      <p:grpSp>
        <p:nvGrpSpPr>
          <p:cNvPr id="8" name="Group 7"/>
          <p:cNvGrpSpPr/>
          <p:nvPr userDrawn="1"/>
        </p:nvGrpSpPr>
        <p:grpSpPr>
          <a:xfrm>
            <a:off x="-30788" y="4661517"/>
            <a:ext cx="9228667" cy="528963"/>
            <a:chOff x="-30788" y="4661517"/>
            <a:chExt cx="9228667" cy="528963"/>
          </a:xfrm>
        </p:grpSpPr>
        <p:sp>
          <p:nvSpPr>
            <p:cNvPr id="9" name="Rectangle 8"/>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2" name="TextBox 11"/>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1315652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k with footer: black">
    <p:bg>
      <p:bgPr>
        <a:solidFill>
          <a:srgbClr val="252626"/>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30788" y="4661517"/>
            <a:ext cx="9228667" cy="528963"/>
            <a:chOff x="-30788" y="4661517"/>
            <a:chExt cx="9228667" cy="528963"/>
          </a:xfrm>
        </p:grpSpPr>
        <p:sp>
          <p:nvSpPr>
            <p:cNvPr id="12" name="Rectangle 11"/>
            <p:cNvSpPr/>
            <p:nvPr userDrawn="1"/>
          </p:nvSpPr>
          <p:spPr>
            <a:xfrm>
              <a:off x="-30788" y="4734807"/>
              <a:ext cx="9228667" cy="455673"/>
            </a:xfrm>
            <a:prstGeom prst="rect">
              <a:avLst/>
            </a:prstGeom>
            <a:solidFill>
              <a:srgbClr val="69030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35303" y="4661517"/>
              <a:ext cx="387197" cy="528963"/>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tab-rgb.ep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99798" y="4726863"/>
              <a:ext cx="258207" cy="327725"/>
            </a:xfrm>
            <a:prstGeom prst="rect">
              <a:avLst/>
            </a:prstGeom>
          </p:spPr>
        </p:pic>
        <p:sp>
          <p:nvSpPr>
            <p:cNvPr id="16" name="TextBox 15"/>
            <p:cNvSpPr txBox="1"/>
            <p:nvPr userDrawn="1"/>
          </p:nvSpPr>
          <p:spPr>
            <a:xfrm>
              <a:off x="1030972" y="4823737"/>
              <a:ext cx="3613600" cy="230832"/>
            </a:xfrm>
            <a:prstGeom prst="rect">
              <a:avLst/>
            </a:prstGeom>
            <a:noFill/>
          </p:spPr>
          <p:txBody>
            <a:bodyPr wrap="square" rtlCol="0" anchor="ctr">
              <a:spAutoFit/>
            </a:bodyPr>
            <a:lstStyle/>
            <a:p>
              <a:r>
                <a:rPr lang="en-US" sz="900" dirty="0">
                  <a:solidFill>
                    <a:srgbClr val="FFFFFF"/>
                  </a:solidFill>
                </a:rPr>
                <a:t>INDIANA UNIVERSITY BLOOMINGTON</a:t>
              </a:r>
            </a:p>
          </p:txBody>
        </p:sp>
      </p:grpSp>
    </p:spTree>
    <p:extLst>
      <p:ext uri="{BB962C8B-B14F-4D97-AF65-F5344CB8AC3E}">
        <p14:creationId xmlns:p14="http://schemas.microsoft.com/office/powerpoint/2010/main" val="727036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losing slide with IUPUI lockup">
    <p:bg>
      <p:bgPr>
        <a:solidFill>
          <a:srgbClr val="690304"/>
        </a:solidFill>
        <a:effectLst/>
      </p:bgPr>
    </p:bg>
    <p:spTree>
      <p:nvGrpSpPr>
        <p:cNvPr id="1" name=""/>
        <p:cNvGrpSpPr/>
        <p:nvPr/>
      </p:nvGrpSpPr>
      <p:grpSpPr>
        <a:xfrm>
          <a:off x="0" y="0"/>
          <a:ext cx="0" cy="0"/>
          <a:chOff x="0" y="0"/>
          <a:chExt cx="0" cy="0"/>
        </a:xfrm>
      </p:grpSpPr>
      <p:sp>
        <p:nvSpPr>
          <p:cNvPr id="8" name="Text Placeholder 2"/>
          <p:cNvSpPr>
            <a:spLocks noGrp="1"/>
          </p:cNvSpPr>
          <p:nvPr userDrawn="1">
            <p:ph idx="1"/>
          </p:nvPr>
        </p:nvSpPr>
        <p:spPr>
          <a:xfrm>
            <a:off x="536602" y="680397"/>
            <a:ext cx="7859185" cy="2721665"/>
          </a:xfrm>
          <a:prstGeom prst="rect">
            <a:avLst/>
          </a:prstGeom>
        </p:spPr>
        <p:txBody>
          <a:bodyPr vert="horz" lIns="91440" tIns="45720" rIns="91440" bIns="45720" rtlCol="0">
            <a:normAutofit/>
          </a:bodyPr>
          <a:lstStyle>
            <a:lvl1pPr marL="0" indent="0">
              <a:lnSpc>
                <a:spcPct val="100000"/>
              </a:lnSpc>
              <a:buNone/>
              <a:defRPr sz="1800">
                <a:solidFill>
                  <a:schemeClr val="bg1"/>
                </a:solidFill>
                <a:latin typeface="Arial"/>
                <a:cs typeface="Arial"/>
              </a:defRPr>
            </a:lvl1pPr>
            <a:lvl2pPr marL="457200" indent="0">
              <a:lnSpc>
                <a:spcPct val="100000"/>
              </a:lnSpc>
              <a:buNone/>
              <a:defRPr sz="1600">
                <a:solidFill>
                  <a:schemeClr val="bg1"/>
                </a:solidFill>
                <a:latin typeface="Arial"/>
                <a:cs typeface="Arial"/>
              </a:defRPr>
            </a:lvl2pPr>
            <a:lvl3pPr marL="914400" indent="0">
              <a:lnSpc>
                <a:spcPct val="100000"/>
              </a:lnSpc>
              <a:buNone/>
              <a:defRPr sz="1600">
                <a:solidFill>
                  <a:schemeClr val="bg1"/>
                </a:solidFill>
                <a:latin typeface="Arial"/>
                <a:cs typeface="Arial"/>
              </a:defRPr>
            </a:lvl3pPr>
            <a:lvl4pPr marL="1371600" indent="0">
              <a:lnSpc>
                <a:spcPct val="100000"/>
              </a:lnSpc>
              <a:buNone/>
              <a:defRPr sz="1600">
                <a:solidFill>
                  <a:schemeClr val="bg1"/>
                </a:solidFill>
                <a:latin typeface="Arial"/>
                <a:cs typeface="Arial"/>
              </a:defRPr>
            </a:lvl4pPr>
            <a:lvl5pPr>
              <a:lnSpc>
                <a:spcPct val="100000"/>
              </a:lnSpc>
              <a:defRPr sz="1600">
                <a:solidFill>
                  <a:schemeClr val="bg1"/>
                </a:solidFill>
                <a:latin typeface="Arial"/>
                <a:cs typeface="Arial"/>
              </a:defRPr>
            </a:lvl5pPr>
          </a:lstStyle>
          <a:p>
            <a:pPr lvl="0"/>
            <a:r>
              <a:rPr lang="en-US"/>
              <a:t>Click to edit Master text styles</a:t>
            </a:r>
          </a:p>
        </p:txBody>
      </p:sp>
      <p:sp>
        <p:nvSpPr>
          <p:cNvPr id="10" name="Rectangle 9"/>
          <p:cNvSpPr/>
          <p:nvPr userDrawn="1"/>
        </p:nvSpPr>
        <p:spPr>
          <a:xfrm>
            <a:off x="-15847" y="680397"/>
            <a:ext cx="82664" cy="387197"/>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31042" y="4235585"/>
            <a:ext cx="536130" cy="922081"/>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228D10E6-FF8A-CC4E-B6D5-BFBD2D0FEC82}"/>
              </a:ext>
            </a:extLst>
          </p:cNvPr>
          <p:cNvPicPr>
            <a:picLocks noChangeAspect="1"/>
          </p:cNvPicPr>
          <p:nvPr userDrawn="1"/>
        </p:nvPicPr>
        <p:blipFill rotWithShape="1">
          <a:blip r:embed="rId2"/>
          <a:srcRect l="11083" t="-148" r="-1556" b="28718"/>
          <a:stretch/>
        </p:blipFill>
        <p:spPr>
          <a:xfrm>
            <a:off x="1240484" y="4147274"/>
            <a:ext cx="4622227" cy="457200"/>
          </a:xfrm>
          <a:prstGeom prst="rect">
            <a:avLst/>
          </a:prstGeom>
        </p:spPr>
      </p:pic>
      <p:pic>
        <p:nvPicPr>
          <p:cNvPr id="13" name="Picture 12" descr="tab-rgb.eps"/>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20345" y="4326066"/>
            <a:ext cx="357525" cy="453783"/>
          </a:xfrm>
          <a:prstGeom prst="rect">
            <a:avLst/>
          </a:prstGeom>
        </p:spPr>
      </p:pic>
    </p:spTree>
    <p:extLst>
      <p:ext uri="{BB962C8B-B14F-4D97-AF65-F5344CB8AC3E}">
        <p14:creationId xmlns:p14="http://schemas.microsoft.com/office/powerpoint/2010/main" val="1755143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61892" y="634604"/>
            <a:ext cx="6802482" cy="8572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61892" y="1589938"/>
            <a:ext cx="6802482" cy="321528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69" r:id="rId1"/>
    <p:sldLayoutId id="2147493467" r:id="rId2"/>
    <p:sldLayoutId id="2147493472" r:id="rId3"/>
    <p:sldLayoutId id="2147493457" r:id="rId4"/>
    <p:sldLayoutId id="2147493456" r:id="rId5"/>
    <p:sldLayoutId id="2147493474" r:id="rId6"/>
    <p:sldLayoutId id="2147493475" r:id="rId7"/>
    <p:sldLayoutId id="2147493476" r:id="rId8"/>
    <p:sldLayoutId id="2147493478" r:id="rId9"/>
    <p:sldLayoutId id="2147493477" r:id="rId10"/>
  </p:sldLayoutIdLst>
  <p:txStyles>
    <p:titleStyle>
      <a:lvl1pPr algn="l" defTabSz="457200" rtl="0" eaLnBrk="1" latinLnBrk="0" hangingPunct="1">
        <a:spcBef>
          <a:spcPct val="0"/>
        </a:spcBef>
        <a:buNone/>
        <a:defRPr sz="3200" b="1" i="0" kern="100" spc="0">
          <a:solidFill>
            <a:schemeClr val="tx1"/>
          </a:solidFill>
          <a:latin typeface="Arial"/>
          <a:ea typeface="+mj-ea"/>
          <a:cs typeface="Arial"/>
        </a:defRPr>
      </a:lvl1pPr>
    </p:titleStyle>
    <p:body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hyperlink" Target="https://en.wikipedia.org/wiki/John_Maynard_Keynes"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24.png"/><Relationship Id="rId1" Type="http://schemas.openxmlformats.org/officeDocument/2006/relationships/slideLayout" Target="../slideLayouts/slideLayout3.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image" Target="../media/image25.png"/><Relationship Id="rId1" Type="http://schemas.openxmlformats.org/officeDocument/2006/relationships/slideLayout" Target="../slideLayouts/slideLayout3.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image" Target="../media/image55.png"/></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3.xml"/><Relationship Id="rId5" Type="http://schemas.openxmlformats.org/officeDocument/2006/relationships/image" Target="../media/image6.sv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hyperlink" Target="https://www.federalreserve.gov/monetarypolicy/policytools.htm" TargetMode="External"/><Relationship Id="rId1" Type="http://schemas.openxmlformats.org/officeDocument/2006/relationships/slideLayout" Target="../slideLayouts/slideLayout3.xml"/><Relationship Id="rId6" Type="http://schemas.openxmlformats.org/officeDocument/2006/relationships/image" Target="../media/image29.svg"/><Relationship Id="rId5" Type="http://schemas.openxmlformats.org/officeDocument/2006/relationships/image" Target="../media/image28.png"/><Relationship Id="rId4" Type="http://schemas.openxmlformats.org/officeDocument/2006/relationships/image" Target="../media/image27.svg"/></Relationships>
</file>

<file path=ppt/slides/_rels/slide22.xml.rels><?xml version="1.0" encoding="UTF-8" standalone="yes"?>
<Relationships xmlns="http://schemas.openxmlformats.org/package/2006/relationships"><Relationship Id="rId2" Type="http://schemas.openxmlformats.org/officeDocument/2006/relationships/hyperlink" Target="https://www.investopedia.com/ask/answers/061715/what-net-interest-margin-typical-bank.asp" TargetMode="Externa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hyperlink" Target="https://www.federalreserve.gov/monetarypolicy/files/monetary20221102a1.pdf"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32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96.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97.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hyperlink" Target="https://www.stlouisfed.org/on-the-economy/2014/september/what-does-money-velocity-tell-us-about-low-inflation-in-the-us" TargetMode="External"/><Relationship Id="rId2" Type="http://schemas.openxmlformats.org/officeDocument/2006/relationships/image" Target="../media/image34.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00.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341.png"/><Relationship Id="rId2" Type="http://schemas.openxmlformats.org/officeDocument/2006/relationships/hyperlink" Target="https://www.bea.gov/data/gdp/gdp-industry" TargetMode="Externa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50.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8.png"/><Relationship Id="rId1" Type="http://schemas.openxmlformats.org/officeDocument/2006/relationships/slideLayout" Target="../slideLayouts/slideLayout3.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image" Target="../media/image560.png"/><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image" Target="../media/image570.png"/><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58.png"/><Relationship Id="rId7" Type="http://schemas.openxmlformats.org/officeDocument/2006/relationships/image" Target="../media/image62.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61.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8" Type="http://schemas.openxmlformats.org/officeDocument/2006/relationships/image" Target="../media/image63.png"/><Relationship Id="rId13" Type="http://schemas.openxmlformats.org/officeDocument/2006/relationships/image" Target="../media/image69.png"/><Relationship Id="rId3" Type="http://schemas.openxmlformats.org/officeDocument/2006/relationships/image" Target="../media/image58.png"/><Relationship Id="rId7" Type="http://schemas.openxmlformats.org/officeDocument/2006/relationships/image" Target="../media/image62.png"/><Relationship Id="rId12" Type="http://schemas.openxmlformats.org/officeDocument/2006/relationships/image" Target="../media/image68.png"/><Relationship Id="rId2" Type="http://schemas.openxmlformats.org/officeDocument/2006/relationships/image" Target="../media/image48.png"/><Relationship Id="rId1" Type="http://schemas.openxmlformats.org/officeDocument/2006/relationships/slideLayout" Target="../slideLayouts/slideLayout3.xml"/><Relationship Id="rId6" Type="http://schemas.openxmlformats.org/officeDocument/2006/relationships/image" Target="../media/image61.png"/><Relationship Id="rId11" Type="http://schemas.openxmlformats.org/officeDocument/2006/relationships/image" Target="../media/image67.png"/><Relationship Id="rId10" Type="http://schemas.openxmlformats.org/officeDocument/2006/relationships/image" Target="../media/image66.png"/><Relationship Id="rId4" Type="http://schemas.openxmlformats.org/officeDocument/2006/relationships/image" Target="../media/image59.png"/><Relationship Id="rId9" Type="http://schemas.openxmlformats.org/officeDocument/2006/relationships/image" Target="../media/image64.png"/></Relationships>
</file>

<file path=ppt/slides/_rels/slide61.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680.png"/><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700.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720.png"/><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0.png"/><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11.png"/><Relationship Id="rId1" Type="http://schemas.openxmlformats.org/officeDocument/2006/relationships/slideLayout" Target="../slideLayouts/slideLayout3.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70.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hyperlink" Target="https://www.bls.gov/news.release/pdf/cpi.pdf" TargetMode="Externa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hyperlink" Target="https://en.wikipedia.org/wiki/Fisher_equation" TargetMode="External"/><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a:solidFill>
                  <a:schemeClr val="bg1"/>
                </a:solidFill>
                <a:latin typeface="+mj-lt"/>
              </a:rPr>
              <a:t>Macroeconomic and Monetary Policy</a:t>
            </a: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11640005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An Introduction to Money</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684005"/>
            <a:ext cx="8877300" cy="523220"/>
          </a:xfrm>
          <a:prstGeom prst="rect">
            <a:avLst/>
          </a:prstGeom>
          <a:noFill/>
        </p:spPr>
        <p:txBody>
          <a:bodyPr wrap="square">
            <a:spAutoFit/>
          </a:bodyPr>
          <a:lstStyle/>
          <a:p>
            <a:pPr>
              <a:spcBef>
                <a:spcPts val="1200"/>
              </a:spcBef>
              <a:spcAft>
                <a:spcPts val="600"/>
              </a:spcAft>
            </a:pPr>
            <a:r>
              <a:rPr lang="en-US" sz="1400" dirty="0"/>
              <a:t>The </a:t>
            </a:r>
            <a:r>
              <a:rPr lang="en-US" sz="1400" b="1" dirty="0"/>
              <a:t>central bank</a:t>
            </a:r>
            <a:r>
              <a:rPr lang="en-US" sz="1400" dirty="0"/>
              <a:t> is the </a:t>
            </a:r>
            <a:r>
              <a:rPr lang="en-US" sz="1400" b="1" dirty="0"/>
              <a:t>monetary authority </a:t>
            </a:r>
            <a:r>
              <a:rPr lang="en-US" sz="1400" dirty="0"/>
              <a:t>of the economy. An institution designed to oversee the banking system and regulate the quantity of money in the economy. </a:t>
            </a:r>
            <a:endParaRPr lang="en-US" sz="1400" b="1" dirty="0"/>
          </a:p>
        </p:txBody>
      </p:sp>
      <p:pic>
        <p:nvPicPr>
          <p:cNvPr id="2050" name="Picture 2" descr="United States one-dollar bill - Wikipedia">
            <a:extLst>
              <a:ext uri="{FF2B5EF4-FFF2-40B4-BE49-F238E27FC236}">
                <a16:creationId xmlns:a16="http://schemas.microsoft.com/office/drawing/2014/main" id="{4ECAE657-B0BA-5966-9207-33ADC0CFB8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6248"/>
            <a:ext cx="5846380" cy="24948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C31944-3D2A-B70A-AD9A-4300DD3B91B4}"/>
              </a:ext>
            </a:extLst>
          </p:cNvPr>
          <p:cNvSpPr txBox="1"/>
          <p:nvPr/>
        </p:nvSpPr>
        <p:spPr>
          <a:xfrm>
            <a:off x="5846380" y="1577211"/>
            <a:ext cx="3297620" cy="2292935"/>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The </a:t>
            </a:r>
            <a:r>
              <a:rPr lang="en-US" sz="1400" b="1" dirty="0"/>
              <a:t>Federal Reserve </a:t>
            </a:r>
            <a:r>
              <a:rPr lang="en-US" sz="1400" dirty="0"/>
              <a:t>is the US central bank. </a:t>
            </a:r>
          </a:p>
          <a:p>
            <a:pPr marL="285750" indent="-285750">
              <a:spcBef>
                <a:spcPts val="1200"/>
              </a:spcBef>
              <a:spcAft>
                <a:spcPts val="600"/>
              </a:spcAft>
              <a:buFont typeface="Arial" panose="020B0604020202020204" pitchFamily="34" charset="0"/>
              <a:buChar char="•"/>
            </a:pPr>
            <a:r>
              <a:rPr lang="en-US" sz="1400" b="1" dirty="0"/>
              <a:t>Money Supply: </a:t>
            </a:r>
            <a:r>
              <a:rPr lang="en-US" sz="1400" dirty="0"/>
              <a:t>the quantity of money available in the economy. </a:t>
            </a:r>
          </a:p>
          <a:p>
            <a:pPr marL="285750" indent="-285750">
              <a:spcBef>
                <a:spcPts val="1200"/>
              </a:spcBef>
              <a:spcAft>
                <a:spcPts val="600"/>
              </a:spcAft>
              <a:buFont typeface="Arial" panose="020B0604020202020204" pitchFamily="34" charset="0"/>
              <a:buChar char="•"/>
            </a:pPr>
            <a:r>
              <a:rPr lang="en-US" sz="1400" dirty="0"/>
              <a:t>Dollars are </a:t>
            </a:r>
            <a:r>
              <a:rPr lang="en-US" sz="1400" u="sng" dirty="0"/>
              <a:t>federal reserve notes.</a:t>
            </a:r>
          </a:p>
          <a:p>
            <a:pPr marL="285750" indent="-285750">
              <a:spcBef>
                <a:spcPts val="1200"/>
              </a:spcBef>
              <a:spcAft>
                <a:spcPts val="600"/>
              </a:spcAft>
              <a:buFont typeface="Arial" panose="020B0604020202020204" pitchFamily="34" charset="0"/>
              <a:buChar char="•"/>
            </a:pPr>
            <a:r>
              <a:rPr lang="en-US" sz="1400" u="sng" dirty="0"/>
              <a:t>Legal tender for all debts, public and private. </a:t>
            </a:r>
            <a:endParaRPr lang="en-US" sz="1400" dirty="0"/>
          </a:p>
        </p:txBody>
      </p:sp>
    </p:spTree>
    <p:extLst>
      <p:ext uri="{BB962C8B-B14F-4D97-AF65-F5344CB8AC3E}">
        <p14:creationId xmlns:p14="http://schemas.microsoft.com/office/powerpoint/2010/main" val="28164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Federal Reserve and Money Supply</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699065"/>
            <a:ext cx="8877300" cy="523220"/>
          </a:xfrm>
          <a:prstGeom prst="rect">
            <a:avLst/>
          </a:prstGeom>
          <a:noFill/>
        </p:spPr>
        <p:txBody>
          <a:bodyPr wrap="square">
            <a:spAutoFit/>
          </a:bodyPr>
          <a:lstStyle/>
          <a:p>
            <a:pPr>
              <a:spcBef>
                <a:spcPts val="1200"/>
              </a:spcBef>
              <a:spcAft>
                <a:spcPts val="600"/>
              </a:spcAft>
            </a:pPr>
            <a:r>
              <a:rPr lang="en-US" sz="1400" dirty="0"/>
              <a:t>The central bank is often called “the bank of banks”. Why? </a:t>
            </a:r>
            <a:r>
              <a:rPr lang="en-US" sz="1400" u="sng" dirty="0"/>
              <a:t>Because all banks hold reserve accounts with the central bank. </a:t>
            </a:r>
            <a:r>
              <a:rPr lang="en-US" sz="1400" dirty="0"/>
              <a:t>A way to track how much money circulates in the economy through the financial system. </a:t>
            </a:r>
            <a:endParaRPr lang="en-US" sz="1400" b="1" dirty="0"/>
          </a:p>
        </p:txBody>
      </p:sp>
      <p:sp>
        <p:nvSpPr>
          <p:cNvPr id="2" name="TextBox 1">
            <a:extLst>
              <a:ext uri="{FF2B5EF4-FFF2-40B4-BE49-F238E27FC236}">
                <a16:creationId xmlns:a16="http://schemas.microsoft.com/office/drawing/2014/main" id="{1AC31944-3D2A-B70A-AD9A-4300DD3B91B4}"/>
              </a:ext>
            </a:extLst>
          </p:cNvPr>
          <p:cNvSpPr txBox="1"/>
          <p:nvPr/>
        </p:nvSpPr>
        <p:spPr>
          <a:xfrm>
            <a:off x="82186" y="1371320"/>
            <a:ext cx="8939893" cy="3200876"/>
          </a:xfrm>
          <a:prstGeom prst="rect">
            <a:avLst/>
          </a:prstGeom>
          <a:noFill/>
        </p:spPr>
        <p:txBody>
          <a:bodyPr wrap="square">
            <a:spAutoFit/>
          </a:bodyPr>
          <a:lstStyle/>
          <a:p>
            <a:pPr>
              <a:spcBef>
                <a:spcPts val="1200"/>
              </a:spcBef>
              <a:spcAft>
                <a:spcPts val="600"/>
              </a:spcAft>
            </a:pPr>
            <a:r>
              <a:rPr lang="en-US" sz="1400" dirty="0"/>
              <a:t>The </a:t>
            </a:r>
            <a:r>
              <a:rPr lang="en-US" sz="1400" b="1" dirty="0"/>
              <a:t>Federal Reserve </a:t>
            </a:r>
            <a:r>
              <a:rPr lang="en-US" sz="1400" dirty="0"/>
              <a:t>has two main jobs. </a:t>
            </a:r>
          </a:p>
          <a:p>
            <a:pPr marL="342900" indent="-342900">
              <a:spcBef>
                <a:spcPts val="1200"/>
              </a:spcBef>
              <a:spcAft>
                <a:spcPts val="600"/>
              </a:spcAft>
              <a:buFont typeface="+mj-lt"/>
              <a:buAutoNum type="arabicPeriod"/>
            </a:pPr>
            <a:r>
              <a:rPr lang="en-US" sz="1400" u="sng" dirty="0"/>
              <a:t>Regulate banks and ensure the health of the banking system (the network of all banks operating in the US). </a:t>
            </a:r>
          </a:p>
          <a:p>
            <a:pPr marL="800100" lvl="1" indent="-342900">
              <a:spcBef>
                <a:spcPts val="1200"/>
              </a:spcBef>
              <a:spcAft>
                <a:spcPts val="600"/>
              </a:spcAft>
              <a:buFont typeface="Arial" panose="020B0604020202020204" pitchFamily="34" charset="0"/>
              <a:buChar char="•"/>
            </a:pPr>
            <a:r>
              <a:rPr lang="en-US" sz="1400" dirty="0"/>
              <a:t>The Fed monitors each bank’s financial condition and facilitates transactions by clearing checks.</a:t>
            </a:r>
          </a:p>
          <a:p>
            <a:pPr marL="800100" lvl="1" indent="-342900">
              <a:spcBef>
                <a:spcPts val="1200"/>
              </a:spcBef>
              <a:spcAft>
                <a:spcPts val="600"/>
              </a:spcAft>
              <a:buFont typeface="Arial" panose="020B0604020202020204" pitchFamily="34" charset="0"/>
              <a:buChar char="•"/>
            </a:pPr>
            <a:r>
              <a:rPr lang="en-US" sz="1400" b="1" dirty="0"/>
              <a:t>Example: </a:t>
            </a:r>
            <a:r>
              <a:rPr lang="en-US" sz="1400" dirty="0"/>
              <a:t>daily operations of the financial system entail clearing deposit/retirement transactions across banks. </a:t>
            </a:r>
          </a:p>
          <a:p>
            <a:pPr marL="342900" indent="-342900">
              <a:spcBef>
                <a:spcPts val="1200"/>
              </a:spcBef>
              <a:spcAft>
                <a:spcPts val="600"/>
              </a:spcAft>
              <a:buFont typeface="+mj-lt"/>
              <a:buAutoNum type="arabicPeriod"/>
            </a:pPr>
            <a:r>
              <a:rPr lang="en-US" sz="1400" u="sng" dirty="0"/>
              <a:t>Control the money supply. </a:t>
            </a:r>
          </a:p>
          <a:p>
            <a:pPr marL="800100" lvl="1" indent="-342900">
              <a:spcBef>
                <a:spcPts val="1200"/>
              </a:spcBef>
              <a:spcAft>
                <a:spcPts val="600"/>
              </a:spcAft>
              <a:buFont typeface="Arial" panose="020B0604020202020204" pitchFamily="34" charset="0"/>
              <a:buChar char="•"/>
            </a:pPr>
            <a:r>
              <a:rPr lang="en-US" sz="1400" dirty="0"/>
              <a:t>Often referred as the “money printer”.  In practice is more subtle. Most of the money is virtual. </a:t>
            </a:r>
          </a:p>
          <a:p>
            <a:pPr marL="800100" lvl="1" indent="-342900">
              <a:spcBef>
                <a:spcPts val="1200"/>
              </a:spcBef>
              <a:spcAft>
                <a:spcPts val="600"/>
              </a:spcAft>
              <a:buFont typeface="Arial" panose="020B0604020202020204" pitchFamily="34" charset="0"/>
              <a:buChar char="•"/>
            </a:pPr>
            <a:r>
              <a:rPr lang="en-US" sz="1400" dirty="0"/>
              <a:t>Money supply is controlled indirectly via the number of loanable funds in the market. </a:t>
            </a:r>
          </a:p>
        </p:txBody>
      </p:sp>
    </p:spTree>
    <p:extLst>
      <p:ext uri="{BB962C8B-B14F-4D97-AF65-F5344CB8AC3E}">
        <p14:creationId xmlns:p14="http://schemas.microsoft.com/office/powerpoint/2010/main" val="3239745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in the Money Market</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862660"/>
            <a:ext cx="9039497" cy="230832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What determines the value of money? As always: supply and demand forces. </a:t>
            </a:r>
          </a:p>
          <a:p>
            <a:pPr marL="285750" indent="-285750">
              <a:spcBef>
                <a:spcPts val="1200"/>
              </a:spcBef>
              <a:spcAft>
                <a:spcPts val="600"/>
              </a:spcAft>
              <a:buFont typeface="Arial" panose="020B0604020202020204" pitchFamily="34" charset="0"/>
              <a:buChar char="•"/>
            </a:pPr>
            <a:r>
              <a:rPr lang="en-US" sz="1400" dirty="0"/>
              <a:t>Value of money is determined by what you can buy with it. </a:t>
            </a:r>
          </a:p>
          <a:p>
            <a:pPr marL="285750" indent="-285750">
              <a:spcBef>
                <a:spcPts val="1200"/>
              </a:spcBef>
              <a:spcAft>
                <a:spcPts val="600"/>
              </a:spcAft>
              <a:buFont typeface="Arial" panose="020B0604020202020204" pitchFamily="34" charset="0"/>
              <a:buChar char="•"/>
            </a:pPr>
            <a:r>
              <a:rPr lang="en-US" sz="1400" b="1" dirty="0"/>
              <a:t>Money supply:</a:t>
            </a:r>
            <a:r>
              <a:rPr lang="en-US" sz="1400" dirty="0"/>
              <a:t> perfectly inelastic (fixed) and </a:t>
            </a:r>
            <a:r>
              <a:rPr lang="en-US" sz="1400" u="sng" dirty="0"/>
              <a:t>determined by the Federal Reserve. </a:t>
            </a:r>
          </a:p>
          <a:p>
            <a:pPr marL="285750" indent="-285750">
              <a:spcBef>
                <a:spcPts val="1200"/>
              </a:spcBef>
              <a:spcAft>
                <a:spcPts val="600"/>
              </a:spcAft>
              <a:buFont typeface="Arial" panose="020B0604020202020204" pitchFamily="34" charset="0"/>
              <a:buChar char="•"/>
            </a:pPr>
            <a:r>
              <a:rPr lang="en-US" sz="1400" b="1" dirty="0"/>
              <a:t>Money demand: </a:t>
            </a:r>
            <a:r>
              <a:rPr lang="en-US" sz="1400" dirty="0"/>
              <a:t>downward sloping. </a:t>
            </a:r>
            <a:r>
              <a:rPr lang="en-US" sz="1400" u="sng" dirty="0"/>
              <a:t>Determined by individual’s preferences for </a:t>
            </a:r>
            <a:r>
              <a:rPr lang="en-US" sz="1400" b="1" u="sng" dirty="0"/>
              <a:t>present consumption</a:t>
            </a:r>
            <a:r>
              <a:rPr lang="en-US" sz="1400" u="sng" dirty="0"/>
              <a:t>.  </a:t>
            </a:r>
          </a:p>
          <a:p>
            <a:pPr marL="742950" lvl="1" indent="-285750">
              <a:spcBef>
                <a:spcPts val="1200"/>
              </a:spcBef>
              <a:spcAft>
                <a:spcPts val="600"/>
              </a:spcAft>
              <a:buFont typeface="Arial" panose="020B0604020202020204" pitchFamily="34" charset="0"/>
              <a:buChar char="•"/>
            </a:pPr>
            <a:r>
              <a:rPr lang="en-US" sz="1400" u="sng" dirty="0"/>
              <a:t>Intuition: </a:t>
            </a:r>
            <a:r>
              <a:rPr lang="en-US" sz="1400" dirty="0"/>
              <a:t>the average price level determines the value of money. If the price of milk increases, then with your same $20 bill you can buy less units of milk.  </a:t>
            </a:r>
          </a:p>
        </p:txBody>
      </p:sp>
    </p:spTree>
    <p:extLst>
      <p:ext uri="{BB962C8B-B14F-4D97-AF65-F5344CB8AC3E}">
        <p14:creationId xmlns:p14="http://schemas.microsoft.com/office/powerpoint/2010/main" val="2591550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in the Money Market</a:t>
            </a:r>
          </a:p>
        </p:txBody>
      </p:sp>
      <p:pic>
        <p:nvPicPr>
          <p:cNvPr id="4" name="Picture 3">
            <a:extLst>
              <a:ext uri="{FF2B5EF4-FFF2-40B4-BE49-F238E27FC236}">
                <a16:creationId xmlns:a16="http://schemas.microsoft.com/office/drawing/2014/main" id="{895CE796-590C-CC4B-543B-1C9578B0C20E}"/>
              </a:ext>
            </a:extLst>
          </p:cNvPr>
          <p:cNvPicPr>
            <a:picLocks noChangeAspect="1"/>
          </p:cNvPicPr>
          <p:nvPr/>
        </p:nvPicPr>
        <p:blipFill>
          <a:blip r:embed="rId2">
            <a:clrChange>
              <a:clrFrom>
                <a:srgbClr val="E7F4F8"/>
              </a:clrFrom>
              <a:clrTo>
                <a:srgbClr val="E7F4F8">
                  <a:alpha val="0"/>
                </a:srgbClr>
              </a:clrTo>
            </a:clrChange>
          </a:blip>
          <a:stretch>
            <a:fillRect/>
          </a:stretch>
        </p:blipFill>
        <p:spPr>
          <a:xfrm>
            <a:off x="354330" y="728411"/>
            <a:ext cx="8435340" cy="3686678"/>
          </a:xfrm>
          <a:prstGeom prst="rect">
            <a:avLst/>
          </a:prstGeom>
        </p:spPr>
      </p:pic>
      <p:sp>
        <p:nvSpPr>
          <p:cNvPr id="6" name="TextBox 5">
            <a:extLst>
              <a:ext uri="{FF2B5EF4-FFF2-40B4-BE49-F238E27FC236}">
                <a16:creationId xmlns:a16="http://schemas.microsoft.com/office/drawing/2014/main" id="{6D4D3ADF-F16D-A3BB-483A-FEB812D6BAFF}"/>
              </a:ext>
            </a:extLst>
          </p:cNvPr>
          <p:cNvSpPr txBox="1"/>
          <p:nvPr/>
        </p:nvSpPr>
        <p:spPr>
          <a:xfrm>
            <a:off x="0" y="4385743"/>
            <a:ext cx="4659630" cy="276999"/>
          </a:xfrm>
          <a:prstGeom prst="rect">
            <a:avLst/>
          </a:prstGeom>
          <a:noFill/>
        </p:spPr>
        <p:txBody>
          <a:bodyPr wrap="square">
            <a:spAutoFit/>
          </a:bodyPr>
          <a:lstStyle/>
          <a:p>
            <a:r>
              <a:rPr lang="en-US" sz="1200" i="1" dirty="0"/>
              <a:t>Source: Mankiw Chapter 30.</a:t>
            </a:r>
          </a:p>
        </p:txBody>
      </p:sp>
    </p:spTree>
    <p:extLst>
      <p:ext uri="{BB962C8B-B14F-4D97-AF65-F5344CB8AC3E}">
        <p14:creationId xmlns:p14="http://schemas.microsoft.com/office/powerpoint/2010/main" val="2673010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in the Money Market</a:t>
            </a:r>
          </a:p>
        </p:txBody>
      </p:sp>
      <p:sp>
        <p:nvSpPr>
          <p:cNvPr id="6" name="TextBox 5">
            <a:extLst>
              <a:ext uri="{FF2B5EF4-FFF2-40B4-BE49-F238E27FC236}">
                <a16:creationId xmlns:a16="http://schemas.microsoft.com/office/drawing/2014/main" id="{6D4D3ADF-F16D-A3BB-483A-FEB812D6BAFF}"/>
              </a:ext>
            </a:extLst>
          </p:cNvPr>
          <p:cNvSpPr txBox="1"/>
          <p:nvPr/>
        </p:nvSpPr>
        <p:spPr>
          <a:xfrm>
            <a:off x="0" y="4385743"/>
            <a:ext cx="4659630" cy="276999"/>
          </a:xfrm>
          <a:prstGeom prst="rect">
            <a:avLst/>
          </a:prstGeom>
          <a:noFill/>
        </p:spPr>
        <p:txBody>
          <a:bodyPr wrap="square">
            <a:spAutoFit/>
          </a:bodyPr>
          <a:lstStyle/>
          <a:p>
            <a:r>
              <a:rPr lang="en-US" sz="1200" i="1" dirty="0"/>
              <a:t>Source: Mankiw Chapter 30.</a:t>
            </a:r>
          </a:p>
        </p:txBody>
      </p:sp>
      <p:pic>
        <p:nvPicPr>
          <p:cNvPr id="5" name="Picture 4">
            <a:extLst>
              <a:ext uri="{FF2B5EF4-FFF2-40B4-BE49-F238E27FC236}">
                <a16:creationId xmlns:a16="http://schemas.microsoft.com/office/drawing/2014/main" id="{FDB329BC-41AD-B515-3A29-5D2E57AE25E3}"/>
              </a:ext>
            </a:extLst>
          </p:cNvPr>
          <p:cNvPicPr>
            <a:picLocks noChangeAspect="1"/>
          </p:cNvPicPr>
          <p:nvPr/>
        </p:nvPicPr>
        <p:blipFill>
          <a:blip r:embed="rId2">
            <a:clrChange>
              <a:clrFrom>
                <a:srgbClr val="E7F4F8"/>
              </a:clrFrom>
              <a:clrTo>
                <a:srgbClr val="E7F4F8">
                  <a:alpha val="0"/>
                </a:srgbClr>
              </a:clrTo>
            </a:clrChange>
          </a:blip>
          <a:stretch>
            <a:fillRect/>
          </a:stretch>
        </p:blipFill>
        <p:spPr>
          <a:xfrm>
            <a:off x="300990" y="600702"/>
            <a:ext cx="8542020" cy="3658330"/>
          </a:xfrm>
          <a:prstGeom prst="rect">
            <a:avLst/>
          </a:prstGeom>
        </p:spPr>
      </p:pic>
    </p:spTree>
    <p:extLst>
      <p:ext uri="{BB962C8B-B14F-4D97-AF65-F5344CB8AC3E}">
        <p14:creationId xmlns:p14="http://schemas.microsoft.com/office/powerpoint/2010/main" val="3042334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Equilibrium in the Money Market</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862660"/>
            <a:ext cx="9039497" cy="3400931"/>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Remark:</a:t>
            </a:r>
            <a:r>
              <a:rPr lang="en-US" sz="1400" dirty="0"/>
              <a:t> when the Fed increases the money supply, it is reducing the relative scarcity of money in the economy. More dollars for the same number of goods.  </a:t>
            </a:r>
          </a:p>
          <a:p>
            <a:pPr marL="285750" indent="-285750">
              <a:spcBef>
                <a:spcPts val="1200"/>
              </a:spcBef>
              <a:spcAft>
                <a:spcPts val="600"/>
              </a:spcAft>
              <a:buFont typeface="Arial" panose="020B0604020202020204" pitchFamily="34" charset="0"/>
              <a:buChar char="•"/>
            </a:pPr>
            <a:r>
              <a:rPr lang="en-US" sz="1400" dirty="0"/>
              <a:t>If there is more money in the economy, households can buy more units of present consumption (they have more cash). But what happens when the demand for present consumption increases? </a:t>
            </a:r>
          </a:p>
          <a:p>
            <a:pPr marL="285750" indent="-285750">
              <a:spcBef>
                <a:spcPts val="1200"/>
              </a:spcBef>
              <a:spcAft>
                <a:spcPts val="600"/>
              </a:spcAft>
              <a:buFont typeface="Arial" panose="020B0604020202020204" pitchFamily="34" charset="0"/>
              <a:buChar char="•"/>
            </a:pPr>
            <a:r>
              <a:rPr lang="en-US" sz="1400" b="1" dirty="0"/>
              <a:t>Law of Demand: </a:t>
            </a:r>
            <a:r>
              <a:rPr lang="en-US" sz="1400" dirty="0"/>
              <a:t>it increases the price of present consumption.</a:t>
            </a:r>
          </a:p>
          <a:p>
            <a:pPr marL="742950" lvl="1" indent="-285750">
              <a:spcBef>
                <a:spcPts val="1200"/>
              </a:spcBef>
              <a:spcAft>
                <a:spcPts val="600"/>
              </a:spcAft>
              <a:buFont typeface="Arial" panose="020B0604020202020204" pitchFamily="34" charset="0"/>
              <a:buChar char="•"/>
            </a:pPr>
            <a:r>
              <a:rPr lang="en-US" sz="1400" dirty="0"/>
              <a:t>Intuition: draw a supply and demand diagram for present consumption. In this case, more money implies the demand shifts to the right. Both price and quantity increase in equilibrium. </a:t>
            </a:r>
          </a:p>
          <a:p>
            <a:pPr marL="285750" indent="-285750">
              <a:spcBef>
                <a:spcPts val="1200"/>
              </a:spcBef>
              <a:spcAft>
                <a:spcPts val="600"/>
              </a:spcAft>
              <a:buFont typeface="Arial" panose="020B0604020202020204" pitchFamily="34" charset="0"/>
              <a:buChar char="•"/>
            </a:pPr>
            <a:r>
              <a:rPr lang="en-US" sz="1400" dirty="0"/>
              <a:t>If prices increase it means, we observe inflation. </a:t>
            </a:r>
          </a:p>
          <a:p>
            <a:pPr marL="285750" indent="-285750">
              <a:spcBef>
                <a:spcPts val="1200"/>
              </a:spcBef>
              <a:spcAft>
                <a:spcPts val="600"/>
              </a:spcAft>
              <a:buFont typeface="Arial" panose="020B0604020202020204" pitchFamily="34" charset="0"/>
              <a:buChar char="•"/>
            </a:pPr>
            <a:r>
              <a:rPr lang="en-US" sz="1400" b="1" dirty="0"/>
              <a:t>Takeaway:</a:t>
            </a:r>
            <a:r>
              <a:rPr lang="en-US" sz="1400" dirty="0"/>
              <a:t> when the Fed aims to reduce the money supply it is implicitly looking to reduce the inflation observed in the economy. </a:t>
            </a:r>
            <a:endParaRPr lang="en-US" sz="1400" b="1" dirty="0"/>
          </a:p>
        </p:txBody>
      </p:sp>
    </p:spTree>
    <p:extLst>
      <p:ext uri="{BB962C8B-B14F-4D97-AF65-F5344CB8AC3E}">
        <p14:creationId xmlns:p14="http://schemas.microsoft.com/office/powerpoint/2010/main" val="3738480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Equilibrium in the Money and Loans Market</a:t>
            </a:r>
          </a:p>
        </p:txBody>
      </p:sp>
      <p:sp>
        <p:nvSpPr>
          <p:cNvPr id="41" name="TextBox 40">
            <a:extLst>
              <a:ext uri="{FF2B5EF4-FFF2-40B4-BE49-F238E27FC236}">
                <a16:creationId xmlns:a16="http://schemas.microsoft.com/office/drawing/2014/main" id="{42E30099-FA3A-73C5-15A5-D76135102660}"/>
              </a:ext>
            </a:extLst>
          </p:cNvPr>
          <p:cNvSpPr txBox="1"/>
          <p:nvPr/>
        </p:nvSpPr>
        <p:spPr>
          <a:xfrm>
            <a:off x="78377" y="710868"/>
            <a:ext cx="8980714" cy="3831818"/>
          </a:xfrm>
          <a:prstGeom prst="rect">
            <a:avLst/>
          </a:prstGeom>
          <a:noFill/>
        </p:spPr>
        <p:txBody>
          <a:bodyPr wrap="square">
            <a:spAutoFit/>
          </a:bodyPr>
          <a:lstStyle/>
          <a:p>
            <a:pPr marL="285743" indent="-285743" defTabSz="457189">
              <a:spcBef>
                <a:spcPts val="1200"/>
              </a:spcBef>
              <a:spcAft>
                <a:spcPts val="600"/>
              </a:spcAft>
              <a:buFont typeface="Arial" panose="020B0604020202020204" pitchFamily="34" charset="0"/>
              <a:buChar char="•"/>
            </a:pPr>
            <a:r>
              <a:rPr lang="en-US" sz="1400" dirty="0">
                <a:solidFill>
                  <a:prstClr val="black"/>
                </a:solidFill>
              </a:rPr>
              <a:t>Recall the basic intuition behind financial markets is moving resources across time. Present consumption vs future consumption.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rPr>
              <a:t>Example: </a:t>
            </a:r>
            <a:r>
              <a:rPr lang="en-US" sz="1400" dirty="0">
                <a:solidFill>
                  <a:prstClr val="black"/>
                </a:solidFill>
              </a:rPr>
              <a:t>Suppose you have 10 apples, which you want to allocate between present and future consumption. </a:t>
            </a:r>
            <a:r>
              <a:rPr lang="en-US" sz="1400" dirty="0">
                <a:solidFill>
                  <a:prstClr val="black"/>
                </a:solidFill>
                <a:latin typeface="Arial"/>
              </a:rPr>
              <a:t>In other words, you want to choose how many apples you’ll eat today and how many you’ll save for tomorrow. </a:t>
            </a:r>
          </a:p>
          <a:p>
            <a:pPr marL="742950" lvl="1" indent="-285750" defTabSz="457189">
              <a:spcBef>
                <a:spcPts val="1200"/>
              </a:spcBef>
              <a:spcAft>
                <a:spcPts val="600"/>
              </a:spcAft>
              <a:buFont typeface="Wingdings" panose="05000000000000000000" pitchFamily="2" charset="2"/>
              <a:buChar char="q"/>
            </a:pPr>
            <a:r>
              <a:rPr lang="en-US" sz="1400" dirty="0">
                <a:solidFill>
                  <a:prstClr val="black"/>
                </a:solidFill>
                <a:latin typeface="Arial"/>
              </a:rPr>
              <a:t>Suppose you are hungry, so you decided to eat 7 apples today, and save 3 for tomorrow. How can we translate this into the terms of the money and loans markets? </a:t>
            </a:r>
          </a:p>
          <a:p>
            <a:pPr marL="1200138" lvl="2" indent="-285750" defTabSz="457189">
              <a:spcBef>
                <a:spcPts val="1200"/>
              </a:spcBef>
              <a:spcAft>
                <a:spcPts val="600"/>
              </a:spcAft>
              <a:buFont typeface="Wingdings" panose="05000000000000000000" pitchFamily="2" charset="2"/>
              <a:buChar char="ü"/>
            </a:pPr>
            <a:r>
              <a:rPr lang="en-US" sz="1400" dirty="0">
                <a:solidFill>
                  <a:prstClr val="black"/>
                </a:solidFill>
                <a:latin typeface="Arial"/>
              </a:rPr>
              <a:t>Present consumption </a:t>
            </a:r>
            <a:r>
              <a:rPr lang="en-US" sz="1400" dirty="0">
                <a:solidFill>
                  <a:prstClr val="black"/>
                </a:solidFill>
                <a:latin typeface="Arial"/>
                <a:sym typeface="Wingdings" panose="05000000000000000000" pitchFamily="2" charset="2"/>
              </a:rPr>
              <a:t> demand for money. </a:t>
            </a:r>
            <a:endParaRPr lang="en-US" sz="1400" dirty="0">
              <a:solidFill>
                <a:prstClr val="black"/>
              </a:solidFill>
              <a:latin typeface="Arial"/>
            </a:endParaRPr>
          </a:p>
          <a:p>
            <a:pPr marL="1200138" lvl="2" indent="-285750" defTabSz="457189">
              <a:spcBef>
                <a:spcPts val="1200"/>
              </a:spcBef>
              <a:spcAft>
                <a:spcPts val="600"/>
              </a:spcAft>
              <a:buFont typeface="Wingdings" panose="05000000000000000000" pitchFamily="2" charset="2"/>
              <a:buChar char="ü"/>
            </a:pPr>
            <a:r>
              <a:rPr lang="en-US" sz="1400" dirty="0">
                <a:solidFill>
                  <a:prstClr val="black"/>
                </a:solidFill>
                <a:latin typeface="Arial"/>
              </a:rPr>
              <a:t>Future consumption </a:t>
            </a:r>
            <a:r>
              <a:rPr lang="en-US" sz="1400" dirty="0">
                <a:solidFill>
                  <a:prstClr val="black"/>
                </a:solidFill>
                <a:latin typeface="Arial"/>
                <a:sym typeface="Wingdings" panose="05000000000000000000" pitchFamily="2" charset="2"/>
              </a:rPr>
              <a:t> demand for savings. </a:t>
            </a:r>
          </a:p>
          <a:p>
            <a:pPr marL="285731" indent="-285743" defTabSz="457189">
              <a:spcBef>
                <a:spcPts val="1200"/>
              </a:spcBef>
              <a:spcAft>
                <a:spcPts val="600"/>
              </a:spcAft>
              <a:buFont typeface="Arial" panose="020B0604020202020204" pitchFamily="34" charset="0"/>
              <a:buChar char="•"/>
            </a:pPr>
            <a:r>
              <a:rPr lang="en-US" sz="1400" b="1" dirty="0">
                <a:solidFill>
                  <a:prstClr val="black"/>
                </a:solidFill>
                <a:latin typeface="Arial"/>
                <a:sym typeface="Wingdings" panose="05000000000000000000" pitchFamily="2" charset="2"/>
              </a:rPr>
              <a:t>Intuition: </a:t>
            </a:r>
            <a:r>
              <a:rPr lang="en-US" sz="1400" dirty="0">
                <a:solidFill>
                  <a:prstClr val="black"/>
                </a:solidFill>
                <a:latin typeface="Arial"/>
                <a:sym typeface="Wingdings" panose="05000000000000000000" pitchFamily="2" charset="2"/>
              </a:rPr>
              <a:t>present and future consumption are substitutes. If you increase present consumption (equilibrium in the money market), demand for future consumption decreases (equilibrium in the loans market). The equilibrium of both markets is determined simultaneously by just one price: </a:t>
            </a:r>
            <a:r>
              <a:rPr lang="en-US" sz="1400" u="sng" dirty="0">
                <a:solidFill>
                  <a:prstClr val="black"/>
                </a:solidFill>
                <a:latin typeface="Arial"/>
                <a:sym typeface="Wingdings" panose="05000000000000000000" pitchFamily="2" charset="2"/>
              </a:rPr>
              <a:t>the equilibrium interest rate</a:t>
            </a:r>
            <a:r>
              <a:rPr lang="en-US" sz="1400" dirty="0">
                <a:solidFill>
                  <a:prstClr val="black"/>
                </a:solidFill>
                <a:latin typeface="Arial"/>
                <a:sym typeface="Wingdings" panose="05000000000000000000" pitchFamily="2" charset="2"/>
              </a:rPr>
              <a:t>. </a:t>
            </a:r>
            <a:endParaRPr lang="en-US" sz="1400" dirty="0">
              <a:solidFill>
                <a:prstClr val="black"/>
              </a:solidFill>
              <a:latin typeface="Arial"/>
            </a:endParaRPr>
          </a:p>
        </p:txBody>
      </p:sp>
    </p:spTree>
    <p:extLst>
      <p:ext uri="{BB962C8B-B14F-4D97-AF65-F5344CB8AC3E}">
        <p14:creationId xmlns:p14="http://schemas.microsoft.com/office/powerpoint/2010/main" val="2846259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The Theory of Liquidity Preference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70" y="763824"/>
            <a:ext cx="8735061" cy="3400931"/>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hlinkClick r:id="rId2"/>
              </a:rPr>
              <a:t>John Maynard Keynes</a:t>
            </a:r>
            <a:r>
              <a:rPr lang="en-US" sz="1400" dirty="0">
                <a:solidFill>
                  <a:prstClr val="black"/>
                </a:solidFill>
                <a:latin typeface="Arial"/>
              </a:rPr>
              <a:t> in his seminal work The General Theory of Employment, Interest and Money proposed the theory of liquidity preference to explain how the equilibrium interest rate is determined.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Basic idea:</a:t>
            </a:r>
            <a:r>
              <a:rPr lang="en-US" sz="1400" dirty="0">
                <a:solidFill>
                  <a:prstClr val="black"/>
                </a:solidFill>
                <a:latin typeface="Arial"/>
              </a:rPr>
              <a:t> equilibrium in the money market determines the equilibrium in the market for loanable funds.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Liquidity: </a:t>
            </a:r>
            <a:r>
              <a:rPr lang="en-US" sz="1400" dirty="0">
                <a:solidFill>
                  <a:prstClr val="black"/>
                </a:solidFill>
                <a:latin typeface="Arial"/>
              </a:rPr>
              <a:t>the ease with which an asset can be converted into the economy’s medium of exchange (i.e. money). Money is the most liquid asset in the economy.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Money demand: </a:t>
            </a:r>
            <a:r>
              <a:rPr lang="en-US" sz="1400" dirty="0">
                <a:solidFill>
                  <a:prstClr val="black"/>
                </a:solidFill>
                <a:latin typeface="Arial"/>
              </a:rPr>
              <a:t>demand is driven by preferences for liquidity. Same story as before. People will demand money proportional to their demand for present consumption (goods and services).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Interest rate: </a:t>
            </a:r>
            <a:r>
              <a:rPr lang="en-US" sz="1400" dirty="0">
                <a:solidFill>
                  <a:prstClr val="black"/>
                </a:solidFill>
                <a:latin typeface="Arial"/>
              </a:rPr>
              <a:t>represents the opportunity cost of holding money. Why? Recall the consumption possibility frontier (present vs future consumption). </a:t>
            </a:r>
          </a:p>
          <a:p>
            <a:pPr marL="285731"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Equilibrium interest rate: </a:t>
            </a:r>
            <a:r>
              <a:rPr lang="en-US" sz="1400" dirty="0">
                <a:solidFill>
                  <a:prstClr val="black"/>
                </a:solidFill>
                <a:latin typeface="Arial"/>
              </a:rPr>
              <a:t>the interest rate that makes the supply = demand in the market for money. </a:t>
            </a:r>
          </a:p>
        </p:txBody>
      </p:sp>
    </p:spTree>
    <p:extLst>
      <p:ext uri="{BB962C8B-B14F-4D97-AF65-F5344CB8AC3E}">
        <p14:creationId xmlns:p14="http://schemas.microsoft.com/office/powerpoint/2010/main" val="10040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hart&#10;&#10;Description automatically generated">
            <a:extLst>
              <a:ext uri="{FF2B5EF4-FFF2-40B4-BE49-F238E27FC236}">
                <a16:creationId xmlns:a16="http://schemas.microsoft.com/office/drawing/2014/main" id="{E4428FB7-7FDA-C2FC-2BBA-9EB7F914B38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68263" y="623466"/>
            <a:ext cx="5842000" cy="4253587"/>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The Theory of Liquidity Preference</a:t>
            </a:r>
          </a:p>
        </p:txBody>
      </p:sp>
      <p:cxnSp>
        <p:nvCxnSpPr>
          <p:cNvPr id="7" name="Straight Connector 6">
            <a:extLst>
              <a:ext uri="{FF2B5EF4-FFF2-40B4-BE49-F238E27FC236}">
                <a16:creationId xmlns:a16="http://schemas.microsoft.com/office/drawing/2014/main" id="{4E1C898F-7D79-3DAC-E3D3-A3B5B654E9D9}"/>
              </a:ext>
            </a:extLst>
          </p:cNvPr>
          <p:cNvCxnSpPr>
            <a:cxnSpLocks/>
          </p:cNvCxnSpPr>
          <p:nvPr/>
        </p:nvCxnSpPr>
        <p:spPr>
          <a:xfrm>
            <a:off x="648944" y="3233738"/>
            <a:ext cx="2814346" cy="0"/>
          </a:xfrm>
          <a:prstGeom prst="line">
            <a:avLst/>
          </a:prstGeom>
          <a:ln w="19050">
            <a:solidFill>
              <a:srgbClr val="0070C0"/>
            </a:solidFill>
            <a:prstDash val="sysDash"/>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F0B187C-6540-BB40-6E7E-4D7C831B92BF}"/>
              </a:ext>
            </a:extLst>
          </p:cNvPr>
          <p:cNvCxnSpPr>
            <a:cxnSpLocks/>
          </p:cNvCxnSpPr>
          <p:nvPr/>
        </p:nvCxnSpPr>
        <p:spPr>
          <a:xfrm flipV="1">
            <a:off x="1905952" y="2057400"/>
            <a:ext cx="0" cy="2171700"/>
          </a:xfrm>
          <a:prstGeom prst="line">
            <a:avLst/>
          </a:prstGeom>
          <a:ln w="22225">
            <a:solidFill>
              <a:srgbClr val="690304"/>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9FB78FD-542A-2E12-72C9-AE1E9E0D248B}"/>
              </a:ext>
            </a:extLst>
          </p:cNvPr>
          <p:cNvCxnSpPr>
            <a:cxnSpLocks/>
          </p:cNvCxnSpPr>
          <p:nvPr/>
        </p:nvCxnSpPr>
        <p:spPr>
          <a:xfrm>
            <a:off x="648944" y="2627199"/>
            <a:ext cx="202281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3AC49C-9715-1FA2-C657-3D38AF7F5304}"/>
                  </a:ext>
                </a:extLst>
              </p:cNvPr>
              <p:cNvSpPr txBox="1"/>
              <p:nvPr/>
            </p:nvSpPr>
            <p:spPr>
              <a:xfrm>
                <a:off x="2676732" y="2484335"/>
                <a:ext cx="972457" cy="261610"/>
              </a:xfrm>
              <a:prstGeom prst="rect">
                <a:avLst/>
              </a:prstGeom>
              <a:noFill/>
            </p:spPr>
            <p:txBody>
              <a:bodyPr wrap="square">
                <a:spAutoFit/>
              </a:bodyPr>
              <a:lstStyle/>
              <a:p>
                <a:pPr defTabSz="457189"/>
                <a14:m>
                  <m:oMath xmlns:m="http://schemas.openxmlformats.org/officeDocument/2006/math">
                    <m:sSup>
                      <m:sSupPr>
                        <m:ctrlPr>
                          <a:rPr lang="en-US" sz="1100" b="1" i="1" dirty="0" smtClean="0">
                            <a:solidFill>
                              <a:schemeClr val="tx1"/>
                            </a:solidFill>
                            <a:latin typeface="Cambria Math" panose="02040503050406030204" pitchFamily="18" charset="0"/>
                          </a:rPr>
                        </m:ctrlPr>
                      </m:sSupPr>
                      <m:e>
                        <m:r>
                          <a:rPr lang="en-US" sz="1100" b="1" i="1" dirty="0">
                            <a:solidFill>
                              <a:schemeClr val="tx1"/>
                            </a:solidFill>
                            <a:latin typeface="Cambria Math" panose="02040503050406030204" pitchFamily="18" charset="0"/>
                          </a:rPr>
                          <m:t>𝒓</m:t>
                        </m:r>
                      </m:e>
                      <m:sup>
                        <m:r>
                          <a:rPr lang="en-US" sz="1100" b="1" i="1" dirty="0">
                            <a:solidFill>
                              <a:schemeClr val="tx1"/>
                            </a:solidFill>
                            <a:latin typeface="Cambria Math" panose="02040503050406030204" pitchFamily="18" charset="0"/>
                          </a:rPr>
                          <m:t>∗</m:t>
                        </m:r>
                      </m:sup>
                    </m:sSup>
                  </m:oMath>
                </a14:m>
                <a:r>
                  <a:rPr lang="en-US" sz="1100" dirty="0">
                    <a:solidFill>
                      <a:schemeClr val="tx1"/>
                    </a:solidFill>
                    <a:latin typeface="Arial"/>
                  </a:rPr>
                  <a:t>=5%</a:t>
                </a:r>
              </a:p>
            </p:txBody>
          </p:sp>
        </mc:Choice>
        <mc:Fallback xmlns="">
          <p:sp>
            <p:nvSpPr>
              <p:cNvPr id="11" name="TextBox 10">
                <a:extLst>
                  <a:ext uri="{FF2B5EF4-FFF2-40B4-BE49-F238E27FC236}">
                    <a16:creationId xmlns:a16="http://schemas.microsoft.com/office/drawing/2014/main" id="{C53AC49C-9715-1FA2-C657-3D38AF7F5304}"/>
                  </a:ext>
                </a:extLst>
              </p:cNvPr>
              <p:cNvSpPr txBox="1">
                <a:spLocks noRot="1" noChangeAspect="1" noMove="1" noResize="1" noEditPoints="1" noAdjustHandles="1" noChangeArrowheads="1" noChangeShapeType="1" noTextEdit="1"/>
              </p:cNvSpPr>
              <p:nvPr/>
            </p:nvSpPr>
            <p:spPr>
              <a:xfrm>
                <a:off x="2676732" y="2484335"/>
                <a:ext cx="972457" cy="261610"/>
              </a:xfrm>
              <a:prstGeom prst="rect">
                <a:avLst/>
              </a:prstGeom>
              <a:blipFill>
                <a:blip r:embed="rId3"/>
                <a:stretch>
                  <a:fillRect t="-2381" b="-16667"/>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FDE9F2AF-9CC8-4D9D-15D4-082D3CE91A31}"/>
              </a:ext>
            </a:extLst>
          </p:cNvPr>
          <p:cNvCxnSpPr>
            <a:cxnSpLocks/>
          </p:cNvCxnSpPr>
          <p:nvPr/>
        </p:nvCxnSpPr>
        <p:spPr>
          <a:xfrm flipV="1">
            <a:off x="3510280" y="3269399"/>
            <a:ext cx="0" cy="995362"/>
          </a:xfrm>
          <a:prstGeom prst="line">
            <a:avLst/>
          </a:prstGeom>
          <a:ln w="22225">
            <a:solidFill>
              <a:srgbClr val="0070C0"/>
            </a:solidFill>
            <a:prstDash val="sysDash"/>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EDECB72-8699-9139-032A-4D01B5E99F1C}"/>
              </a:ext>
            </a:extLst>
          </p:cNvPr>
          <p:cNvCxnSpPr>
            <a:cxnSpLocks/>
          </p:cNvCxnSpPr>
          <p:nvPr/>
        </p:nvCxnSpPr>
        <p:spPr>
          <a:xfrm>
            <a:off x="625104" y="2014538"/>
            <a:ext cx="1280848" cy="0"/>
          </a:xfrm>
          <a:prstGeom prst="line">
            <a:avLst/>
          </a:prstGeom>
          <a:ln w="19050">
            <a:solidFill>
              <a:srgbClr val="690304"/>
            </a:solidFill>
            <a:prstDash val="sysDash"/>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202E7309-3E79-AE49-500C-084171DC536B}"/>
              </a:ext>
            </a:extLst>
          </p:cNvPr>
          <p:cNvSpPr txBox="1"/>
          <p:nvPr/>
        </p:nvSpPr>
        <p:spPr>
          <a:xfrm>
            <a:off x="5613400" y="949816"/>
            <a:ext cx="3352800" cy="3354765"/>
          </a:xfrm>
          <a:prstGeom prst="rect">
            <a:avLst/>
          </a:prstGeom>
          <a:noFill/>
        </p:spPr>
        <p:txBody>
          <a:bodyPr wrap="square">
            <a:spAutoFit/>
          </a:bodyPr>
          <a:lstStyle/>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This market reaches equilibrium when the interest rate = 5%. </a:t>
            </a:r>
          </a:p>
          <a:p>
            <a:pPr marL="285743" indent="-285743" defTabSz="457189">
              <a:spcBef>
                <a:spcPts val="1200"/>
              </a:spcBef>
              <a:spcAft>
                <a:spcPts val="600"/>
              </a:spcAft>
              <a:buFont typeface="Arial" panose="020B0604020202020204" pitchFamily="34" charset="0"/>
              <a:buChar char="•"/>
            </a:pPr>
            <a:r>
              <a:rPr lang="en-US" sz="1400" b="1" dirty="0">
                <a:solidFill>
                  <a:srgbClr val="690304"/>
                </a:solidFill>
                <a:latin typeface="Arial"/>
              </a:rPr>
              <a:t>Ex1</a:t>
            </a:r>
            <a:r>
              <a:rPr lang="en-US" sz="1400" dirty="0">
                <a:solidFill>
                  <a:prstClr val="black"/>
                </a:solidFill>
                <a:latin typeface="Arial"/>
              </a:rPr>
              <a:t>: Suppose the interest rate is above its equilibrium level. Say 7%. At this rate, people want to hold less money than the quantity supplied by the FED (i.e. excess supply = 2). </a:t>
            </a:r>
          </a:p>
          <a:p>
            <a:pPr marL="285743" indent="-285743" defTabSz="457189">
              <a:spcBef>
                <a:spcPts val="1200"/>
              </a:spcBef>
              <a:spcAft>
                <a:spcPts val="600"/>
              </a:spcAft>
              <a:buFont typeface="Arial" panose="020B0604020202020204" pitchFamily="34" charset="0"/>
              <a:buChar char="•"/>
            </a:pPr>
            <a:r>
              <a:rPr lang="en-US" sz="1400" b="1" dirty="0">
                <a:solidFill>
                  <a:srgbClr val="0070C0"/>
                </a:solidFill>
              </a:rPr>
              <a:t>Ex2</a:t>
            </a:r>
            <a:r>
              <a:rPr lang="en-US" sz="1400" dirty="0">
                <a:solidFill>
                  <a:srgbClr val="0070C0"/>
                </a:solidFill>
              </a:rPr>
              <a:t>: </a:t>
            </a:r>
            <a:r>
              <a:rPr lang="en-US" sz="1400" dirty="0">
                <a:solidFill>
                  <a:prstClr val="black"/>
                </a:solidFill>
              </a:rPr>
              <a:t>Suppose the interest rate is below its equilibrium level. Say 3%. At this rate, people want to hold more money than the quantity supplied by the FED (i.e. excess demand = 2). </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E7F73AD-2774-B214-B628-34B20B835C20}"/>
                  </a:ext>
                </a:extLst>
              </p:cNvPr>
              <p:cNvSpPr txBox="1"/>
              <p:nvPr/>
            </p:nvSpPr>
            <p:spPr>
              <a:xfrm>
                <a:off x="1918810" y="3840277"/>
                <a:ext cx="765811" cy="307777"/>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400" b="1" i="1" dirty="0" smtClean="0">
                          <a:solidFill>
                            <a:srgbClr val="690304"/>
                          </a:solidFill>
                          <a:latin typeface="Cambria Math" panose="02040503050406030204" pitchFamily="18" charset="0"/>
                        </a:rPr>
                        <m:t>𝑬𝑺</m:t>
                      </m:r>
                    </m:oMath>
                  </m:oMathPara>
                </a14:m>
                <a:endParaRPr lang="en-US" sz="1400" dirty="0">
                  <a:solidFill>
                    <a:srgbClr val="690304"/>
                  </a:solidFill>
                  <a:latin typeface="Arial"/>
                </a:endParaRPr>
              </a:p>
            </p:txBody>
          </p:sp>
        </mc:Choice>
        <mc:Fallback xmlns="">
          <p:sp>
            <p:nvSpPr>
              <p:cNvPr id="23" name="TextBox 22">
                <a:extLst>
                  <a:ext uri="{FF2B5EF4-FFF2-40B4-BE49-F238E27FC236}">
                    <a16:creationId xmlns:a16="http://schemas.microsoft.com/office/drawing/2014/main" id="{0E7F73AD-2774-B214-B628-34B20B835C20}"/>
                  </a:ext>
                </a:extLst>
              </p:cNvPr>
              <p:cNvSpPr txBox="1">
                <a:spLocks noRot="1" noChangeAspect="1" noMove="1" noResize="1" noEditPoints="1" noAdjustHandles="1" noChangeArrowheads="1" noChangeShapeType="1" noTextEdit="1"/>
              </p:cNvSpPr>
              <p:nvPr/>
            </p:nvSpPr>
            <p:spPr>
              <a:xfrm>
                <a:off x="1918810" y="3840277"/>
                <a:ext cx="765811" cy="30777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FC68959-74C1-F62D-AFC0-A4C1119AAAD2}"/>
                  </a:ext>
                </a:extLst>
              </p:cNvPr>
              <p:cNvSpPr txBox="1"/>
              <p:nvPr/>
            </p:nvSpPr>
            <p:spPr>
              <a:xfrm>
                <a:off x="2744469" y="3817107"/>
                <a:ext cx="765811" cy="307777"/>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400" b="1" i="1" dirty="0" smtClean="0">
                          <a:solidFill>
                            <a:srgbClr val="0070C0"/>
                          </a:solidFill>
                          <a:latin typeface="Cambria Math" panose="02040503050406030204" pitchFamily="18" charset="0"/>
                        </a:rPr>
                        <m:t>𝑬𝑫</m:t>
                      </m:r>
                    </m:oMath>
                  </m:oMathPara>
                </a14:m>
                <a:endParaRPr lang="en-US" sz="1400" dirty="0">
                  <a:solidFill>
                    <a:srgbClr val="0070C0"/>
                  </a:solidFill>
                  <a:latin typeface="Arial"/>
                </a:endParaRPr>
              </a:p>
            </p:txBody>
          </p:sp>
        </mc:Choice>
        <mc:Fallback xmlns="">
          <p:sp>
            <p:nvSpPr>
              <p:cNvPr id="24" name="TextBox 23">
                <a:extLst>
                  <a:ext uri="{FF2B5EF4-FFF2-40B4-BE49-F238E27FC236}">
                    <a16:creationId xmlns:a16="http://schemas.microsoft.com/office/drawing/2014/main" id="{1FC68959-74C1-F62D-AFC0-A4C1119AAAD2}"/>
                  </a:ext>
                </a:extLst>
              </p:cNvPr>
              <p:cNvSpPr txBox="1">
                <a:spLocks noRot="1" noChangeAspect="1" noMove="1" noResize="1" noEditPoints="1" noAdjustHandles="1" noChangeArrowheads="1" noChangeShapeType="1" noTextEdit="1"/>
              </p:cNvSpPr>
              <p:nvPr/>
            </p:nvSpPr>
            <p:spPr>
              <a:xfrm>
                <a:off x="2744469" y="3817107"/>
                <a:ext cx="765811"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F791FBE-9E18-C67A-75EE-71A5236DEEB9}"/>
                  </a:ext>
                </a:extLst>
              </p:cNvPr>
              <p:cNvSpPr txBox="1"/>
              <p:nvPr/>
            </p:nvSpPr>
            <p:spPr>
              <a:xfrm>
                <a:off x="1882820" y="1780188"/>
                <a:ext cx="972457" cy="261610"/>
              </a:xfrm>
              <a:prstGeom prst="rect">
                <a:avLst/>
              </a:prstGeom>
              <a:noFill/>
            </p:spPr>
            <p:txBody>
              <a:bodyPr wrap="square">
                <a:spAutoFit/>
              </a:bodyPr>
              <a:lstStyle/>
              <a:p>
                <a:pPr defTabSz="457189"/>
                <a14:m>
                  <m:oMath xmlns:m="http://schemas.openxmlformats.org/officeDocument/2006/math">
                    <m:r>
                      <a:rPr lang="en-US" sz="1100" b="1" i="1" dirty="0" smtClean="0">
                        <a:solidFill>
                          <a:schemeClr val="tx1"/>
                        </a:solidFill>
                        <a:latin typeface="Cambria Math" panose="02040503050406030204" pitchFamily="18" charset="0"/>
                      </a:rPr>
                      <m:t>𝒓</m:t>
                    </m:r>
                  </m:oMath>
                </a14:m>
                <a:r>
                  <a:rPr lang="en-US" sz="1100" dirty="0">
                    <a:solidFill>
                      <a:schemeClr val="tx1"/>
                    </a:solidFill>
                    <a:latin typeface="Arial"/>
                  </a:rPr>
                  <a:t>=7%</a:t>
                </a:r>
              </a:p>
            </p:txBody>
          </p:sp>
        </mc:Choice>
        <mc:Fallback xmlns="">
          <p:sp>
            <p:nvSpPr>
              <p:cNvPr id="25" name="TextBox 24">
                <a:extLst>
                  <a:ext uri="{FF2B5EF4-FFF2-40B4-BE49-F238E27FC236}">
                    <a16:creationId xmlns:a16="http://schemas.microsoft.com/office/drawing/2014/main" id="{EF791FBE-9E18-C67A-75EE-71A5236DEEB9}"/>
                  </a:ext>
                </a:extLst>
              </p:cNvPr>
              <p:cNvSpPr txBox="1">
                <a:spLocks noRot="1" noChangeAspect="1" noMove="1" noResize="1" noEditPoints="1" noAdjustHandles="1" noChangeArrowheads="1" noChangeShapeType="1" noTextEdit="1"/>
              </p:cNvSpPr>
              <p:nvPr/>
            </p:nvSpPr>
            <p:spPr>
              <a:xfrm>
                <a:off x="1882820" y="1780188"/>
                <a:ext cx="972457" cy="261610"/>
              </a:xfrm>
              <a:prstGeom prst="rect">
                <a:avLst/>
              </a:prstGeom>
              <a:blipFill>
                <a:blip r:embed="rId6"/>
                <a:stretch>
                  <a:fillRect t="-2326"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BAAB086-798E-2BF3-D130-822F7909D674}"/>
                  </a:ext>
                </a:extLst>
              </p:cNvPr>
              <p:cNvSpPr txBox="1"/>
              <p:nvPr/>
            </p:nvSpPr>
            <p:spPr>
              <a:xfrm>
                <a:off x="3546634" y="3007789"/>
                <a:ext cx="972457" cy="261610"/>
              </a:xfrm>
              <a:prstGeom prst="rect">
                <a:avLst/>
              </a:prstGeom>
              <a:noFill/>
            </p:spPr>
            <p:txBody>
              <a:bodyPr wrap="square">
                <a:spAutoFit/>
              </a:bodyPr>
              <a:lstStyle/>
              <a:p>
                <a:pPr defTabSz="457189"/>
                <a14:m>
                  <m:oMath xmlns:m="http://schemas.openxmlformats.org/officeDocument/2006/math">
                    <m:r>
                      <a:rPr lang="en-US" sz="1100" b="1" i="1" dirty="0" smtClean="0">
                        <a:solidFill>
                          <a:schemeClr val="tx1"/>
                        </a:solidFill>
                        <a:latin typeface="Cambria Math" panose="02040503050406030204" pitchFamily="18" charset="0"/>
                      </a:rPr>
                      <m:t>𝒓</m:t>
                    </m:r>
                  </m:oMath>
                </a14:m>
                <a:r>
                  <a:rPr lang="en-US" sz="1100" dirty="0">
                    <a:solidFill>
                      <a:schemeClr val="tx1"/>
                    </a:solidFill>
                    <a:latin typeface="Arial"/>
                  </a:rPr>
                  <a:t>=3%</a:t>
                </a:r>
              </a:p>
            </p:txBody>
          </p:sp>
        </mc:Choice>
        <mc:Fallback xmlns="">
          <p:sp>
            <p:nvSpPr>
              <p:cNvPr id="26" name="TextBox 25">
                <a:extLst>
                  <a:ext uri="{FF2B5EF4-FFF2-40B4-BE49-F238E27FC236}">
                    <a16:creationId xmlns:a16="http://schemas.microsoft.com/office/drawing/2014/main" id="{3BAAB086-798E-2BF3-D130-822F7909D674}"/>
                  </a:ext>
                </a:extLst>
              </p:cNvPr>
              <p:cNvSpPr txBox="1">
                <a:spLocks noRot="1" noChangeAspect="1" noMove="1" noResize="1" noEditPoints="1" noAdjustHandles="1" noChangeArrowheads="1" noChangeShapeType="1" noTextEdit="1"/>
              </p:cNvSpPr>
              <p:nvPr/>
            </p:nvSpPr>
            <p:spPr>
              <a:xfrm>
                <a:off x="3546634" y="3007789"/>
                <a:ext cx="972457" cy="261610"/>
              </a:xfrm>
              <a:prstGeom prst="rect">
                <a:avLst/>
              </a:prstGeom>
              <a:blipFill>
                <a:blip r:embed="rId7"/>
                <a:stretch>
                  <a:fillRect t="-2326" b="-13953"/>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023D1970-2065-50AD-6CBA-71FF51568779}"/>
              </a:ext>
            </a:extLst>
          </p:cNvPr>
          <p:cNvSpPr/>
          <p:nvPr/>
        </p:nvSpPr>
        <p:spPr>
          <a:xfrm rot="5400000">
            <a:off x="3058992" y="3795993"/>
            <a:ext cx="100985" cy="7367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8" name="Left Brace 27">
            <a:extLst>
              <a:ext uri="{FF2B5EF4-FFF2-40B4-BE49-F238E27FC236}">
                <a16:creationId xmlns:a16="http://schemas.microsoft.com/office/drawing/2014/main" id="{A1210D7E-1365-46A1-A3F0-A4DFCC27F93E}"/>
              </a:ext>
            </a:extLst>
          </p:cNvPr>
          <p:cNvSpPr/>
          <p:nvPr/>
        </p:nvSpPr>
        <p:spPr>
          <a:xfrm rot="5400000">
            <a:off x="2255512" y="3805320"/>
            <a:ext cx="100985" cy="736709"/>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059257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10;&#10;Description automatically generated">
            <a:extLst>
              <a:ext uri="{FF2B5EF4-FFF2-40B4-BE49-F238E27FC236}">
                <a16:creationId xmlns:a16="http://schemas.microsoft.com/office/drawing/2014/main" id="{B4F09F7C-1052-A33B-6690-C94A8A696F8A}"/>
              </a:ext>
            </a:extLst>
          </p:cNvPr>
          <p:cNvPicPr>
            <a:picLocks noChangeAspect="1"/>
          </p:cNvPicPr>
          <p:nvPr/>
        </p:nvPicPr>
        <p:blipFill>
          <a:blip r:embed="rId2"/>
          <a:stretch>
            <a:fillRect/>
          </a:stretch>
        </p:blipFill>
        <p:spPr>
          <a:xfrm>
            <a:off x="139994" y="537901"/>
            <a:ext cx="8196286" cy="4098144"/>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The Theory of Liquidity Preference</a:t>
            </a:r>
          </a:p>
        </p:txBody>
      </p:sp>
      <p:cxnSp>
        <p:nvCxnSpPr>
          <p:cNvPr id="10" name="Straight Connector 9">
            <a:extLst>
              <a:ext uri="{FF2B5EF4-FFF2-40B4-BE49-F238E27FC236}">
                <a16:creationId xmlns:a16="http://schemas.microsoft.com/office/drawing/2014/main" id="{19FB78FD-542A-2E12-72C9-AE1E9E0D248B}"/>
              </a:ext>
            </a:extLst>
          </p:cNvPr>
          <p:cNvCxnSpPr>
            <a:cxnSpLocks/>
          </p:cNvCxnSpPr>
          <p:nvPr/>
        </p:nvCxnSpPr>
        <p:spPr>
          <a:xfrm>
            <a:off x="718311" y="2750708"/>
            <a:ext cx="1424814"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53AC49C-9715-1FA2-C657-3D38AF7F5304}"/>
                  </a:ext>
                </a:extLst>
              </p:cNvPr>
              <p:cNvSpPr txBox="1"/>
              <p:nvPr/>
            </p:nvSpPr>
            <p:spPr>
              <a:xfrm>
                <a:off x="648944" y="2519565"/>
                <a:ext cx="972457" cy="261610"/>
              </a:xfrm>
              <a:prstGeom prst="rect">
                <a:avLst/>
              </a:prstGeom>
              <a:noFill/>
            </p:spPr>
            <p:txBody>
              <a:bodyPr wrap="square">
                <a:spAutoFit/>
              </a:bodyPr>
              <a:lstStyle/>
              <a:p>
                <a:pPr defTabSz="457189"/>
                <a14:m>
                  <m:oMath xmlns:m="http://schemas.openxmlformats.org/officeDocument/2006/math">
                    <m:sSub>
                      <m:sSubPr>
                        <m:ctrlPr>
                          <a:rPr lang="en-US" sz="1100" b="1" i="1" dirty="0" smtClean="0">
                            <a:solidFill>
                              <a:schemeClr val="tx1"/>
                            </a:solidFill>
                            <a:latin typeface="Cambria Math" panose="02040503050406030204" pitchFamily="18" charset="0"/>
                          </a:rPr>
                        </m:ctrlPr>
                      </m:sSubPr>
                      <m:e>
                        <m:r>
                          <a:rPr lang="en-US" sz="1100" b="1" i="1" dirty="0" smtClean="0">
                            <a:solidFill>
                              <a:schemeClr val="tx1"/>
                            </a:solidFill>
                            <a:latin typeface="Cambria Math" panose="02040503050406030204" pitchFamily="18" charset="0"/>
                          </a:rPr>
                          <m:t>𝒓</m:t>
                        </m:r>
                      </m:e>
                      <m:sub>
                        <m:r>
                          <a:rPr lang="en-US" sz="1100" b="1" i="1" dirty="0" smtClean="0">
                            <a:solidFill>
                              <a:schemeClr val="tx1"/>
                            </a:solidFill>
                            <a:latin typeface="Cambria Math" panose="02040503050406030204" pitchFamily="18" charset="0"/>
                          </a:rPr>
                          <m:t>𝟏</m:t>
                        </m:r>
                      </m:sub>
                    </m:sSub>
                  </m:oMath>
                </a14:m>
                <a:r>
                  <a:rPr lang="en-US" sz="1100" dirty="0">
                    <a:solidFill>
                      <a:schemeClr val="tx1"/>
                    </a:solidFill>
                    <a:latin typeface="Arial"/>
                  </a:rPr>
                  <a:t>=5%</a:t>
                </a:r>
              </a:p>
            </p:txBody>
          </p:sp>
        </mc:Choice>
        <mc:Fallback xmlns="">
          <p:sp>
            <p:nvSpPr>
              <p:cNvPr id="11" name="TextBox 10">
                <a:extLst>
                  <a:ext uri="{FF2B5EF4-FFF2-40B4-BE49-F238E27FC236}">
                    <a16:creationId xmlns:a16="http://schemas.microsoft.com/office/drawing/2014/main" id="{C53AC49C-9715-1FA2-C657-3D38AF7F5304}"/>
                  </a:ext>
                </a:extLst>
              </p:cNvPr>
              <p:cNvSpPr txBox="1">
                <a:spLocks noRot="1" noChangeAspect="1" noMove="1" noResize="1" noEditPoints="1" noAdjustHandles="1" noChangeArrowheads="1" noChangeShapeType="1" noTextEdit="1"/>
              </p:cNvSpPr>
              <p:nvPr/>
            </p:nvSpPr>
            <p:spPr>
              <a:xfrm>
                <a:off x="648944" y="2519565"/>
                <a:ext cx="972457" cy="261610"/>
              </a:xfrm>
              <a:prstGeom prst="rect">
                <a:avLst/>
              </a:prstGeom>
              <a:blipFill>
                <a:blip r:embed="rId3"/>
                <a:stretch>
                  <a:fillRect t="-2326" b="-139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FC68959-74C1-F62D-AFC0-A4C1119AAAD2}"/>
                  </a:ext>
                </a:extLst>
              </p:cNvPr>
              <p:cNvSpPr txBox="1"/>
              <p:nvPr/>
            </p:nvSpPr>
            <p:spPr>
              <a:xfrm>
                <a:off x="5600804" y="3493893"/>
                <a:ext cx="838454" cy="426976"/>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m:rPr>
                          <m:sty m:val="p"/>
                        </m:rPr>
                        <a:rPr lang="en-US" sz="1100" b="0" i="0" dirty="0" smtClean="0">
                          <a:solidFill>
                            <a:srgbClr val="0070C0"/>
                          </a:solidFill>
                          <a:latin typeface="Cambria Math" panose="02040503050406030204" pitchFamily="18" charset="0"/>
                        </a:rPr>
                        <m:t>ΔY</m:t>
                      </m:r>
                      <m:r>
                        <a:rPr lang="en-US" sz="1100" b="0" i="0" dirty="0" smtClean="0">
                          <a:solidFill>
                            <a:srgbClr val="0070C0"/>
                          </a:solidFill>
                          <a:latin typeface="Cambria Math" panose="02040503050406030204" pitchFamily="18" charset="0"/>
                        </a:rPr>
                        <m:t>=</m:t>
                      </m:r>
                      <m:sSub>
                        <m:sSubPr>
                          <m:ctrlPr>
                            <a:rPr lang="en-US" sz="1100" i="1" dirty="0" smtClean="0">
                              <a:solidFill>
                                <a:srgbClr val="0070C0"/>
                              </a:solidFill>
                              <a:latin typeface="Cambria Math" panose="02040503050406030204" pitchFamily="18" charset="0"/>
                            </a:rPr>
                          </m:ctrlPr>
                        </m:sSubPr>
                        <m:e>
                          <m:r>
                            <m:rPr>
                              <m:sty m:val="p"/>
                            </m:rPr>
                            <a:rPr lang="en-US" sz="1100" b="0" i="0" dirty="0" smtClean="0">
                              <a:solidFill>
                                <a:srgbClr val="0070C0"/>
                              </a:solidFill>
                              <a:latin typeface="Cambria Math" panose="02040503050406030204" pitchFamily="18" charset="0"/>
                            </a:rPr>
                            <m:t>y</m:t>
                          </m:r>
                        </m:e>
                        <m:sub>
                          <m:r>
                            <a:rPr lang="en-US" sz="1100" b="0" i="0" dirty="0" smtClean="0">
                              <a:solidFill>
                                <a:srgbClr val="0070C0"/>
                              </a:solidFill>
                              <a:latin typeface="Cambria Math" panose="02040503050406030204" pitchFamily="18" charset="0"/>
                            </a:rPr>
                            <m:t>2</m:t>
                          </m:r>
                        </m:sub>
                      </m:sSub>
                      <m:r>
                        <a:rPr lang="en-US" sz="1100" b="0" i="0" dirty="0" smtClean="0">
                          <a:solidFill>
                            <a:srgbClr val="0070C0"/>
                          </a:solidFill>
                          <a:latin typeface="Cambria Math" panose="02040503050406030204" pitchFamily="18" charset="0"/>
                        </a:rPr>
                        <m:t>−</m:t>
                      </m:r>
                      <m:sSub>
                        <m:sSubPr>
                          <m:ctrlPr>
                            <a:rPr lang="en-US" sz="1100" i="1" dirty="0" smtClean="0">
                              <a:solidFill>
                                <a:srgbClr val="0070C0"/>
                              </a:solidFill>
                              <a:latin typeface="Cambria Math" panose="02040503050406030204" pitchFamily="18" charset="0"/>
                            </a:rPr>
                          </m:ctrlPr>
                        </m:sSubPr>
                        <m:e>
                          <m:r>
                            <m:rPr>
                              <m:sty m:val="p"/>
                            </m:rPr>
                            <a:rPr lang="en-US" sz="1100" b="0" i="0" dirty="0" smtClean="0">
                              <a:solidFill>
                                <a:srgbClr val="0070C0"/>
                              </a:solidFill>
                              <a:latin typeface="Cambria Math" panose="02040503050406030204" pitchFamily="18" charset="0"/>
                            </a:rPr>
                            <m:t>y</m:t>
                          </m:r>
                        </m:e>
                        <m:sub>
                          <m:r>
                            <a:rPr lang="en-US" sz="1100" b="0" i="0" dirty="0" smtClean="0">
                              <a:solidFill>
                                <a:srgbClr val="0070C0"/>
                              </a:solidFill>
                              <a:latin typeface="Cambria Math" panose="02040503050406030204" pitchFamily="18" charset="0"/>
                            </a:rPr>
                            <m:t>1</m:t>
                          </m:r>
                        </m:sub>
                      </m:sSub>
                    </m:oMath>
                  </m:oMathPara>
                </a14:m>
                <a:endParaRPr lang="en-US" sz="1100" dirty="0">
                  <a:solidFill>
                    <a:srgbClr val="0070C0"/>
                  </a:solidFill>
                  <a:latin typeface="Arial"/>
                </a:endParaRPr>
              </a:p>
            </p:txBody>
          </p:sp>
        </mc:Choice>
        <mc:Fallback xmlns="">
          <p:sp>
            <p:nvSpPr>
              <p:cNvPr id="24" name="TextBox 23">
                <a:extLst>
                  <a:ext uri="{FF2B5EF4-FFF2-40B4-BE49-F238E27FC236}">
                    <a16:creationId xmlns:a16="http://schemas.microsoft.com/office/drawing/2014/main" id="{1FC68959-74C1-F62D-AFC0-A4C1119AAAD2}"/>
                  </a:ext>
                </a:extLst>
              </p:cNvPr>
              <p:cNvSpPr txBox="1">
                <a:spLocks noRot="1" noChangeAspect="1" noMove="1" noResize="1" noEditPoints="1" noAdjustHandles="1" noChangeArrowheads="1" noChangeShapeType="1" noTextEdit="1"/>
              </p:cNvSpPr>
              <p:nvPr/>
            </p:nvSpPr>
            <p:spPr>
              <a:xfrm>
                <a:off x="5600804" y="3493893"/>
                <a:ext cx="838454" cy="42697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F791FBE-9E18-C67A-75EE-71A5236DEEB9}"/>
                  </a:ext>
                </a:extLst>
              </p:cNvPr>
              <p:cNvSpPr txBox="1"/>
              <p:nvPr/>
            </p:nvSpPr>
            <p:spPr>
              <a:xfrm>
                <a:off x="648943" y="2006069"/>
                <a:ext cx="972457" cy="261610"/>
              </a:xfrm>
              <a:prstGeom prst="rect">
                <a:avLst/>
              </a:prstGeom>
              <a:noFill/>
            </p:spPr>
            <p:txBody>
              <a:bodyPr wrap="square">
                <a:spAutoFit/>
              </a:bodyPr>
              <a:lstStyle/>
              <a:p>
                <a:pPr defTabSz="457189"/>
                <a14:m>
                  <m:oMath xmlns:m="http://schemas.openxmlformats.org/officeDocument/2006/math">
                    <m:sSub>
                      <m:sSubPr>
                        <m:ctrlPr>
                          <a:rPr lang="en-US" sz="1100" b="1" i="1" dirty="0" smtClean="0">
                            <a:solidFill>
                              <a:srgbClr val="0070C0"/>
                            </a:solidFill>
                            <a:latin typeface="Cambria Math" panose="02040503050406030204" pitchFamily="18" charset="0"/>
                          </a:rPr>
                        </m:ctrlPr>
                      </m:sSubPr>
                      <m:e>
                        <m:r>
                          <a:rPr lang="en-US" sz="1100" b="1" i="1" dirty="0" smtClean="0">
                            <a:solidFill>
                              <a:srgbClr val="0070C0"/>
                            </a:solidFill>
                            <a:latin typeface="Cambria Math" panose="02040503050406030204" pitchFamily="18" charset="0"/>
                          </a:rPr>
                          <m:t>𝒓</m:t>
                        </m:r>
                      </m:e>
                      <m:sub>
                        <m:r>
                          <a:rPr lang="en-US" sz="1100" b="1" i="1" dirty="0" smtClean="0">
                            <a:solidFill>
                              <a:srgbClr val="0070C0"/>
                            </a:solidFill>
                            <a:latin typeface="Cambria Math" panose="02040503050406030204" pitchFamily="18" charset="0"/>
                          </a:rPr>
                          <m:t>𝟐</m:t>
                        </m:r>
                      </m:sub>
                    </m:sSub>
                  </m:oMath>
                </a14:m>
                <a:r>
                  <a:rPr lang="en-US" sz="1100" dirty="0">
                    <a:solidFill>
                      <a:srgbClr val="0070C0"/>
                    </a:solidFill>
                    <a:latin typeface="Arial"/>
                  </a:rPr>
                  <a:t>=7%</a:t>
                </a:r>
              </a:p>
            </p:txBody>
          </p:sp>
        </mc:Choice>
        <mc:Fallback xmlns="">
          <p:sp>
            <p:nvSpPr>
              <p:cNvPr id="25" name="TextBox 24">
                <a:extLst>
                  <a:ext uri="{FF2B5EF4-FFF2-40B4-BE49-F238E27FC236}">
                    <a16:creationId xmlns:a16="http://schemas.microsoft.com/office/drawing/2014/main" id="{EF791FBE-9E18-C67A-75EE-71A5236DEEB9}"/>
                  </a:ext>
                </a:extLst>
              </p:cNvPr>
              <p:cNvSpPr txBox="1">
                <a:spLocks noRot="1" noChangeAspect="1" noMove="1" noResize="1" noEditPoints="1" noAdjustHandles="1" noChangeArrowheads="1" noChangeShapeType="1" noTextEdit="1"/>
              </p:cNvSpPr>
              <p:nvPr/>
            </p:nvSpPr>
            <p:spPr>
              <a:xfrm>
                <a:off x="648943" y="2006069"/>
                <a:ext cx="972457" cy="261610"/>
              </a:xfrm>
              <a:prstGeom prst="rect">
                <a:avLst/>
              </a:prstGeom>
              <a:blipFill>
                <a:blip r:embed="rId5"/>
                <a:stretch>
                  <a:fillRect t="-2326" b="-13953"/>
                </a:stretch>
              </a:blipFill>
            </p:spPr>
            <p:txBody>
              <a:bodyPr/>
              <a:lstStyle/>
              <a:p>
                <a:r>
                  <a:rPr lang="en-US">
                    <a:noFill/>
                  </a:rPr>
                  <a:t> </a:t>
                </a:r>
              </a:p>
            </p:txBody>
          </p:sp>
        </mc:Fallback>
      </mc:AlternateContent>
      <p:sp>
        <p:nvSpPr>
          <p:cNvPr id="27" name="Left Brace 26">
            <a:extLst>
              <a:ext uri="{FF2B5EF4-FFF2-40B4-BE49-F238E27FC236}">
                <a16:creationId xmlns:a16="http://schemas.microsoft.com/office/drawing/2014/main" id="{023D1970-2065-50AD-6CBA-71FF51568779}"/>
              </a:ext>
            </a:extLst>
          </p:cNvPr>
          <p:cNvSpPr/>
          <p:nvPr/>
        </p:nvSpPr>
        <p:spPr>
          <a:xfrm rot="5400000">
            <a:off x="5961533" y="3621652"/>
            <a:ext cx="100985" cy="73670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D63EDF10-2189-BF36-532C-D8E2904A1C6A}"/>
              </a:ext>
            </a:extLst>
          </p:cNvPr>
          <p:cNvCxnSpPr>
            <a:cxnSpLocks/>
          </p:cNvCxnSpPr>
          <p:nvPr/>
        </p:nvCxnSpPr>
        <p:spPr>
          <a:xfrm>
            <a:off x="718311" y="2241121"/>
            <a:ext cx="1424814" cy="0"/>
          </a:xfrm>
          <a:prstGeom prst="line">
            <a:avLst/>
          </a:prstGeom>
          <a:ln w="19050">
            <a:solidFill>
              <a:srgbClr val="0070C0"/>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25241C-CB16-F7C3-FDB8-AFD2C0DCF3F8}"/>
                  </a:ext>
                </a:extLst>
              </p:cNvPr>
              <p:cNvSpPr txBox="1"/>
              <p:nvPr/>
            </p:nvSpPr>
            <p:spPr>
              <a:xfrm>
                <a:off x="4671214" y="1615526"/>
                <a:ext cx="972457" cy="270780"/>
              </a:xfrm>
              <a:prstGeom prst="rect">
                <a:avLst/>
              </a:prstGeom>
              <a:noFill/>
            </p:spPr>
            <p:txBody>
              <a:bodyPr wrap="square">
                <a:spAutoFit/>
              </a:bodyPr>
              <a:lstStyle/>
              <a:p>
                <a:pPr defTabSz="457189"/>
                <a14:m>
                  <m:oMath xmlns:m="http://schemas.openxmlformats.org/officeDocument/2006/math">
                    <m:sSub>
                      <m:sSubPr>
                        <m:ctrlPr>
                          <a:rPr lang="en-US" sz="1100" b="1" i="1" dirty="0" smtClean="0">
                            <a:solidFill>
                              <a:srgbClr val="0070C0"/>
                            </a:solidFill>
                            <a:latin typeface="Cambria Math" panose="02040503050406030204" pitchFamily="18" charset="0"/>
                          </a:rPr>
                        </m:ctrlPr>
                      </m:sSubPr>
                      <m:e>
                        <m:r>
                          <a:rPr lang="en-US" sz="1100" b="1" i="1" dirty="0" smtClean="0">
                            <a:solidFill>
                              <a:srgbClr val="0070C0"/>
                            </a:solidFill>
                            <a:latin typeface="Cambria Math" panose="02040503050406030204" pitchFamily="18" charset="0"/>
                          </a:rPr>
                          <m:t>𝒑</m:t>
                        </m:r>
                      </m:e>
                      <m:sub>
                        <m:r>
                          <a:rPr lang="en-US" sz="1100" b="1" i="1" dirty="0" smtClean="0">
                            <a:solidFill>
                              <a:srgbClr val="0070C0"/>
                            </a:solidFill>
                            <a:latin typeface="Cambria Math" panose="02040503050406030204" pitchFamily="18" charset="0"/>
                          </a:rPr>
                          <m:t>𝟐</m:t>
                        </m:r>
                      </m:sub>
                    </m:sSub>
                  </m:oMath>
                </a14:m>
                <a:r>
                  <a:rPr lang="en-US" sz="1100" dirty="0">
                    <a:solidFill>
                      <a:srgbClr val="0070C0"/>
                    </a:solidFill>
                    <a:latin typeface="Arial"/>
                  </a:rPr>
                  <a:t>=7</a:t>
                </a:r>
              </a:p>
            </p:txBody>
          </p:sp>
        </mc:Choice>
        <mc:Fallback xmlns="">
          <p:sp>
            <p:nvSpPr>
              <p:cNvPr id="8" name="TextBox 7">
                <a:extLst>
                  <a:ext uri="{FF2B5EF4-FFF2-40B4-BE49-F238E27FC236}">
                    <a16:creationId xmlns:a16="http://schemas.microsoft.com/office/drawing/2014/main" id="{0A25241C-CB16-F7C3-FDB8-AFD2C0DCF3F8}"/>
                  </a:ext>
                </a:extLst>
              </p:cNvPr>
              <p:cNvSpPr txBox="1">
                <a:spLocks noRot="1" noChangeAspect="1" noMove="1" noResize="1" noEditPoints="1" noAdjustHandles="1" noChangeArrowheads="1" noChangeShapeType="1" noTextEdit="1"/>
              </p:cNvSpPr>
              <p:nvPr/>
            </p:nvSpPr>
            <p:spPr>
              <a:xfrm>
                <a:off x="4671214" y="1615526"/>
                <a:ext cx="972457" cy="270780"/>
              </a:xfrm>
              <a:prstGeom prst="rect">
                <a:avLst/>
              </a:prstGeom>
              <a:blipFill>
                <a:blip r:embed="rId6"/>
                <a:stretch>
                  <a:fillRect t="-2273" b="-11364"/>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C32E3D7B-47CA-9002-8BFE-899289CD2B5F}"/>
              </a:ext>
            </a:extLst>
          </p:cNvPr>
          <p:cNvCxnSpPr>
            <a:cxnSpLocks/>
          </p:cNvCxnSpPr>
          <p:nvPr/>
        </p:nvCxnSpPr>
        <p:spPr>
          <a:xfrm>
            <a:off x="4713163" y="1879266"/>
            <a:ext cx="858106" cy="0"/>
          </a:xfrm>
          <a:prstGeom prst="line">
            <a:avLst/>
          </a:prstGeom>
          <a:ln w="19050">
            <a:solidFill>
              <a:srgbClr val="0070C0"/>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982A8EB9-FD89-47FE-CD60-56B1C9476468}"/>
              </a:ext>
            </a:extLst>
          </p:cNvPr>
          <p:cNvCxnSpPr>
            <a:cxnSpLocks/>
          </p:cNvCxnSpPr>
          <p:nvPr/>
        </p:nvCxnSpPr>
        <p:spPr>
          <a:xfrm>
            <a:off x="4713163" y="2802767"/>
            <a:ext cx="1716212"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4F64664-A730-F558-0E42-FB5919C1BE03}"/>
                  </a:ext>
                </a:extLst>
              </p:cNvPr>
              <p:cNvSpPr txBox="1"/>
              <p:nvPr/>
            </p:nvSpPr>
            <p:spPr>
              <a:xfrm>
                <a:off x="4671214" y="2545796"/>
                <a:ext cx="972457" cy="261610"/>
              </a:xfrm>
              <a:prstGeom prst="rect">
                <a:avLst/>
              </a:prstGeom>
              <a:noFill/>
            </p:spPr>
            <p:txBody>
              <a:bodyPr wrap="square">
                <a:spAutoFit/>
              </a:bodyPr>
              <a:lstStyle/>
              <a:p>
                <a:pPr defTabSz="457189"/>
                <a14:m>
                  <m:oMath xmlns:m="http://schemas.openxmlformats.org/officeDocument/2006/math">
                    <m:sSub>
                      <m:sSubPr>
                        <m:ctrlPr>
                          <a:rPr lang="en-US" sz="1100" b="1" i="1" dirty="0" smtClean="0">
                            <a:solidFill>
                              <a:schemeClr val="tx1"/>
                            </a:solidFill>
                            <a:latin typeface="Cambria Math" panose="02040503050406030204" pitchFamily="18" charset="0"/>
                          </a:rPr>
                        </m:ctrlPr>
                      </m:sSubPr>
                      <m:e>
                        <m:r>
                          <a:rPr lang="en-US" sz="1100" b="1" i="1" dirty="0" smtClean="0">
                            <a:solidFill>
                              <a:schemeClr val="tx1"/>
                            </a:solidFill>
                            <a:latin typeface="Cambria Math" panose="02040503050406030204" pitchFamily="18" charset="0"/>
                          </a:rPr>
                          <m:t>𝒑</m:t>
                        </m:r>
                      </m:e>
                      <m:sub>
                        <m:r>
                          <a:rPr lang="en-US" sz="1100" b="1" i="1" dirty="0" smtClean="0">
                            <a:solidFill>
                              <a:schemeClr val="tx1"/>
                            </a:solidFill>
                            <a:latin typeface="Cambria Math" panose="02040503050406030204" pitchFamily="18" charset="0"/>
                          </a:rPr>
                          <m:t>𝟏</m:t>
                        </m:r>
                      </m:sub>
                    </m:sSub>
                  </m:oMath>
                </a14:m>
                <a:r>
                  <a:rPr lang="en-US" sz="1100" dirty="0">
                    <a:solidFill>
                      <a:schemeClr val="tx1"/>
                    </a:solidFill>
                    <a:latin typeface="Arial"/>
                  </a:rPr>
                  <a:t>=4</a:t>
                </a:r>
              </a:p>
            </p:txBody>
          </p:sp>
        </mc:Choice>
        <mc:Fallback xmlns="">
          <p:sp>
            <p:nvSpPr>
              <p:cNvPr id="14" name="TextBox 13">
                <a:extLst>
                  <a:ext uri="{FF2B5EF4-FFF2-40B4-BE49-F238E27FC236}">
                    <a16:creationId xmlns:a16="http://schemas.microsoft.com/office/drawing/2014/main" id="{94F64664-A730-F558-0E42-FB5919C1BE03}"/>
                  </a:ext>
                </a:extLst>
              </p:cNvPr>
              <p:cNvSpPr txBox="1">
                <a:spLocks noRot="1" noChangeAspect="1" noMove="1" noResize="1" noEditPoints="1" noAdjustHandles="1" noChangeArrowheads="1" noChangeShapeType="1" noTextEdit="1"/>
              </p:cNvSpPr>
              <p:nvPr/>
            </p:nvSpPr>
            <p:spPr>
              <a:xfrm>
                <a:off x="4671214" y="2545796"/>
                <a:ext cx="972457" cy="261610"/>
              </a:xfrm>
              <a:prstGeom prst="rect">
                <a:avLst/>
              </a:prstGeom>
              <a:blipFill>
                <a:blip r:embed="rId7"/>
                <a:stretch>
                  <a:fillRect t="-2326" b="-13953"/>
                </a:stretch>
              </a:blipFill>
            </p:spPr>
            <p:txBody>
              <a:bodyPr/>
              <a:lstStyle/>
              <a:p>
                <a:r>
                  <a:rPr lang="en-US">
                    <a:noFill/>
                  </a:rPr>
                  <a:t> </a:t>
                </a:r>
              </a:p>
            </p:txBody>
          </p:sp>
        </mc:Fallback>
      </mc:AlternateContent>
      <p:cxnSp>
        <p:nvCxnSpPr>
          <p:cNvPr id="30" name="Straight Connector 29">
            <a:extLst>
              <a:ext uri="{FF2B5EF4-FFF2-40B4-BE49-F238E27FC236}">
                <a16:creationId xmlns:a16="http://schemas.microsoft.com/office/drawing/2014/main" id="{1D11EAF7-66BA-3B93-DF56-758B5568412D}"/>
              </a:ext>
            </a:extLst>
          </p:cNvPr>
          <p:cNvCxnSpPr>
            <a:cxnSpLocks/>
          </p:cNvCxnSpPr>
          <p:nvPr/>
        </p:nvCxnSpPr>
        <p:spPr>
          <a:xfrm>
            <a:off x="5600804" y="1868632"/>
            <a:ext cx="0" cy="2268788"/>
          </a:xfrm>
          <a:prstGeom prst="line">
            <a:avLst/>
          </a:prstGeom>
          <a:ln w="19050">
            <a:solidFill>
              <a:srgbClr val="0070C0"/>
            </a:solidFill>
            <a:prstDash val="sys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34FCC2FC-4772-1CF8-5C61-ACF93B627E3D}"/>
              </a:ext>
            </a:extLst>
          </p:cNvPr>
          <p:cNvCxnSpPr>
            <a:cxnSpLocks/>
          </p:cNvCxnSpPr>
          <p:nvPr/>
        </p:nvCxnSpPr>
        <p:spPr>
          <a:xfrm>
            <a:off x="6419849" y="2822127"/>
            <a:ext cx="0" cy="1286964"/>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A9222BDF-B6F0-6866-9728-252D38033D2A}"/>
                  </a:ext>
                </a:extLst>
              </p:cNvPr>
              <p:cNvSpPr txBox="1"/>
              <p:nvPr/>
            </p:nvSpPr>
            <p:spPr>
              <a:xfrm>
                <a:off x="2143125" y="949816"/>
                <a:ext cx="2006362" cy="1246495"/>
              </a:xfrm>
              <a:prstGeom prst="rect">
                <a:avLst/>
              </a:prstGeom>
              <a:noFill/>
            </p:spPr>
            <p:txBody>
              <a:bodyPr wrap="square">
                <a:spAutoFit/>
              </a:bodyPr>
              <a:lstStyle/>
              <a:p>
                <a:pPr defTabSz="457189">
                  <a:spcBef>
                    <a:spcPts val="1200"/>
                  </a:spcBef>
                  <a:spcAft>
                    <a:spcPts val="600"/>
                  </a:spcAft>
                </a:pPr>
                <a:r>
                  <a:rPr lang="en-US" sz="1200" dirty="0">
                    <a:solidFill>
                      <a:prstClr val="black"/>
                    </a:solidFill>
                    <a:latin typeface="Arial"/>
                  </a:rPr>
                  <a:t>Suppose there is a price increase in the economy. From </a:t>
                </a:r>
                <a14:m>
                  <m:oMath xmlns:m="http://schemas.openxmlformats.org/officeDocument/2006/math">
                    <m:sSub>
                      <m:sSubPr>
                        <m:ctrlPr>
                          <a:rPr lang="en-US" sz="1200" i="1" dirty="0">
                            <a:latin typeface="Cambria Math" panose="02040503050406030204" pitchFamily="18" charset="0"/>
                          </a:rPr>
                        </m:ctrlPr>
                      </m:sSubPr>
                      <m:e>
                        <m:r>
                          <a:rPr lang="en-US" sz="1200" b="0" i="1" dirty="0">
                            <a:latin typeface="Cambria Math" panose="02040503050406030204" pitchFamily="18" charset="0"/>
                          </a:rPr>
                          <m:t>𝑝</m:t>
                        </m:r>
                      </m:e>
                      <m:sub>
                        <m:r>
                          <a:rPr lang="en-US" sz="1200" b="0" i="1" dirty="0">
                            <a:latin typeface="Cambria Math" panose="02040503050406030204" pitchFamily="18" charset="0"/>
                          </a:rPr>
                          <m:t>1</m:t>
                        </m:r>
                      </m:sub>
                    </m:sSub>
                  </m:oMath>
                </a14:m>
                <a:r>
                  <a:rPr lang="en-US" sz="1200" dirty="0">
                    <a:solidFill>
                      <a:prstClr val="black"/>
                    </a:solidFill>
                    <a:latin typeface="Arial"/>
                  </a:rPr>
                  <a:t> to </a:t>
                </a:r>
                <a14:m>
                  <m:oMath xmlns:m="http://schemas.openxmlformats.org/officeDocument/2006/math">
                    <m:sSub>
                      <m:sSubPr>
                        <m:ctrlPr>
                          <a:rPr lang="en-US" sz="1200" i="1" dirty="0" smtClean="0">
                            <a:latin typeface="Cambria Math" panose="02040503050406030204" pitchFamily="18" charset="0"/>
                          </a:rPr>
                        </m:ctrlPr>
                      </m:sSubPr>
                      <m:e>
                        <m:r>
                          <a:rPr lang="en-US" sz="1200" b="0" i="1" dirty="0" smtClean="0">
                            <a:latin typeface="Cambria Math" panose="02040503050406030204" pitchFamily="18" charset="0"/>
                          </a:rPr>
                          <m:t>𝑝</m:t>
                        </m:r>
                      </m:e>
                      <m:sub>
                        <m:r>
                          <a:rPr lang="en-US" sz="1200" b="0" i="1" dirty="0" smtClean="0">
                            <a:latin typeface="Cambria Math" panose="02040503050406030204" pitchFamily="18" charset="0"/>
                          </a:rPr>
                          <m:t>2</m:t>
                        </m:r>
                      </m:sub>
                    </m:sSub>
                  </m:oMath>
                </a14:m>
                <a:r>
                  <a:rPr lang="en-US" sz="1200" dirty="0">
                    <a:solidFill>
                      <a:prstClr val="black"/>
                    </a:solidFill>
                    <a:latin typeface="Arial"/>
                  </a:rPr>
                  <a:t>. </a:t>
                </a:r>
              </a:p>
              <a:p>
                <a:pPr defTabSz="457189">
                  <a:spcBef>
                    <a:spcPts val="1200"/>
                  </a:spcBef>
                  <a:spcAft>
                    <a:spcPts val="600"/>
                  </a:spcAft>
                </a:pPr>
                <a:r>
                  <a:rPr lang="en-US" sz="1200" dirty="0">
                    <a:solidFill>
                      <a:prstClr val="black"/>
                    </a:solidFill>
                    <a:latin typeface="Arial"/>
                  </a:rPr>
                  <a:t>This increases the interest rate </a:t>
                </a:r>
                <a:r>
                  <a:rPr lang="en-US" sz="1200" dirty="0">
                    <a:solidFill>
                      <a:prstClr val="black"/>
                    </a:solidFill>
                  </a:rPr>
                  <a:t>from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𝑟</m:t>
                        </m:r>
                      </m:e>
                      <m:sub>
                        <m:r>
                          <a:rPr lang="en-US" sz="1200" b="0" i="1" dirty="0" smtClean="0">
                            <a:latin typeface="Cambria Math" panose="02040503050406030204" pitchFamily="18" charset="0"/>
                          </a:rPr>
                          <m:t>1</m:t>
                        </m:r>
                      </m:sub>
                    </m:sSub>
                  </m:oMath>
                </a14:m>
                <a:r>
                  <a:rPr lang="en-US" sz="1200" dirty="0">
                    <a:solidFill>
                      <a:prstClr val="black"/>
                    </a:solidFill>
                  </a:rPr>
                  <a:t> to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𝑟</m:t>
                        </m:r>
                      </m:e>
                      <m:sub>
                        <m:r>
                          <a:rPr lang="en-US" sz="1200" b="0" i="1" dirty="0" smtClean="0">
                            <a:latin typeface="Cambria Math" panose="02040503050406030204" pitchFamily="18" charset="0"/>
                          </a:rPr>
                          <m:t>2</m:t>
                        </m:r>
                      </m:sub>
                    </m:sSub>
                  </m:oMath>
                </a14:m>
                <a:r>
                  <a:rPr lang="en-US" sz="1200" dirty="0">
                    <a:solidFill>
                      <a:prstClr val="black"/>
                    </a:solidFill>
                  </a:rPr>
                  <a:t>. </a:t>
                </a:r>
              </a:p>
            </p:txBody>
          </p:sp>
        </mc:Choice>
        <mc:Fallback xmlns="">
          <p:sp>
            <p:nvSpPr>
              <p:cNvPr id="36" name="TextBox 35">
                <a:extLst>
                  <a:ext uri="{FF2B5EF4-FFF2-40B4-BE49-F238E27FC236}">
                    <a16:creationId xmlns:a16="http://schemas.microsoft.com/office/drawing/2014/main" id="{A9222BDF-B6F0-6866-9728-252D38033D2A}"/>
                  </a:ext>
                </a:extLst>
              </p:cNvPr>
              <p:cNvSpPr txBox="1">
                <a:spLocks noRot="1" noChangeAspect="1" noMove="1" noResize="1" noEditPoints="1" noAdjustHandles="1" noChangeArrowheads="1" noChangeShapeType="1" noTextEdit="1"/>
              </p:cNvSpPr>
              <p:nvPr/>
            </p:nvSpPr>
            <p:spPr>
              <a:xfrm>
                <a:off x="2143125" y="949816"/>
                <a:ext cx="2006362" cy="1246495"/>
              </a:xfrm>
              <a:prstGeom prst="rect">
                <a:avLst/>
              </a:prstGeom>
              <a:blipFill>
                <a:blip r:embed="rId8"/>
                <a:stretch>
                  <a:fillRect l="-304" t="-980" b="-29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D571D1BF-CC1B-E955-B669-78861327F00C}"/>
                  </a:ext>
                </a:extLst>
              </p:cNvPr>
              <p:cNvSpPr txBox="1"/>
              <p:nvPr/>
            </p:nvSpPr>
            <p:spPr>
              <a:xfrm>
                <a:off x="6012025" y="909856"/>
                <a:ext cx="2197988" cy="1431161"/>
              </a:xfrm>
              <a:prstGeom prst="rect">
                <a:avLst/>
              </a:prstGeom>
              <a:noFill/>
            </p:spPr>
            <p:txBody>
              <a:bodyPr wrap="square">
                <a:spAutoFit/>
              </a:bodyPr>
              <a:lstStyle/>
              <a:p>
                <a:pPr defTabSz="457189">
                  <a:spcBef>
                    <a:spcPts val="1200"/>
                  </a:spcBef>
                  <a:spcAft>
                    <a:spcPts val="600"/>
                  </a:spcAft>
                </a:pPr>
                <a:r>
                  <a:rPr lang="en-US" sz="1200" dirty="0">
                    <a:solidFill>
                      <a:prstClr val="black"/>
                    </a:solidFill>
                    <a:latin typeface="Arial"/>
                  </a:rPr>
                  <a:t>The interest rate reduces the incentives to borrow. Hence, people want to save. </a:t>
                </a:r>
              </a:p>
              <a:p>
                <a:pPr defTabSz="457189">
                  <a:spcBef>
                    <a:spcPts val="1200"/>
                  </a:spcBef>
                  <a:spcAft>
                    <a:spcPts val="600"/>
                  </a:spcAft>
                </a:pPr>
                <a:r>
                  <a:rPr lang="en-US" sz="1200" dirty="0">
                    <a:solidFill>
                      <a:prstClr val="black"/>
                    </a:solidFill>
                    <a:latin typeface="Arial"/>
                  </a:rPr>
                  <a:t>This leads to a reduction of total output (present consumption) from </a:t>
                </a:r>
                <a14:m>
                  <m:oMath xmlns:m="http://schemas.openxmlformats.org/officeDocument/2006/math">
                    <m:sSub>
                      <m:sSubPr>
                        <m:ctrlPr>
                          <a:rPr lang="en-US" sz="1200" i="1" dirty="0">
                            <a:latin typeface="Cambria Math" panose="02040503050406030204" pitchFamily="18" charset="0"/>
                          </a:rPr>
                        </m:ctrlPr>
                      </m:sSubPr>
                      <m:e>
                        <m:r>
                          <a:rPr lang="en-US" sz="1200" b="0" i="1" dirty="0" smtClean="0">
                            <a:latin typeface="Cambria Math" panose="02040503050406030204" pitchFamily="18" charset="0"/>
                          </a:rPr>
                          <m:t>𝑦</m:t>
                        </m:r>
                      </m:e>
                      <m:sub>
                        <m:r>
                          <a:rPr lang="en-US" sz="1200" i="1" dirty="0">
                            <a:latin typeface="Cambria Math" panose="02040503050406030204" pitchFamily="18" charset="0"/>
                          </a:rPr>
                          <m:t>1</m:t>
                        </m:r>
                      </m:sub>
                    </m:sSub>
                  </m:oMath>
                </a14:m>
                <a:r>
                  <a:rPr lang="en-US" sz="1200" dirty="0">
                    <a:solidFill>
                      <a:prstClr val="black"/>
                    </a:solidFill>
                  </a:rPr>
                  <a:t> to </a:t>
                </a:r>
                <a14:m>
                  <m:oMath xmlns:m="http://schemas.openxmlformats.org/officeDocument/2006/math">
                    <m:sSub>
                      <m:sSubPr>
                        <m:ctrlPr>
                          <a:rPr lang="en-US" sz="1200" b="0" i="1" dirty="0" smtClean="0">
                            <a:latin typeface="Cambria Math" panose="02040503050406030204" pitchFamily="18" charset="0"/>
                          </a:rPr>
                        </m:ctrlPr>
                      </m:sSubPr>
                      <m:e>
                        <m:r>
                          <a:rPr lang="en-US" sz="1200" b="0" i="1" dirty="0" smtClean="0">
                            <a:latin typeface="Cambria Math" panose="02040503050406030204" pitchFamily="18" charset="0"/>
                          </a:rPr>
                          <m:t>𝑦</m:t>
                        </m:r>
                      </m:e>
                      <m:sub>
                        <m:r>
                          <a:rPr lang="en-US" sz="1200" b="0" i="1" dirty="0" smtClean="0">
                            <a:latin typeface="Cambria Math" panose="02040503050406030204" pitchFamily="18" charset="0"/>
                          </a:rPr>
                          <m:t>2</m:t>
                        </m:r>
                      </m:sub>
                    </m:sSub>
                  </m:oMath>
                </a14:m>
                <a:endParaRPr lang="en-US" sz="1200" dirty="0">
                  <a:solidFill>
                    <a:prstClr val="black"/>
                  </a:solidFill>
                </a:endParaRPr>
              </a:p>
            </p:txBody>
          </p:sp>
        </mc:Choice>
        <mc:Fallback xmlns="">
          <p:sp>
            <p:nvSpPr>
              <p:cNvPr id="37" name="TextBox 36">
                <a:extLst>
                  <a:ext uri="{FF2B5EF4-FFF2-40B4-BE49-F238E27FC236}">
                    <a16:creationId xmlns:a16="http://schemas.microsoft.com/office/drawing/2014/main" id="{D571D1BF-CC1B-E955-B669-78861327F00C}"/>
                  </a:ext>
                </a:extLst>
              </p:cNvPr>
              <p:cNvSpPr txBox="1">
                <a:spLocks noRot="1" noChangeAspect="1" noMove="1" noResize="1" noEditPoints="1" noAdjustHandles="1" noChangeArrowheads="1" noChangeShapeType="1" noTextEdit="1"/>
              </p:cNvSpPr>
              <p:nvPr/>
            </p:nvSpPr>
            <p:spPr>
              <a:xfrm>
                <a:off x="6012025" y="909856"/>
                <a:ext cx="2197988" cy="1431161"/>
              </a:xfrm>
              <a:prstGeom prst="rect">
                <a:avLst/>
              </a:prstGeom>
              <a:blipFill>
                <a:blip r:embed="rId9"/>
                <a:stretch>
                  <a:fillRect t="-426" b="-2128"/>
                </a:stretch>
              </a:blipFill>
            </p:spPr>
            <p:txBody>
              <a:bodyPr/>
              <a:lstStyle/>
              <a:p>
                <a:r>
                  <a:rPr lang="en-US">
                    <a:noFill/>
                  </a:rPr>
                  <a:t> </a:t>
                </a:r>
              </a:p>
            </p:txBody>
          </p:sp>
        </mc:Fallback>
      </mc:AlternateContent>
    </p:spTree>
    <p:extLst>
      <p:ext uri="{BB962C8B-B14F-4D97-AF65-F5344CB8AC3E}">
        <p14:creationId xmlns:p14="http://schemas.microsoft.com/office/powerpoint/2010/main" val="584023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P spid="3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General Outline</a:t>
            </a:r>
          </a:p>
        </p:txBody>
      </p:sp>
      <p:grpSp>
        <p:nvGrpSpPr>
          <p:cNvPr id="18" name="Group 17">
            <a:extLst>
              <a:ext uri="{FF2B5EF4-FFF2-40B4-BE49-F238E27FC236}">
                <a16:creationId xmlns:a16="http://schemas.microsoft.com/office/drawing/2014/main" id="{A14FEA06-C696-4D02-9576-8C2D8D74A084}"/>
              </a:ext>
            </a:extLst>
          </p:cNvPr>
          <p:cNvGrpSpPr/>
          <p:nvPr/>
        </p:nvGrpSpPr>
        <p:grpSpPr>
          <a:xfrm rot="19831284">
            <a:off x="238719" y="672424"/>
            <a:ext cx="2878764" cy="3816488"/>
            <a:chOff x="305951" y="144762"/>
            <a:chExt cx="3661337" cy="4853977"/>
          </a:xfrm>
        </p:grpSpPr>
        <p:sp>
          <p:nvSpPr>
            <p:cNvPr id="19" name="Shape">
              <a:extLst>
                <a:ext uri="{FF2B5EF4-FFF2-40B4-BE49-F238E27FC236}">
                  <a16:creationId xmlns:a16="http://schemas.microsoft.com/office/drawing/2014/main" id="{C76EAED5-F5DC-2C2C-94A8-BA8C881AFA56}"/>
                </a:ext>
              </a:extLst>
            </p:cNvPr>
            <p:cNvSpPr/>
            <p:nvPr/>
          </p:nvSpPr>
          <p:spPr>
            <a:xfrm>
              <a:off x="305951" y="2313204"/>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507"/>
                    <a:pt x="21600" y="15644"/>
                    <a:pt x="21600" y="14715"/>
                  </a:cubicBezTo>
                  <a:close/>
                </a:path>
              </a:pathLst>
            </a:custGeom>
            <a:solidFill>
              <a:srgbClr val="FFC000"/>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0" name="Shape">
              <a:extLst>
                <a:ext uri="{FF2B5EF4-FFF2-40B4-BE49-F238E27FC236}">
                  <a16:creationId xmlns:a16="http://schemas.microsoft.com/office/drawing/2014/main" id="{33771CB6-6A87-0CE8-B886-701BB18F5283}"/>
                </a:ext>
              </a:extLst>
            </p:cNvPr>
            <p:cNvSpPr/>
            <p:nvPr/>
          </p:nvSpPr>
          <p:spPr>
            <a:xfrm>
              <a:off x="1556975" y="144762"/>
              <a:ext cx="2410313" cy="2685535"/>
            </a:xfrm>
            <a:custGeom>
              <a:avLst/>
              <a:gdLst/>
              <a:ahLst/>
              <a:cxnLst>
                <a:cxn ang="0">
                  <a:pos x="wd2" y="hd2"/>
                </a:cxn>
                <a:cxn ang="5400000">
                  <a:pos x="wd2" y="hd2"/>
                </a:cxn>
                <a:cxn ang="10800000">
                  <a:pos x="wd2" y="hd2"/>
                </a:cxn>
                <a:cxn ang="16200000">
                  <a:pos x="wd2" y="hd2"/>
                </a:cxn>
              </a:cxnLst>
              <a:rect l="0" t="0" r="r" b="b"/>
              <a:pathLst>
                <a:path w="21600" h="21368" extrusionOk="0">
                  <a:moveTo>
                    <a:pt x="21600" y="14715"/>
                  </a:moveTo>
                  <a:lnTo>
                    <a:pt x="21600" y="6653"/>
                  </a:lnTo>
                  <a:cubicBezTo>
                    <a:pt x="21600" y="5724"/>
                    <a:pt x="21039" y="4861"/>
                    <a:pt x="20143" y="4396"/>
                  </a:cubicBezTo>
                  <a:lnTo>
                    <a:pt x="12257" y="349"/>
                  </a:lnTo>
                  <a:cubicBezTo>
                    <a:pt x="11361" y="-116"/>
                    <a:pt x="10239" y="-116"/>
                    <a:pt x="9343" y="349"/>
                  </a:cubicBezTo>
                  <a:lnTo>
                    <a:pt x="1457" y="4396"/>
                  </a:lnTo>
                  <a:cubicBezTo>
                    <a:pt x="561" y="4861"/>
                    <a:pt x="0" y="5724"/>
                    <a:pt x="0" y="6653"/>
                  </a:cubicBezTo>
                  <a:lnTo>
                    <a:pt x="0" y="14715"/>
                  </a:lnTo>
                  <a:cubicBezTo>
                    <a:pt x="0" y="15644"/>
                    <a:pt x="561" y="16507"/>
                    <a:pt x="1457" y="16972"/>
                  </a:cubicBezTo>
                  <a:lnTo>
                    <a:pt x="9343" y="21019"/>
                  </a:lnTo>
                  <a:cubicBezTo>
                    <a:pt x="10239" y="21484"/>
                    <a:pt x="11361" y="21484"/>
                    <a:pt x="12257" y="21019"/>
                  </a:cubicBezTo>
                  <a:lnTo>
                    <a:pt x="20143" y="16972"/>
                  </a:lnTo>
                  <a:cubicBezTo>
                    <a:pt x="21039" y="16474"/>
                    <a:pt x="21600" y="15644"/>
                    <a:pt x="21600" y="14715"/>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sp>
          <p:nvSpPr>
            <p:cNvPr id="21" name="Shape">
              <a:extLst>
                <a:ext uri="{FF2B5EF4-FFF2-40B4-BE49-F238E27FC236}">
                  <a16:creationId xmlns:a16="http://schemas.microsoft.com/office/drawing/2014/main" id="{7C8E09B0-DFF6-358D-B2AD-484119F42B46}"/>
                </a:ext>
              </a:extLst>
            </p:cNvPr>
            <p:cNvSpPr/>
            <p:nvPr/>
          </p:nvSpPr>
          <p:spPr>
            <a:xfrm>
              <a:off x="1807183" y="2438306"/>
              <a:ext cx="413508" cy="506284"/>
            </a:xfrm>
            <a:custGeom>
              <a:avLst/>
              <a:gdLst/>
              <a:ahLst/>
              <a:cxnLst>
                <a:cxn ang="0">
                  <a:pos x="wd2" y="hd2"/>
                </a:cxn>
                <a:cxn ang="5400000">
                  <a:pos x="wd2" y="hd2"/>
                </a:cxn>
                <a:cxn ang="10800000">
                  <a:pos x="wd2" y="hd2"/>
                </a:cxn>
                <a:cxn ang="16200000">
                  <a:pos x="wd2" y="hd2"/>
                </a:cxn>
              </a:cxnLst>
              <a:rect l="0" t="0" r="r" b="b"/>
              <a:pathLst>
                <a:path w="20206" h="20649" extrusionOk="0">
                  <a:moveTo>
                    <a:pt x="5331" y="19729"/>
                  </a:moveTo>
                  <a:cubicBezTo>
                    <a:pt x="9813" y="21600"/>
                    <a:pt x="15315" y="20580"/>
                    <a:pt x="18168" y="17008"/>
                  </a:cubicBezTo>
                  <a:cubicBezTo>
                    <a:pt x="19391" y="15477"/>
                    <a:pt x="20002" y="13947"/>
                    <a:pt x="20002" y="12246"/>
                  </a:cubicBezTo>
                  <a:cubicBezTo>
                    <a:pt x="20002" y="11565"/>
                    <a:pt x="20002" y="10715"/>
                    <a:pt x="19595" y="10035"/>
                  </a:cubicBezTo>
                  <a:cubicBezTo>
                    <a:pt x="19595" y="9695"/>
                    <a:pt x="19391" y="9525"/>
                    <a:pt x="19187" y="9184"/>
                  </a:cubicBezTo>
                  <a:cubicBezTo>
                    <a:pt x="18576" y="7313"/>
                    <a:pt x="18983" y="5273"/>
                    <a:pt x="20206" y="3402"/>
                  </a:cubicBezTo>
                  <a:lnTo>
                    <a:pt x="18372" y="2551"/>
                  </a:lnTo>
                  <a:cubicBezTo>
                    <a:pt x="18168" y="2381"/>
                    <a:pt x="17965" y="2041"/>
                    <a:pt x="18168" y="1871"/>
                  </a:cubicBezTo>
                  <a:lnTo>
                    <a:pt x="18168" y="1871"/>
                  </a:lnTo>
                  <a:cubicBezTo>
                    <a:pt x="18372" y="1701"/>
                    <a:pt x="18780" y="1531"/>
                    <a:pt x="18983" y="1701"/>
                  </a:cubicBezTo>
                  <a:lnTo>
                    <a:pt x="19798" y="2041"/>
                  </a:lnTo>
                  <a:lnTo>
                    <a:pt x="18779" y="340"/>
                  </a:lnTo>
                  <a:cubicBezTo>
                    <a:pt x="18575" y="0"/>
                    <a:pt x="18372" y="0"/>
                    <a:pt x="17964" y="0"/>
                  </a:cubicBezTo>
                  <a:lnTo>
                    <a:pt x="15723" y="0"/>
                  </a:lnTo>
                  <a:lnTo>
                    <a:pt x="16538" y="340"/>
                  </a:lnTo>
                  <a:cubicBezTo>
                    <a:pt x="16741" y="510"/>
                    <a:pt x="16945" y="850"/>
                    <a:pt x="16741" y="1021"/>
                  </a:cubicBezTo>
                  <a:lnTo>
                    <a:pt x="16741" y="1021"/>
                  </a:lnTo>
                  <a:cubicBezTo>
                    <a:pt x="16538" y="1191"/>
                    <a:pt x="16130" y="1361"/>
                    <a:pt x="15927" y="1191"/>
                  </a:cubicBezTo>
                  <a:lnTo>
                    <a:pt x="13889" y="170"/>
                  </a:lnTo>
                  <a:cubicBezTo>
                    <a:pt x="12666" y="2041"/>
                    <a:pt x="10628" y="3232"/>
                    <a:pt x="8387" y="3742"/>
                  </a:cubicBezTo>
                  <a:cubicBezTo>
                    <a:pt x="7980" y="3742"/>
                    <a:pt x="7776" y="3912"/>
                    <a:pt x="7368" y="3912"/>
                  </a:cubicBezTo>
                  <a:cubicBezTo>
                    <a:pt x="6553" y="4082"/>
                    <a:pt x="5738" y="4422"/>
                    <a:pt x="4923" y="4762"/>
                  </a:cubicBezTo>
                  <a:cubicBezTo>
                    <a:pt x="3497" y="5443"/>
                    <a:pt x="2274" y="6463"/>
                    <a:pt x="1255" y="7824"/>
                  </a:cubicBezTo>
                  <a:cubicBezTo>
                    <a:pt x="-1394" y="12246"/>
                    <a:pt x="236" y="17518"/>
                    <a:pt x="5331" y="19729"/>
                  </a:cubicBezTo>
                  <a:close/>
                </a:path>
              </a:pathLst>
            </a:custGeom>
            <a:solidFill>
              <a:srgbClr val="690304"/>
            </a:solidFill>
            <a:ln w="12700">
              <a:miter lim="400000"/>
            </a:ln>
          </p:spPr>
          <p:txBody>
            <a:bodyPr lIns="38100" tIns="38100" rIns="38100" bIns="3810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a:p>
          </p:txBody>
        </p:sp>
      </p:grpSp>
      <p:sp>
        <p:nvSpPr>
          <p:cNvPr id="22" name="Rounded Rectangle 18">
            <a:extLst>
              <a:ext uri="{FF2B5EF4-FFF2-40B4-BE49-F238E27FC236}">
                <a16:creationId xmlns:a16="http://schemas.microsoft.com/office/drawing/2014/main" id="{4263E894-78B4-8FA2-D9C1-E9F0155EB4F8}"/>
              </a:ext>
            </a:extLst>
          </p:cNvPr>
          <p:cNvSpPr/>
          <p:nvPr/>
        </p:nvSpPr>
        <p:spPr>
          <a:xfrm>
            <a:off x="3371247" y="692154"/>
            <a:ext cx="73317" cy="1662695"/>
          </a:xfrm>
          <a:prstGeom prst="roundRect">
            <a:avLst/>
          </a:prstGeom>
          <a:solidFill>
            <a:srgbClr val="6903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sp>
        <p:nvSpPr>
          <p:cNvPr id="23" name="Rounded Rectangle 19">
            <a:extLst>
              <a:ext uri="{FF2B5EF4-FFF2-40B4-BE49-F238E27FC236}">
                <a16:creationId xmlns:a16="http://schemas.microsoft.com/office/drawing/2014/main" id="{DA9559B5-8577-7B5C-B261-9215C0B95F0F}"/>
              </a:ext>
            </a:extLst>
          </p:cNvPr>
          <p:cNvSpPr/>
          <p:nvPr/>
        </p:nvSpPr>
        <p:spPr>
          <a:xfrm>
            <a:off x="3364802" y="2792346"/>
            <a:ext cx="73317" cy="1662695"/>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solidFill>
            </a:endParaRPr>
          </a:p>
        </p:txBody>
      </p:sp>
      <p:pic>
        <p:nvPicPr>
          <p:cNvPr id="24" name="Graphic 23" descr="Research outline">
            <a:extLst>
              <a:ext uri="{FF2B5EF4-FFF2-40B4-BE49-F238E27FC236}">
                <a16:creationId xmlns:a16="http://schemas.microsoft.com/office/drawing/2014/main" id="{9FC42ADE-DE06-E23E-F24D-550792E4DF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21437" y="838775"/>
            <a:ext cx="1481707" cy="1481707"/>
          </a:xfrm>
          <a:prstGeom prst="rect">
            <a:avLst/>
          </a:prstGeom>
        </p:spPr>
      </p:pic>
      <p:pic>
        <p:nvPicPr>
          <p:cNvPr id="25" name="Graphic 24" descr="Statistics outline">
            <a:extLst>
              <a:ext uri="{FF2B5EF4-FFF2-40B4-BE49-F238E27FC236}">
                <a16:creationId xmlns:a16="http://schemas.microsoft.com/office/drawing/2014/main" id="{5E42B2F7-C417-E25E-DF10-80D1ADB081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66788" y="2855515"/>
            <a:ext cx="1536356" cy="1536356"/>
          </a:xfrm>
          <a:prstGeom prst="rect">
            <a:avLst/>
          </a:prstGeom>
        </p:spPr>
      </p:pic>
      <p:sp>
        <p:nvSpPr>
          <p:cNvPr id="26" name="TextBox 25">
            <a:extLst>
              <a:ext uri="{FF2B5EF4-FFF2-40B4-BE49-F238E27FC236}">
                <a16:creationId xmlns:a16="http://schemas.microsoft.com/office/drawing/2014/main" id="{8B19BD8D-CC08-F0D2-D11A-71C7C0641D21}"/>
              </a:ext>
            </a:extLst>
          </p:cNvPr>
          <p:cNvSpPr txBox="1"/>
          <p:nvPr/>
        </p:nvSpPr>
        <p:spPr>
          <a:xfrm>
            <a:off x="3604501" y="595171"/>
            <a:ext cx="5069599" cy="1815882"/>
          </a:xfrm>
          <a:prstGeom prst="rect">
            <a:avLst/>
          </a:prstGeom>
          <a:noFill/>
        </p:spPr>
        <p:txBody>
          <a:bodyPr wrap="square" rtlCol="0">
            <a:spAutoFit/>
          </a:bodyPr>
          <a:lstStyle/>
          <a:p>
            <a:pPr algn="just"/>
            <a:r>
              <a:rPr lang="en-US" sz="1600" b="1" dirty="0"/>
              <a:t>Credit and Money Markets</a:t>
            </a:r>
          </a:p>
          <a:p>
            <a:pPr algn="just"/>
            <a:endParaRPr lang="en-US" sz="1600" dirty="0"/>
          </a:p>
          <a:p>
            <a:pPr marL="285750" indent="-285750" algn="just">
              <a:buFont typeface="Arial" panose="020B0604020202020204" pitchFamily="34" charset="0"/>
              <a:buChar char="•"/>
            </a:pPr>
            <a:r>
              <a:rPr lang="en-US" sz="1600" dirty="0"/>
              <a:t>Market of Loanable Funds</a:t>
            </a:r>
          </a:p>
          <a:p>
            <a:pPr marL="285750" indent="-285750" algn="just">
              <a:buFont typeface="Arial" panose="020B0604020202020204" pitchFamily="34" charset="0"/>
              <a:buChar char="•"/>
            </a:pPr>
            <a:r>
              <a:rPr lang="en-US" sz="1600" dirty="0"/>
              <a:t>Market of Money: supply and demand</a:t>
            </a:r>
          </a:p>
          <a:p>
            <a:pPr marL="285750" indent="-285750" algn="just">
              <a:buFont typeface="Arial" panose="020B0604020202020204" pitchFamily="34" charset="0"/>
              <a:buChar char="•"/>
            </a:pPr>
            <a:r>
              <a:rPr lang="en-US" sz="1600" dirty="0"/>
              <a:t>Equilibrium in the Money and Credit Markets</a:t>
            </a:r>
          </a:p>
          <a:p>
            <a:pPr marL="285750" indent="-285750" algn="just">
              <a:buFont typeface="Arial" panose="020B0604020202020204" pitchFamily="34" charset="0"/>
              <a:buChar char="•"/>
            </a:pPr>
            <a:r>
              <a:rPr lang="en-US" sz="1600" dirty="0"/>
              <a:t>Monetary Policy Tools</a:t>
            </a:r>
          </a:p>
          <a:p>
            <a:pPr marL="285750" indent="-285750" algn="just">
              <a:buFont typeface="Arial" panose="020B0604020202020204" pitchFamily="34" charset="0"/>
              <a:buChar char="•"/>
            </a:pPr>
            <a:r>
              <a:rPr lang="en-US" sz="1600" dirty="0"/>
              <a:t>Quantity Theory of Money</a:t>
            </a:r>
          </a:p>
        </p:txBody>
      </p:sp>
      <p:sp>
        <p:nvSpPr>
          <p:cNvPr id="27" name="TextBox 26">
            <a:extLst>
              <a:ext uri="{FF2B5EF4-FFF2-40B4-BE49-F238E27FC236}">
                <a16:creationId xmlns:a16="http://schemas.microsoft.com/office/drawing/2014/main" id="{7505DBDB-6DEB-B6E7-6713-121821D19602}"/>
              </a:ext>
            </a:extLst>
          </p:cNvPr>
          <p:cNvSpPr txBox="1"/>
          <p:nvPr/>
        </p:nvSpPr>
        <p:spPr>
          <a:xfrm>
            <a:off x="3683352" y="2779976"/>
            <a:ext cx="4858947" cy="1569660"/>
          </a:xfrm>
          <a:prstGeom prst="rect">
            <a:avLst/>
          </a:prstGeom>
          <a:noFill/>
        </p:spPr>
        <p:txBody>
          <a:bodyPr wrap="square" rtlCol="0">
            <a:spAutoFit/>
          </a:bodyPr>
          <a:lstStyle/>
          <a:p>
            <a:pPr algn="just"/>
            <a:r>
              <a:rPr lang="en-US" sz="1600" b="1" dirty="0"/>
              <a:t>Macroeconomics </a:t>
            </a:r>
          </a:p>
          <a:p>
            <a:pPr algn="just"/>
            <a:endParaRPr lang="en-US" sz="1600" b="1" dirty="0"/>
          </a:p>
          <a:p>
            <a:pPr marL="285750" indent="-285750" algn="just">
              <a:buFont typeface="Arial" panose="020B0604020202020204" pitchFamily="34" charset="0"/>
              <a:buChar char="•"/>
            </a:pPr>
            <a:r>
              <a:rPr lang="en-US" sz="1600" dirty="0"/>
              <a:t>Basics of Macro: national accounting </a:t>
            </a:r>
          </a:p>
          <a:p>
            <a:pPr marL="285750" indent="-285750" algn="just">
              <a:buFont typeface="Arial" panose="020B0604020202020204" pitchFamily="34" charset="0"/>
              <a:buChar char="•"/>
            </a:pPr>
            <a:r>
              <a:rPr lang="en-US" sz="1600" dirty="0"/>
              <a:t>Price dynamics and inflation </a:t>
            </a:r>
          </a:p>
          <a:p>
            <a:pPr marL="285750" indent="-285750" algn="just">
              <a:buFont typeface="Arial" panose="020B0604020202020204" pitchFamily="34" charset="0"/>
              <a:buChar char="•"/>
            </a:pPr>
            <a:r>
              <a:rPr lang="en-US" sz="1600" dirty="0"/>
              <a:t>Nominal and real variables </a:t>
            </a:r>
          </a:p>
          <a:p>
            <a:pPr marL="285750" indent="-285750" algn="just">
              <a:buFont typeface="Arial" panose="020B0604020202020204" pitchFamily="34" charset="0"/>
              <a:buChar char="•"/>
            </a:pPr>
            <a:r>
              <a:rPr lang="en-US" sz="1600" dirty="0"/>
              <a:t>Indexing</a:t>
            </a:r>
          </a:p>
        </p:txBody>
      </p:sp>
    </p:spTree>
    <p:extLst>
      <p:ext uri="{BB962C8B-B14F-4D97-AF65-F5344CB8AC3E}">
        <p14:creationId xmlns:p14="http://schemas.microsoft.com/office/powerpoint/2010/main" val="2160042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p:txBody>
          <a:bodyPr/>
          <a:lstStyle/>
          <a:p>
            <a:r>
              <a:rPr lang="en-US" dirty="0"/>
              <a:t>Monetary Policy Tools</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031903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Tools</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699065"/>
            <a:ext cx="9039497" cy="307777"/>
          </a:xfrm>
          <a:prstGeom prst="rect">
            <a:avLst/>
          </a:prstGeom>
          <a:noFill/>
        </p:spPr>
        <p:txBody>
          <a:bodyPr wrap="square">
            <a:spAutoFit/>
          </a:bodyPr>
          <a:lstStyle/>
          <a:p>
            <a:pPr>
              <a:spcBef>
                <a:spcPts val="1200"/>
              </a:spcBef>
              <a:spcAft>
                <a:spcPts val="600"/>
              </a:spcAft>
            </a:pPr>
            <a:r>
              <a:rPr lang="en-US" sz="1400" dirty="0"/>
              <a:t>The Federal Reserve controls the money supply through several monetary </a:t>
            </a:r>
            <a:r>
              <a:rPr lang="en-US" sz="1400" dirty="0">
                <a:hlinkClick r:id="rId2"/>
              </a:rPr>
              <a:t>policy tools. </a:t>
            </a:r>
            <a:r>
              <a:rPr lang="en-US" sz="1400" dirty="0"/>
              <a:t> </a:t>
            </a:r>
          </a:p>
        </p:txBody>
      </p:sp>
      <p:pic>
        <p:nvPicPr>
          <p:cNvPr id="4" name="Graphic 3" descr="Bank outline">
            <a:extLst>
              <a:ext uri="{FF2B5EF4-FFF2-40B4-BE49-F238E27FC236}">
                <a16:creationId xmlns:a16="http://schemas.microsoft.com/office/drawing/2014/main" id="{CC3C38CF-D4CD-E863-598B-BE2D1A8401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09385" y="1156238"/>
            <a:ext cx="2062200" cy="2062200"/>
          </a:xfrm>
          <a:prstGeom prst="rect">
            <a:avLst/>
          </a:prstGeom>
        </p:spPr>
      </p:pic>
      <p:pic>
        <p:nvPicPr>
          <p:cNvPr id="6" name="Graphic 5" descr="Money with solid fill">
            <a:extLst>
              <a:ext uri="{FF2B5EF4-FFF2-40B4-BE49-F238E27FC236}">
                <a16:creationId xmlns:a16="http://schemas.microsoft.com/office/drawing/2014/main" id="{9DB7A022-12E6-A5AF-D969-0C440F30111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4540" y="1192491"/>
            <a:ext cx="2062200" cy="2062200"/>
          </a:xfrm>
          <a:prstGeom prst="rect">
            <a:avLst/>
          </a:prstGeom>
        </p:spPr>
      </p:pic>
      <p:pic>
        <p:nvPicPr>
          <p:cNvPr id="8" name="Graphic 7" descr="Contract with solid fill">
            <a:extLst>
              <a:ext uri="{FF2B5EF4-FFF2-40B4-BE49-F238E27FC236}">
                <a16:creationId xmlns:a16="http://schemas.microsoft.com/office/drawing/2014/main" id="{05577EA6-705E-B31E-A5CB-12FF20381A4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509697" y="1192491"/>
            <a:ext cx="2062200" cy="2062200"/>
          </a:xfrm>
          <a:prstGeom prst="rect">
            <a:avLst/>
          </a:prstGeom>
        </p:spPr>
      </p:pic>
      <p:sp>
        <p:nvSpPr>
          <p:cNvPr id="12" name="TextBox 11">
            <a:extLst>
              <a:ext uri="{FF2B5EF4-FFF2-40B4-BE49-F238E27FC236}">
                <a16:creationId xmlns:a16="http://schemas.microsoft.com/office/drawing/2014/main" id="{A85445D0-2E46-F0BD-F17B-433730BEE147}"/>
              </a:ext>
            </a:extLst>
          </p:cNvPr>
          <p:cNvSpPr txBox="1"/>
          <p:nvPr/>
        </p:nvSpPr>
        <p:spPr>
          <a:xfrm>
            <a:off x="0" y="3279416"/>
            <a:ext cx="3152286" cy="646331"/>
          </a:xfrm>
          <a:prstGeom prst="rect">
            <a:avLst/>
          </a:prstGeom>
          <a:noFill/>
        </p:spPr>
        <p:txBody>
          <a:bodyPr wrap="square">
            <a:spAutoFit/>
          </a:bodyPr>
          <a:lstStyle/>
          <a:p>
            <a:pPr algn="ctr"/>
            <a:r>
              <a:rPr lang="en-US" sz="1800" b="1" dirty="0"/>
              <a:t>Lending reserves to banks</a:t>
            </a:r>
          </a:p>
          <a:p>
            <a:pPr algn="ctr"/>
            <a:r>
              <a:rPr lang="en-US" sz="1800" dirty="0"/>
              <a:t> (Discount Rate)</a:t>
            </a:r>
          </a:p>
        </p:txBody>
      </p:sp>
      <p:sp>
        <p:nvSpPr>
          <p:cNvPr id="14" name="TextBox 13">
            <a:extLst>
              <a:ext uri="{FF2B5EF4-FFF2-40B4-BE49-F238E27FC236}">
                <a16:creationId xmlns:a16="http://schemas.microsoft.com/office/drawing/2014/main" id="{92BB8874-1954-6B3F-49EC-545D00269C12}"/>
              </a:ext>
            </a:extLst>
          </p:cNvPr>
          <p:cNvSpPr txBox="1"/>
          <p:nvPr/>
        </p:nvSpPr>
        <p:spPr>
          <a:xfrm>
            <a:off x="3702045" y="3279415"/>
            <a:ext cx="1635406" cy="646331"/>
          </a:xfrm>
          <a:prstGeom prst="rect">
            <a:avLst/>
          </a:prstGeom>
          <a:noFill/>
        </p:spPr>
        <p:txBody>
          <a:bodyPr wrap="square">
            <a:spAutoFit/>
          </a:bodyPr>
          <a:lstStyle/>
          <a:p>
            <a:pPr algn="ctr"/>
            <a:r>
              <a:rPr lang="en-US" sz="1800" b="1" dirty="0"/>
              <a:t>Reserve requirements </a:t>
            </a:r>
          </a:p>
        </p:txBody>
      </p:sp>
      <p:sp>
        <p:nvSpPr>
          <p:cNvPr id="16" name="TextBox 15">
            <a:extLst>
              <a:ext uri="{FF2B5EF4-FFF2-40B4-BE49-F238E27FC236}">
                <a16:creationId xmlns:a16="http://schemas.microsoft.com/office/drawing/2014/main" id="{DF21DC27-70F4-FA21-F411-C4818C5A0CE2}"/>
              </a:ext>
            </a:extLst>
          </p:cNvPr>
          <p:cNvSpPr txBox="1"/>
          <p:nvPr/>
        </p:nvSpPr>
        <p:spPr>
          <a:xfrm>
            <a:off x="5985677" y="3279416"/>
            <a:ext cx="3109616" cy="646331"/>
          </a:xfrm>
          <a:prstGeom prst="rect">
            <a:avLst/>
          </a:prstGeom>
          <a:noFill/>
        </p:spPr>
        <p:txBody>
          <a:bodyPr wrap="square">
            <a:spAutoFit/>
          </a:bodyPr>
          <a:lstStyle/>
          <a:p>
            <a:pPr algn="ctr"/>
            <a:r>
              <a:rPr lang="en-US" sz="1800" b="1" dirty="0"/>
              <a:t>Open-market operations</a:t>
            </a:r>
          </a:p>
          <a:p>
            <a:pPr algn="ctr"/>
            <a:r>
              <a:rPr lang="en-US" sz="1800" dirty="0"/>
              <a:t> (Federal Funds Rate)</a:t>
            </a:r>
          </a:p>
        </p:txBody>
      </p:sp>
    </p:spTree>
    <p:extLst>
      <p:ext uri="{BB962C8B-B14F-4D97-AF65-F5344CB8AC3E}">
        <p14:creationId xmlns:p14="http://schemas.microsoft.com/office/powerpoint/2010/main" val="3641030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Intro to Banking</a:t>
            </a:r>
          </a:p>
        </p:txBody>
      </p:sp>
      <p:sp>
        <p:nvSpPr>
          <p:cNvPr id="41" name="TextBox 40">
            <a:extLst>
              <a:ext uri="{FF2B5EF4-FFF2-40B4-BE49-F238E27FC236}">
                <a16:creationId xmlns:a16="http://schemas.microsoft.com/office/drawing/2014/main" id="{42E30099-FA3A-73C5-15A5-D76135102660}"/>
              </a:ext>
            </a:extLst>
          </p:cNvPr>
          <p:cNvSpPr txBox="1"/>
          <p:nvPr/>
        </p:nvSpPr>
        <p:spPr>
          <a:xfrm>
            <a:off x="52251" y="683527"/>
            <a:ext cx="9039497" cy="3970318"/>
          </a:xfrm>
          <a:prstGeom prst="rect">
            <a:avLst/>
          </a:prstGeom>
          <a:noFill/>
        </p:spPr>
        <p:txBody>
          <a:bodyPr wrap="square">
            <a:spAutoFit/>
          </a:bodyPr>
          <a:lstStyle/>
          <a:p>
            <a:pPr>
              <a:spcBef>
                <a:spcPts val="1200"/>
              </a:spcBef>
              <a:spcAft>
                <a:spcPts val="1200"/>
              </a:spcAft>
            </a:pPr>
            <a:r>
              <a:rPr lang="en-US" sz="1400" b="1" dirty="0"/>
              <a:t>Example: </a:t>
            </a:r>
            <a:r>
              <a:rPr lang="en-US" sz="1400" dirty="0"/>
              <a:t>suppose a bank has $1,000 in deposits from the public. How does the bank make a profit out of this? </a:t>
            </a:r>
          </a:p>
          <a:p>
            <a:pPr marL="285750" indent="-285750">
              <a:spcBef>
                <a:spcPts val="1200"/>
              </a:spcBef>
              <a:spcAft>
                <a:spcPts val="1200"/>
              </a:spcAft>
              <a:buFont typeface="Arial" panose="020B0604020202020204" pitchFamily="34" charset="0"/>
              <a:buChar char="•"/>
            </a:pPr>
            <a:r>
              <a:rPr lang="en-US" sz="1400" dirty="0"/>
              <a:t>It lends out the money! The role of banks is to connect borrowers with lenders/savers. </a:t>
            </a:r>
          </a:p>
          <a:p>
            <a:pPr marL="285750" indent="-285750">
              <a:spcBef>
                <a:spcPts val="1200"/>
              </a:spcBef>
              <a:spcAft>
                <a:spcPts val="1200"/>
              </a:spcAft>
              <a:buFont typeface="Wingdings" panose="05000000000000000000" pitchFamily="2" charset="2"/>
              <a:buChar char="q"/>
            </a:pPr>
            <a:r>
              <a:rPr lang="en-US" sz="1400" u="sng" dirty="0"/>
              <a:t>For savers/lenders: </a:t>
            </a:r>
            <a:r>
              <a:rPr lang="en-US" sz="1400" dirty="0"/>
              <a:t>the bank pays an interest rate for holding their money. </a:t>
            </a:r>
          </a:p>
          <a:p>
            <a:pPr marL="742950" lvl="1" indent="-285750">
              <a:spcBef>
                <a:spcPts val="1200"/>
              </a:spcBef>
              <a:spcAft>
                <a:spcPts val="1200"/>
              </a:spcAft>
              <a:buFont typeface="Wingdings" panose="05000000000000000000" pitchFamily="2" charset="2"/>
              <a:buChar char="§"/>
            </a:pPr>
            <a:r>
              <a:rPr lang="en-US" sz="1400" dirty="0"/>
              <a:t>Intuitively, the depositor is lending money to the bank. </a:t>
            </a:r>
          </a:p>
          <a:p>
            <a:pPr marL="285750" indent="-285750">
              <a:spcBef>
                <a:spcPts val="1200"/>
              </a:spcBef>
              <a:spcAft>
                <a:spcPts val="1200"/>
              </a:spcAft>
              <a:buFont typeface="Wingdings" panose="05000000000000000000" pitchFamily="2" charset="2"/>
              <a:buChar char="q"/>
            </a:pPr>
            <a:r>
              <a:rPr lang="en-US" sz="1400" u="sng" dirty="0"/>
              <a:t>For borrowers: </a:t>
            </a:r>
            <a:r>
              <a:rPr lang="en-US" sz="1400" dirty="0"/>
              <a:t>the bank charges an interest rate for lending the money. </a:t>
            </a:r>
          </a:p>
          <a:p>
            <a:pPr marL="742950" lvl="1" indent="-285750">
              <a:spcBef>
                <a:spcPts val="1200"/>
              </a:spcBef>
              <a:spcAft>
                <a:spcPts val="1200"/>
              </a:spcAft>
              <a:buFont typeface="Wingdings" panose="05000000000000000000" pitchFamily="2" charset="2"/>
              <a:buChar char="§"/>
            </a:pPr>
            <a:r>
              <a:rPr lang="en-US" sz="1400" dirty="0"/>
              <a:t>Borrowers pay interest to the bank. </a:t>
            </a:r>
          </a:p>
          <a:p>
            <a:pPr marL="285750" indent="-285750">
              <a:spcBef>
                <a:spcPts val="1200"/>
              </a:spcBef>
              <a:spcAft>
                <a:spcPts val="1200"/>
              </a:spcAft>
              <a:buFont typeface="Wingdings" panose="05000000000000000000" pitchFamily="2" charset="2"/>
              <a:buChar char="q"/>
            </a:pPr>
            <a:r>
              <a:rPr lang="en-US" sz="1400" dirty="0"/>
              <a:t>The difference between the rate at which the bank lends and borrows money, determines the bank’s profits. </a:t>
            </a:r>
          </a:p>
          <a:p>
            <a:pPr marL="742950" lvl="1" indent="-285750">
              <a:spcBef>
                <a:spcPts val="1200"/>
              </a:spcBef>
              <a:spcAft>
                <a:spcPts val="1200"/>
              </a:spcAft>
              <a:buFont typeface="Wingdings" panose="05000000000000000000" pitchFamily="2" charset="2"/>
              <a:buChar char="§"/>
            </a:pPr>
            <a:r>
              <a:rPr lang="en-US" sz="1400" dirty="0"/>
              <a:t>This is often called the </a:t>
            </a:r>
            <a:r>
              <a:rPr lang="en-US" sz="1400" dirty="0">
                <a:hlinkClick r:id="rId2"/>
              </a:rPr>
              <a:t>net interest margin </a:t>
            </a:r>
            <a:r>
              <a:rPr lang="en-US" sz="1400" dirty="0"/>
              <a:t>. </a:t>
            </a:r>
          </a:p>
        </p:txBody>
      </p:sp>
    </p:spTree>
    <p:extLst>
      <p:ext uri="{BB962C8B-B14F-4D97-AF65-F5344CB8AC3E}">
        <p14:creationId xmlns:p14="http://schemas.microsoft.com/office/powerpoint/2010/main" val="2818086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Intro to Banking</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02140" y="776743"/>
            <a:ext cx="8939719" cy="3847207"/>
          </a:xfrm>
          <a:prstGeom prst="rect">
            <a:avLst/>
          </a:prstGeom>
          <a:noFill/>
        </p:spPr>
        <p:txBody>
          <a:bodyPr wrap="square">
            <a:spAutoFit/>
          </a:bodyPr>
          <a:lstStyle/>
          <a:p>
            <a:pPr>
              <a:spcBef>
                <a:spcPts val="1200"/>
              </a:spcBef>
              <a:spcAft>
                <a:spcPts val="600"/>
              </a:spcAft>
            </a:pPr>
            <a:r>
              <a:rPr lang="en-US" sz="1400" b="1" dirty="0"/>
              <a:t>Example: </a:t>
            </a:r>
            <a:r>
              <a:rPr lang="en-US" sz="1400" dirty="0"/>
              <a:t>suppose a bank has $1,000 in deposits from the public. How does the bank make a profit out of this? </a:t>
            </a:r>
          </a:p>
          <a:p>
            <a:pPr marL="285750" indent="-285750">
              <a:spcBef>
                <a:spcPts val="1200"/>
              </a:spcBef>
              <a:spcAft>
                <a:spcPts val="600"/>
              </a:spcAft>
              <a:buFont typeface="Arial" panose="020B0604020202020204" pitchFamily="34" charset="0"/>
              <a:buChar char="•"/>
            </a:pPr>
            <a:r>
              <a:rPr lang="en-US" sz="1400" u="sng" dirty="0"/>
              <a:t>Why can’t the bank lend all the money it holds in deposits? </a:t>
            </a:r>
          </a:p>
          <a:p>
            <a:pPr marL="285750" indent="-285750">
              <a:spcBef>
                <a:spcPts val="1200"/>
              </a:spcBef>
              <a:spcAft>
                <a:spcPts val="600"/>
              </a:spcAft>
              <a:buFont typeface="Arial" panose="020B0604020202020204" pitchFamily="34" charset="0"/>
              <a:buChar char="•"/>
            </a:pPr>
            <a:r>
              <a:rPr lang="en-US" sz="1400" b="1" dirty="0"/>
              <a:t>Intuition: </a:t>
            </a:r>
            <a:r>
              <a:rPr lang="en-US" sz="1400" dirty="0"/>
              <a:t>The bank does not know when people will withdraw their money. In order to operate properly, it needs to have a </a:t>
            </a:r>
            <a:r>
              <a:rPr lang="en-US" sz="1400" u="sng" dirty="0"/>
              <a:t>cash/capital reserve </a:t>
            </a:r>
            <a:r>
              <a:rPr lang="en-US" sz="1400" dirty="0"/>
              <a:t>proportional</a:t>
            </a:r>
            <a:r>
              <a:rPr lang="en-US" sz="1400" u="sng" dirty="0"/>
              <a:t> </a:t>
            </a:r>
            <a:r>
              <a:rPr lang="en-US" sz="1400" dirty="0"/>
              <a:t>to the average withdrawal in the economy. </a:t>
            </a:r>
          </a:p>
          <a:p>
            <a:pPr marL="285750" indent="-285750">
              <a:spcBef>
                <a:spcPts val="1200"/>
              </a:spcBef>
              <a:spcAft>
                <a:spcPts val="600"/>
              </a:spcAft>
              <a:buFont typeface="Arial" panose="020B0604020202020204" pitchFamily="34" charset="0"/>
              <a:buChar char="•"/>
            </a:pPr>
            <a:r>
              <a:rPr lang="en-US" sz="1400" dirty="0"/>
              <a:t>In practice, banks need to hold liquid reserves (cash) proportional to the number of deposits they have. This </a:t>
            </a:r>
            <a:r>
              <a:rPr lang="en-US" sz="1400" b="1" dirty="0"/>
              <a:t>reserve/capital requirement </a:t>
            </a:r>
            <a:r>
              <a:rPr lang="en-US" sz="1400" dirty="0"/>
              <a:t>is set by the </a:t>
            </a:r>
            <a:r>
              <a:rPr lang="en-US" sz="1400" b="1" dirty="0"/>
              <a:t>Federal Reserve. </a:t>
            </a:r>
            <a:endParaRPr lang="en-US" sz="1400" dirty="0"/>
          </a:p>
          <a:p>
            <a:pPr marL="285750" indent="-285750">
              <a:spcBef>
                <a:spcPts val="1200"/>
              </a:spcBef>
              <a:spcAft>
                <a:spcPts val="600"/>
              </a:spcAft>
              <a:buFont typeface="Arial" panose="020B0604020202020204" pitchFamily="34" charset="0"/>
              <a:buChar char="•"/>
            </a:pPr>
            <a:r>
              <a:rPr lang="en-US" sz="1400" dirty="0"/>
              <a:t>Suppose the bank has a reserve requirement of 10% of its deposits. This means it can lend up to $900. It always needs to have $100 in case people want to withdraw their money. </a:t>
            </a:r>
          </a:p>
          <a:p>
            <a:pPr marL="285750" indent="-285750">
              <a:spcBef>
                <a:spcPts val="1200"/>
              </a:spcBef>
              <a:spcAft>
                <a:spcPts val="600"/>
              </a:spcAft>
              <a:buFont typeface="Arial" panose="020B0604020202020204" pitchFamily="34" charset="0"/>
              <a:buChar char="•"/>
            </a:pPr>
            <a:r>
              <a:rPr lang="en-US" sz="1400" dirty="0"/>
              <a:t>In a nutshell, reserves are cash buffers for banks. How can a bank increase its reserves? By selling financial instruments (future consumption) in exchange of cash (present consumption). </a:t>
            </a:r>
          </a:p>
          <a:p>
            <a:pPr marL="285750" indent="-285750">
              <a:spcBef>
                <a:spcPts val="1200"/>
              </a:spcBef>
              <a:spcAft>
                <a:spcPts val="600"/>
              </a:spcAft>
              <a:buFont typeface="Arial" panose="020B0604020202020204" pitchFamily="34" charset="0"/>
              <a:buChar char="•"/>
            </a:pPr>
            <a:r>
              <a:rPr lang="en-US" sz="1400" dirty="0"/>
              <a:t>In practice, these reserves are sold either by the Federal Reserve itself or other banks/financial institutions. </a:t>
            </a:r>
          </a:p>
        </p:txBody>
      </p:sp>
    </p:spTree>
    <p:extLst>
      <p:ext uri="{BB962C8B-B14F-4D97-AF65-F5344CB8AC3E}">
        <p14:creationId xmlns:p14="http://schemas.microsoft.com/office/powerpoint/2010/main" val="315093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Reserve Requirements</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 y="777551"/>
            <a:ext cx="9039497" cy="317009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Reserve Lending: </a:t>
            </a:r>
            <a:r>
              <a:rPr lang="en-US" sz="1400" dirty="0"/>
              <a:t>the Fed can lend money to banks and increase their reserves. This extra money allows banks to increase lending (credit) to the public.  </a:t>
            </a:r>
          </a:p>
          <a:p>
            <a:pPr marL="742950" lvl="1" indent="-285750">
              <a:spcBef>
                <a:spcPts val="1200"/>
              </a:spcBef>
              <a:spcAft>
                <a:spcPts val="600"/>
              </a:spcAft>
              <a:buFont typeface="Arial" panose="020B0604020202020204" pitchFamily="34" charset="0"/>
              <a:buChar char="•"/>
            </a:pPr>
            <a:r>
              <a:rPr lang="en-US" sz="1400" dirty="0"/>
              <a:t>This loan works as any other loan and pays an interest rate. This rate is called the </a:t>
            </a:r>
            <a:r>
              <a:rPr lang="en-US" sz="1400" b="1" dirty="0"/>
              <a:t>discount rate: </a:t>
            </a:r>
            <a:r>
              <a:rPr lang="en-US" sz="1400" u="sng" dirty="0"/>
              <a:t>the rate at which banks obtain loans from the central bank. </a:t>
            </a:r>
          </a:p>
          <a:p>
            <a:pPr marL="742950" lvl="1" indent="-285750">
              <a:spcBef>
                <a:spcPts val="1200"/>
              </a:spcBef>
              <a:spcAft>
                <a:spcPts val="600"/>
              </a:spcAft>
              <a:buFont typeface="Arial" panose="020B0604020202020204" pitchFamily="34" charset="0"/>
              <a:buChar char="•"/>
            </a:pPr>
            <a:r>
              <a:rPr lang="en-US" sz="1400" dirty="0"/>
              <a:t>Increasing the </a:t>
            </a:r>
            <a:r>
              <a:rPr lang="en-US" sz="1400" b="1" dirty="0"/>
              <a:t>discount rate </a:t>
            </a:r>
            <a:r>
              <a:rPr lang="en-US" sz="1400" dirty="0"/>
              <a:t>leads to a decrease in the money supply. Why? If the rate at which banks borrow increases, then their incentives to borrow decrease. Hence, it reduces the amount of reserves in the economy (i.e. cash held by banks). In other words: it lowers the money supply. </a:t>
            </a:r>
          </a:p>
          <a:p>
            <a:pPr marL="285750" indent="-285750">
              <a:spcBef>
                <a:spcPts val="1200"/>
              </a:spcBef>
              <a:spcAft>
                <a:spcPts val="600"/>
              </a:spcAft>
              <a:buFont typeface="Arial" panose="020B0604020202020204" pitchFamily="34" charset="0"/>
              <a:buChar char="•"/>
            </a:pPr>
            <a:r>
              <a:rPr lang="en-US" sz="1400" b="1" dirty="0"/>
              <a:t>Reserve Requirements: </a:t>
            </a:r>
            <a:r>
              <a:rPr lang="en-US" sz="1400" dirty="0"/>
              <a:t>the proportion of cash to liabilities that banks need to hold at any moment. </a:t>
            </a:r>
          </a:p>
          <a:p>
            <a:pPr marL="742950" lvl="1" indent="-285750">
              <a:spcBef>
                <a:spcPts val="1200"/>
              </a:spcBef>
              <a:spcAft>
                <a:spcPts val="600"/>
              </a:spcAft>
              <a:buFont typeface="Arial" panose="020B0604020202020204" pitchFamily="34" charset="0"/>
              <a:buChar char="•"/>
            </a:pPr>
            <a:r>
              <a:rPr lang="en-US" sz="1400" b="1" dirty="0"/>
              <a:t>Intuition:</a:t>
            </a:r>
            <a:r>
              <a:rPr lang="en-US" sz="1400" dirty="0"/>
              <a:t> banks need to have enough cash to face average withdrawals. Lowering reserve requirements allows the bank to increase lending, with the same level of cash reserves. </a:t>
            </a:r>
          </a:p>
        </p:txBody>
      </p:sp>
    </p:spTree>
    <p:extLst>
      <p:ext uri="{BB962C8B-B14F-4D97-AF65-F5344CB8AC3E}">
        <p14:creationId xmlns:p14="http://schemas.microsoft.com/office/powerpoint/2010/main" val="1036577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OMC</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765124"/>
            <a:ext cx="9039497" cy="3616375"/>
          </a:xfrm>
          <a:prstGeom prst="rect">
            <a:avLst/>
          </a:prstGeom>
          <a:noFill/>
        </p:spPr>
        <p:txBody>
          <a:bodyPr wrap="square">
            <a:spAutoFit/>
          </a:bodyPr>
          <a:lstStyle/>
          <a:p>
            <a:pPr>
              <a:spcBef>
                <a:spcPts val="1200"/>
              </a:spcBef>
              <a:spcAft>
                <a:spcPts val="600"/>
              </a:spcAft>
            </a:pPr>
            <a:r>
              <a:rPr lang="en-US" sz="1400" b="1" dirty="0"/>
              <a:t>Open Market Operations:</a:t>
            </a:r>
            <a:r>
              <a:rPr lang="en-US" sz="1400" dirty="0"/>
              <a:t> the purchase and sale of U.S. government bonds by the Federal Reserve. </a:t>
            </a:r>
          </a:p>
          <a:p>
            <a:pPr marL="285750" indent="-285750">
              <a:spcBef>
                <a:spcPts val="1200"/>
              </a:spcBef>
              <a:spcAft>
                <a:spcPts val="600"/>
              </a:spcAft>
              <a:buFont typeface="Arial" panose="020B0604020202020204" pitchFamily="34" charset="0"/>
              <a:buChar char="•"/>
            </a:pPr>
            <a:r>
              <a:rPr lang="en-US" sz="1400" dirty="0"/>
              <a:t>Let’s look at the nature of this transaction: Recall the market for loanable funds. For simplicity, assume U.S. government bonds are the only financial instrument in the economy. Hence, bonds are the only “time machine” of the economy (i.e. the way to convert present consumption into future consumption). </a:t>
            </a:r>
          </a:p>
          <a:p>
            <a:pPr marL="742950" lvl="1" indent="-285750">
              <a:spcBef>
                <a:spcPts val="1200"/>
              </a:spcBef>
              <a:spcAft>
                <a:spcPts val="600"/>
              </a:spcAft>
              <a:buFont typeface="Arial" panose="020B0604020202020204" pitchFamily="34" charset="0"/>
              <a:buChar char="•"/>
            </a:pPr>
            <a:r>
              <a:rPr lang="en-US" sz="1400" b="1" dirty="0"/>
              <a:t>Savers/Lenders:</a:t>
            </a:r>
            <a:r>
              <a:rPr lang="en-US" sz="1400" dirty="0"/>
              <a:t> demand government bonds. They want to exchange present consumption (i.e. sell dollars) for future consumption (i.e. buy bonds). </a:t>
            </a:r>
          </a:p>
          <a:p>
            <a:pPr marL="742950" lvl="1" indent="-285750">
              <a:spcBef>
                <a:spcPts val="1200"/>
              </a:spcBef>
              <a:spcAft>
                <a:spcPts val="600"/>
              </a:spcAft>
              <a:buFont typeface="Arial" panose="020B0604020202020204" pitchFamily="34" charset="0"/>
              <a:buChar char="•"/>
            </a:pPr>
            <a:r>
              <a:rPr lang="en-US" sz="1400" b="1" dirty="0"/>
              <a:t>Borrowers:</a:t>
            </a:r>
            <a:r>
              <a:rPr lang="en-US" sz="1400" dirty="0"/>
              <a:t> demand money. They want to exchange future consumption (i.e. sell bonds) for present consumption (i.e. buy dollars). </a:t>
            </a:r>
            <a:endParaRPr lang="en-US" sz="1400" b="1" dirty="0"/>
          </a:p>
          <a:p>
            <a:pPr marL="285750" indent="-285750">
              <a:spcBef>
                <a:spcPts val="1200"/>
              </a:spcBef>
              <a:spcAft>
                <a:spcPts val="600"/>
              </a:spcAft>
              <a:buFont typeface="Arial" panose="020B0604020202020204" pitchFamily="34" charset="0"/>
              <a:buChar char="•"/>
            </a:pPr>
            <a:r>
              <a:rPr lang="en-US" sz="1400" b="1" dirty="0"/>
              <a:t>Example: </a:t>
            </a:r>
            <a:r>
              <a:rPr lang="en-US" sz="1400" u="sng" dirty="0"/>
              <a:t>the Fed purchases U.S. government bonds from the public. </a:t>
            </a:r>
            <a:r>
              <a:rPr lang="en-US" sz="1400" dirty="0"/>
              <a:t>In that transaction, the Fed acquires debt certificates in exchange of money (cash) given to the holders of such bonds. Hence: </a:t>
            </a:r>
          </a:p>
          <a:p>
            <a:pPr marL="742950" lvl="1" indent="-285750">
              <a:spcBef>
                <a:spcPts val="1200"/>
              </a:spcBef>
              <a:spcAft>
                <a:spcPts val="600"/>
              </a:spcAft>
              <a:buFont typeface="Arial" panose="020B0604020202020204" pitchFamily="34" charset="0"/>
              <a:buChar char="•"/>
            </a:pPr>
            <a:r>
              <a:rPr lang="en-US" sz="1400" b="1" dirty="0"/>
              <a:t>Increase of money supply </a:t>
            </a:r>
            <a:r>
              <a:rPr lang="en-US" sz="1400" dirty="0"/>
              <a:t>and contraction of bonds supply. </a:t>
            </a:r>
          </a:p>
        </p:txBody>
      </p:sp>
    </p:spTree>
    <p:extLst>
      <p:ext uri="{BB962C8B-B14F-4D97-AF65-F5344CB8AC3E}">
        <p14:creationId xmlns:p14="http://schemas.microsoft.com/office/powerpoint/2010/main" val="2545202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Federal funds rate</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 y="786614"/>
            <a:ext cx="9039497" cy="3847207"/>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Federal funds rate: </a:t>
            </a:r>
            <a:r>
              <a:rPr lang="en-US" sz="1400" dirty="0"/>
              <a:t>the interest rate at which banks make overnight loans to one another. </a:t>
            </a:r>
            <a:endParaRPr lang="en-US" sz="1400" b="1" dirty="0"/>
          </a:p>
          <a:p>
            <a:pPr marL="742950" lvl="1" indent="-285750">
              <a:spcBef>
                <a:spcPts val="1200"/>
              </a:spcBef>
              <a:spcAft>
                <a:spcPts val="600"/>
              </a:spcAft>
              <a:buFont typeface="Arial" panose="020B0604020202020204" pitchFamily="34" charset="0"/>
              <a:buChar char="•"/>
            </a:pPr>
            <a:r>
              <a:rPr lang="en-US" sz="1400" dirty="0"/>
              <a:t>If a bank wants to buy reserves (cash) it can borrow them from another bank. In other works, through an inter-bank loan. Such loans are temporary (typically overnight). The price of such loans is the </a:t>
            </a:r>
            <a:r>
              <a:rPr lang="en-US" sz="1400" b="1" dirty="0"/>
              <a:t>federal funds rate. </a:t>
            </a:r>
            <a:endParaRPr lang="en-US" sz="1400" dirty="0"/>
          </a:p>
          <a:p>
            <a:pPr marL="742950" lvl="1" indent="-285750">
              <a:spcBef>
                <a:spcPts val="1200"/>
              </a:spcBef>
              <a:spcAft>
                <a:spcPts val="600"/>
              </a:spcAft>
              <a:buFont typeface="Arial" panose="020B0604020202020204" pitchFamily="34" charset="0"/>
              <a:buChar char="•"/>
            </a:pPr>
            <a:r>
              <a:rPr lang="en-US" sz="1400" i="1" dirty="0"/>
              <a:t>“Borrowing reserves from another bank in the federal funds market is an alternative to borrowing reserves from the Fed, and a bank short of reserves will typically do whichever is cheaper (Mankiw, 29-4D)”</a:t>
            </a:r>
          </a:p>
          <a:p>
            <a:pPr marL="285750" indent="-285750">
              <a:spcBef>
                <a:spcPts val="1200"/>
              </a:spcBef>
              <a:spcAft>
                <a:spcPts val="600"/>
              </a:spcAft>
              <a:buFont typeface="Arial" panose="020B0604020202020204" pitchFamily="34" charset="0"/>
              <a:buChar char="•"/>
            </a:pPr>
            <a:r>
              <a:rPr lang="en-US" sz="1400" b="1" dirty="0"/>
              <a:t>Intuition</a:t>
            </a:r>
            <a:r>
              <a:rPr lang="en-US" sz="1400" dirty="0"/>
              <a:t>: banks can either borrow reserves from one another or directly from the central bank. These two goods are substitutes. </a:t>
            </a:r>
            <a:r>
              <a:rPr lang="en-US" sz="1400" b="1" dirty="0"/>
              <a:t>Hence, actions to increase cash reserves in the economy influence the price of credit (i.e. the equilibrium interest rate). </a:t>
            </a:r>
          </a:p>
          <a:p>
            <a:pPr marL="742950" lvl="1" indent="-285750">
              <a:spcBef>
                <a:spcPts val="1200"/>
              </a:spcBef>
              <a:spcAft>
                <a:spcPts val="600"/>
              </a:spcAft>
              <a:buFont typeface="Arial" panose="020B0604020202020204" pitchFamily="34" charset="0"/>
              <a:buChar char="•"/>
            </a:pPr>
            <a:r>
              <a:rPr lang="en-US" sz="1400" dirty="0"/>
              <a:t>In practice, the </a:t>
            </a:r>
            <a:r>
              <a:rPr lang="en-US" sz="1400" b="1" dirty="0"/>
              <a:t>discount rate and the federal funds rate move closely together</a:t>
            </a:r>
            <a:r>
              <a:rPr lang="en-US" sz="1400" dirty="0"/>
              <a:t>. Result from no-arbitrage between the two markets. Both instruments are virtually risk-free. </a:t>
            </a:r>
          </a:p>
          <a:p>
            <a:endParaRPr lang="en-US" sz="1100" dirty="0"/>
          </a:p>
        </p:txBody>
      </p:sp>
    </p:spTree>
    <p:extLst>
      <p:ext uri="{BB962C8B-B14F-4D97-AF65-F5344CB8AC3E}">
        <p14:creationId xmlns:p14="http://schemas.microsoft.com/office/powerpoint/2010/main" val="2333783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FOMC</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16732" y="618801"/>
            <a:ext cx="8922764" cy="4047262"/>
          </a:xfrm>
          <a:prstGeom prst="rect">
            <a:avLst/>
          </a:prstGeom>
          <a:noFill/>
        </p:spPr>
        <p:txBody>
          <a:bodyPr wrap="square">
            <a:spAutoFit/>
          </a:bodyPr>
          <a:lstStyle/>
          <a:p>
            <a:pPr>
              <a:spcBef>
                <a:spcPts val="1200"/>
              </a:spcBef>
              <a:spcAft>
                <a:spcPts val="600"/>
              </a:spcAft>
            </a:pPr>
            <a:r>
              <a:rPr lang="en-US" sz="1400" dirty="0"/>
              <a:t>How does it work in practice? </a:t>
            </a:r>
            <a:endParaRPr lang="en-US" sz="1400" b="1" dirty="0"/>
          </a:p>
          <a:p>
            <a:pPr marL="285750" indent="-285750">
              <a:spcBef>
                <a:spcPts val="1200"/>
              </a:spcBef>
              <a:spcAft>
                <a:spcPts val="600"/>
              </a:spcAft>
              <a:buFont typeface="Arial" panose="020B0604020202020204" pitchFamily="34" charset="0"/>
              <a:buChar char="•"/>
            </a:pPr>
            <a:r>
              <a:rPr lang="en-US" sz="1400" b="1" dirty="0"/>
              <a:t>Federal Open Market Committee (FOMC): </a:t>
            </a:r>
            <a:r>
              <a:rPr lang="en-US" sz="1400" dirty="0"/>
              <a:t>meets approximately every 6 weeks to decide the target goal of the federal funds rate. Policy actions are to increase, decrease or keep constant the target. </a:t>
            </a:r>
            <a:endParaRPr lang="en-US" sz="1400" i="1" dirty="0"/>
          </a:p>
          <a:p>
            <a:pPr marL="285750" indent="-285750">
              <a:spcBef>
                <a:spcPts val="1200"/>
              </a:spcBef>
              <a:spcAft>
                <a:spcPts val="600"/>
              </a:spcAft>
              <a:buFont typeface="Arial" panose="020B0604020202020204" pitchFamily="34" charset="0"/>
              <a:buChar char="•"/>
            </a:pPr>
            <a:r>
              <a:rPr lang="en-US" sz="1400" dirty="0"/>
              <a:t>This target rate influences the market for reserves (recall Fed’s reserves are substitutes to cash from other banks). Hence, this target signals the actions the Fed will undertake to reach its objective. </a:t>
            </a:r>
          </a:p>
          <a:p>
            <a:pPr marL="285750" indent="-285750">
              <a:spcBef>
                <a:spcPts val="1200"/>
              </a:spcBef>
              <a:spcAft>
                <a:spcPts val="600"/>
              </a:spcAft>
              <a:buFont typeface="Arial" panose="020B0604020202020204" pitchFamily="34" charset="0"/>
              <a:buChar char="•"/>
            </a:pPr>
            <a:r>
              <a:rPr lang="en-US" sz="1400" dirty="0"/>
              <a:t>When the Fed announces a change in the federal funds rate, it is committing itself to the open-market operations necessary to make that change happen, and these open-market operations will alter the supply of money. </a:t>
            </a:r>
          </a:p>
          <a:p>
            <a:pPr marL="285750" indent="-285750">
              <a:spcBef>
                <a:spcPts val="1200"/>
              </a:spcBef>
              <a:spcAft>
                <a:spcPts val="600"/>
              </a:spcAft>
              <a:buFont typeface="Arial" panose="020B0604020202020204" pitchFamily="34" charset="0"/>
              <a:buChar char="•"/>
            </a:pPr>
            <a:r>
              <a:rPr lang="en-US" sz="1400" dirty="0"/>
              <a:t>Decisions by the </a:t>
            </a:r>
            <a:r>
              <a:rPr lang="en-US" sz="1400" b="1" dirty="0"/>
              <a:t>FOMC</a:t>
            </a:r>
            <a:r>
              <a:rPr lang="en-US" sz="1400" dirty="0"/>
              <a:t> to change the target for the federal funds rate are also decisions to change the money supply.</a:t>
            </a:r>
          </a:p>
          <a:p>
            <a:pPr marL="285750" indent="-285750">
              <a:spcBef>
                <a:spcPts val="1200"/>
              </a:spcBef>
              <a:spcAft>
                <a:spcPts val="600"/>
              </a:spcAft>
              <a:buFont typeface="Arial" panose="020B0604020202020204" pitchFamily="34" charset="0"/>
              <a:buChar char="•"/>
            </a:pPr>
            <a:r>
              <a:rPr lang="en-US" sz="1400" b="1" dirty="0"/>
              <a:t>Example: </a:t>
            </a:r>
            <a:r>
              <a:rPr lang="en-US" sz="1400" dirty="0"/>
              <a:t>suppose the Fed wants to increase the money supply. How? Injecting reserves to the financial system by </a:t>
            </a:r>
            <a:r>
              <a:rPr lang="en-US" sz="1400" b="1" dirty="0"/>
              <a:t>buying US Treasury bonds </a:t>
            </a:r>
            <a:r>
              <a:rPr lang="en-US" sz="1400" dirty="0"/>
              <a:t>from the public. That transaction decreases the number of debt held by the public and increases the amount of cash. From our diagram, this leads to higher inflation. </a:t>
            </a:r>
          </a:p>
        </p:txBody>
      </p:sp>
    </p:spTree>
    <p:extLst>
      <p:ext uri="{BB962C8B-B14F-4D97-AF65-F5344CB8AC3E}">
        <p14:creationId xmlns:p14="http://schemas.microsoft.com/office/powerpoint/2010/main" val="953323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 FOMC</a:t>
            </a:r>
          </a:p>
        </p:txBody>
      </p:sp>
      <p:sp>
        <p:nvSpPr>
          <p:cNvPr id="41" name="TextBox 40">
            <a:extLst>
              <a:ext uri="{FF2B5EF4-FFF2-40B4-BE49-F238E27FC236}">
                <a16:creationId xmlns:a16="http://schemas.microsoft.com/office/drawing/2014/main" id="{42E30099-FA3A-73C5-15A5-D76135102660}"/>
              </a:ext>
            </a:extLst>
          </p:cNvPr>
          <p:cNvSpPr txBox="1"/>
          <p:nvPr/>
        </p:nvSpPr>
        <p:spPr>
          <a:xfrm>
            <a:off x="-1" y="542696"/>
            <a:ext cx="3985261" cy="3370153"/>
          </a:xfrm>
          <a:prstGeom prst="rect">
            <a:avLst/>
          </a:prstGeom>
          <a:noFill/>
        </p:spPr>
        <p:txBody>
          <a:bodyPr wrap="square">
            <a:spAutoFit/>
          </a:bodyPr>
          <a:lstStyle/>
          <a:p>
            <a:pPr>
              <a:spcBef>
                <a:spcPts val="1200"/>
              </a:spcBef>
              <a:spcAft>
                <a:spcPts val="600"/>
              </a:spcAft>
            </a:pPr>
            <a:r>
              <a:rPr lang="en-US" sz="1400" dirty="0"/>
              <a:t>How does it work in practice? </a:t>
            </a:r>
            <a:endParaRPr lang="en-US" sz="1400" b="1" dirty="0"/>
          </a:p>
          <a:p>
            <a:pPr marL="285750" indent="-285750">
              <a:spcBef>
                <a:spcPts val="1200"/>
              </a:spcBef>
              <a:spcAft>
                <a:spcPts val="600"/>
              </a:spcAft>
              <a:buFont typeface="Arial" panose="020B0604020202020204" pitchFamily="34" charset="0"/>
              <a:buChar char="•"/>
            </a:pPr>
            <a:r>
              <a:rPr lang="en-US" sz="1400" dirty="0"/>
              <a:t>The </a:t>
            </a:r>
            <a:r>
              <a:rPr lang="en-US" sz="1400" b="1" dirty="0"/>
              <a:t>FOMC</a:t>
            </a:r>
            <a:r>
              <a:rPr lang="en-US" sz="1400" dirty="0"/>
              <a:t> meets to review and discuss the updated economic outlook (economic growth, unemployment, inflation, financial markets stability).</a:t>
            </a:r>
          </a:p>
          <a:p>
            <a:pPr marL="285750" indent="-285750">
              <a:spcBef>
                <a:spcPts val="1200"/>
              </a:spcBef>
              <a:spcAft>
                <a:spcPts val="600"/>
              </a:spcAft>
              <a:buFont typeface="Arial" panose="020B0604020202020204" pitchFamily="34" charset="0"/>
              <a:buChar char="•"/>
            </a:pPr>
            <a:r>
              <a:rPr lang="en-US" sz="1400" dirty="0"/>
              <a:t>Members of the FOMC vote to either increase, decrease, or keep constant the target interval for the federal funds rate. </a:t>
            </a:r>
          </a:p>
          <a:p>
            <a:pPr marL="285750" indent="-285750">
              <a:spcBef>
                <a:spcPts val="1200"/>
              </a:spcBef>
              <a:spcAft>
                <a:spcPts val="600"/>
              </a:spcAft>
              <a:buFont typeface="Arial" panose="020B0604020202020204" pitchFamily="34" charset="0"/>
              <a:buChar char="•"/>
            </a:pPr>
            <a:r>
              <a:rPr lang="en-US" sz="1400" dirty="0"/>
              <a:t>Example: at the last </a:t>
            </a:r>
            <a:r>
              <a:rPr lang="en-US" sz="1400" dirty="0">
                <a:hlinkClick r:id="rId2"/>
              </a:rPr>
              <a:t>FOMC meeting </a:t>
            </a:r>
            <a:r>
              <a:rPr lang="en-US" sz="1400" dirty="0"/>
              <a:t>decided </a:t>
            </a:r>
            <a:r>
              <a:rPr lang="en-US" sz="1400" u="sng" dirty="0"/>
              <a:t>to raise the target for the federal funds rate to 3.75%-4.0%. The main concern is to return inflation to low levels. </a:t>
            </a:r>
          </a:p>
        </p:txBody>
      </p:sp>
      <p:pic>
        <p:nvPicPr>
          <p:cNvPr id="6" name="Picture 5" descr="Graphical user interface, application&#10;&#10;Description automatically generated">
            <a:extLst>
              <a:ext uri="{FF2B5EF4-FFF2-40B4-BE49-F238E27FC236}">
                <a16:creationId xmlns:a16="http://schemas.microsoft.com/office/drawing/2014/main" id="{A493ACED-C053-CC70-74E2-A7C45CBEB79C}"/>
              </a:ext>
            </a:extLst>
          </p:cNvPr>
          <p:cNvPicPr>
            <a:picLocks noChangeAspect="1"/>
          </p:cNvPicPr>
          <p:nvPr/>
        </p:nvPicPr>
        <p:blipFill>
          <a:blip r:embed="rId3"/>
          <a:stretch>
            <a:fillRect/>
          </a:stretch>
        </p:blipFill>
        <p:spPr>
          <a:xfrm>
            <a:off x="4091939" y="977147"/>
            <a:ext cx="4770121" cy="2874647"/>
          </a:xfrm>
          <a:prstGeom prst="rect">
            <a:avLst/>
          </a:prstGeom>
        </p:spPr>
      </p:pic>
      <p:sp>
        <p:nvSpPr>
          <p:cNvPr id="8" name="TextBox 7">
            <a:extLst>
              <a:ext uri="{FF2B5EF4-FFF2-40B4-BE49-F238E27FC236}">
                <a16:creationId xmlns:a16="http://schemas.microsoft.com/office/drawing/2014/main" id="{A2A5CD81-33A7-6C58-EE3D-663492D0B550}"/>
              </a:ext>
            </a:extLst>
          </p:cNvPr>
          <p:cNvSpPr txBox="1"/>
          <p:nvPr/>
        </p:nvSpPr>
        <p:spPr>
          <a:xfrm>
            <a:off x="-1" y="3912849"/>
            <a:ext cx="8968741" cy="738664"/>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Causal mechanism: </a:t>
            </a:r>
            <a:r>
              <a:rPr lang="en-US" sz="1400" dirty="0"/>
              <a:t>increasing the target rate signals to the market that the Fed is going to decrease the money supply. How? Increasing the rate makes saving more attractive, so people will substitute cash for bonds (increase of money supply). From our diagram, we know this leads to lower prices (reduces inflation). </a:t>
            </a:r>
          </a:p>
        </p:txBody>
      </p:sp>
    </p:spTree>
    <p:extLst>
      <p:ext uri="{BB962C8B-B14F-4D97-AF65-F5344CB8AC3E}">
        <p14:creationId xmlns:p14="http://schemas.microsoft.com/office/powerpoint/2010/main" val="3334031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Practice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0" y="862660"/>
                <a:ext cx="9039497" cy="2756460"/>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dirty="0"/>
                  <a:t>How does monetary policy translate into the equilibrium interest rates observed by consumers in credit markets (i.e. credit cards, mortgages, student loans)?</a:t>
                </a:r>
                <a:endParaRPr lang="en-US" sz="1400" b="1" dirty="0"/>
              </a:p>
              <a:p>
                <a:pPr marL="285750" indent="-285750">
                  <a:spcBef>
                    <a:spcPts val="1200"/>
                  </a:spcBef>
                  <a:spcAft>
                    <a:spcPts val="600"/>
                  </a:spcAft>
                  <a:buFont typeface="Arial" panose="020B0604020202020204" pitchFamily="34" charset="0"/>
                  <a:buChar char="•"/>
                </a:pPr>
                <a:r>
                  <a:rPr lang="en-US" sz="1400" dirty="0"/>
                  <a:t>Both the federal funds rate and discount rate serve as a “floor” to the price of moving resources across time (i.e. borrowing and lending). </a:t>
                </a:r>
              </a:p>
              <a:p>
                <a:pPr marL="285750" indent="-285750">
                  <a:spcBef>
                    <a:spcPts val="1200"/>
                  </a:spcBef>
                  <a:spcAft>
                    <a:spcPts val="600"/>
                  </a:spcAft>
                  <a:buFont typeface="Arial" panose="020B0604020202020204" pitchFamily="34" charset="0"/>
                  <a:buChar char="•"/>
                </a:pPr>
                <a:r>
                  <a:rPr lang="en-US" sz="1400" dirty="0"/>
                  <a:t>Recall banks will charge a higher rate for lending than for borrowing (in order to have some profit). </a:t>
                </a:r>
              </a:p>
              <a:p>
                <a:pPr marL="285750" indent="-285750">
                  <a:spcBef>
                    <a:spcPts val="1200"/>
                  </a:spcBef>
                  <a:spcAft>
                    <a:spcPts val="600"/>
                  </a:spcAft>
                  <a:buFont typeface="Arial" panose="020B0604020202020204" pitchFamily="34" charset="0"/>
                  <a:buChar char="•"/>
                </a:pPr>
                <a:r>
                  <a:rPr lang="en-US" sz="1400" dirty="0"/>
                  <a:t>Hence, equilibrium interest rates observed in credit markets are always bound by the federal funds rate. </a:t>
                </a:r>
              </a:p>
              <a:p>
                <a:pPr marL="742950" lvl="1" indent="-285750">
                  <a:spcBef>
                    <a:spcPts val="1200"/>
                  </a:spcBef>
                  <a:spcAft>
                    <a:spcPts val="600"/>
                  </a:spcAft>
                  <a:buFont typeface="Arial" panose="020B0604020202020204" pitchFamily="34" charset="0"/>
                  <a:buChar char="•"/>
                </a:pPr>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𝑟</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𝑟</m:t>
                        </m:r>
                      </m:e>
                      <m:sub>
                        <m:r>
                          <a:rPr lang="en-US" sz="1400" b="0" i="1" smtClean="0">
                            <a:latin typeface="Cambria Math" panose="02040503050406030204" pitchFamily="18" charset="0"/>
                          </a:rPr>
                          <m:t>𝑓𝑒𝑑</m:t>
                        </m:r>
                      </m:sub>
                    </m:sSub>
                    <m:r>
                      <a:rPr lang="en-US" sz="1400" b="0" i="1" smtClean="0">
                        <a:latin typeface="Cambria Math" panose="02040503050406030204" pitchFamily="18" charset="0"/>
                      </a:rPr>
                      <m:t>+</m:t>
                    </m:r>
                    <m:r>
                      <a:rPr lang="en-US" sz="1400" b="0" i="1" smtClean="0">
                        <a:latin typeface="Cambria Math" panose="02040503050406030204" pitchFamily="18" charset="0"/>
                      </a:rPr>
                      <m:t>𝑠𝑝𝑟𝑒𝑎𝑑</m:t>
                    </m:r>
                  </m:oMath>
                </a14:m>
                <a:r>
                  <a:rPr lang="en-US" sz="1100" dirty="0"/>
                  <a:t> 	</a:t>
                </a:r>
                <a:r>
                  <a:rPr lang="en-US" sz="1400" dirty="0"/>
                  <a:t>where the spread is determined by market-borrower specific characteristics like creditworthiness (risk). </a:t>
                </a:r>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0" y="862660"/>
                <a:ext cx="9039497" cy="2756460"/>
              </a:xfrm>
              <a:prstGeom prst="rect">
                <a:avLst/>
              </a:prstGeom>
              <a:blipFill>
                <a:blip r:embed="rId2"/>
                <a:stretch>
                  <a:fillRect l="-67" t="-442" b="-1327"/>
                </a:stretch>
              </a:blipFill>
            </p:spPr>
            <p:txBody>
              <a:bodyPr/>
              <a:lstStyle/>
              <a:p>
                <a:r>
                  <a:rPr lang="en-US">
                    <a:noFill/>
                  </a:rPr>
                  <a:t> </a:t>
                </a:r>
              </a:p>
            </p:txBody>
          </p:sp>
        </mc:Fallback>
      </mc:AlternateContent>
    </p:spTree>
    <p:extLst>
      <p:ext uri="{BB962C8B-B14F-4D97-AF65-F5344CB8AC3E}">
        <p14:creationId xmlns:p14="http://schemas.microsoft.com/office/powerpoint/2010/main" val="1239721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behind the financial system: loans 101</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671852"/>
            <a:ext cx="8846820" cy="126188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How do loans/credit (borrowing money) work in practice? What are the elements of a loan? </a:t>
            </a:r>
          </a:p>
          <a:p>
            <a:pPr marL="285750" indent="-285750">
              <a:spcBef>
                <a:spcPts val="600"/>
              </a:spcBef>
              <a:spcAft>
                <a:spcPts val="600"/>
              </a:spcAft>
              <a:buFont typeface="Arial" panose="020B0604020202020204" pitchFamily="34" charset="0"/>
              <a:buChar char="•"/>
            </a:pPr>
            <a:r>
              <a:rPr lang="en-US" sz="1400" dirty="0"/>
              <a:t>Length/maturity (when do you have to pay); interest rate (price of the loan); principal (amount borrowed). </a:t>
            </a:r>
            <a:endParaRPr lang="en-US" sz="1400" b="1" dirty="0"/>
          </a:p>
          <a:p>
            <a:pPr marL="285750" indent="-285750">
              <a:spcBef>
                <a:spcPts val="600"/>
              </a:spcBef>
              <a:spcAft>
                <a:spcPts val="600"/>
              </a:spcAft>
              <a:buFont typeface="Arial" panose="020B0604020202020204" pitchFamily="34" charset="0"/>
              <a:buChar char="•"/>
            </a:pPr>
            <a:r>
              <a:rPr lang="en-US" sz="1400" b="1" dirty="0"/>
              <a:t>Example: </a:t>
            </a:r>
            <a:r>
              <a:rPr lang="en-US" sz="1400" dirty="0"/>
              <a:t>suppose you borrow $10,000 at an interest rate of 10% annually. The maturity of the loan is 2 years and each year you pay $5,000 to reduce the principal, plus the corresponding interest. </a:t>
            </a:r>
          </a:p>
        </p:txBody>
      </p:sp>
      <p:graphicFrame>
        <p:nvGraphicFramePr>
          <p:cNvPr id="2" name="Table 1">
            <a:extLst>
              <a:ext uri="{FF2B5EF4-FFF2-40B4-BE49-F238E27FC236}">
                <a16:creationId xmlns:a16="http://schemas.microsoft.com/office/drawing/2014/main" id="{06713DEC-F0CA-ABC7-1193-93A254CBEC36}"/>
              </a:ext>
            </a:extLst>
          </p:cNvPr>
          <p:cNvGraphicFramePr>
            <a:graphicFrameLocks noGrp="1"/>
          </p:cNvGraphicFramePr>
          <p:nvPr>
            <p:extLst>
              <p:ext uri="{D42A27DB-BD31-4B8C-83A1-F6EECF244321}">
                <p14:modId xmlns:p14="http://schemas.microsoft.com/office/powerpoint/2010/main" val="3625215375"/>
              </p:ext>
            </p:extLst>
          </p:nvPr>
        </p:nvGraphicFramePr>
        <p:xfrm>
          <a:off x="148590" y="2121556"/>
          <a:ext cx="8673599" cy="1133000"/>
        </p:xfrm>
        <a:graphic>
          <a:graphicData uri="http://schemas.openxmlformats.org/drawingml/2006/table">
            <a:tbl>
              <a:tblPr>
                <a:tableStyleId>{5C22544A-7EE6-4342-B048-85BDC9FD1C3A}</a:tableStyleId>
              </a:tblPr>
              <a:tblGrid>
                <a:gridCol w="583099">
                  <a:extLst>
                    <a:ext uri="{9D8B030D-6E8A-4147-A177-3AD203B41FA5}">
                      <a16:colId xmlns:a16="http://schemas.microsoft.com/office/drawing/2014/main" val="293838891"/>
                    </a:ext>
                  </a:extLst>
                </a:gridCol>
                <a:gridCol w="1618100">
                  <a:extLst>
                    <a:ext uri="{9D8B030D-6E8A-4147-A177-3AD203B41FA5}">
                      <a16:colId xmlns:a16="http://schemas.microsoft.com/office/drawing/2014/main" val="1987737841"/>
                    </a:ext>
                  </a:extLst>
                </a:gridCol>
                <a:gridCol w="1618100">
                  <a:extLst>
                    <a:ext uri="{9D8B030D-6E8A-4147-A177-3AD203B41FA5}">
                      <a16:colId xmlns:a16="http://schemas.microsoft.com/office/drawing/2014/main" val="964347095"/>
                    </a:ext>
                  </a:extLst>
                </a:gridCol>
                <a:gridCol w="1618100">
                  <a:extLst>
                    <a:ext uri="{9D8B030D-6E8A-4147-A177-3AD203B41FA5}">
                      <a16:colId xmlns:a16="http://schemas.microsoft.com/office/drawing/2014/main" val="1813799975"/>
                    </a:ext>
                  </a:extLst>
                </a:gridCol>
                <a:gridCol w="1618100">
                  <a:extLst>
                    <a:ext uri="{9D8B030D-6E8A-4147-A177-3AD203B41FA5}">
                      <a16:colId xmlns:a16="http://schemas.microsoft.com/office/drawing/2014/main" val="3073275722"/>
                    </a:ext>
                  </a:extLst>
                </a:gridCol>
                <a:gridCol w="1618100">
                  <a:extLst>
                    <a:ext uri="{9D8B030D-6E8A-4147-A177-3AD203B41FA5}">
                      <a16:colId xmlns:a16="http://schemas.microsoft.com/office/drawing/2014/main" val="3186818734"/>
                    </a:ext>
                  </a:extLst>
                </a:gridCol>
              </a:tblGrid>
              <a:tr h="339236">
                <a:tc>
                  <a:txBody>
                    <a:bodyPr/>
                    <a:lstStyle/>
                    <a:p>
                      <a:pPr algn="ctr" fontAlgn="b"/>
                      <a:r>
                        <a:rPr lang="en-US" sz="1200" u="none" strike="noStrike" dirty="0">
                          <a:solidFill>
                            <a:schemeClr val="bg1"/>
                          </a:solidFill>
                          <a:effectLst/>
                        </a:rPr>
                        <a:t>Year</a:t>
                      </a:r>
                      <a:endParaRPr lang="en-US" sz="1200" b="0" i="0" u="none" strike="noStrike" dirty="0">
                        <a:solidFill>
                          <a:schemeClr val="bg1"/>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fontAlgn="b"/>
                      <a:r>
                        <a:rPr lang="en-US" sz="1200" u="none" strike="noStrike" dirty="0">
                          <a:solidFill>
                            <a:schemeClr val="bg1"/>
                          </a:solidFill>
                          <a:effectLst/>
                        </a:rPr>
                        <a:t>Amount Outstanding</a:t>
                      </a:r>
                    </a:p>
                    <a:p>
                      <a:pPr algn="ctr" fontAlgn="b"/>
                      <a:r>
                        <a:rPr lang="en-US" sz="1200" u="none" strike="noStrike" dirty="0">
                          <a:solidFill>
                            <a:schemeClr val="bg1"/>
                          </a:solidFill>
                          <a:effectLst/>
                        </a:rPr>
                        <a:t>(Beginning of Period)</a:t>
                      </a:r>
                      <a:endParaRPr lang="en-US" sz="1200" b="0" i="0" u="none" strike="noStrike" dirty="0">
                        <a:solidFill>
                          <a:schemeClr val="bg1"/>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fontAlgn="b"/>
                      <a:r>
                        <a:rPr lang="en-US" sz="1200" u="none" strike="noStrike" dirty="0">
                          <a:solidFill>
                            <a:schemeClr val="bg1"/>
                          </a:solidFill>
                          <a:effectLst/>
                        </a:rPr>
                        <a:t>Principal Payment</a:t>
                      </a:r>
                      <a:endParaRPr lang="en-US" sz="1200" b="0" i="0" u="none" strike="noStrike" dirty="0">
                        <a:solidFill>
                          <a:schemeClr val="bg1"/>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fontAlgn="b"/>
                      <a:r>
                        <a:rPr lang="en-US" sz="1200" u="none" strike="noStrike" dirty="0">
                          <a:solidFill>
                            <a:schemeClr val="bg1"/>
                          </a:solidFill>
                          <a:effectLst/>
                        </a:rPr>
                        <a:t>Interest Payment</a:t>
                      </a:r>
                    </a:p>
                    <a:p>
                      <a:pPr algn="ctr" fontAlgn="b"/>
                      <a:r>
                        <a:rPr lang="en-US" sz="1200" b="0" i="0" u="none" strike="noStrike" dirty="0">
                          <a:solidFill>
                            <a:schemeClr val="bg1"/>
                          </a:solidFill>
                          <a:effectLst/>
                          <a:latin typeface="Calibri" panose="020F0502020204030204" pitchFamily="34" charset="0"/>
                        </a:rPr>
                        <a:t>(Interest rate x Amount Outstanding)</a:t>
                      </a: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fontAlgn="b"/>
                      <a:r>
                        <a:rPr lang="en-US" sz="1200" u="none" strike="noStrike" dirty="0">
                          <a:solidFill>
                            <a:schemeClr val="bg1"/>
                          </a:solidFill>
                          <a:effectLst/>
                        </a:rPr>
                        <a:t>Total Payment</a:t>
                      </a:r>
                    </a:p>
                    <a:p>
                      <a:pPr algn="ctr" fontAlgn="b"/>
                      <a:r>
                        <a:rPr lang="en-US" sz="1200" u="none" strike="noStrike" dirty="0">
                          <a:solidFill>
                            <a:schemeClr val="bg1"/>
                          </a:solidFill>
                          <a:effectLst/>
                        </a:rPr>
                        <a:t>(Principal + Interest)</a:t>
                      </a: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fontAlgn="b"/>
                      <a:r>
                        <a:rPr lang="en-US" sz="1200" u="none" strike="noStrike" dirty="0">
                          <a:solidFill>
                            <a:schemeClr val="bg1"/>
                          </a:solidFill>
                          <a:effectLst/>
                        </a:rPr>
                        <a:t>Amount Outstanding </a:t>
                      </a:r>
                    </a:p>
                    <a:p>
                      <a:pPr algn="ctr" fontAlgn="b"/>
                      <a:r>
                        <a:rPr lang="en-US" sz="1200" u="none" strike="noStrike" dirty="0">
                          <a:solidFill>
                            <a:schemeClr val="bg1"/>
                          </a:solidFill>
                          <a:effectLst/>
                        </a:rPr>
                        <a:t>(End of Period)</a:t>
                      </a:r>
                      <a:endParaRPr lang="en-US" sz="1200" b="0" i="0" u="none" strike="noStrike" dirty="0">
                        <a:solidFill>
                          <a:schemeClr val="bg1"/>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3246578275"/>
                  </a:ext>
                </a:extLst>
              </a:tr>
              <a:tr h="142908">
                <a:tc>
                  <a:txBody>
                    <a:bodyPr/>
                    <a:lstStyle/>
                    <a:p>
                      <a:pPr algn="ctr" fontAlgn="b"/>
                      <a:r>
                        <a:rPr lang="en-US" sz="1200" b="1" u="none" strike="noStrike" dirty="0">
                          <a:effectLst/>
                        </a:rPr>
                        <a:t>Total</a:t>
                      </a:r>
                      <a:endParaRPr lang="en-US" sz="1200" b="1" i="0" u="none" strike="noStrike" dirty="0">
                        <a:solidFill>
                          <a:srgbClr val="000000"/>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457200" rtl="0" eaLnBrk="1" fontAlgn="b" latinLnBrk="0" hangingPunct="1"/>
                      <a:endParaRPr lang="en-US" sz="1200" u="none" strike="noStrike" kern="1200" dirty="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457200" rtl="0" eaLnBrk="1" fontAlgn="b" latinLnBrk="0" hangingPunct="1"/>
                      <a:r>
                        <a:rPr lang="en-US" sz="1200" b="1" u="none" strike="noStrike" kern="1200" dirty="0">
                          <a:solidFill>
                            <a:schemeClr val="dk1"/>
                          </a:solidFill>
                          <a:effectLst/>
                          <a:latin typeface="+mn-lt"/>
                          <a:ea typeface="+mn-ea"/>
                          <a:cs typeface="+mn-cs"/>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457200" rtl="0" eaLnBrk="1" fontAlgn="b" latinLnBrk="0" hangingPunct="1"/>
                      <a:r>
                        <a:rPr lang="en-US" sz="1200" b="1" u="none" strike="noStrike" kern="1200" dirty="0">
                          <a:solidFill>
                            <a:schemeClr val="dk1"/>
                          </a:solidFill>
                          <a:effectLst/>
                          <a:latin typeface="+mn-lt"/>
                          <a:ea typeface="+mn-ea"/>
                          <a:cs typeface="+mn-cs"/>
                        </a:rPr>
                        <a:t>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457200" rtl="0" eaLnBrk="1" fontAlgn="b" latinLnBrk="0" hangingPunct="1"/>
                      <a:r>
                        <a:rPr lang="en-US" sz="1200" b="1" u="none" strike="noStrike" kern="1200" dirty="0">
                          <a:solidFill>
                            <a:schemeClr val="dk1"/>
                          </a:solidFill>
                          <a:effectLst/>
                          <a:latin typeface="+mn-lt"/>
                          <a:ea typeface="+mn-ea"/>
                          <a:cs typeface="+mn-cs"/>
                        </a:rPr>
                        <a:t>11,500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algn="ctr" defTabSz="457200" rtl="0" eaLnBrk="1" fontAlgn="b" latinLnBrk="0" hangingPunct="1"/>
                      <a:endParaRPr lang="en-US" sz="1200" u="none" strike="noStrike" kern="1200">
                        <a:solidFill>
                          <a:schemeClr val="dk1"/>
                        </a:solidFill>
                        <a:effectLst/>
                        <a:latin typeface="+mn-lt"/>
                        <a:ea typeface="+mn-ea"/>
                        <a:cs typeface="+mn-cs"/>
                      </a:endParaRP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extLst>
                  <a:ext uri="{0D108BD9-81ED-4DB2-BD59-A6C34878D82A}">
                    <a16:rowId xmlns:a16="http://schemas.microsoft.com/office/drawing/2014/main" val="4209931687"/>
                  </a:ext>
                </a:extLst>
              </a:tr>
              <a:tr h="142908">
                <a:tc>
                  <a:txBody>
                    <a:bodyPr/>
                    <a:lstStyle/>
                    <a:p>
                      <a:pPr algn="ctr" fontAlgn="b"/>
                      <a:r>
                        <a:rPr lang="en-US" sz="1200" u="none" strike="noStrike" dirty="0">
                          <a:effectLst/>
                        </a:rPr>
                        <a:t>1</a:t>
                      </a:r>
                      <a:endParaRPr lang="en-US" sz="1200" b="0" i="0" u="none" strike="noStrike" dirty="0">
                        <a:solidFill>
                          <a:srgbClr val="000000"/>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a:solidFill>
                            <a:schemeClr val="dk1"/>
                          </a:solidFill>
                          <a:effectLst/>
                          <a:latin typeface="+mn-lt"/>
                          <a:ea typeface="+mn-ea"/>
                          <a:cs typeface="+mn-cs"/>
                        </a:rPr>
                        <a:t>10,000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dirty="0">
                          <a:solidFill>
                            <a:schemeClr val="dk1"/>
                          </a:solidFill>
                          <a:effectLst/>
                          <a:latin typeface="+mn-lt"/>
                          <a:ea typeface="+mn-ea"/>
                          <a:cs typeface="+mn-cs"/>
                        </a:rPr>
                        <a:t>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dirty="0">
                          <a:solidFill>
                            <a:schemeClr val="dk1"/>
                          </a:solidFill>
                          <a:effectLst/>
                          <a:latin typeface="+mn-lt"/>
                          <a:ea typeface="+mn-ea"/>
                          <a:cs typeface="+mn-cs"/>
                        </a:rPr>
                        <a:t>1,000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a:solidFill>
                            <a:schemeClr val="dk1"/>
                          </a:solidFill>
                          <a:effectLst/>
                          <a:latin typeface="+mn-lt"/>
                          <a:ea typeface="+mn-ea"/>
                          <a:cs typeface="+mn-cs"/>
                        </a:rPr>
                        <a:t>6,000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a:solidFill>
                            <a:schemeClr val="dk1"/>
                          </a:solidFill>
                          <a:effectLst/>
                          <a:latin typeface="+mn-lt"/>
                          <a:ea typeface="+mn-ea"/>
                          <a:cs typeface="+mn-cs"/>
                        </a:rPr>
                        <a:t>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3382436"/>
                  </a:ext>
                </a:extLst>
              </a:tr>
              <a:tr h="142908">
                <a:tc>
                  <a:txBody>
                    <a:bodyPr/>
                    <a:lstStyle/>
                    <a:p>
                      <a:pPr algn="ctr" fontAlgn="b"/>
                      <a:r>
                        <a:rPr lang="en-US" sz="1200" u="none" strike="noStrike" dirty="0">
                          <a:effectLst/>
                        </a:rPr>
                        <a:t>2</a:t>
                      </a:r>
                      <a:endParaRPr lang="en-US" sz="1200" b="0" i="0" u="none" strike="noStrike" dirty="0">
                        <a:solidFill>
                          <a:srgbClr val="000000"/>
                        </a:solidFill>
                        <a:effectLst/>
                        <a:latin typeface="Calibri" panose="020F0502020204030204" pitchFamily="34" charset="0"/>
                      </a:endParaRPr>
                    </a:p>
                  </a:txBody>
                  <a:tcPr marL="7145" marR="7145" marT="714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a:solidFill>
                            <a:schemeClr val="dk1"/>
                          </a:solidFill>
                          <a:effectLst/>
                          <a:latin typeface="+mn-lt"/>
                          <a:ea typeface="+mn-ea"/>
                          <a:cs typeface="+mn-cs"/>
                        </a:rPr>
                        <a:t>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a:solidFill>
                            <a:schemeClr val="dk1"/>
                          </a:solidFill>
                          <a:effectLst/>
                          <a:latin typeface="+mn-lt"/>
                          <a:ea typeface="+mn-ea"/>
                          <a:cs typeface="+mn-cs"/>
                        </a:rPr>
                        <a:t>5,000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dirty="0">
                          <a:solidFill>
                            <a:schemeClr val="dk1"/>
                          </a:solidFill>
                          <a:effectLst/>
                          <a:latin typeface="+mn-lt"/>
                          <a:ea typeface="+mn-ea"/>
                          <a:cs typeface="+mn-cs"/>
                        </a:rPr>
                        <a:t>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dirty="0">
                          <a:solidFill>
                            <a:schemeClr val="dk1"/>
                          </a:solidFill>
                          <a:effectLst/>
                          <a:latin typeface="+mn-lt"/>
                          <a:ea typeface="+mn-ea"/>
                          <a:cs typeface="+mn-cs"/>
                        </a:rPr>
                        <a:t>5,500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ctr" defTabSz="457200" rtl="0" eaLnBrk="1" fontAlgn="b" latinLnBrk="0" hangingPunct="1"/>
                      <a:r>
                        <a:rPr lang="en-US" sz="1200" u="none" strike="noStrike" kern="1200" dirty="0">
                          <a:solidFill>
                            <a:schemeClr val="dk1"/>
                          </a:solidFill>
                          <a:effectLst/>
                          <a:latin typeface="+mn-lt"/>
                          <a:ea typeface="+mn-ea"/>
                          <a:cs typeface="+mn-cs"/>
                        </a:rPr>
                        <a:t>0</a:t>
                      </a:r>
                    </a:p>
                  </a:txBody>
                  <a:tcPr marL="9525" marR="9525" marT="952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65254983"/>
                  </a:ext>
                </a:extLst>
              </a:tr>
            </a:tbl>
          </a:graphicData>
        </a:graphic>
      </p:graphicFrame>
      <p:sp>
        <p:nvSpPr>
          <p:cNvPr id="6" name="TextBox 5">
            <a:extLst>
              <a:ext uri="{FF2B5EF4-FFF2-40B4-BE49-F238E27FC236}">
                <a16:creationId xmlns:a16="http://schemas.microsoft.com/office/drawing/2014/main" id="{FB7EB6B1-BB09-1BEA-0DE5-1E3D8B68EAE6}"/>
              </a:ext>
            </a:extLst>
          </p:cNvPr>
          <p:cNvSpPr txBox="1"/>
          <p:nvPr/>
        </p:nvSpPr>
        <p:spPr>
          <a:xfrm>
            <a:off x="207372" y="3364765"/>
            <a:ext cx="8673599" cy="1261884"/>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dirty="0"/>
              <a:t>Sum of principal payments = Amount borrowed. </a:t>
            </a:r>
          </a:p>
          <a:p>
            <a:pPr marL="285750" indent="-285750">
              <a:spcBef>
                <a:spcPts val="600"/>
              </a:spcBef>
              <a:spcAft>
                <a:spcPts val="600"/>
              </a:spcAft>
              <a:buFont typeface="Arial" panose="020B0604020202020204" pitchFamily="34" charset="0"/>
              <a:buChar char="•"/>
            </a:pPr>
            <a:r>
              <a:rPr lang="en-US" sz="1400" dirty="0"/>
              <a:t>Interest payments are the cost of getting money from the future. Why? </a:t>
            </a:r>
          </a:p>
          <a:p>
            <a:pPr marL="742950" lvl="1" indent="-285750">
              <a:spcBef>
                <a:spcPts val="600"/>
              </a:spcBef>
              <a:spcAft>
                <a:spcPts val="600"/>
              </a:spcAft>
              <a:buFont typeface="Arial" panose="020B0604020202020204" pitchFamily="34" charset="0"/>
              <a:buChar char="•"/>
            </a:pPr>
            <a:r>
              <a:rPr lang="en-US" sz="1400" dirty="0"/>
              <a:t>With the loan, your available resources today increased by $10,000. But will decrease by $6,000 in t+1 and by $5,500 in t+2. </a:t>
            </a:r>
          </a:p>
        </p:txBody>
      </p:sp>
    </p:spTree>
    <p:extLst>
      <p:ext uri="{BB962C8B-B14F-4D97-AF65-F5344CB8AC3E}">
        <p14:creationId xmlns:p14="http://schemas.microsoft.com/office/powerpoint/2010/main" val="3617410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Monetary Policy in Summary</a:t>
            </a:r>
          </a:p>
        </p:txBody>
      </p:sp>
      <p:graphicFrame>
        <p:nvGraphicFramePr>
          <p:cNvPr id="2" name="Table 3">
            <a:extLst>
              <a:ext uri="{FF2B5EF4-FFF2-40B4-BE49-F238E27FC236}">
                <a16:creationId xmlns:a16="http://schemas.microsoft.com/office/drawing/2014/main" id="{C2534ABA-5554-33FF-84BC-ADAB2481504C}"/>
              </a:ext>
            </a:extLst>
          </p:cNvPr>
          <p:cNvGraphicFramePr>
            <a:graphicFrameLocks noGrp="1"/>
          </p:cNvGraphicFramePr>
          <p:nvPr>
            <p:extLst>
              <p:ext uri="{D42A27DB-BD31-4B8C-83A1-F6EECF244321}">
                <p14:modId xmlns:p14="http://schemas.microsoft.com/office/powerpoint/2010/main" val="148039323"/>
              </p:ext>
            </p:extLst>
          </p:nvPr>
        </p:nvGraphicFramePr>
        <p:xfrm>
          <a:off x="273050" y="1193800"/>
          <a:ext cx="8426450" cy="1991360"/>
        </p:xfrm>
        <a:graphic>
          <a:graphicData uri="http://schemas.openxmlformats.org/drawingml/2006/table">
            <a:tbl>
              <a:tblPr firstRow="1" bandRow="1">
                <a:tableStyleId>{5C22544A-7EE6-4342-B048-85BDC9FD1C3A}</a:tableStyleId>
              </a:tblPr>
              <a:tblGrid>
                <a:gridCol w="2616200">
                  <a:extLst>
                    <a:ext uri="{9D8B030D-6E8A-4147-A177-3AD203B41FA5}">
                      <a16:colId xmlns:a16="http://schemas.microsoft.com/office/drawing/2014/main" val="3825759004"/>
                    </a:ext>
                  </a:extLst>
                </a:gridCol>
                <a:gridCol w="2713292">
                  <a:extLst>
                    <a:ext uri="{9D8B030D-6E8A-4147-A177-3AD203B41FA5}">
                      <a16:colId xmlns:a16="http://schemas.microsoft.com/office/drawing/2014/main" val="54317048"/>
                    </a:ext>
                  </a:extLst>
                </a:gridCol>
                <a:gridCol w="3096958">
                  <a:extLst>
                    <a:ext uri="{9D8B030D-6E8A-4147-A177-3AD203B41FA5}">
                      <a16:colId xmlns:a16="http://schemas.microsoft.com/office/drawing/2014/main" val="2404110891"/>
                    </a:ext>
                  </a:extLst>
                </a:gridCol>
              </a:tblGrid>
              <a:tr h="370840">
                <a:tc>
                  <a:txBody>
                    <a:bodyPr/>
                    <a:lstStyle/>
                    <a:p>
                      <a:pPr algn="ctr"/>
                      <a:r>
                        <a:rPr lang="en-US" sz="1400" dirty="0"/>
                        <a:t>Policy Tools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Increase Money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400" dirty="0"/>
                        <a:t>Decrease Money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2409840755"/>
                  </a:ext>
                </a:extLst>
              </a:tr>
              <a:tr h="370840">
                <a:tc>
                  <a:txBody>
                    <a:bodyPr/>
                    <a:lstStyle/>
                    <a:p>
                      <a:r>
                        <a:rPr lang="en-US" sz="1400" dirty="0"/>
                        <a:t>Open Market Operations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(Target Federal Funds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Purchase of government bonds from the public.</a:t>
                      </a:r>
                    </a:p>
                    <a:p>
                      <a:r>
                        <a:rPr lang="en-US" sz="1400" dirty="0"/>
                        <a:t>(Decrease the 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Selling government bonds to the public</a:t>
                      </a:r>
                    </a:p>
                    <a:p>
                      <a:r>
                        <a:rPr lang="en-US" sz="1400" dirty="0"/>
                        <a:t>(Increase the target)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28256371"/>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Reserve Lending</a:t>
                      </a:r>
                    </a:p>
                    <a:p>
                      <a:r>
                        <a:rPr lang="en-US" sz="1400" dirty="0"/>
                        <a:t>(Discount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Increase lending to banks </a:t>
                      </a:r>
                    </a:p>
                    <a:p>
                      <a:r>
                        <a:rPr lang="en-US" sz="1400" dirty="0"/>
                        <a:t>(Decrease the discount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400" dirty="0"/>
                        <a:t>Decrease lending to banks </a:t>
                      </a:r>
                    </a:p>
                    <a:p>
                      <a:r>
                        <a:rPr lang="en-US" sz="1400" dirty="0"/>
                        <a:t>(Increase the discount rate)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90591941"/>
                  </a:ext>
                </a:extLst>
              </a:tr>
              <a:tr h="370840">
                <a:tc>
                  <a:txBody>
                    <a:bodyPr/>
                    <a:lstStyle/>
                    <a:p>
                      <a:r>
                        <a:rPr lang="en-US" sz="1400" dirty="0"/>
                        <a:t>Reserve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Lower reserve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400" dirty="0"/>
                        <a:t>Raise reserve requirements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78448632"/>
                  </a:ext>
                </a:extLst>
              </a:tr>
            </a:tbl>
          </a:graphicData>
        </a:graphic>
      </p:graphicFrame>
    </p:spTree>
    <p:extLst>
      <p:ext uri="{BB962C8B-B14F-4D97-AF65-F5344CB8AC3E}">
        <p14:creationId xmlns:p14="http://schemas.microsoft.com/office/powerpoint/2010/main" val="17198072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a:xfrm>
            <a:off x="506694" y="2531295"/>
            <a:ext cx="6802482" cy="656910"/>
          </a:xfrm>
        </p:spPr>
        <p:txBody>
          <a:bodyPr/>
          <a:lstStyle/>
          <a:p>
            <a:r>
              <a:rPr lang="en-US" dirty="0"/>
              <a:t>Quantity Theory of Money</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38064661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Classical Theory of Inflation</a:t>
            </a:r>
          </a:p>
        </p:txBody>
      </p:sp>
      <p:sp>
        <p:nvSpPr>
          <p:cNvPr id="6" name="TextBox 5">
            <a:extLst>
              <a:ext uri="{FF2B5EF4-FFF2-40B4-BE49-F238E27FC236}">
                <a16:creationId xmlns:a16="http://schemas.microsoft.com/office/drawing/2014/main" id="{6D4D3ADF-F16D-A3BB-483A-FEB812D6BAFF}"/>
              </a:ext>
            </a:extLst>
          </p:cNvPr>
          <p:cNvSpPr txBox="1"/>
          <p:nvPr/>
        </p:nvSpPr>
        <p:spPr>
          <a:xfrm>
            <a:off x="6814185" y="4340086"/>
            <a:ext cx="2178561" cy="276999"/>
          </a:xfrm>
          <a:prstGeom prst="rect">
            <a:avLst/>
          </a:prstGeom>
          <a:noFill/>
        </p:spPr>
        <p:txBody>
          <a:bodyPr wrap="square">
            <a:spAutoFit/>
          </a:bodyPr>
          <a:lstStyle/>
          <a:p>
            <a:r>
              <a:rPr lang="en-US" sz="1200" i="1" dirty="0"/>
              <a:t>Source: Mankiw Chapter 30.</a:t>
            </a:r>
          </a:p>
        </p:txBody>
      </p:sp>
      <p:pic>
        <p:nvPicPr>
          <p:cNvPr id="5" name="Picture 4">
            <a:extLst>
              <a:ext uri="{FF2B5EF4-FFF2-40B4-BE49-F238E27FC236}">
                <a16:creationId xmlns:a16="http://schemas.microsoft.com/office/drawing/2014/main" id="{FDB329BC-41AD-B515-3A29-5D2E57AE25E3}"/>
              </a:ext>
            </a:extLst>
          </p:cNvPr>
          <p:cNvPicPr>
            <a:picLocks noChangeAspect="1"/>
          </p:cNvPicPr>
          <p:nvPr/>
        </p:nvPicPr>
        <p:blipFill rotWithShape="1">
          <a:blip r:embed="rId2">
            <a:clrChange>
              <a:clrFrom>
                <a:srgbClr val="E7F4F8"/>
              </a:clrFrom>
              <a:clrTo>
                <a:srgbClr val="E7F4F8">
                  <a:alpha val="0"/>
                </a:srgbClr>
              </a:clrTo>
            </a:clrChange>
          </a:blip>
          <a:srcRect l="26176"/>
          <a:stretch/>
        </p:blipFill>
        <p:spPr>
          <a:xfrm>
            <a:off x="3680001" y="934664"/>
            <a:ext cx="5463999" cy="3169823"/>
          </a:xfrm>
          <a:prstGeom prst="rect">
            <a:avLst/>
          </a:prstGeom>
        </p:spPr>
      </p:pic>
      <p:sp>
        <p:nvSpPr>
          <p:cNvPr id="2" name="TextBox 1">
            <a:extLst>
              <a:ext uri="{FF2B5EF4-FFF2-40B4-BE49-F238E27FC236}">
                <a16:creationId xmlns:a16="http://schemas.microsoft.com/office/drawing/2014/main" id="{16B48779-9ACF-20E0-BF76-699E9DE2D8FF}"/>
              </a:ext>
            </a:extLst>
          </p:cNvPr>
          <p:cNvSpPr txBox="1"/>
          <p:nvPr/>
        </p:nvSpPr>
        <p:spPr>
          <a:xfrm>
            <a:off x="99603" y="857051"/>
            <a:ext cx="3826129" cy="3170099"/>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Money supply: fixed by the Fed</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Money demand: preferences for liquid wealth (i.e. demand of present consumption).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Equilibrium leads to an implicit value of money, that depends on the price level.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An increase in the money supply leads to a decrease in the value of money. Why?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More dollars are chasing the same amount of goods. Hence, prices increase. </a:t>
            </a:r>
          </a:p>
        </p:txBody>
      </p:sp>
    </p:spTree>
    <p:extLst>
      <p:ext uri="{BB962C8B-B14F-4D97-AF65-F5344CB8AC3E}">
        <p14:creationId xmlns:p14="http://schemas.microsoft.com/office/powerpoint/2010/main" val="13040522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Quantity Theory of Money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652490"/>
                <a:ext cx="8944793" cy="4078039"/>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How many times per year the typical dollar bill is used to pay for a newly produced good or service? </a:t>
                </a:r>
                <a:endParaRPr lang="en-US" sz="1400" b="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We borrow a concept from the physics department: velocity.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Velocity of money:</a:t>
                </a:r>
                <a:r>
                  <a:rPr lang="en-US" sz="1400" dirty="0">
                    <a:solidFill>
                      <a:prstClr val="black"/>
                    </a:solidFill>
                    <a:latin typeface="Arial"/>
                  </a:rPr>
                  <a:t> the rate at which money changes hands. </a:t>
                </a:r>
              </a:p>
              <a:p>
                <a:pPr defTabSz="457189">
                  <a:spcBef>
                    <a:spcPts val="1200"/>
                  </a:spcBef>
                  <a:spcAft>
                    <a:spcPts val="600"/>
                  </a:spcAft>
                </a:pPr>
                <a:r>
                  <a:rPr lang="en-US" sz="1400" b="1" dirty="0">
                    <a:solidFill>
                      <a:prstClr val="black"/>
                    </a:solidFill>
                    <a:latin typeface="Arial"/>
                  </a:rPr>
                  <a:t>Quantity Theory of Money: </a:t>
                </a:r>
                <a:r>
                  <a:rPr lang="en-US" sz="1400" dirty="0">
                    <a:solidFill>
                      <a:prstClr val="black"/>
                    </a:solidFill>
                    <a:latin typeface="Arial"/>
                  </a:rPr>
                  <a:t>a theory asserting that the quantity of money available determines the price level and the growth rate in the quantity of money available determines the inflation rate. </a:t>
                </a:r>
                <a:endParaRPr lang="en-US" sz="1400" b="1" dirty="0">
                  <a:solidFill>
                    <a:prstClr val="black"/>
                  </a:solidFill>
                  <a:latin typeface="Arial"/>
                </a:endParaRPr>
              </a:p>
              <a:p>
                <a:pPr defTabSz="457189">
                  <a:spcBef>
                    <a:spcPts val="1200"/>
                  </a:spcBef>
                  <a:spcAft>
                    <a:spcPts val="600"/>
                  </a:spcAft>
                </a:pPr>
                <a:r>
                  <a:rPr lang="en-US" sz="1400" dirty="0">
                    <a:solidFill>
                      <a:prstClr val="black"/>
                    </a:solidFill>
                    <a:latin typeface="Arial"/>
                  </a:rPr>
                  <a:t>Example: Suppose the economy is conformed by </a:t>
                </a:r>
                <a14:m>
                  <m:oMath xmlns:m="http://schemas.openxmlformats.org/officeDocument/2006/math">
                    <m:r>
                      <a:rPr lang="en-US" sz="1400" b="0" i="1" smtClean="0">
                        <a:solidFill>
                          <a:prstClr val="black"/>
                        </a:solidFill>
                        <a:latin typeface="Cambria Math" panose="02040503050406030204" pitchFamily="18" charset="0"/>
                      </a:rPr>
                      <m:t>𝑛</m:t>
                    </m:r>
                  </m:oMath>
                </a14:m>
                <a:r>
                  <a:rPr lang="en-US" sz="1400" dirty="0">
                    <a:solidFill>
                      <a:prstClr val="black"/>
                    </a:solidFill>
                    <a:latin typeface="Arial"/>
                  </a:rPr>
                  <a:t> consumers buying only one consumption good </a:t>
                </a:r>
                <a14:m>
                  <m:oMath xmlns:m="http://schemas.openxmlformats.org/officeDocument/2006/math">
                    <m:r>
                      <a:rPr lang="en-US" sz="1400" b="0" i="1" smtClean="0">
                        <a:solidFill>
                          <a:prstClr val="black"/>
                        </a:solidFill>
                        <a:latin typeface="Cambria Math" panose="02040503050406030204" pitchFamily="18" charset="0"/>
                      </a:rPr>
                      <m:t>𝑌</m:t>
                    </m:r>
                  </m:oMath>
                </a14:m>
                <a:r>
                  <a:rPr lang="en-US" sz="1400" dirty="0">
                    <a:solidFill>
                      <a:prstClr val="black"/>
                    </a:solidFill>
                    <a:latin typeface="Arial"/>
                  </a:rPr>
                  <a:t> at price </a:t>
                </a:r>
                <a14:m>
                  <m:oMath xmlns:m="http://schemas.openxmlformats.org/officeDocument/2006/math">
                    <m:r>
                      <a:rPr lang="en-US" sz="1400" b="0" i="1" smtClean="0">
                        <a:solidFill>
                          <a:prstClr val="black"/>
                        </a:solidFill>
                        <a:latin typeface="Cambria Math" panose="02040503050406030204" pitchFamily="18" charset="0"/>
                      </a:rPr>
                      <m:t>𝑃</m:t>
                    </m:r>
                  </m:oMath>
                </a14:m>
                <a:r>
                  <a:rPr lang="en-US" sz="1400" dirty="0">
                    <a:solidFill>
                      <a:prstClr val="black"/>
                    </a:solidFill>
                    <a:latin typeface="Arial"/>
                  </a:rPr>
                  <a:t>. Suppose there are only 3 hundred-dollar bills in the economy. In other words: money supply = $300.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Suppose in equilibrium </a:t>
                </a:r>
                <a14:m>
                  <m:oMath xmlns:m="http://schemas.openxmlformats.org/officeDocument/2006/math">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=20</m:t>
                    </m:r>
                  </m:oMath>
                </a14:m>
                <a:r>
                  <a:rPr lang="en-US" sz="1400" dirty="0">
                    <a:solidFill>
                      <a:prstClr val="black"/>
                    </a:solidFill>
                  </a:rPr>
                  <a:t> and price </a:t>
                </a:r>
                <a14:m>
                  <m:oMath xmlns:m="http://schemas.openxmlformats.org/officeDocument/2006/math">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=60</m:t>
                    </m:r>
                  </m:oMath>
                </a14:m>
                <a:r>
                  <a:rPr lang="en-US" sz="1400" dirty="0">
                    <a:solidFill>
                      <a:prstClr val="black"/>
                    </a:solidFill>
                    <a:latin typeface="Arial"/>
                  </a:rPr>
                  <a:t>. Hence, </a:t>
                </a:r>
                <a14:m>
                  <m:oMath xmlns:m="http://schemas.openxmlformats.org/officeDocument/2006/math">
                    <m:r>
                      <a:rPr lang="en-US" sz="1400" b="0" i="1" smtClean="0">
                        <a:solidFill>
                          <a:prstClr val="black"/>
                        </a:solidFill>
                        <a:latin typeface="Cambria Math" panose="02040503050406030204" pitchFamily="18" charset="0"/>
                      </a:rPr>
                      <m:t>𝐺𝐷𝑃</m:t>
                    </m:r>
                    <m:r>
                      <a:rPr lang="en-US" sz="1400" b="0" i="1" smtClean="0">
                        <a:solidFill>
                          <a:prstClr val="black"/>
                        </a:solidFill>
                        <a:latin typeface="Cambria Math" panose="02040503050406030204" pitchFamily="18" charset="0"/>
                      </a:rPr>
                      <m:t>=1200</m:t>
                    </m:r>
                  </m:oMath>
                </a14:m>
                <a:r>
                  <a:rPr lang="en-US" sz="1400" dirty="0">
                    <a:solidFill>
                      <a:prstClr val="black"/>
                    </a:solidFill>
                  </a:rPr>
                  <a:t>.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rPr>
                  <a:t>GDP = Market value (in $) of the goods and services exchanged. But there are only 3-hundred-dollar bills. How did the economy produce $1200 of output?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Money needs to change hands 4 times for this to be true. </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652490"/>
                <a:ext cx="8944793" cy="4078039"/>
              </a:xfrm>
              <a:prstGeom prst="rect">
                <a:avLst/>
              </a:prstGeom>
              <a:blipFill>
                <a:blip r:embed="rId2"/>
                <a:stretch>
                  <a:fillRect l="-204" t="-299" r="-204" b="-747"/>
                </a:stretch>
              </a:blipFill>
            </p:spPr>
            <p:txBody>
              <a:bodyPr/>
              <a:lstStyle/>
              <a:p>
                <a:r>
                  <a:rPr lang="en-US">
                    <a:noFill/>
                  </a:rPr>
                  <a:t> </a:t>
                </a:r>
              </a:p>
            </p:txBody>
          </p:sp>
        </mc:Fallback>
      </mc:AlternateContent>
    </p:spTree>
    <p:extLst>
      <p:ext uri="{BB962C8B-B14F-4D97-AF65-F5344CB8AC3E}">
        <p14:creationId xmlns:p14="http://schemas.microsoft.com/office/powerpoint/2010/main" val="1835166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Quantity Theory of Money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99603" y="815798"/>
                <a:ext cx="8944793" cy="2417841"/>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From the previous example, we obtained the following formula for the velocity of money</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𝑉</m:t>
                      </m:r>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num>
                        <m:den>
                          <m:r>
                            <a:rPr lang="en-US" sz="1400" b="0" i="1" smtClean="0">
                              <a:solidFill>
                                <a:prstClr val="black"/>
                              </a:solidFill>
                              <a:latin typeface="Cambria Math" panose="02040503050406030204" pitchFamily="18" charset="0"/>
                            </a:rPr>
                            <m:t>𝑀</m:t>
                          </m:r>
                        </m:den>
                      </m:f>
                      <m:r>
                        <a:rPr lang="en-US" sz="1400" b="0" i="1" smtClean="0">
                          <a:solidFill>
                            <a:prstClr val="black"/>
                          </a:solidFill>
                          <a:latin typeface="Cambria Math" panose="02040503050406030204" pitchFamily="18" charset="0"/>
                        </a:rPr>
                        <m:t> </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This formula stems from the </a:t>
                </a:r>
                <a:r>
                  <a:rPr lang="en-US" sz="1400" b="1" dirty="0">
                    <a:solidFill>
                      <a:prstClr val="black"/>
                    </a:solidFill>
                    <a:latin typeface="Arial"/>
                  </a:rPr>
                  <a:t>quantity equation</a:t>
                </a:r>
                <a:r>
                  <a:rPr lang="en-US" sz="1400" dirty="0">
                    <a:solidFill>
                      <a:prstClr val="black"/>
                    </a:solidFill>
                    <a:latin typeface="Arial"/>
                  </a:rPr>
                  <a:t> which describes the GDP identity: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𝑀</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𝑉</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 </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Market value of all goods and services in the economy </a:t>
                </a:r>
                <a14:m>
                  <m:oMath xmlns:m="http://schemas.openxmlformats.org/officeDocument/2006/math">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𝐺𝐷𝑃</m:t>
                    </m:r>
                  </m:oMath>
                </a14:m>
                <a:r>
                  <a:rPr lang="en-US" sz="1400" dirty="0">
                    <a:solidFill>
                      <a:prstClr val="black"/>
                    </a:solidFill>
                    <a:latin typeface="Arial"/>
                  </a:rPr>
                  <a:t> must be equal to…</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The number of times the money supply circulates through the economy </a:t>
                </a:r>
                <a:r>
                  <a:rPr lang="en-US" sz="1400" dirty="0">
                    <a:solidFill>
                      <a:prstClr val="black"/>
                    </a:solidFill>
                    <a:latin typeface="Arial"/>
                    <a:sym typeface="Wingdings" panose="05000000000000000000" pitchFamily="2" charset="2"/>
                  </a:rPr>
                  <a:t> </a:t>
                </a:r>
                <a14:m>
                  <m:oMath xmlns:m="http://schemas.openxmlformats.org/officeDocument/2006/math">
                    <m:r>
                      <a:rPr lang="en-US" sz="1400" b="0" i="1" smtClean="0">
                        <a:solidFill>
                          <a:prstClr val="black"/>
                        </a:solidFill>
                        <a:latin typeface="Cambria Math" panose="02040503050406030204" pitchFamily="18" charset="0"/>
                      </a:rPr>
                      <m:t>𝑀</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𝑉</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𝐺𝐷𝑃</m:t>
                    </m:r>
                  </m:oMath>
                </a14:m>
                <a:r>
                  <a:rPr lang="en-US" sz="1400" dirty="0">
                    <a:solidFill>
                      <a:prstClr val="black"/>
                    </a:solidFill>
                    <a:latin typeface="Arial"/>
                  </a:rPr>
                  <a:t> </a:t>
                </a:r>
                <a:endParaRPr lang="en-US" sz="1400" dirty="0">
                  <a:solidFill>
                    <a:prstClr val="black"/>
                  </a:solidFil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99603" y="815798"/>
                <a:ext cx="8944793" cy="2417841"/>
              </a:xfrm>
              <a:prstGeom prst="rect">
                <a:avLst/>
              </a:prstGeom>
              <a:blipFill>
                <a:blip r:embed="rId2"/>
                <a:stretch>
                  <a:fillRect l="-68" t="-505" b="-1768"/>
                </a:stretch>
              </a:blipFill>
            </p:spPr>
            <p:txBody>
              <a:bodyPr/>
              <a:lstStyle/>
              <a:p>
                <a:r>
                  <a:rPr lang="en-US">
                    <a:noFill/>
                  </a:rPr>
                  <a:t> </a:t>
                </a:r>
              </a:p>
            </p:txBody>
          </p:sp>
        </mc:Fallback>
      </mc:AlternateContent>
    </p:spTree>
    <p:extLst>
      <p:ext uri="{BB962C8B-B14F-4D97-AF65-F5344CB8AC3E}">
        <p14:creationId xmlns:p14="http://schemas.microsoft.com/office/powerpoint/2010/main" val="30179474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Quantity Theory of Money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652490"/>
                <a:ext cx="8944793" cy="3409716"/>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The </a:t>
                </a:r>
                <a:r>
                  <a:rPr lang="en-US" sz="1400" b="1" dirty="0">
                    <a:solidFill>
                      <a:prstClr val="black"/>
                    </a:solidFill>
                    <a:latin typeface="Arial"/>
                  </a:rPr>
                  <a:t>quantity equation</a:t>
                </a:r>
                <a:r>
                  <a:rPr lang="en-US" sz="1400" dirty="0">
                    <a:solidFill>
                      <a:prstClr val="black"/>
                    </a:solidFill>
                    <a:latin typeface="Arial"/>
                  </a:rPr>
                  <a:t> provides a nice way to understand the relation of economic growth and inflation.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𝑀</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𝑉</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 </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Let’s express this equation across time: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𝑀</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𝑉</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 </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Using the same trick as before, we can express this in terms of the growth rates of each variable. </a:t>
                </a:r>
                <a:endParaRPr lang="en-US" sz="1400" b="0" i="1" dirty="0">
                  <a:solidFill>
                    <a:prstClr val="black"/>
                  </a:solidFill>
                  <a:latin typeface="Cambria Math" panose="02040503050406030204" pitchFamily="18" charset="0"/>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𝑀</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𝑀</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𝑉</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𝑉</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den>
                      </m:f>
                    </m:oMath>
                  </m:oMathPara>
                </a14:m>
                <a:endParaRPr lang="en-US" sz="1400" b="0" i="1" dirty="0">
                  <a:solidFill>
                    <a:prstClr val="black"/>
                  </a:solidFill>
                  <a:latin typeface="Cambria Math" panose="02040503050406030204" pitchFamily="18" charset="0"/>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𝑚</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𝑣</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d>
                        <m:dPr>
                          <m:ctrlPr>
                            <a:rPr lang="en-US" sz="1400" b="0" i="1" smtClean="0">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e>
                      </m:d>
                    </m:oMath>
                  </m:oMathPara>
                </a14:m>
                <a:endParaRPr lang="en-US" sz="1400" b="0" i="1" dirty="0">
                  <a:solidFill>
                    <a:prstClr val="black"/>
                  </a:solidFill>
                  <a:latin typeface="Cambria Math" panose="02040503050406030204" pitchFamily="18" charset="0"/>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Using the approximation described before we get: </a:t>
                </a:r>
                <a:endParaRPr lang="en-US" sz="1400" b="0" i="1" dirty="0">
                  <a:solidFill>
                    <a:prstClr val="black"/>
                  </a:solidFill>
                  <a:latin typeface="Cambria Math" panose="02040503050406030204" pitchFamily="18" charset="0"/>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𝑚</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𝑣</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652490"/>
                <a:ext cx="8944793" cy="3409716"/>
              </a:xfrm>
              <a:prstGeom prst="rect">
                <a:avLst/>
              </a:prstGeom>
              <a:blipFill>
                <a:blip r:embed="rId2"/>
                <a:stretch>
                  <a:fillRect l="-204" t="-358"/>
                </a:stretch>
              </a:blipFill>
            </p:spPr>
            <p:txBody>
              <a:bodyPr/>
              <a:lstStyle/>
              <a:p>
                <a:r>
                  <a:rPr lang="en-US">
                    <a:noFill/>
                  </a:rPr>
                  <a:t> </a:t>
                </a:r>
              </a:p>
            </p:txBody>
          </p:sp>
        </mc:Fallback>
      </mc:AlternateContent>
    </p:spTree>
    <p:extLst>
      <p:ext uri="{BB962C8B-B14F-4D97-AF65-F5344CB8AC3E}">
        <p14:creationId xmlns:p14="http://schemas.microsoft.com/office/powerpoint/2010/main" val="34447278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Quantity Theory of Money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699066"/>
                <a:ext cx="8944793" cy="2954655"/>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Let’s drop the time subscripts for simplicity. </a:t>
                </a:r>
                <a:endParaRPr lang="en-US" sz="1400" b="0" i="1" dirty="0">
                  <a:solidFill>
                    <a:prstClr val="black"/>
                  </a:solidFill>
                  <a:latin typeface="Cambria Math" panose="02040503050406030204" pitchFamily="18" charset="0"/>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𝑚</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𝑣</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𝜋</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𝑦</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Rearranging a little bit: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𝑦</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𝑚</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𝑣</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𝜋</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Suppose the velocity of money is stable over time. Hence </a:t>
                </a:r>
                <a14:m>
                  <m:oMath xmlns:m="http://schemas.openxmlformats.org/officeDocument/2006/math">
                    <m:r>
                      <a:rPr lang="en-US" sz="1400" b="0" i="1" smtClean="0">
                        <a:solidFill>
                          <a:prstClr val="black"/>
                        </a:solidFill>
                        <a:latin typeface="Cambria Math" panose="02040503050406030204" pitchFamily="18" charset="0"/>
                      </a:rPr>
                      <m:t>𝑣</m:t>
                    </m:r>
                    <m:r>
                      <a:rPr lang="en-US" sz="1400" b="0" i="1" smtClean="0">
                        <a:solidFill>
                          <a:prstClr val="black"/>
                        </a:solidFill>
                        <a:latin typeface="Cambria Math" panose="02040503050406030204" pitchFamily="18" charset="0"/>
                      </a:rPr>
                      <m:t>≈0</m:t>
                    </m:r>
                  </m:oMath>
                </a14:m>
                <a:r>
                  <a:rPr lang="en-US" sz="1400" dirty="0">
                    <a:solidFill>
                      <a:prstClr val="black"/>
                    </a:solidFill>
                    <a:latin typeface="Arial"/>
                  </a:rPr>
                  <a:t> and the real GDP growth rate could be approximated by the growth rate in money supply and inflation.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𝑦</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𝑚</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𝜋</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Intuition: </a:t>
                </a:r>
                <a:r>
                  <a:rPr lang="en-US" sz="1400" dirty="0">
                    <a:solidFill>
                      <a:prstClr val="black"/>
                    </a:solidFill>
                    <a:latin typeface="Arial"/>
                  </a:rPr>
                  <a:t>if the velocity of money is stable over time (</a:t>
                </a:r>
                <a14:m>
                  <m:oMath xmlns:m="http://schemas.openxmlformats.org/officeDocument/2006/math">
                    <m:r>
                      <a:rPr lang="en-US" sz="1400" b="0" i="1" smtClean="0">
                        <a:solidFill>
                          <a:prstClr val="black"/>
                        </a:solidFill>
                        <a:latin typeface="Cambria Math" panose="02040503050406030204" pitchFamily="18" charset="0"/>
                      </a:rPr>
                      <m:t>𝑣</m:t>
                    </m:r>
                    <m:r>
                      <a:rPr lang="en-US" sz="1400" b="0" i="1" smtClean="0">
                        <a:solidFill>
                          <a:prstClr val="black"/>
                        </a:solidFill>
                        <a:latin typeface="Cambria Math" panose="02040503050406030204" pitchFamily="18" charset="0"/>
                      </a:rPr>
                      <m:t>≈0</m:t>
                    </m:r>
                  </m:oMath>
                </a14:m>
                <a:r>
                  <a:rPr lang="en-US" sz="1400" dirty="0">
                    <a:solidFill>
                      <a:prstClr val="black"/>
                    </a:solidFill>
                    <a:latin typeface="Arial"/>
                  </a:rPr>
                  <a:t>), then to keep the economy growing at a stable pace the central bank must adjust monetary supply proportional to the expected price changes. </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699066"/>
                <a:ext cx="8944793" cy="2954655"/>
              </a:xfrm>
              <a:prstGeom prst="rect">
                <a:avLst/>
              </a:prstGeom>
              <a:blipFill>
                <a:blip r:embed="rId2"/>
                <a:stretch>
                  <a:fillRect l="-204" t="-413" b="-1240"/>
                </a:stretch>
              </a:blipFill>
            </p:spPr>
            <p:txBody>
              <a:bodyPr/>
              <a:lstStyle/>
              <a:p>
                <a:r>
                  <a:rPr lang="en-US">
                    <a:noFill/>
                  </a:rPr>
                  <a:t> </a:t>
                </a:r>
              </a:p>
            </p:txBody>
          </p:sp>
        </mc:Fallback>
      </mc:AlternateContent>
    </p:spTree>
    <p:extLst>
      <p:ext uri="{BB962C8B-B14F-4D97-AF65-F5344CB8AC3E}">
        <p14:creationId xmlns:p14="http://schemas.microsoft.com/office/powerpoint/2010/main" val="27569020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Money Supply and Inflation for the United States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3E969E9-DFB5-1158-5EA9-10711D73917B}"/>
                  </a:ext>
                </a:extLst>
              </p:cNvPr>
              <p:cNvSpPr txBox="1"/>
              <p:nvPr/>
            </p:nvSpPr>
            <p:spPr>
              <a:xfrm>
                <a:off x="5737859" y="1309951"/>
                <a:ext cx="3186243" cy="2492990"/>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This graph plots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𝑚</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(black line) and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(red line) for the US.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As we can see, these two variables followed the same trend during the period of stable inflation (after 1990).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Intuition: </a:t>
                </a:r>
                <a:r>
                  <a:rPr lang="en-US" sz="1400" dirty="0">
                    <a:solidFill>
                      <a:prstClr val="black"/>
                    </a:solidFill>
                    <a:latin typeface="Arial"/>
                  </a:rPr>
                  <a:t>the Fed controls the money supply to keep inflation in check. </a:t>
                </a:r>
              </a:p>
            </p:txBody>
          </p:sp>
        </mc:Choice>
        <mc:Fallback xmlns="">
          <p:sp>
            <p:nvSpPr>
              <p:cNvPr id="5" name="TextBox 4">
                <a:extLst>
                  <a:ext uri="{FF2B5EF4-FFF2-40B4-BE49-F238E27FC236}">
                    <a16:creationId xmlns:a16="http://schemas.microsoft.com/office/drawing/2014/main" id="{63E969E9-DFB5-1158-5EA9-10711D73917B}"/>
                  </a:ext>
                </a:extLst>
              </p:cNvPr>
              <p:cNvSpPr txBox="1">
                <a:spLocks noRot="1" noChangeAspect="1" noMove="1" noResize="1" noEditPoints="1" noAdjustHandles="1" noChangeArrowheads="1" noChangeShapeType="1" noTextEdit="1"/>
              </p:cNvSpPr>
              <p:nvPr/>
            </p:nvSpPr>
            <p:spPr>
              <a:xfrm>
                <a:off x="5737859" y="1309951"/>
                <a:ext cx="3186243" cy="2492990"/>
              </a:xfrm>
              <a:prstGeom prst="rect">
                <a:avLst/>
              </a:prstGeom>
              <a:blipFill>
                <a:blip r:embed="rId2"/>
                <a:stretch>
                  <a:fillRect l="-191" t="-489" r="-1721" b="-1467"/>
                </a:stretch>
              </a:blipFill>
            </p:spPr>
            <p:txBody>
              <a:bodyPr/>
              <a:lstStyle/>
              <a:p>
                <a:r>
                  <a:rPr lang="en-US">
                    <a:noFill/>
                  </a:rPr>
                  <a:t> </a:t>
                </a:r>
              </a:p>
            </p:txBody>
          </p:sp>
        </mc:Fallback>
      </mc:AlternateContent>
      <p:pic>
        <p:nvPicPr>
          <p:cNvPr id="7" name="Picture 6" descr="Chart, line chart, histogram&#10;&#10;Description automatically generated">
            <a:extLst>
              <a:ext uri="{FF2B5EF4-FFF2-40B4-BE49-F238E27FC236}">
                <a16:creationId xmlns:a16="http://schemas.microsoft.com/office/drawing/2014/main" id="{E99A643B-A505-DB77-D03E-7C0E22ED7B2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100143" y="512164"/>
            <a:ext cx="5783580" cy="4208286"/>
          </a:xfrm>
          <a:prstGeom prst="rect">
            <a:avLst/>
          </a:prstGeom>
        </p:spPr>
      </p:pic>
      <p:sp>
        <p:nvSpPr>
          <p:cNvPr id="8" name="TextBox 7">
            <a:extLst>
              <a:ext uri="{FF2B5EF4-FFF2-40B4-BE49-F238E27FC236}">
                <a16:creationId xmlns:a16="http://schemas.microsoft.com/office/drawing/2014/main" id="{D744268F-3202-465E-F457-3D8D5B7F4828}"/>
              </a:ext>
            </a:extLst>
          </p:cNvPr>
          <p:cNvSpPr txBox="1"/>
          <p:nvPr/>
        </p:nvSpPr>
        <p:spPr>
          <a:xfrm>
            <a:off x="0" y="4443451"/>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2160478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Velocity of Money</a:t>
            </a:r>
          </a:p>
        </p:txBody>
      </p:sp>
      <p:pic>
        <p:nvPicPr>
          <p:cNvPr id="6" name="Picture 5" descr="Chart, line chart&#10;&#10;Description automatically generated">
            <a:extLst>
              <a:ext uri="{FF2B5EF4-FFF2-40B4-BE49-F238E27FC236}">
                <a16:creationId xmlns:a16="http://schemas.microsoft.com/office/drawing/2014/main" id="{AF8CBC8A-1DD4-287E-CD98-193C50D0BC84}"/>
              </a:ext>
            </a:extLst>
          </p:cNvPr>
          <p:cNvPicPr>
            <a:picLocks noChangeAspect="1"/>
          </p:cNvPicPr>
          <p:nvPr/>
        </p:nvPicPr>
        <p:blipFill>
          <a:blip r:embed="rId2"/>
          <a:stretch>
            <a:fillRect/>
          </a:stretch>
        </p:blipFill>
        <p:spPr>
          <a:xfrm>
            <a:off x="0" y="605790"/>
            <a:ext cx="5403761" cy="3931920"/>
          </a:xfrm>
          <a:prstGeom prst="rect">
            <a:avLst/>
          </a:prstGeom>
        </p:spPr>
      </p:pic>
      <p:sp>
        <p:nvSpPr>
          <p:cNvPr id="7" name="TextBox 6">
            <a:extLst>
              <a:ext uri="{FF2B5EF4-FFF2-40B4-BE49-F238E27FC236}">
                <a16:creationId xmlns:a16="http://schemas.microsoft.com/office/drawing/2014/main" id="{41FBD3B8-427B-51FF-6841-4A5BCB58B217}"/>
              </a:ext>
            </a:extLst>
          </p:cNvPr>
          <p:cNvSpPr txBox="1"/>
          <p:nvPr/>
        </p:nvSpPr>
        <p:spPr>
          <a:xfrm>
            <a:off x="55785" y="4427908"/>
            <a:ext cx="1264762" cy="276999"/>
          </a:xfrm>
          <a:prstGeom prst="rect">
            <a:avLst/>
          </a:prstGeom>
          <a:noFill/>
        </p:spPr>
        <p:txBody>
          <a:bodyPr wrap="square">
            <a:spAutoFit/>
          </a:bodyPr>
          <a:lstStyle/>
          <a:p>
            <a:r>
              <a:rPr lang="en-US" sz="1200" i="1" dirty="0"/>
              <a:t>Source: FRED</a:t>
            </a:r>
          </a:p>
        </p:txBody>
      </p:sp>
      <p:sp>
        <p:nvSpPr>
          <p:cNvPr id="9" name="TextBox 8">
            <a:extLst>
              <a:ext uri="{FF2B5EF4-FFF2-40B4-BE49-F238E27FC236}">
                <a16:creationId xmlns:a16="http://schemas.microsoft.com/office/drawing/2014/main" id="{EADDB958-8996-99BE-D9EA-93508372E582}"/>
              </a:ext>
            </a:extLst>
          </p:cNvPr>
          <p:cNvSpPr txBox="1"/>
          <p:nvPr/>
        </p:nvSpPr>
        <p:spPr>
          <a:xfrm>
            <a:off x="5287029" y="833138"/>
            <a:ext cx="3711056" cy="3585597"/>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In most cases (several countries), the velocity of money is indeed stable over time. For the US, however, it has been decreasing for the past 2 decades.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In theory, money velocity decrease when there are fewer transactions being made.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Why has the velocity of money slowed down in the last years?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This post from the </a:t>
            </a:r>
            <a:r>
              <a:rPr lang="en-US" sz="1400" dirty="0">
                <a:solidFill>
                  <a:prstClr val="black"/>
                </a:solidFill>
                <a:latin typeface="Arial"/>
                <a:hlinkClick r:id="rId3"/>
              </a:rPr>
              <a:t>St. Louis Federal Reserve Bank </a:t>
            </a:r>
            <a:r>
              <a:rPr lang="en-US" sz="1400" dirty="0">
                <a:solidFill>
                  <a:prstClr val="black"/>
                </a:solidFill>
                <a:latin typeface="Arial"/>
              </a:rPr>
              <a:t>suggests the answer lies behind the monetary policy measures undertaken in the aftermath of the Great Recession. </a:t>
            </a:r>
          </a:p>
        </p:txBody>
      </p:sp>
    </p:spTree>
    <p:extLst>
      <p:ext uri="{BB962C8B-B14F-4D97-AF65-F5344CB8AC3E}">
        <p14:creationId xmlns:p14="http://schemas.microsoft.com/office/powerpoint/2010/main" val="1820748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Interest Rates in the US</a:t>
            </a:r>
          </a:p>
        </p:txBody>
      </p:sp>
      <p:sp>
        <p:nvSpPr>
          <p:cNvPr id="7" name="TextBox 6">
            <a:extLst>
              <a:ext uri="{FF2B5EF4-FFF2-40B4-BE49-F238E27FC236}">
                <a16:creationId xmlns:a16="http://schemas.microsoft.com/office/drawing/2014/main" id="{41FBD3B8-427B-51FF-6841-4A5BCB58B217}"/>
              </a:ext>
            </a:extLst>
          </p:cNvPr>
          <p:cNvSpPr txBox="1"/>
          <p:nvPr/>
        </p:nvSpPr>
        <p:spPr>
          <a:xfrm>
            <a:off x="55785" y="4427908"/>
            <a:ext cx="1264762" cy="276999"/>
          </a:xfrm>
          <a:prstGeom prst="rect">
            <a:avLst/>
          </a:prstGeom>
          <a:noFill/>
        </p:spPr>
        <p:txBody>
          <a:bodyPr wrap="square">
            <a:spAutoFit/>
          </a:bodyPr>
          <a:lstStyle/>
          <a:p>
            <a:r>
              <a:rPr lang="en-US" sz="1200" i="1" dirty="0"/>
              <a:t>Source: FRED</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ADDB958-8996-99BE-D9EA-93508372E582}"/>
                  </a:ext>
                </a:extLst>
              </p:cNvPr>
              <p:cNvSpPr txBox="1"/>
              <p:nvPr/>
            </p:nvSpPr>
            <p:spPr>
              <a:xfrm>
                <a:off x="5162973" y="358111"/>
                <a:ext cx="3981027" cy="4262705"/>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To reactivate the economy after the Great Recession, the Federal Reserve kept interest rates low (almost zero) for years.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Intuition: if credit is cheap, present consumption increases, fostering economic growth.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This represented a drastic change from previous dynamics. Investors needed to readjust their portfolios.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Government bonds were no longer attractive to move money across time.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At zero nominal rate (</a:t>
                </a:r>
                <a14:m>
                  <m:oMath xmlns:m="http://schemas.openxmlformats.org/officeDocument/2006/math">
                    <m:r>
                      <a:rPr lang="en-US" sz="1400" b="0" i="1" smtClean="0">
                        <a:solidFill>
                          <a:prstClr val="black"/>
                        </a:solidFill>
                        <a:latin typeface="Cambria Math" panose="02040503050406030204" pitchFamily="18" charset="0"/>
                      </a:rPr>
                      <m:t>𝑖</m:t>
                    </m:r>
                    <m:r>
                      <a:rPr lang="en-US" sz="1400" b="0" i="1" smtClean="0">
                        <a:solidFill>
                          <a:prstClr val="black"/>
                        </a:solidFill>
                        <a:latin typeface="Cambria Math" panose="02040503050406030204" pitchFamily="18" charset="0"/>
                      </a:rPr>
                      <m:t>=0)</m:t>
                    </m:r>
                  </m:oMath>
                </a14:m>
                <a:r>
                  <a:rPr lang="en-US" sz="1400" dirty="0">
                    <a:solidFill>
                      <a:prstClr val="black"/>
                    </a:solidFill>
                    <a:latin typeface="Arial"/>
                  </a:rPr>
                  <a:t>, the real interest </a:t>
                </a:r>
                <a14:m>
                  <m:oMath xmlns:m="http://schemas.openxmlformats.org/officeDocument/2006/math">
                    <m:r>
                      <a:rPr lang="en-US" sz="1400" b="0" i="1" smtClean="0">
                        <a:solidFill>
                          <a:prstClr val="black"/>
                        </a:solidFill>
                        <a:latin typeface="Cambria Math" panose="02040503050406030204" pitchFamily="18" charset="0"/>
                      </a:rPr>
                      <m:t>𝑟</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𝜋</m:t>
                    </m:r>
                  </m:oMath>
                </a14:m>
                <a:r>
                  <a:rPr lang="en-US" sz="1400" dirty="0">
                    <a:solidFill>
                      <a:prstClr val="black"/>
                    </a:solidFill>
                    <a:latin typeface="Arial"/>
                  </a:rPr>
                  <a:t>. You are better-off holding your cash!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Holding cash = ↓ transactions = ↓ velocity.</a:t>
                </a:r>
              </a:p>
            </p:txBody>
          </p:sp>
        </mc:Choice>
        <mc:Fallback xmlns="">
          <p:sp>
            <p:nvSpPr>
              <p:cNvPr id="9" name="TextBox 8">
                <a:extLst>
                  <a:ext uri="{FF2B5EF4-FFF2-40B4-BE49-F238E27FC236}">
                    <a16:creationId xmlns:a16="http://schemas.microsoft.com/office/drawing/2014/main" id="{EADDB958-8996-99BE-D9EA-93508372E582}"/>
                  </a:ext>
                </a:extLst>
              </p:cNvPr>
              <p:cNvSpPr txBox="1">
                <a:spLocks noRot="1" noChangeAspect="1" noMove="1" noResize="1" noEditPoints="1" noAdjustHandles="1" noChangeArrowheads="1" noChangeShapeType="1" noTextEdit="1"/>
              </p:cNvSpPr>
              <p:nvPr/>
            </p:nvSpPr>
            <p:spPr>
              <a:xfrm>
                <a:off x="5162973" y="358111"/>
                <a:ext cx="3981027" cy="4262705"/>
              </a:xfrm>
              <a:prstGeom prst="rect">
                <a:avLst/>
              </a:prstGeom>
              <a:blipFill>
                <a:blip r:embed="rId2"/>
                <a:stretch>
                  <a:fillRect l="-306" t="-286" r="-1531" b="-572"/>
                </a:stretch>
              </a:blipFill>
            </p:spPr>
            <p:txBody>
              <a:bodyPr/>
              <a:lstStyle/>
              <a:p>
                <a:r>
                  <a:rPr lang="en-US">
                    <a:noFill/>
                  </a:rPr>
                  <a:t> </a:t>
                </a:r>
              </a:p>
            </p:txBody>
          </p:sp>
        </mc:Fallback>
      </mc:AlternateContent>
      <p:pic>
        <p:nvPicPr>
          <p:cNvPr id="4" name="Picture 3" descr="Chart, line chart&#10;&#10;Description automatically generated">
            <a:extLst>
              <a:ext uri="{FF2B5EF4-FFF2-40B4-BE49-F238E27FC236}">
                <a16:creationId xmlns:a16="http://schemas.microsoft.com/office/drawing/2014/main" id="{3EDF613C-DEA5-5AAC-F7DE-53AF9910937D}"/>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65679" y="699066"/>
            <a:ext cx="5182725" cy="3770371"/>
          </a:xfrm>
          <a:prstGeom prst="rect">
            <a:avLst/>
          </a:prstGeom>
        </p:spPr>
      </p:pic>
    </p:spTree>
    <p:extLst>
      <p:ext uri="{BB962C8B-B14F-4D97-AF65-F5344CB8AC3E}">
        <p14:creationId xmlns:p14="http://schemas.microsoft.com/office/powerpoint/2010/main" val="16914299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behind the financial system</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787024"/>
            <a:ext cx="8846820" cy="3662541"/>
          </a:xfrm>
          <a:prstGeom prst="rect">
            <a:avLst/>
          </a:prstGeom>
          <a:noFill/>
        </p:spPr>
        <p:txBody>
          <a:bodyPr wrap="square">
            <a:spAutoFit/>
          </a:bodyPr>
          <a:lstStyle/>
          <a:p>
            <a:pPr>
              <a:spcBef>
                <a:spcPts val="1200"/>
              </a:spcBef>
              <a:spcAft>
                <a:spcPts val="1200"/>
              </a:spcAft>
            </a:pPr>
            <a:r>
              <a:rPr lang="en-US" sz="1400" dirty="0"/>
              <a:t>Remarks from the previous example: </a:t>
            </a:r>
          </a:p>
          <a:p>
            <a:pPr marL="285750" indent="-285750">
              <a:spcBef>
                <a:spcPts val="1200"/>
              </a:spcBef>
              <a:spcAft>
                <a:spcPts val="1200"/>
              </a:spcAft>
              <a:buFont typeface="Arial" panose="020B0604020202020204" pitchFamily="34" charset="0"/>
              <a:buChar char="•"/>
            </a:pPr>
            <a:r>
              <a:rPr lang="en-US" sz="1400" dirty="0"/>
              <a:t>Note that you borrowed $10,000 but end up paying $11,500. $1,500 of interest payments. </a:t>
            </a:r>
          </a:p>
          <a:p>
            <a:pPr marL="285750" indent="-285750">
              <a:spcBef>
                <a:spcPts val="1200"/>
              </a:spcBef>
              <a:spcAft>
                <a:spcPts val="1200"/>
              </a:spcAft>
              <a:buFont typeface="Arial" panose="020B0604020202020204" pitchFamily="34" charset="0"/>
              <a:buChar char="•"/>
            </a:pPr>
            <a:r>
              <a:rPr lang="en-US" sz="1400" dirty="0"/>
              <a:t>Saving/borrowing money is just moving consumption units across time. </a:t>
            </a:r>
          </a:p>
          <a:p>
            <a:pPr marL="742950" lvl="1" indent="-285750">
              <a:spcBef>
                <a:spcPts val="1200"/>
              </a:spcBef>
              <a:spcAft>
                <a:spcPts val="1200"/>
              </a:spcAft>
              <a:buFont typeface="Arial" panose="020B0604020202020204" pitchFamily="34" charset="0"/>
              <a:buChar char="•"/>
            </a:pPr>
            <a:r>
              <a:rPr lang="en-US" sz="1400" dirty="0"/>
              <a:t>Example: saving for retirement </a:t>
            </a:r>
            <a:r>
              <a:rPr lang="en-US" sz="1400" dirty="0">
                <a:sym typeface="Wingdings" panose="05000000000000000000" pitchFamily="2" charset="2"/>
              </a:rPr>
              <a:t> moving consumption units from the present to the future. </a:t>
            </a:r>
          </a:p>
          <a:p>
            <a:pPr marL="742950" lvl="1" indent="-285750">
              <a:spcBef>
                <a:spcPts val="1200"/>
              </a:spcBef>
              <a:spcAft>
                <a:spcPts val="1200"/>
              </a:spcAft>
              <a:buFont typeface="Arial" panose="020B0604020202020204" pitchFamily="34" charset="0"/>
              <a:buChar char="•"/>
            </a:pPr>
            <a:r>
              <a:rPr lang="en-US" sz="1400" dirty="0">
                <a:sym typeface="Wingdings" panose="05000000000000000000" pitchFamily="2" charset="2"/>
              </a:rPr>
              <a:t>Example: student loans  moving consumption units from the future to the present. </a:t>
            </a:r>
            <a:endParaRPr lang="en-US" sz="1400" dirty="0"/>
          </a:p>
          <a:p>
            <a:pPr marL="285750" indent="-285750">
              <a:spcBef>
                <a:spcPts val="1200"/>
              </a:spcBef>
              <a:spcAft>
                <a:spcPts val="1200"/>
              </a:spcAft>
              <a:buFont typeface="Arial" panose="020B0604020202020204" pitchFamily="34" charset="0"/>
              <a:buChar char="•"/>
            </a:pPr>
            <a:r>
              <a:rPr lang="en-US" sz="1400" dirty="0"/>
              <a:t>The interest rate captures the price of moving money (consumption units) across time. </a:t>
            </a:r>
          </a:p>
          <a:p>
            <a:pPr marL="742950" lvl="1" indent="-285750">
              <a:spcBef>
                <a:spcPts val="1200"/>
              </a:spcBef>
              <a:spcAft>
                <a:spcPts val="1200"/>
              </a:spcAft>
              <a:buFont typeface="Arial" panose="020B0604020202020204" pitchFamily="34" charset="0"/>
              <a:buChar char="•"/>
            </a:pPr>
            <a:r>
              <a:rPr lang="en-US" sz="1400" dirty="0"/>
              <a:t>It represents the opportunity cost of substituting present consumption for future consumption. The price of using the “time machine” of the economy. </a:t>
            </a:r>
          </a:p>
        </p:txBody>
      </p:sp>
    </p:spTree>
    <p:extLst>
      <p:ext uri="{BB962C8B-B14F-4D97-AF65-F5344CB8AC3E}">
        <p14:creationId xmlns:p14="http://schemas.microsoft.com/office/powerpoint/2010/main" val="930646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Monetary Neutrality</a:t>
            </a:r>
          </a:p>
        </p:txBody>
      </p:sp>
      <p:sp>
        <p:nvSpPr>
          <p:cNvPr id="11" name="TextBox 10">
            <a:extLst>
              <a:ext uri="{FF2B5EF4-FFF2-40B4-BE49-F238E27FC236}">
                <a16:creationId xmlns:a16="http://schemas.microsoft.com/office/drawing/2014/main" id="{8BD5BD6A-4117-9F80-6CB1-D316E34598EB}"/>
              </a:ext>
            </a:extLst>
          </p:cNvPr>
          <p:cNvSpPr txBox="1"/>
          <p:nvPr/>
        </p:nvSpPr>
        <p:spPr>
          <a:xfrm>
            <a:off x="99603" y="748558"/>
            <a:ext cx="8944793" cy="3385542"/>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We have discussed how the money supply influences prices (i.e. inflation).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Since the causal mechanism is through the value of money, some economists posit that changes in nominal variables (e.g. money supply, nominal interest rate) do not influence real variables (output, employment, real interest rate). This concept is called </a:t>
            </a:r>
            <a:r>
              <a:rPr lang="en-US" sz="1400" b="1" dirty="0">
                <a:solidFill>
                  <a:prstClr val="black"/>
                </a:solidFill>
                <a:latin typeface="Arial"/>
              </a:rPr>
              <a:t>monetary neutrality. </a:t>
            </a:r>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Intuition</a:t>
            </a:r>
            <a:r>
              <a:rPr lang="en-US" sz="1400" dirty="0">
                <a:solidFill>
                  <a:prstClr val="black"/>
                </a:solidFill>
                <a:latin typeface="Arial"/>
              </a:rPr>
              <a:t>: more dollars chasing the same amount of goods. If the central bank doubles the money supply of the economy, then the value of each dollar decreases by half, but the output (physical units) remains unchanged.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Is this a realistic example? Not necessarily. Economic theory (and evidence) suggest that money is neutral in the long-run but has effects on real variables in the short-run.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Takeaway</a:t>
            </a:r>
            <a:r>
              <a:rPr lang="en-US" sz="1400" dirty="0">
                <a:solidFill>
                  <a:prstClr val="black"/>
                </a:solidFill>
                <a:latin typeface="Arial"/>
              </a:rPr>
              <a:t>: monetary policy cannot determine the growth path of the economy but can boost/decrease economic activity in the short-run. </a:t>
            </a:r>
          </a:p>
        </p:txBody>
      </p:sp>
    </p:spTree>
    <p:extLst>
      <p:ext uri="{BB962C8B-B14F-4D97-AF65-F5344CB8AC3E}">
        <p14:creationId xmlns:p14="http://schemas.microsoft.com/office/powerpoint/2010/main" val="2253066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Summary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576290"/>
                <a:ext cx="8944793" cy="4092659"/>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Let’s wrap up some of the concepts we covered so far: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Quantity Equation: </a:t>
                </a:r>
                <a:r>
                  <a:rPr lang="en-US" sz="1400" dirty="0">
                    <a:solidFill>
                      <a:prstClr val="black"/>
                    </a:solidFill>
                    <a:latin typeface="Arial"/>
                  </a:rPr>
                  <a:t>if the velocity of money is stable across time, then real GDP growth rate could be approximated by:</a:t>
                </a:r>
                <a:endParaRPr lang="en-US" sz="1400" b="1" dirty="0">
                  <a:solidFill>
                    <a:prstClr val="black"/>
                  </a:solidFill>
                  <a:latin typeface="Arial"/>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𝑦</m:t>
                      </m:r>
                      <m:r>
                        <a:rPr lang="en-US" sz="1400" b="0" i="1" smtClean="0">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𝑚</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𝜋</m:t>
                      </m:r>
                    </m:oMath>
                  </m:oMathPara>
                </a14:m>
                <a:endParaRPr lang="en-US" sz="1400" dirty="0">
                  <a:solidFill>
                    <a:prstClr val="black"/>
                  </a:solidFill>
                </a:endParaRP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Real Interest rate: </a:t>
                </a:r>
                <a:r>
                  <a:rPr lang="en-US" sz="1400" dirty="0">
                    <a:solidFill>
                      <a:prstClr val="black"/>
                    </a:solidFill>
                    <a:latin typeface="Arial"/>
                  </a:rPr>
                  <a:t>the</a:t>
                </a:r>
                <a:r>
                  <a:rPr lang="en-US" sz="1400" b="1" dirty="0">
                    <a:solidFill>
                      <a:prstClr val="black"/>
                    </a:solidFill>
                    <a:latin typeface="Arial"/>
                  </a:rPr>
                  <a:t> </a:t>
                </a:r>
                <a:r>
                  <a:rPr lang="en-US" sz="1400" dirty="0">
                    <a:solidFill>
                      <a:prstClr val="black"/>
                    </a:solidFill>
                    <a:latin typeface="Arial"/>
                  </a:rPr>
                  <a:t>difference between the nominal interest rate </a:t>
                </a:r>
                <a14:m>
                  <m:oMath xmlns:m="http://schemas.openxmlformats.org/officeDocument/2006/math">
                    <m:r>
                      <a:rPr lang="en-US" sz="1400" b="0" i="1" smtClean="0">
                        <a:solidFill>
                          <a:prstClr val="black"/>
                        </a:solidFill>
                        <a:latin typeface="Cambria Math" panose="02040503050406030204" pitchFamily="18" charset="0"/>
                      </a:rPr>
                      <m:t>𝑖</m:t>
                    </m:r>
                  </m:oMath>
                </a14:m>
                <a:r>
                  <a:rPr lang="en-US" sz="1400" dirty="0">
                    <a:solidFill>
                      <a:prstClr val="black"/>
                    </a:solidFill>
                    <a:latin typeface="Arial"/>
                  </a:rPr>
                  <a:t> and inflation </a:t>
                </a:r>
                <a14:m>
                  <m:oMath xmlns:m="http://schemas.openxmlformats.org/officeDocument/2006/math">
                    <m:r>
                      <a:rPr lang="en-US" sz="1400" b="0" i="1" smtClean="0">
                        <a:solidFill>
                          <a:prstClr val="black"/>
                        </a:solidFill>
                        <a:latin typeface="Cambria Math" panose="02040503050406030204" pitchFamily="18" charset="0"/>
                      </a:rPr>
                      <m:t>𝜋</m:t>
                    </m:r>
                  </m:oMath>
                </a14:m>
                <a:r>
                  <a:rPr lang="en-US" sz="1400" dirty="0">
                    <a:solidFill>
                      <a:prstClr val="black"/>
                    </a:solidFill>
                    <a:latin typeface="Arial"/>
                  </a:rPr>
                  <a:t>. </a:t>
                </a:r>
                <a:endParaRPr lang="en-US" sz="1400" b="1" dirty="0">
                  <a:solidFill>
                    <a:prstClr val="black"/>
                  </a:solidFill>
                  <a:latin typeface="Arial"/>
                </a:endParaRP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𝑟</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𝑖</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𝜋</m:t>
                      </m:r>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Money supply determines the value of money </a:t>
                </a:r>
                <a14:m>
                  <m:oMath xmlns:m="http://schemas.openxmlformats.org/officeDocument/2006/math">
                    <m:d>
                      <m:dPr>
                        <m:ctrlPr>
                          <a:rPr lang="en-US" sz="1400" b="0" i="1" smtClean="0">
                            <a:solidFill>
                              <a:prstClr val="black"/>
                            </a:solidFill>
                            <a:latin typeface="Cambria Math" panose="02040503050406030204" pitchFamily="18" charset="0"/>
                          </a:rPr>
                        </m:ctrlPr>
                      </m:dPr>
                      <m:e>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num>
                          <m:den>
                            <m:r>
                              <a:rPr lang="en-US" sz="1400" b="0" i="1" smtClean="0">
                                <a:solidFill>
                                  <a:prstClr val="black"/>
                                </a:solidFill>
                                <a:latin typeface="Cambria Math" panose="02040503050406030204" pitchFamily="18" charset="0"/>
                              </a:rPr>
                              <m:t>𝑃</m:t>
                            </m:r>
                          </m:den>
                        </m:f>
                      </m:e>
                    </m:d>
                    <m:r>
                      <a:rPr lang="en-US" sz="1400" b="0" i="1" smtClean="0">
                        <a:solidFill>
                          <a:prstClr val="black"/>
                        </a:solidFill>
                        <a:latin typeface="Cambria Math" panose="02040503050406030204" pitchFamily="18" charset="0"/>
                      </a:rPr>
                      <m:t> </m:t>
                    </m:r>
                  </m:oMath>
                </a14:m>
                <a:r>
                  <a:rPr lang="en-US" sz="1400" dirty="0">
                    <a:solidFill>
                      <a:prstClr val="black"/>
                    </a:solidFill>
                    <a:latin typeface="Arial"/>
                  </a:rPr>
                  <a:t>and therefore sets the price of credit </a:t>
                </a:r>
                <a14:m>
                  <m:oMath xmlns:m="http://schemas.openxmlformats.org/officeDocument/2006/math">
                    <m:r>
                      <a:rPr lang="en-US" sz="1400" b="0" i="1" smtClean="0">
                        <a:solidFill>
                          <a:prstClr val="black"/>
                        </a:solidFill>
                        <a:latin typeface="Cambria Math" panose="02040503050406030204" pitchFamily="18" charset="0"/>
                      </a:rPr>
                      <m:t>𝑖</m:t>
                    </m:r>
                  </m:oMath>
                </a14:m>
                <a:r>
                  <a:rPr lang="en-US" sz="1400" dirty="0">
                    <a:solidFill>
                      <a:prstClr val="black"/>
                    </a:solidFill>
                    <a:latin typeface="Arial"/>
                  </a:rPr>
                  <a:t>.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Example: Let the money supply be $10. Suppose you want to consume $15 worth of units today. Then, your demand for credit equals $5, which leads to an equilibrium nominal interest rate in the market for loanable funds.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Intuition: </a:t>
                </a:r>
                <a:r>
                  <a:rPr lang="en-US" sz="1400" dirty="0">
                    <a:solidFill>
                      <a:prstClr val="black"/>
                    </a:solidFill>
                    <a:latin typeface="Arial"/>
                  </a:rPr>
                  <a:t>the real interest rate shapes the incentives for economic growth as it measures the cost of moving physical consumption units across time.</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576290"/>
                <a:ext cx="8944793" cy="4092659"/>
              </a:xfrm>
              <a:prstGeom prst="rect">
                <a:avLst/>
              </a:prstGeom>
              <a:blipFill>
                <a:blip r:embed="rId2"/>
                <a:stretch>
                  <a:fillRect l="-204" t="-298" r="-682" b="-596"/>
                </a:stretch>
              </a:blipFill>
            </p:spPr>
            <p:txBody>
              <a:bodyPr/>
              <a:lstStyle/>
              <a:p>
                <a:r>
                  <a:rPr lang="en-US">
                    <a:noFill/>
                  </a:rPr>
                  <a:t> </a:t>
                </a:r>
              </a:p>
            </p:txBody>
          </p:sp>
        </mc:Fallback>
      </mc:AlternateContent>
    </p:spTree>
    <p:extLst>
      <p:ext uri="{BB962C8B-B14F-4D97-AF65-F5344CB8AC3E}">
        <p14:creationId xmlns:p14="http://schemas.microsoft.com/office/powerpoint/2010/main" val="8570919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a:xfrm>
            <a:off x="526131" y="2293915"/>
            <a:ext cx="8493615" cy="656910"/>
          </a:xfrm>
        </p:spPr>
        <p:txBody>
          <a:bodyPr/>
          <a:lstStyle/>
          <a:p>
            <a:r>
              <a:rPr lang="en-US" dirty="0"/>
              <a:t>Macroeconomics</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9147911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Economics </a:t>
            </a:r>
          </a:p>
        </p:txBody>
      </p:sp>
      <p:sp>
        <p:nvSpPr>
          <p:cNvPr id="41" name="TextBox 40">
            <a:extLst>
              <a:ext uri="{FF2B5EF4-FFF2-40B4-BE49-F238E27FC236}">
                <a16:creationId xmlns:a16="http://schemas.microsoft.com/office/drawing/2014/main" id="{42E30099-FA3A-73C5-15A5-D76135102660}"/>
              </a:ext>
            </a:extLst>
          </p:cNvPr>
          <p:cNvSpPr txBox="1"/>
          <p:nvPr/>
        </p:nvSpPr>
        <p:spPr>
          <a:xfrm>
            <a:off x="204470" y="763824"/>
            <a:ext cx="8735061" cy="34163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Economics is divided into two branches:</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Microeconomics:</a:t>
            </a:r>
            <a:r>
              <a:rPr lang="en-US" sz="1400" dirty="0">
                <a:solidFill>
                  <a:prstClr val="black"/>
                </a:solidFill>
                <a:latin typeface="Arial"/>
              </a:rPr>
              <a:t> the study of how households and firms make decisions and how they interact in markets.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Explain how individual households and firms interact with each other in specific markets.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Example: market for burgers, labor market, insurance market.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Macroeconomics: </a:t>
            </a:r>
            <a:r>
              <a:rPr lang="en-US" sz="1400" dirty="0">
                <a:solidFill>
                  <a:prstClr val="black"/>
                </a:solidFill>
                <a:latin typeface="Arial"/>
              </a:rPr>
              <a:t>the study of economy-wide phenomena, including inflation, unemployment and economic growth.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Explain the economic changes that affect households, firms and markets simultaneously.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Study of the economy as an aggregated unit: all markets at the same time. </a:t>
            </a:r>
          </a:p>
        </p:txBody>
      </p:sp>
    </p:spTree>
    <p:extLst>
      <p:ext uri="{BB962C8B-B14F-4D97-AF65-F5344CB8AC3E}">
        <p14:creationId xmlns:p14="http://schemas.microsoft.com/office/powerpoint/2010/main" val="1130717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GDP Definition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DD3D85D-DC78-70EE-1C87-7B1FD9B614E0}"/>
                  </a:ext>
                </a:extLst>
              </p:cNvPr>
              <p:cNvSpPr txBox="1"/>
              <p:nvPr/>
            </p:nvSpPr>
            <p:spPr>
              <a:xfrm>
                <a:off x="127318" y="604498"/>
                <a:ext cx="8730932" cy="3908762"/>
              </a:xfrm>
              <a:prstGeom prst="rect">
                <a:avLst/>
              </a:prstGeom>
              <a:noFill/>
            </p:spPr>
            <p:txBody>
              <a:bodyPr wrap="square">
                <a:spAutoFit/>
              </a:bodyPr>
              <a:lstStyle/>
              <a:p>
                <a:pPr algn="just" defTabSz="457189">
                  <a:spcBef>
                    <a:spcPts val="600"/>
                  </a:spcBef>
                  <a:spcAft>
                    <a:spcPts val="600"/>
                  </a:spcAft>
                </a:pPr>
                <a:r>
                  <a:rPr lang="en-US" sz="1400" b="1" dirty="0">
                    <a:solidFill>
                      <a:prstClr val="black"/>
                    </a:solidFill>
                    <a:latin typeface="Arial"/>
                  </a:rPr>
                  <a:t>Gross Domestic Product (GDP): </a:t>
                </a:r>
                <a:r>
                  <a:rPr lang="en-US" sz="1400" dirty="0">
                    <a:solidFill>
                      <a:prstClr val="black"/>
                    </a:solidFill>
                    <a:latin typeface="Arial"/>
                  </a:rPr>
                  <a:t>the market value of all </a:t>
                </a:r>
                <a:r>
                  <a:rPr lang="en-US" sz="1400" b="1" dirty="0">
                    <a:solidFill>
                      <a:prstClr val="black"/>
                    </a:solidFill>
                    <a:latin typeface="Arial"/>
                  </a:rPr>
                  <a:t>final goods and services </a:t>
                </a:r>
                <a:r>
                  <a:rPr lang="en-US" sz="1400" dirty="0">
                    <a:solidFill>
                      <a:prstClr val="black"/>
                    </a:solidFill>
                    <a:latin typeface="Arial"/>
                  </a:rPr>
                  <a:t>produced within a country in a given period. </a:t>
                </a: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All goods and services: </a:t>
                </a:r>
                <a:r>
                  <a:rPr lang="en-US" sz="1400" dirty="0">
                    <a:solidFill>
                      <a:prstClr val="black"/>
                    </a:solidFill>
                    <a:latin typeface="Arial"/>
                  </a:rPr>
                  <a:t>all items sold in legal markets.  </a:t>
                </a: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Final goods: </a:t>
                </a:r>
                <a:r>
                  <a:rPr lang="en-US" sz="1400" dirty="0">
                    <a:solidFill>
                      <a:prstClr val="black"/>
                    </a:solidFill>
                    <a:latin typeface="Arial"/>
                  </a:rPr>
                  <a:t>exclude production inputs. Why? Values of intermediate goods is already included in the price (e.g. recall the relation between labor and consumption prices). </a:t>
                </a:r>
                <a:endParaRPr lang="en-US" sz="1400" b="1" dirty="0">
                  <a:solidFill>
                    <a:prstClr val="black"/>
                  </a:solidFill>
                  <a:latin typeface="Arial"/>
                </a:endParaRP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Market value:</a:t>
                </a:r>
                <a:r>
                  <a:rPr lang="en-US" sz="1400" dirty="0">
                    <a:solidFill>
                      <a:prstClr val="black"/>
                    </a:solidFill>
                    <a:latin typeface="Arial"/>
                  </a:rPr>
                  <a:t> we use market prices (i.e. reflects willingness to pay for all goods in the economy). </a:t>
                </a:r>
              </a:p>
              <a:p>
                <a:pPr defTabSz="457189">
                  <a:spcBef>
                    <a:spcPts val="600"/>
                  </a:spcBef>
                  <a:spcAft>
                    <a:spcPts val="600"/>
                  </a:spcAft>
                </a:pPr>
                <a:r>
                  <a:rPr lang="en-US" sz="1400" b="1" dirty="0">
                    <a:solidFill>
                      <a:prstClr val="black"/>
                    </a:solidFill>
                    <a:latin typeface="Arial"/>
                  </a:rPr>
                  <a:t>GDP Definition: 	 </a:t>
                </a:r>
                <a14:m>
                  <m:oMath xmlns:m="http://schemas.openxmlformats.org/officeDocument/2006/math">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𝐶</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𝑁𝑋</m:t>
                    </m:r>
                  </m:oMath>
                </a14:m>
                <a:endParaRPr lang="en-US" sz="1400" dirty="0">
                  <a:solidFill>
                    <a:prstClr val="black"/>
                  </a:solidFill>
                  <a:latin typeface="Arial"/>
                </a:endParaRP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C </a:t>
                </a:r>
                <a:r>
                  <a:rPr lang="en-US" sz="1400" b="1" dirty="0">
                    <a:solidFill>
                      <a:prstClr val="black"/>
                    </a:solidFill>
                    <a:latin typeface="Arial"/>
                    <a:sym typeface="Wingdings" panose="05000000000000000000" pitchFamily="2" charset="2"/>
                  </a:rPr>
                  <a:t> </a:t>
                </a:r>
                <a:r>
                  <a:rPr lang="en-US" sz="1400" b="1" dirty="0">
                    <a:solidFill>
                      <a:prstClr val="black"/>
                    </a:solidFill>
                    <a:latin typeface="Arial"/>
                  </a:rPr>
                  <a:t>Consumption</a:t>
                </a:r>
                <a:r>
                  <a:rPr lang="en-US" sz="1400" dirty="0">
                    <a:solidFill>
                      <a:prstClr val="black"/>
                    </a:solidFill>
                    <a:latin typeface="Arial"/>
                  </a:rPr>
                  <a:t>: spending by households on goods and services (except for housing purchases). </a:t>
                </a: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I </a:t>
                </a:r>
                <a:r>
                  <a:rPr lang="en-US" sz="1400" b="1" dirty="0">
                    <a:solidFill>
                      <a:prstClr val="black"/>
                    </a:solidFill>
                    <a:latin typeface="Arial"/>
                    <a:sym typeface="Wingdings" panose="05000000000000000000" pitchFamily="2" charset="2"/>
                  </a:rPr>
                  <a:t></a:t>
                </a:r>
                <a:r>
                  <a:rPr lang="en-US" sz="1400" b="1" dirty="0">
                    <a:solidFill>
                      <a:prstClr val="black"/>
                    </a:solidFill>
                    <a:latin typeface="Arial"/>
                  </a:rPr>
                  <a:t> Investment </a:t>
                </a:r>
                <a:r>
                  <a:rPr lang="en-US" sz="1400" dirty="0">
                    <a:solidFill>
                      <a:prstClr val="black"/>
                    </a:solidFill>
                    <a:latin typeface="Arial"/>
                  </a:rPr>
                  <a:t>: spending on business capital, residential capital, and inventories. </a:t>
                </a: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rPr>
                  <a:t>G </a:t>
                </a:r>
                <a:r>
                  <a:rPr lang="en-US" sz="1400" b="1" dirty="0">
                    <a:solidFill>
                      <a:prstClr val="black"/>
                    </a:solidFill>
                    <a:latin typeface="Arial"/>
                    <a:sym typeface="Wingdings" panose="05000000000000000000" pitchFamily="2" charset="2"/>
                  </a:rPr>
                  <a:t> Government Purchases</a:t>
                </a:r>
                <a:r>
                  <a:rPr lang="en-US" sz="1400" dirty="0">
                    <a:solidFill>
                      <a:prstClr val="black"/>
                    </a:solidFill>
                    <a:latin typeface="Arial"/>
                    <a:sym typeface="Wingdings" panose="05000000000000000000" pitchFamily="2" charset="2"/>
                  </a:rPr>
                  <a:t>: spending on goods and services by local, state, and federal governments. </a:t>
                </a:r>
              </a:p>
              <a:p>
                <a:pPr marL="285750" indent="-285750" defTabSz="457189">
                  <a:spcBef>
                    <a:spcPts val="600"/>
                  </a:spcBef>
                  <a:spcAft>
                    <a:spcPts val="600"/>
                  </a:spcAft>
                  <a:buFont typeface="Wingdings" panose="05000000000000000000" pitchFamily="2" charset="2"/>
                  <a:buChar char="q"/>
                </a:pPr>
                <a:r>
                  <a:rPr lang="en-US" sz="1400" b="1" dirty="0">
                    <a:solidFill>
                      <a:prstClr val="black"/>
                    </a:solidFill>
                    <a:latin typeface="Arial"/>
                    <a:sym typeface="Wingdings" panose="05000000000000000000" pitchFamily="2" charset="2"/>
                  </a:rPr>
                  <a:t>NX  Net Exports</a:t>
                </a:r>
                <a:r>
                  <a:rPr lang="en-US" sz="1400" dirty="0">
                    <a:solidFill>
                      <a:prstClr val="black"/>
                    </a:solidFill>
                    <a:latin typeface="Arial"/>
                    <a:sym typeface="Wingdings" panose="05000000000000000000" pitchFamily="2" charset="2"/>
                  </a:rPr>
                  <a:t>: the difference between exports and imports. </a:t>
                </a:r>
                <a:endParaRPr lang="en-US" sz="1400" dirty="0">
                  <a:solidFill>
                    <a:prstClr val="black"/>
                  </a:solidFill>
                  <a:latin typeface="Arial"/>
                </a:endParaRPr>
              </a:p>
            </p:txBody>
          </p:sp>
        </mc:Choice>
        <mc:Fallback xmlns="">
          <p:sp>
            <p:nvSpPr>
              <p:cNvPr id="10" name="TextBox 9">
                <a:extLst>
                  <a:ext uri="{FF2B5EF4-FFF2-40B4-BE49-F238E27FC236}">
                    <a16:creationId xmlns:a16="http://schemas.microsoft.com/office/drawing/2014/main" id="{DDD3D85D-DC78-70EE-1C87-7B1FD9B614E0}"/>
                  </a:ext>
                </a:extLst>
              </p:cNvPr>
              <p:cNvSpPr txBox="1">
                <a:spLocks noRot="1" noChangeAspect="1" noMove="1" noResize="1" noEditPoints="1" noAdjustHandles="1" noChangeArrowheads="1" noChangeShapeType="1" noTextEdit="1"/>
              </p:cNvSpPr>
              <p:nvPr/>
            </p:nvSpPr>
            <p:spPr>
              <a:xfrm>
                <a:off x="127318" y="604498"/>
                <a:ext cx="8730932" cy="3908762"/>
              </a:xfrm>
              <a:prstGeom prst="rect">
                <a:avLst/>
              </a:prstGeom>
              <a:blipFill>
                <a:blip r:embed="rId2"/>
                <a:stretch>
                  <a:fillRect l="-209" t="-312" r="-209" b="-780"/>
                </a:stretch>
              </a:blipFill>
            </p:spPr>
            <p:txBody>
              <a:bodyPr/>
              <a:lstStyle/>
              <a:p>
                <a:r>
                  <a:rPr lang="en-US">
                    <a:noFill/>
                  </a:rPr>
                  <a:t> </a:t>
                </a:r>
              </a:p>
            </p:txBody>
          </p:sp>
        </mc:Fallback>
      </mc:AlternateContent>
    </p:spTree>
    <p:extLst>
      <p:ext uri="{BB962C8B-B14F-4D97-AF65-F5344CB8AC3E}">
        <p14:creationId xmlns:p14="http://schemas.microsoft.com/office/powerpoint/2010/main" val="316930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Aggregate-Demand and Supply</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BD2EAF2-8810-78DE-0497-85C6E9865D7F}"/>
                  </a:ext>
                </a:extLst>
              </p:cNvPr>
              <p:cNvSpPr txBox="1"/>
              <p:nvPr/>
            </p:nvSpPr>
            <p:spPr>
              <a:xfrm>
                <a:off x="148590" y="777215"/>
                <a:ext cx="8846820" cy="3754874"/>
              </a:xfrm>
              <a:prstGeom prst="rect">
                <a:avLst/>
              </a:prstGeom>
              <a:noFill/>
            </p:spPr>
            <p:txBody>
              <a:bodyPr wrap="square">
                <a:spAutoFit/>
              </a:bodyPr>
              <a:lstStyle/>
              <a:p>
                <a:pPr marL="285750" indent="-285750" defTabSz="457189">
                  <a:spcBef>
                    <a:spcPts val="600"/>
                  </a:spcBef>
                  <a:spcAft>
                    <a:spcPts val="600"/>
                  </a:spcAft>
                  <a:buFont typeface="Arial" panose="020B0604020202020204" pitchFamily="34" charset="0"/>
                  <a:buChar char="•"/>
                </a:pPr>
                <a:r>
                  <a:rPr lang="en-US" sz="1400" b="1" dirty="0">
                    <a:solidFill>
                      <a:prstClr val="black"/>
                    </a:solidFill>
                  </a:rPr>
                  <a:t>Aggregate-Supply Curve: </a:t>
                </a:r>
                <a:r>
                  <a:rPr lang="en-US" sz="1400" dirty="0">
                    <a:solidFill>
                      <a:prstClr val="black"/>
                    </a:solidFill>
                  </a:rPr>
                  <a:t>a curve that shows the quantity of goods and services that firms choose to produce and sell at each price level. </a:t>
                </a:r>
              </a:p>
              <a:p>
                <a:pPr marL="285750" indent="-285750" defTabSz="457189">
                  <a:spcBef>
                    <a:spcPts val="600"/>
                  </a:spcBef>
                  <a:spcAft>
                    <a:spcPts val="600"/>
                  </a:spcAft>
                  <a:buFont typeface="Arial" panose="020B0604020202020204" pitchFamily="34" charset="0"/>
                  <a:buChar char="•"/>
                </a:pPr>
                <a:r>
                  <a:rPr lang="en-US" sz="1400" b="1" dirty="0">
                    <a:solidFill>
                      <a:prstClr val="black"/>
                    </a:solidFill>
                    <a:latin typeface="Arial"/>
                  </a:rPr>
                  <a:t>Aggregate-Demand Curve: </a:t>
                </a:r>
                <a:r>
                  <a:rPr lang="en-US" sz="1400" dirty="0">
                    <a:solidFill>
                      <a:prstClr val="black"/>
                    </a:solidFill>
                    <a:latin typeface="Arial"/>
                  </a:rPr>
                  <a:t>a curve that shows the quantity of goods and services that households, firms, the government, and customers abroad want to buy at each price level. </a:t>
                </a:r>
              </a:p>
              <a:p>
                <a:pPr marL="742950" lvl="1" indent="-285750" defTabSz="457189">
                  <a:spcBef>
                    <a:spcPts val="600"/>
                  </a:spcBef>
                  <a:spcAft>
                    <a:spcPts val="600"/>
                  </a:spcAft>
                  <a:buFont typeface="Wingdings" panose="05000000000000000000" pitchFamily="2" charset="2"/>
                  <a:buChar char="q"/>
                </a:pPr>
                <a:r>
                  <a:rPr lang="en-US" sz="1400" dirty="0">
                    <a:solidFill>
                      <a:prstClr val="black"/>
                    </a:solidFill>
                    <a:latin typeface="Arial"/>
                  </a:rPr>
                  <a:t>Notice the definition is pretty similar to the GDP. 			</a:t>
                </a:r>
                <a14:m>
                  <m:oMath xmlns:m="http://schemas.openxmlformats.org/officeDocument/2006/math">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𝐶</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𝑁𝑋</m:t>
                    </m:r>
                  </m:oMath>
                </a14:m>
                <a:endParaRPr lang="en-US" sz="1400" dirty="0">
                  <a:solidFill>
                    <a:prstClr val="black"/>
                  </a:solidFill>
                  <a:latin typeface="Arial"/>
                </a:endParaRPr>
              </a:p>
              <a:p>
                <a:pPr marL="742950" lvl="1" indent="-285750" defTabSz="457189">
                  <a:spcBef>
                    <a:spcPts val="600"/>
                  </a:spcBef>
                  <a:spcAft>
                    <a:spcPts val="600"/>
                  </a:spcAft>
                  <a:buFont typeface="Wingdings" panose="05000000000000000000" pitchFamily="2" charset="2"/>
                  <a:buChar char="q"/>
                </a:pPr>
                <a:r>
                  <a:rPr lang="en-US" sz="1400" dirty="0">
                    <a:solidFill>
                      <a:prstClr val="black"/>
                    </a:solidFill>
                    <a:latin typeface="Arial"/>
                  </a:rPr>
                  <a:t>Each GDP component contributes to the aggregate-demand. </a:t>
                </a:r>
              </a:p>
              <a:p>
                <a:pPr marL="285750" indent="-285750" defTabSz="457189">
                  <a:spcBef>
                    <a:spcPts val="600"/>
                  </a:spcBef>
                  <a:spcAft>
                    <a:spcPts val="600"/>
                  </a:spcAft>
                  <a:buFont typeface="Arial" panose="020B0604020202020204" pitchFamily="34" charset="0"/>
                  <a:buChar char="•"/>
                </a:pPr>
                <a:r>
                  <a:rPr lang="en-US" sz="1400" dirty="0">
                    <a:solidFill>
                      <a:prstClr val="black"/>
                    </a:solidFill>
                    <a:latin typeface="Arial"/>
                  </a:rPr>
                  <a:t>So, can we do the same market equilibrium analysis as always? Yes, but the intuition is different. </a:t>
                </a:r>
              </a:p>
              <a:p>
                <a:pPr marL="742950" lvl="1" indent="-285750" defTabSz="457189">
                  <a:spcBef>
                    <a:spcPts val="600"/>
                  </a:spcBef>
                  <a:spcAft>
                    <a:spcPts val="600"/>
                  </a:spcAft>
                  <a:buFont typeface="Arial" panose="020B0604020202020204" pitchFamily="34" charset="0"/>
                  <a:buChar char="•"/>
                </a:pPr>
                <a:r>
                  <a:rPr lang="en-US" sz="1400" b="1" dirty="0">
                    <a:solidFill>
                      <a:prstClr val="black"/>
                    </a:solidFill>
                    <a:latin typeface="Arial"/>
                  </a:rPr>
                  <a:t>Microeconomics: </a:t>
                </a:r>
                <a:r>
                  <a:rPr lang="en-US" sz="1400" dirty="0">
                    <a:solidFill>
                      <a:prstClr val="black"/>
                    </a:solidFill>
                    <a:latin typeface="Arial"/>
                  </a:rPr>
                  <a:t>in our traditional model (e.g. market for burgers) upon a price increase consumers are willing to buy a lower number of burgers. They’ll substitute it for other good (e.g. pizza). </a:t>
                </a:r>
              </a:p>
              <a:p>
                <a:pPr marL="742950" lvl="1" indent="-285750" defTabSz="457189">
                  <a:spcBef>
                    <a:spcPts val="600"/>
                  </a:spcBef>
                  <a:spcAft>
                    <a:spcPts val="600"/>
                  </a:spcAft>
                  <a:buFont typeface="Arial" panose="020B0604020202020204" pitchFamily="34" charset="0"/>
                  <a:buChar char="•"/>
                </a:pPr>
                <a:r>
                  <a:rPr lang="en-US" sz="1400" dirty="0">
                    <a:solidFill>
                      <a:prstClr val="black"/>
                    </a:solidFill>
                    <a:latin typeface="Arial"/>
                  </a:rPr>
                  <a:t>This is not the same for the aggregate economy. There is no substitution across markets. Aggregate analysis contains all firms from all markets. Still we have a downward sloping curve. </a:t>
                </a:r>
              </a:p>
              <a:p>
                <a:pPr marL="285750" indent="-285750" defTabSz="457189">
                  <a:spcBef>
                    <a:spcPts val="600"/>
                  </a:spcBef>
                  <a:spcAft>
                    <a:spcPts val="600"/>
                  </a:spcAft>
                  <a:buFont typeface="Arial" panose="020B0604020202020204" pitchFamily="34" charset="0"/>
                  <a:buChar char="•"/>
                </a:pPr>
                <a:r>
                  <a:rPr lang="en-US" sz="1400" b="1" dirty="0">
                    <a:solidFill>
                      <a:prstClr val="black"/>
                    </a:solidFill>
                    <a:latin typeface="Arial"/>
                  </a:rPr>
                  <a:t>Takeaway: </a:t>
                </a:r>
                <a:r>
                  <a:rPr lang="en-US" sz="1400" dirty="0">
                    <a:solidFill>
                      <a:prstClr val="black"/>
                    </a:solidFill>
                    <a:latin typeface="Arial"/>
                  </a:rPr>
                  <a:t>GDP data shows the aggregate equilibrium of the economy </a:t>
                </a:r>
                <a14:m>
                  <m:oMath xmlns:m="http://schemas.openxmlformats.org/officeDocument/2006/math">
                    <m:sSup>
                      <m:sSupPr>
                        <m:ctrlPr>
                          <a:rPr lang="en-US" sz="1400" b="0" i="1" smtClean="0">
                            <a:solidFill>
                              <a:prstClr val="black"/>
                            </a:solidFill>
                            <a:latin typeface="Cambria Math" panose="02040503050406030204" pitchFamily="18" charset="0"/>
                          </a:rPr>
                        </m:ctrlPr>
                      </m:sSupPr>
                      <m:e>
                        <m:r>
                          <a:rPr lang="en-US" sz="1400" b="0" i="1" smtClean="0">
                            <a:solidFill>
                              <a:prstClr val="black"/>
                            </a:solidFill>
                            <a:latin typeface="Cambria Math" panose="02040503050406030204" pitchFamily="18" charset="0"/>
                          </a:rPr>
                          <m:t>𝑌</m:t>
                        </m:r>
                      </m:e>
                      <m:sup>
                        <m:r>
                          <a:rPr lang="en-US" sz="1400" b="0" i="1" smtClean="0">
                            <a:solidFill>
                              <a:prstClr val="black"/>
                            </a:solidFill>
                            <a:latin typeface="Cambria Math" panose="02040503050406030204" pitchFamily="18" charset="0"/>
                          </a:rPr>
                          <m:t>∗</m:t>
                        </m:r>
                      </m:sup>
                    </m:sSup>
                  </m:oMath>
                </a14:m>
                <a:r>
                  <a:rPr lang="en-US" sz="1400" b="1" dirty="0">
                    <a:solidFill>
                      <a:prstClr val="black"/>
                    </a:solidFill>
                    <a:latin typeface="Arial"/>
                  </a:rPr>
                  <a:t> </a:t>
                </a:r>
                <a:r>
                  <a:rPr lang="en-US" sz="1400" dirty="0">
                    <a:solidFill>
                      <a:prstClr val="black"/>
                    </a:solidFill>
                    <a:latin typeface="Arial"/>
                  </a:rPr>
                  <a:t>in a given period. </a:t>
                </a:r>
                <a:endParaRPr lang="en-US" sz="1400" b="1" dirty="0">
                  <a:solidFill>
                    <a:prstClr val="black"/>
                  </a:solidFill>
                  <a:latin typeface="Arial"/>
                </a:endParaRPr>
              </a:p>
            </p:txBody>
          </p:sp>
        </mc:Choice>
        <mc:Fallback xmlns="">
          <p:sp>
            <p:nvSpPr>
              <p:cNvPr id="31" name="TextBox 30">
                <a:extLst>
                  <a:ext uri="{FF2B5EF4-FFF2-40B4-BE49-F238E27FC236}">
                    <a16:creationId xmlns:a16="http://schemas.microsoft.com/office/drawing/2014/main" id="{8BD2EAF2-8810-78DE-0497-85C6E9865D7F}"/>
                  </a:ext>
                </a:extLst>
              </p:cNvPr>
              <p:cNvSpPr txBox="1">
                <a:spLocks noRot="1" noChangeAspect="1" noMove="1" noResize="1" noEditPoints="1" noAdjustHandles="1" noChangeArrowheads="1" noChangeShapeType="1" noTextEdit="1"/>
              </p:cNvSpPr>
              <p:nvPr/>
            </p:nvSpPr>
            <p:spPr>
              <a:xfrm>
                <a:off x="148590" y="777215"/>
                <a:ext cx="8846820" cy="3754874"/>
              </a:xfrm>
              <a:prstGeom prst="rect">
                <a:avLst/>
              </a:prstGeom>
              <a:blipFill>
                <a:blip r:embed="rId2"/>
                <a:stretch>
                  <a:fillRect l="-69" t="-162" r="-620" b="-812"/>
                </a:stretch>
              </a:blipFill>
            </p:spPr>
            <p:txBody>
              <a:bodyPr/>
              <a:lstStyle/>
              <a:p>
                <a:r>
                  <a:rPr lang="en-US">
                    <a:noFill/>
                  </a:rPr>
                  <a:t> </a:t>
                </a:r>
              </a:p>
            </p:txBody>
          </p:sp>
        </mc:Fallback>
      </mc:AlternateContent>
    </p:spTree>
    <p:extLst>
      <p:ext uri="{BB962C8B-B14F-4D97-AF65-F5344CB8AC3E}">
        <p14:creationId xmlns:p14="http://schemas.microsoft.com/office/powerpoint/2010/main" val="1290211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GDP and Aggregated Demand</a:t>
            </a:r>
          </a:p>
        </p:txBody>
      </p:sp>
      <p:graphicFrame>
        <p:nvGraphicFramePr>
          <p:cNvPr id="4" name="Table 3">
            <a:extLst>
              <a:ext uri="{FF2B5EF4-FFF2-40B4-BE49-F238E27FC236}">
                <a16:creationId xmlns:a16="http://schemas.microsoft.com/office/drawing/2014/main" id="{E4B5E6B6-2218-68FB-6B2A-BBE8DE23C3EC}"/>
              </a:ext>
            </a:extLst>
          </p:cNvPr>
          <p:cNvGraphicFramePr>
            <a:graphicFrameLocks noGrp="1"/>
          </p:cNvGraphicFramePr>
          <p:nvPr>
            <p:extLst>
              <p:ext uri="{D42A27DB-BD31-4B8C-83A1-F6EECF244321}">
                <p14:modId xmlns:p14="http://schemas.microsoft.com/office/powerpoint/2010/main" val="3307460954"/>
              </p:ext>
            </p:extLst>
          </p:nvPr>
        </p:nvGraphicFramePr>
        <p:xfrm>
          <a:off x="1599655" y="1569720"/>
          <a:ext cx="6236790" cy="2004060"/>
        </p:xfrm>
        <a:graphic>
          <a:graphicData uri="http://schemas.openxmlformats.org/drawingml/2006/table">
            <a:tbl>
              <a:tblPr/>
              <a:tblGrid>
                <a:gridCol w="2679133">
                  <a:extLst>
                    <a:ext uri="{9D8B030D-6E8A-4147-A177-3AD203B41FA5}">
                      <a16:colId xmlns:a16="http://schemas.microsoft.com/office/drawing/2014/main" val="2002568337"/>
                    </a:ext>
                  </a:extLst>
                </a:gridCol>
                <a:gridCol w="1782306">
                  <a:extLst>
                    <a:ext uri="{9D8B030D-6E8A-4147-A177-3AD203B41FA5}">
                      <a16:colId xmlns:a16="http://schemas.microsoft.com/office/drawing/2014/main" val="3836858653"/>
                    </a:ext>
                  </a:extLst>
                </a:gridCol>
                <a:gridCol w="1775351">
                  <a:extLst>
                    <a:ext uri="{9D8B030D-6E8A-4147-A177-3AD203B41FA5}">
                      <a16:colId xmlns:a16="http://schemas.microsoft.com/office/drawing/2014/main" val="1670006278"/>
                    </a:ext>
                  </a:extLst>
                </a:gridCol>
              </a:tblGrid>
              <a:tr h="443865">
                <a:tc>
                  <a:txBody>
                    <a:bodyPr/>
                    <a:lstStyle/>
                    <a:p>
                      <a:pPr algn="ctr" fontAlgn="b"/>
                      <a:r>
                        <a:rPr lang="en-US" sz="1400" b="1" i="0" u="none" strike="noStrike" dirty="0">
                          <a:solidFill>
                            <a:srgbClr val="000000"/>
                          </a:solidFill>
                          <a:effectLst/>
                          <a:latin typeface="Arial" panose="020B0604020202020204" pitchFamily="34" charset="0"/>
                        </a:rPr>
                        <a:t>US GDP 2021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400" b="1" i="0" u="none" strike="noStrike" dirty="0">
                          <a:solidFill>
                            <a:srgbClr val="000000"/>
                          </a:solidFill>
                          <a:effectLst/>
                          <a:latin typeface="Arial" panose="020B0604020202020204" pitchFamily="34" charset="0"/>
                        </a:rPr>
                        <a:t>Billions of Dollars</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400" b="1" i="0" u="none" strike="noStrike" dirty="0">
                          <a:solidFill>
                            <a:srgbClr val="000000"/>
                          </a:solidFill>
                          <a:effectLst/>
                          <a:latin typeface="Arial" panose="020B0604020202020204" pitchFamily="34" charset="0"/>
                        </a:rPr>
                        <a:t>% of Total</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778798917"/>
                  </a:ext>
                </a:extLst>
              </a:tr>
              <a:tr h="0">
                <a:tc>
                  <a:txBody>
                    <a:bodyPr/>
                    <a:lstStyle/>
                    <a:p>
                      <a:pPr algn="l" fontAlgn="b"/>
                      <a:r>
                        <a:rPr lang="en-US" sz="1400" b="1" i="0" u="none" strike="noStrike" dirty="0">
                          <a:solidFill>
                            <a:srgbClr val="000000"/>
                          </a:solidFill>
                          <a:effectLst/>
                          <a:latin typeface="Arial" panose="020B0604020202020204" pitchFamily="34" charset="0"/>
                        </a:rPr>
                        <a:t>GDP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panose="020B0604020202020204" pitchFamily="34" charset="0"/>
                        </a:rPr>
                        <a:t>23,315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1" i="0" u="none" strike="noStrike" dirty="0">
                          <a:solidFill>
                            <a:srgbClr val="000000"/>
                          </a:solidFill>
                          <a:effectLst/>
                          <a:latin typeface="Arial" panose="020B0604020202020204" pitchFamily="34" charset="0"/>
                        </a:rPr>
                        <a:t>100.00%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8897499"/>
                  </a:ext>
                </a:extLst>
              </a:tr>
              <a:tr h="0">
                <a:tc>
                  <a:txBody>
                    <a:bodyPr/>
                    <a:lstStyle/>
                    <a:p>
                      <a:pPr algn="l" fontAlgn="b"/>
                      <a:r>
                        <a:rPr lang="en-US" sz="1400" b="0" i="0" u="none" strike="noStrike" dirty="0">
                          <a:solidFill>
                            <a:srgbClr val="000000"/>
                          </a:solidFill>
                          <a:effectLst/>
                          <a:latin typeface="Arial" panose="020B0604020202020204" pitchFamily="34" charset="0"/>
                        </a:rPr>
                        <a:t>Consumption</a:t>
                      </a:r>
                    </a:p>
                  </a:txBody>
                  <a:tcPr marL="857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15,903</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68.21%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64160694"/>
                  </a:ext>
                </a:extLst>
              </a:tr>
              <a:tr h="0">
                <a:tc>
                  <a:txBody>
                    <a:bodyPr/>
                    <a:lstStyle/>
                    <a:p>
                      <a:pPr algn="l" fontAlgn="b"/>
                      <a:r>
                        <a:rPr lang="en-US" sz="1400" b="0" i="0" u="none" strike="noStrike" dirty="0">
                          <a:solidFill>
                            <a:srgbClr val="000000"/>
                          </a:solidFill>
                          <a:effectLst/>
                          <a:latin typeface="Arial" panose="020B0604020202020204" pitchFamily="34" charset="0"/>
                        </a:rPr>
                        <a:t>Investment</a:t>
                      </a:r>
                    </a:p>
                  </a:txBody>
                  <a:tcPr marL="857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4,114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17.64%</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78658978"/>
                  </a:ext>
                </a:extLst>
              </a:tr>
              <a:tr h="0">
                <a:tc>
                  <a:txBody>
                    <a:bodyPr/>
                    <a:lstStyle/>
                    <a:p>
                      <a:pPr algn="l" fontAlgn="b"/>
                      <a:r>
                        <a:rPr lang="en-US" sz="1400" b="0" i="0" u="none" strike="noStrike" dirty="0">
                          <a:solidFill>
                            <a:srgbClr val="000000"/>
                          </a:solidFill>
                          <a:effectLst/>
                          <a:latin typeface="Arial" panose="020B0604020202020204" pitchFamily="34" charset="0"/>
                        </a:rPr>
                        <a:t>Government Consumption</a:t>
                      </a:r>
                    </a:p>
                  </a:txBody>
                  <a:tcPr marL="857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4,161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17.85%</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54315137"/>
                  </a:ext>
                </a:extLst>
              </a:tr>
              <a:tr h="0">
                <a:tc>
                  <a:txBody>
                    <a:bodyPr/>
                    <a:lstStyle/>
                    <a:p>
                      <a:pPr algn="l" fontAlgn="b"/>
                      <a:r>
                        <a:rPr lang="en-US" sz="1400" b="0" i="0" u="none" strike="noStrike" dirty="0">
                          <a:solidFill>
                            <a:srgbClr val="000000"/>
                          </a:solidFill>
                          <a:effectLst/>
                          <a:latin typeface="Arial" panose="020B0604020202020204" pitchFamily="34" charset="0"/>
                        </a:rPr>
                        <a:t>Net Exports</a:t>
                      </a:r>
                    </a:p>
                  </a:txBody>
                  <a:tcPr marL="857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-862</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-3.70%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24018164"/>
                  </a:ext>
                </a:extLst>
              </a:tr>
              <a:tr h="0">
                <a:tc>
                  <a:txBody>
                    <a:bodyPr/>
                    <a:lstStyle/>
                    <a:p>
                      <a:pPr algn="l" fontAlgn="b"/>
                      <a:r>
                        <a:rPr lang="en-US" sz="1400" b="0" i="0" u="none" strike="noStrike" dirty="0">
                          <a:solidFill>
                            <a:srgbClr val="000000"/>
                          </a:solidFill>
                          <a:effectLst/>
                          <a:latin typeface="Arial" panose="020B0604020202020204" pitchFamily="34" charset="0"/>
                        </a:rPr>
                        <a:t>Export</a:t>
                      </a:r>
                    </a:p>
                  </a:txBody>
                  <a:tcPr marL="171450"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2,540</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10.89%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61254336"/>
                  </a:ext>
                </a:extLst>
              </a:tr>
              <a:tr h="0">
                <a:tc>
                  <a:txBody>
                    <a:bodyPr/>
                    <a:lstStyle/>
                    <a:p>
                      <a:pPr algn="l" fontAlgn="b"/>
                      <a:r>
                        <a:rPr lang="en-US" sz="1400" b="0" i="0" u="none" strike="noStrike">
                          <a:solidFill>
                            <a:srgbClr val="000000"/>
                          </a:solidFill>
                          <a:effectLst/>
                          <a:latin typeface="Arial" panose="020B0604020202020204" pitchFamily="34" charset="0"/>
                        </a:rPr>
                        <a:t>Imports</a:t>
                      </a:r>
                    </a:p>
                  </a:txBody>
                  <a:tcPr marL="171450"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a:solidFill>
                            <a:srgbClr val="000000"/>
                          </a:solidFill>
                          <a:effectLst/>
                          <a:latin typeface="Arial" panose="020B0604020202020204" pitchFamily="34" charset="0"/>
                        </a:rPr>
                        <a:t>3,401</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Arial" panose="020B0604020202020204" pitchFamily="34" charset="0"/>
                        </a:rPr>
                        <a:t>14.59%</a:t>
                      </a:r>
                    </a:p>
                  </a:txBody>
                  <a:tcPr marL="9525" marR="9525" marT="952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7803557"/>
                  </a:ext>
                </a:extLst>
              </a:tr>
            </a:tbl>
          </a:graphicData>
        </a:graphic>
      </p:graphicFrame>
      <p:sp>
        <p:nvSpPr>
          <p:cNvPr id="5" name="TextBox 4">
            <a:extLst>
              <a:ext uri="{FF2B5EF4-FFF2-40B4-BE49-F238E27FC236}">
                <a16:creationId xmlns:a16="http://schemas.microsoft.com/office/drawing/2014/main" id="{44987F96-326A-FBF3-5A1A-AC50442F52D9}"/>
              </a:ext>
            </a:extLst>
          </p:cNvPr>
          <p:cNvSpPr txBox="1"/>
          <p:nvPr/>
        </p:nvSpPr>
        <p:spPr>
          <a:xfrm>
            <a:off x="3431459" y="3605049"/>
            <a:ext cx="3617041" cy="253916"/>
          </a:xfrm>
          <a:prstGeom prst="rect">
            <a:avLst/>
          </a:prstGeom>
          <a:noFill/>
        </p:spPr>
        <p:txBody>
          <a:bodyPr wrap="square">
            <a:spAutoFit/>
          </a:bodyPr>
          <a:lstStyle/>
          <a:p>
            <a:pPr defTabSz="457189"/>
            <a:r>
              <a:rPr lang="en-US" sz="1050" dirty="0">
                <a:solidFill>
                  <a:prstClr val="black"/>
                </a:solidFill>
                <a:latin typeface="Arial"/>
              </a:rPr>
              <a:t>Source: </a:t>
            </a:r>
            <a:r>
              <a:rPr lang="en-US" sz="1050" dirty="0">
                <a:solidFill>
                  <a:prstClr val="black"/>
                </a:solidFill>
                <a:latin typeface="Arial"/>
                <a:hlinkClick r:id="rId2"/>
              </a:rPr>
              <a:t>https://www.bea.gov/data/gdp/gdp-industry</a:t>
            </a:r>
            <a:r>
              <a:rPr lang="en-US" sz="1050" dirty="0">
                <a:solidFill>
                  <a:prstClr val="black"/>
                </a:solidFill>
                <a:latin typeface="Arial"/>
              </a:rPr>
              <a:t>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4E92DB0-1D3E-FD58-C793-370E7368C64E}"/>
                  </a:ext>
                </a:extLst>
              </p:cNvPr>
              <p:cNvSpPr txBox="1"/>
              <p:nvPr/>
            </p:nvSpPr>
            <p:spPr>
              <a:xfrm>
                <a:off x="2524760" y="826286"/>
                <a:ext cx="46609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solidFill>
                            <a:prstClr val="black"/>
                          </a:solidFill>
                          <a:latin typeface="Cambria Math" panose="02040503050406030204" pitchFamily="18" charset="0"/>
                        </a:rPr>
                        <m:t>𝑌</m:t>
                      </m:r>
                      <m:r>
                        <a:rPr lang="en-US" sz="1800" b="0" i="1" smtClean="0">
                          <a:solidFill>
                            <a:prstClr val="black"/>
                          </a:solidFill>
                          <a:latin typeface="Cambria Math" panose="02040503050406030204" pitchFamily="18" charset="0"/>
                        </a:rPr>
                        <m:t>=</m:t>
                      </m:r>
                      <m:r>
                        <a:rPr lang="en-US" sz="1800" b="0" i="1" smtClean="0">
                          <a:solidFill>
                            <a:prstClr val="black"/>
                          </a:solidFill>
                          <a:latin typeface="Cambria Math" panose="02040503050406030204" pitchFamily="18" charset="0"/>
                        </a:rPr>
                        <m:t>𝐶</m:t>
                      </m:r>
                      <m:r>
                        <a:rPr lang="en-US" sz="1800" b="0" i="1" smtClean="0">
                          <a:solidFill>
                            <a:prstClr val="black"/>
                          </a:solidFill>
                          <a:latin typeface="Cambria Math" panose="02040503050406030204" pitchFamily="18" charset="0"/>
                        </a:rPr>
                        <m:t>+</m:t>
                      </m:r>
                      <m:r>
                        <a:rPr lang="en-US" sz="1800" b="0" i="1" smtClean="0">
                          <a:solidFill>
                            <a:prstClr val="black"/>
                          </a:solidFill>
                          <a:latin typeface="Cambria Math" panose="02040503050406030204" pitchFamily="18" charset="0"/>
                        </a:rPr>
                        <m:t>𝐼</m:t>
                      </m:r>
                      <m:r>
                        <a:rPr lang="en-US" sz="1800" b="0" i="1" smtClean="0">
                          <a:solidFill>
                            <a:prstClr val="black"/>
                          </a:solidFill>
                          <a:latin typeface="Cambria Math" panose="02040503050406030204" pitchFamily="18" charset="0"/>
                        </a:rPr>
                        <m:t>+</m:t>
                      </m:r>
                      <m:r>
                        <a:rPr lang="en-US" sz="1800" b="0" i="1" smtClean="0">
                          <a:solidFill>
                            <a:prstClr val="black"/>
                          </a:solidFill>
                          <a:latin typeface="Cambria Math" panose="02040503050406030204" pitchFamily="18" charset="0"/>
                        </a:rPr>
                        <m:t>𝐺</m:t>
                      </m:r>
                      <m:r>
                        <a:rPr lang="en-US" sz="1800" b="0" i="1" smtClean="0">
                          <a:solidFill>
                            <a:prstClr val="black"/>
                          </a:solidFill>
                          <a:latin typeface="Cambria Math" panose="02040503050406030204" pitchFamily="18" charset="0"/>
                        </a:rPr>
                        <m:t>+</m:t>
                      </m:r>
                      <m:r>
                        <a:rPr lang="en-US" sz="1800" b="0" i="1" smtClean="0">
                          <a:solidFill>
                            <a:prstClr val="black"/>
                          </a:solidFill>
                          <a:latin typeface="Cambria Math" panose="02040503050406030204" pitchFamily="18" charset="0"/>
                        </a:rPr>
                        <m:t>𝑁𝑋</m:t>
                      </m:r>
                    </m:oMath>
                  </m:oMathPara>
                </a14:m>
                <a:endParaRPr lang="en-US" dirty="0"/>
              </a:p>
            </p:txBody>
          </p:sp>
        </mc:Choice>
        <mc:Fallback xmlns="">
          <p:sp>
            <p:nvSpPr>
              <p:cNvPr id="7" name="TextBox 6">
                <a:extLst>
                  <a:ext uri="{FF2B5EF4-FFF2-40B4-BE49-F238E27FC236}">
                    <a16:creationId xmlns:a16="http://schemas.microsoft.com/office/drawing/2014/main" id="{84E92DB0-1D3E-FD58-C793-370E7368C64E}"/>
                  </a:ext>
                </a:extLst>
              </p:cNvPr>
              <p:cNvSpPr txBox="1">
                <a:spLocks noRot="1" noChangeAspect="1" noMove="1" noResize="1" noEditPoints="1" noAdjustHandles="1" noChangeArrowheads="1" noChangeShapeType="1" noTextEdit="1"/>
              </p:cNvSpPr>
              <p:nvPr/>
            </p:nvSpPr>
            <p:spPr>
              <a:xfrm>
                <a:off x="2524760" y="826286"/>
                <a:ext cx="4660900" cy="369332"/>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35143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Economic Growth</a:t>
            </a:r>
          </a:p>
        </p:txBody>
      </p:sp>
      <p:sp>
        <p:nvSpPr>
          <p:cNvPr id="10" name="TextBox 9">
            <a:extLst>
              <a:ext uri="{FF2B5EF4-FFF2-40B4-BE49-F238E27FC236}">
                <a16:creationId xmlns:a16="http://schemas.microsoft.com/office/drawing/2014/main" id="{DDD3D85D-DC78-70EE-1C87-7B1FD9B614E0}"/>
              </a:ext>
            </a:extLst>
          </p:cNvPr>
          <p:cNvSpPr txBox="1"/>
          <p:nvPr/>
        </p:nvSpPr>
        <p:spPr>
          <a:xfrm>
            <a:off x="127318" y="670016"/>
            <a:ext cx="8730932" cy="3877985"/>
          </a:xfrm>
          <a:prstGeom prst="rect">
            <a:avLst/>
          </a:prstGeom>
          <a:noFill/>
        </p:spPr>
        <p:txBody>
          <a:bodyPr wrap="square">
            <a:spAutoFit/>
          </a:bodyPr>
          <a:lstStyle/>
          <a:p>
            <a:pPr algn="just" defTabSz="457189">
              <a:spcBef>
                <a:spcPts val="1200"/>
              </a:spcBef>
              <a:spcAft>
                <a:spcPts val="1200"/>
              </a:spcAft>
            </a:pPr>
            <a:r>
              <a:rPr lang="en-US" sz="1400" dirty="0">
                <a:solidFill>
                  <a:prstClr val="black"/>
                </a:solidFill>
                <a:latin typeface="Arial"/>
              </a:rPr>
              <a:t>In practice, we care most about the growth rate of the economy rather than the actual value of the GDP. </a:t>
            </a:r>
          </a:p>
          <a:p>
            <a:pPr marL="285750" indent="-285750" defTabSz="457189">
              <a:spcBef>
                <a:spcPts val="1200"/>
              </a:spcBef>
              <a:spcAft>
                <a:spcPts val="1200"/>
              </a:spcAft>
              <a:buFont typeface="Wingdings" panose="05000000000000000000" pitchFamily="2" charset="2"/>
              <a:buChar char="q"/>
            </a:pPr>
            <a:r>
              <a:rPr lang="en-US" sz="1400" b="1" dirty="0">
                <a:solidFill>
                  <a:prstClr val="black"/>
                </a:solidFill>
                <a:latin typeface="Arial"/>
              </a:rPr>
              <a:t>Growth rate: </a:t>
            </a:r>
            <a:r>
              <a:rPr lang="en-US" sz="1400" dirty="0">
                <a:solidFill>
                  <a:prstClr val="black"/>
                </a:solidFill>
                <a:latin typeface="Arial"/>
              </a:rPr>
              <a:t>percentage increase/decrease relative to an initial value. </a:t>
            </a:r>
          </a:p>
          <a:p>
            <a:pPr marL="285750" indent="-285750" defTabSz="457189">
              <a:spcBef>
                <a:spcPts val="1200"/>
              </a:spcBef>
              <a:spcAft>
                <a:spcPts val="1200"/>
              </a:spcAft>
              <a:buFont typeface="Wingdings" panose="05000000000000000000" pitchFamily="2" charset="2"/>
              <a:buChar char="q"/>
            </a:pPr>
            <a:r>
              <a:rPr lang="en-US" sz="1400" b="1" dirty="0">
                <a:solidFill>
                  <a:prstClr val="black"/>
                </a:solidFill>
                <a:latin typeface="Arial"/>
              </a:rPr>
              <a:t>Annual growth rate: </a:t>
            </a:r>
            <a:r>
              <a:rPr lang="en-US" sz="1400" dirty="0">
                <a:solidFill>
                  <a:prstClr val="black"/>
                </a:solidFill>
                <a:latin typeface="Arial"/>
              </a:rPr>
              <a:t>compares the annual GDP (average observed during the year) vs its observation from the previous year. YoY %. </a:t>
            </a:r>
          </a:p>
          <a:p>
            <a:pPr marL="742950" lvl="1" indent="-285750" defTabSz="457189">
              <a:spcBef>
                <a:spcPts val="1200"/>
              </a:spcBef>
              <a:spcAft>
                <a:spcPts val="1200"/>
              </a:spcAft>
              <a:buFont typeface="Wingdings" panose="05000000000000000000" pitchFamily="2" charset="2"/>
              <a:buChar char="q"/>
            </a:pPr>
            <a:r>
              <a:rPr lang="en-US" sz="1400" dirty="0">
                <a:solidFill>
                  <a:prstClr val="black"/>
                </a:solidFill>
                <a:latin typeface="Arial"/>
              </a:rPr>
              <a:t>Benefit: accounts for seasonality. Example: consumption is usually higher in the last quarter of the year due to Christmas shopping. Annual comparison directly addresses this. </a:t>
            </a:r>
          </a:p>
          <a:p>
            <a:pPr marL="285750" indent="-285750" defTabSz="457189">
              <a:spcBef>
                <a:spcPts val="1200"/>
              </a:spcBef>
              <a:spcAft>
                <a:spcPts val="1200"/>
              </a:spcAft>
              <a:buFont typeface="Wingdings" panose="05000000000000000000" pitchFamily="2" charset="2"/>
              <a:buChar char="q"/>
            </a:pPr>
            <a:r>
              <a:rPr lang="en-US" sz="1400" b="1" dirty="0">
                <a:solidFill>
                  <a:prstClr val="black"/>
                </a:solidFill>
                <a:latin typeface="Arial"/>
              </a:rPr>
              <a:t>Business cycle: </a:t>
            </a:r>
            <a:r>
              <a:rPr lang="en-US" sz="1400" dirty="0">
                <a:solidFill>
                  <a:prstClr val="black"/>
                </a:solidFill>
                <a:latin typeface="Arial"/>
              </a:rPr>
              <a:t>Economy’s growth usually follows a cyclical behavior around a trend. </a:t>
            </a:r>
          </a:p>
          <a:p>
            <a:pPr marL="285750" indent="-285750" defTabSz="457189">
              <a:spcBef>
                <a:spcPts val="1200"/>
              </a:spcBef>
              <a:spcAft>
                <a:spcPts val="1200"/>
              </a:spcAft>
              <a:buFont typeface="Wingdings" panose="05000000000000000000" pitchFamily="2" charset="2"/>
              <a:buChar char="q"/>
            </a:pPr>
            <a:r>
              <a:rPr lang="en-US" sz="1400" dirty="0">
                <a:solidFill>
                  <a:prstClr val="black"/>
                </a:solidFill>
                <a:latin typeface="Arial"/>
              </a:rPr>
              <a:t>Periods of expansion are followed by periods of contraction. </a:t>
            </a:r>
          </a:p>
          <a:p>
            <a:pPr marL="285750" indent="-285750" defTabSz="457189">
              <a:spcBef>
                <a:spcPts val="1200"/>
              </a:spcBef>
              <a:spcAft>
                <a:spcPts val="1200"/>
              </a:spcAft>
              <a:buFont typeface="Wingdings" panose="05000000000000000000" pitchFamily="2" charset="2"/>
              <a:buChar char="q"/>
            </a:pPr>
            <a:r>
              <a:rPr lang="en-US" sz="1400" b="1" dirty="0">
                <a:solidFill>
                  <a:prstClr val="black"/>
                </a:solidFill>
                <a:latin typeface="Arial"/>
              </a:rPr>
              <a:t>Takeaway: </a:t>
            </a:r>
            <a:r>
              <a:rPr lang="en-US" sz="1400" dirty="0">
                <a:solidFill>
                  <a:prstClr val="black"/>
                </a:solidFill>
                <a:latin typeface="Arial"/>
              </a:rPr>
              <a:t>following the business cycle allows to track the general outlook of the economy. </a:t>
            </a:r>
            <a:endParaRPr lang="en-US" sz="1400" b="1" dirty="0">
              <a:solidFill>
                <a:prstClr val="black"/>
              </a:solidFill>
              <a:latin typeface="Arial"/>
            </a:endParaRPr>
          </a:p>
        </p:txBody>
      </p:sp>
    </p:spTree>
    <p:extLst>
      <p:ext uri="{BB962C8B-B14F-4D97-AF65-F5344CB8AC3E}">
        <p14:creationId xmlns:p14="http://schemas.microsoft.com/office/powerpoint/2010/main" val="1127394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Economic Growth and Business Cycles</a:t>
            </a:r>
          </a:p>
        </p:txBody>
      </p:sp>
      <p:pic>
        <p:nvPicPr>
          <p:cNvPr id="6" name="Picture 5" descr="Chart, line chart&#10;&#10;Description automatically generated">
            <a:extLst>
              <a:ext uri="{FF2B5EF4-FFF2-40B4-BE49-F238E27FC236}">
                <a16:creationId xmlns:a16="http://schemas.microsoft.com/office/drawing/2014/main" id="{05EDD0B9-12BC-F7CF-5C2C-B4B9EB12B13C}"/>
              </a:ext>
            </a:extLst>
          </p:cNvPr>
          <p:cNvPicPr>
            <a:picLocks noChangeAspect="1"/>
          </p:cNvPicPr>
          <p:nvPr/>
        </p:nvPicPr>
        <p:blipFill>
          <a:blip r:embed="rId2"/>
          <a:stretch>
            <a:fillRect/>
          </a:stretch>
        </p:blipFill>
        <p:spPr>
          <a:xfrm>
            <a:off x="551905" y="535577"/>
            <a:ext cx="8144691" cy="4072346"/>
          </a:xfrm>
          <a:prstGeom prst="rect">
            <a:avLst/>
          </a:prstGeom>
        </p:spPr>
      </p:pic>
      <p:sp>
        <p:nvSpPr>
          <p:cNvPr id="8" name="TextBox 7">
            <a:extLst>
              <a:ext uri="{FF2B5EF4-FFF2-40B4-BE49-F238E27FC236}">
                <a16:creationId xmlns:a16="http://schemas.microsoft.com/office/drawing/2014/main" id="{2CD0F69A-A75A-A782-4D8F-793E9D400B50}"/>
              </a:ext>
            </a:extLst>
          </p:cNvPr>
          <p:cNvSpPr txBox="1"/>
          <p:nvPr/>
        </p:nvSpPr>
        <p:spPr>
          <a:xfrm>
            <a:off x="4274014" y="4423814"/>
            <a:ext cx="1173198" cy="253916"/>
          </a:xfrm>
          <a:prstGeom prst="rect">
            <a:avLst/>
          </a:prstGeom>
          <a:noFill/>
        </p:spPr>
        <p:txBody>
          <a:bodyPr wrap="square">
            <a:spAutoFit/>
          </a:bodyPr>
          <a:lstStyle/>
          <a:p>
            <a:pPr defTabSz="457189"/>
            <a:r>
              <a:rPr lang="en-US" sz="1050" dirty="0">
                <a:solidFill>
                  <a:prstClr val="black"/>
                </a:solidFill>
                <a:latin typeface="Arial"/>
              </a:rPr>
              <a:t>Source: FRED</a:t>
            </a:r>
          </a:p>
        </p:txBody>
      </p:sp>
    </p:spTree>
    <p:extLst>
      <p:ext uri="{BB962C8B-B14F-4D97-AF65-F5344CB8AC3E}">
        <p14:creationId xmlns:p14="http://schemas.microsoft.com/office/powerpoint/2010/main" val="35037942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hart, line chart&#10;&#10;Description automatically generated">
            <a:extLst>
              <a:ext uri="{FF2B5EF4-FFF2-40B4-BE49-F238E27FC236}">
                <a16:creationId xmlns:a16="http://schemas.microsoft.com/office/drawing/2014/main" id="{4FB16C84-5F36-315D-9558-4D8E86AFC37C}"/>
              </a:ext>
            </a:extLst>
          </p:cNvPr>
          <p:cNvPicPr>
            <a:picLocks noChangeAspect="1"/>
          </p:cNvPicPr>
          <p:nvPr/>
        </p:nvPicPr>
        <p:blipFill>
          <a:blip r:embed="rId2"/>
          <a:stretch>
            <a:fillRect/>
          </a:stretch>
        </p:blipFill>
        <p:spPr>
          <a:xfrm>
            <a:off x="86646" y="611195"/>
            <a:ext cx="5360566" cy="390049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Economic Growth and Business Cycles</a:t>
            </a:r>
          </a:p>
        </p:txBody>
      </p:sp>
      <p:sp>
        <p:nvSpPr>
          <p:cNvPr id="8" name="TextBox 7">
            <a:extLst>
              <a:ext uri="{FF2B5EF4-FFF2-40B4-BE49-F238E27FC236}">
                <a16:creationId xmlns:a16="http://schemas.microsoft.com/office/drawing/2014/main" id="{2CD0F69A-A75A-A782-4D8F-793E9D400B50}"/>
              </a:ext>
            </a:extLst>
          </p:cNvPr>
          <p:cNvSpPr txBox="1"/>
          <p:nvPr/>
        </p:nvSpPr>
        <p:spPr>
          <a:xfrm>
            <a:off x="2236208" y="4511685"/>
            <a:ext cx="1173198" cy="253916"/>
          </a:xfrm>
          <a:prstGeom prst="rect">
            <a:avLst/>
          </a:prstGeom>
          <a:noFill/>
        </p:spPr>
        <p:txBody>
          <a:bodyPr wrap="square">
            <a:spAutoFit/>
          </a:bodyPr>
          <a:lstStyle/>
          <a:p>
            <a:pPr defTabSz="457189"/>
            <a:r>
              <a:rPr lang="en-US" sz="1050" dirty="0">
                <a:solidFill>
                  <a:prstClr val="black"/>
                </a:solidFill>
                <a:latin typeface="Arial"/>
              </a:rPr>
              <a:t>Source: FRED</a:t>
            </a:r>
          </a:p>
        </p:txBody>
      </p:sp>
      <p:sp>
        <p:nvSpPr>
          <p:cNvPr id="5" name="TextBox 4">
            <a:extLst>
              <a:ext uri="{FF2B5EF4-FFF2-40B4-BE49-F238E27FC236}">
                <a16:creationId xmlns:a16="http://schemas.microsoft.com/office/drawing/2014/main" id="{F33056B1-B603-0A47-BAB4-2E5156234455}"/>
              </a:ext>
            </a:extLst>
          </p:cNvPr>
          <p:cNvSpPr txBox="1"/>
          <p:nvPr/>
        </p:nvSpPr>
        <p:spPr>
          <a:xfrm>
            <a:off x="5447212" y="953235"/>
            <a:ext cx="3655605" cy="2708434"/>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In practice, the unemployment </a:t>
            </a:r>
            <a:r>
              <a:rPr lang="en-US" sz="1400" dirty="0">
                <a:solidFill>
                  <a:prstClr val="black"/>
                </a:solidFill>
              </a:rPr>
              <a:t>rate is a good indicator to track the economy's general health. </a:t>
            </a:r>
            <a:endParaRPr lang="en-US" sz="1400" dirty="0">
              <a:solidFill>
                <a:prstClr val="black"/>
              </a:solidFill>
              <a:latin typeface="Arial"/>
            </a:endParaRPr>
          </a:p>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Unemployment is inversely related to economic growth. Intuition is straightforward if you recall that labor is one of the main production inputs. </a:t>
            </a:r>
          </a:p>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If unemployment rises, then an economic contraction will be observed. COVID-19 is a recent example. </a:t>
            </a:r>
          </a:p>
        </p:txBody>
      </p:sp>
    </p:spTree>
    <p:extLst>
      <p:ext uri="{BB962C8B-B14F-4D97-AF65-F5344CB8AC3E}">
        <p14:creationId xmlns:p14="http://schemas.microsoft.com/office/powerpoint/2010/main" val="1717896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C3ED2CCE-562E-A531-01CD-566A475A23E1}"/>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454466" y="1018400"/>
            <a:ext cx="5168650" cy="3760132"/>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Intuition behind the financial system</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15276" y="595658"/>
            <a:ext cx="8846820" cy="523220"/>
          </a:xfrm>
          <a:prstGeom prst="rect">
            <a:avLst/>
          </a:prstGeom>
          <a:noFill/>
        </p:spPr>
        <p:txBody>
          <a:bodyPr wrap="square">
            <a:spAutoFit/>
          </a:bodyPr>
          <a:lstStyle/>
          <a:p>
            <a:pPr>
              <a:spcBef>
                <a:spcPts val="600"/>
              </a:spcBef>
              <a:spcAft>
                <a:spcPts val="600"/>
              </a:spcAft>
            </a:pPr>
            <a:r>
              <a:rPr lang="en-US" sz="1400" dirty="0"/>
              <a:t>Suppose you want to choose between present and future consumption. Future consumption is determined by how many units you save in the bank. Let’s draw your consumption possibilities frontier. </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E7BCC3D-9AE1-C4FF-7EF2-72308794590D}"/>
                  </a:ext>
                </a:extLst>
              </p:cNvPr>
              <p:cNvSpPr txBox="1"/>
              <p:nvPr/>
            </p:nvSpPr>
            <p:spPr>
              <a:xfrm>
                <a:off x="104944" y="1294723"/>
                <a:ext cx="3431246" cy="2923877"/>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b="1" dirty="0"/>
                  <a:t>Setting: </a:t>
                </a:r>
                <a:r>
                  <a:rPr lang="en-US" sz="1400" dirty="0"/>
                  <a:t>suppose the bank offers you 100% interest on your savings. That is, for each unit of present consumption you save today, in the future, you get 2 units. </a:t>
                </a:r>
              </a:p>
              <a:p>
                <a:pPr marL="285750" indent="-285750">
                  <a:spcBef>
                    <a:spcPts val="600"/>
                  </a:spcBef>
                  <a:spcAft>
                    <a:spcPts val="600"/>
                  </a:spcAft>
                  <a:buFont typeface="Arial" panose="020B0604020202020204" pitchFamily="34" charset="0"/>
                  <a:buChar char="•"/>
                </a:pPr>
                <a:r>
                  <a:rPr lang="en-US" sz="1400" b="0" dirty="0"/>
                  <a:t>Denote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0</m:t>
                        </m:r>
                      </m:sub>
                    </m:sSub>
                  </m:oMath>
                </a14:m>
                <a:r>
                  <a:rPr lang="en-US" sz="1400" b="1" dirty="0"/>
                  <a:t> </a:t>
                </a:r>
                <a:r>
                  <a:rPr lang="en-US" sz="1400" dirty="0"/>
                  <a:t>present consumption and </a:t>
                </a: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𝐶</m:t>
                        </m:r>
                      </m:e>
                      <m:sub>
                        <m:r>
                          <a:rPr lang="en-US" sz="1400" b="0" i="1" smtClean="0">
                            <a:latin typeface="Cambria Math" panose="02040503050406030204" pitchFamily="18" charset="0"/>
                          </a:rPr>
                          <m:t>1</m:t>
                        </m:r>
                      </m:sub>
                    </m:sSub>
                  </m:oMath>
                </a14:m>
                <a:r>
                  <a:rPr lang="en-US" sz="1400" b="1" dirty="0"/>
                  <a:t> </a:t>
                </a:r>
                <a:r>
                  <a:rPr lang="en-US" sz="1400" dirty="0"/>
                  <a:t>future consumption.</a:t>
                </a:r>
                <a:endParaRPr lang="en-US" sz="1400" b="1" dirty="0"/>
              </a:p>
              <a:p>
                <a:pPr marL="285750" indent="-285750">
                  <a:spcBef>
                    <a:spcPts val="600"/>
                  </a:spcBef>
                  <a:spcAft>
                    <a:spcPts val="600"/>
                  </a:spcAft>
                  <a:buFont typeface="Arial" panose="020B0604020202020204" pitchFamily="34" charset="0"/>
                  <a:buChar char="•"/>
                </a:pPr>
                <a:r>
                  <a:rPr lang="en-US" sz="1400" dirty="0"/>
                  <a:t>If you spend all your income, then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𝐶</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=6,</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=0)</m:t>
                    </m:r>
                  </m:oMath>
                </a14:m>
                <a:endParaRPr lang="en-US" sz="1400" dirty="0"/>
              </a:p>
              <a:p>
                <a:pPr marL="285750" indent="-285750">
                  <a:spcBef>
                    <a:spcPts val="600"/>
                  </a:spcBef>
                  <a:spcAft>
                    <a:spcPts val="600"/>
                  </a:spcAft>
                  <a:buFont typeface="Arial" panose="020B0604020202020204" pitchFamily="34" charset="0"/>
                  <a:buChar char="•"/>
                </a:pPr>
                <a:r>
                  <a:rPr lang="en-US" sz="1400" dirty="0"/>
                  <a:t>If you save all your income, then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m:t>
                        </m:r>
                        <m:r>
                          <a:rPr lang="en-US" sz="1400" b="0" i="1" smtClean="0">
                            <a:latin typeface="Cambria Math" panose="02040503050406030204" pitchFamily="18" charset="0"/>
                          </a:rPr>
                          <m:t>𝐶</m:t>
                        </m:r>
                      </m:e>
                      <m:sub>
                        <m:r>
                          <a:rPr lang="en-US" sz="1400" b="0" i="1" smtClean="0">
                            <a:latin typeface="Cambria Math" panose="02040503050406030204" pitchFamily="18" charset="0"/>
                          </a:rPr>
                          <m:t>0</m:t>
                        </m:r>
                      </m:sub>
                    </m:sSub>
                    <m:r>
                      <a:rPr lang="en-US" sz="1400" b="0" i="1" smtClean="0">
                        <a:latin typeface="Cambria Math" panose="02040503050406030204" pitchFamily="18" charset="0"/>
                      </a:rPr>
                      <m:t>=0,</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𝐶</m:t>
                        </m:r>
                      </m:e>
                      <m:sub>
                        <m:r>
                          <a:rPr lang="en-US" sz="1400" b="0" i="1" smtClean="0">
                            <a:latin typeface="Cambria Math" panose="02040503050406030204" pitchFamily="18" charset="0"/>
                          </a:rPr>
                          <m:t>1</m:t>
                        </m:r>
                      </m:sub>
                    </m:sSub>
                    <m:r>
                      <a:rPr lang="en-US" sz="1400" b="0" i="1" smtClean="0">
                        <a:latin typeface="Cambria Math" panose="02040503050406030204" pitchFamily="18" charset="0"/>
                      </a:rPr>
                      <m:t>=12)</m:t>
                    </m:r>
                  </m:oMath>
                </a14:m>
                <a:endParaRPr lang="en-US" sz="1400" dirty="0"/>
              </a:p>
            </p:txBody>
          </p:sp>
        </mc:Choice>
        <mc:Fallback xmlns="">
          <p:sp>
            <p:nvSpPr>
              <p:cNvPr id="2" name="TextBox 1">
                <a:extLst>
                  <a:ext uri="{FF2B5EF4-FFF2-40B4-BE49-F238E27FC236}">
                    <a16:creationId xmlns:a16="http://schemas.microsoft.com/office/drawing/2014/main" id="{2E7BCC3D-9AE1-C4FF-7EF2-72308794590D}"/>
                  </a:ext>
                </a:extLst>
              </p:cNvPr>
              <p:cNvSpPr txBox="1">
                <a:spLocks noRot="1" noChangeAspect="1" noMove="1" noResize="1" noEditPoints="1" noAdjustHandles="1" noChangeArrowheads="1" noChangeShapeType="1" noTextEdit="1"/>
              </p:cNvSpPr>
              <p:nvPr/>
            </p:nvSpPr>
            <p:spPr>
              <a:xfrm>
                <a:off x="104944" y="1294723"/>
                <a:ext cx="3431246" cy="2923877"/>
              </a:xfrm>
              <a:prstGeom prst="rect">
                <a:avLst/>
              </a:prstGeom>
              <a:blipFill>
                <a:blip r:embed="rId3"/>
                <a:stretch>
                  <a:fillRect l="-178" t="-208" r="-1066"/>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612569C8-2011-CE0B-ACE5-C09CFFCCE025}"/>
              </a:ext>
            </a:extLst>
          </p:cNvPr>
          <p:cNvCxnSpPr>
            <a:cxnSpLocks/>
          </p:cNvCxnSpPr>
          <p:nvPr/>
        </p:nvCxnSpPr>
        <p:spPr>
          <a:xfrm>
            <a:off x="3944981" y="1881104"/>
            <a:ext cx="38490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96654C5-3CC5-4399-ADAE-722C5161267D}"/>
              </a:ext>
            </a:extLst>
          </p:cNvPr>
          <p:cNvCxnSpPr>
            <a:cxnSpLocks/>
          </p:cNvCxnSpPr>
          <p:nvPr/>
        </p:nvCxnSpPr>
        <p:spPr>
          <a:xfrm flipV="1">
            <a:off x="4329881" y="1894116"/>
            <a:ext cx="0" cy="2432614"/>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DFF4511-BA8C-10E8-CDF4-9D85D3928F22}"/>
              </a:ext>
            </a:extLst>
          </p:cNvPr>
          <p:cNvCxnSpPr>
            <a:cxnSpLocks/>
          </p:cNvCxnSpPr>
          <p:nvPr/>
        </p:nvCxnSpPr>
        <p:spPr>
          <a:xfrm>
            <a:off x="3944981" y="2363704"/>
            <a:ext cx="75637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EF40FE1-6963-1F4A-D4E9-BF3D72C5EF06}"/>
              </a:ext>
            </a:extLst>
          </p:cNvPr>
          <p:cNvCxnSpPr>
            <a:cxnSpLocks/>
          </p:cNvCxnSpPr>
          <p:nvPr/>
        </p:nvCxnSpPr>
        <p:spPr>
          <a:xfrm flipV="1">
            <a:off x="4719680" y="2363704"/>
            <a:ext cx="0" cy="1963026"/>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2BC6A4A-A9FC-F767-0D68-9A85B6F06F7F}"/>
                  </a:ext>
                </a:extLst>
              </p:cNvPr>
              <p:cNvSpPr txBox="1"/>
              <p:nvPr/>
            </p:nvSpPr>
            <p:spPr>
              <a:xfrm>
                <a:off x="4950824" y="1345645"/>
                <a:ext cx="3480794" cy="2026324"/>
              </a:xfrm>
              <a:prstGeom prst="rect">
                <a:avLst/>
              </a:prstGeom>
              <a:noFill/>
            </p:spPr>
            <p:txBody>
              <a:bodyPr wrap="square">
                <a:spAutoFit/>
              </a:bodyPr>
              <a:lstStyle/>
              <a:p>
                <a:pPr algn="r">
                  <a:spcBef>
                    <a:spcPts val="600"/>
                  </a:spcBef>
                  <a:spcAft>
                    <a:spcPts val="600"/>
                  </a:spcAft>
                </a:pPr>
                <a:r>
                  <a:rPr lang="en-US" sz="1400" b="1" dirty="0"/>
                  <a:t>Opportunity cost is given by the slope</a:t>
                </a:r>
              </a:p>
              <a:p>
                <a:pPr algn="r">
                  <a:spcBef>
                    <a:spcPts val="600"/>
                  </a:spcBef>
                  <a:spcAft>
                    <a:spcPts val="600"/>
                  </a:spcAft>
                </a:pPr>
                <a:r>
                  <a:rPr lang="en-US" sz="1400" dirty="0"/>
                  <a:t>To increase future consumption by 2 units you need to give up 1 unit of present consumption. </a:t>
                </a:r>
              </a:p>
              <a:p>
                <a:pPr algn="r">
                  <a:spcBef>
                    <a:spcPts val="600"/>
                  </a:spcBef>
                  <a:spcAft>
                    <a:spcPts val="600"/>
                  </a:spcAft>
                </a:pPr>
                <a:r>
                  <a:rPr lang="en-US" sz="1400" dirty="0"/>
                  <a:t> </a:t>
                </a:r>
                <a14:m>
                  <m:oMath xmlns:m="http://schemas.openxmlformats.org/officeDocument/2006/math">
                    <m:r>
                      <a:rPr lang="en-US" sz="1400" b="1" i="1" smtClean="0">
                        <a:latin typeface="Cambria Math" panose="02040503050406030204" pitchFamily="18" charset="0"/>
                      </a:rPr>
                      <m:t>𝑺𝒍𝒐𝒑𝒆</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m:t>
                        </m:r>
                        <m:r>
                          <a:rPr lang="en-US" sz="1400" b="0" i="1" smtClean="0">
                            <a:latin typeface="Cambria Math" panose="02040503050406030204" pitchFamily="18" charset="0"/>
                          </a:rPr>
                          <m:t>𝑟</m:t>
                        </m:r>
                      </m:den>
                    </m:f>
                  </m:oMath>
                </a14:m>
                <a:endParaRPr lang="en-US" sz="1400" b="0" i="1" dirty="0">
                  <a:latin typeface="Cambria Math" panose="02040503050406030204" pitchFamily="18" charset="0"/>
                </a:endParaRPr>
              </a:p>
              <a:p>
                <a:pPr algn="r">
                  <a:spcBef>
                    <a:spcPts val="600"/>
                  </a:spcBef>
                  <a:spcAft>
                    <a:spcPts val="600"/>
                  </a:spcAft>
                </a:pPr>
                <a:r>
                  <a:rPr lang="en-US" sz="1400" b="0" dirty="0"/>
                  <a:t>In this case: </a:t>
                </a:r>
                <a14:m>
                  <m:oMath xmlns:m="http://schemas.openxmlformats.org/officeDocument/2006/math">
                    <m:r>
                      <a:rPr lang="en-US" sz="1400" b="1" i="1">
                        <a:latin typeface="Cambria Math" panose="02040503050406030204" pitchFamily="18" charset="0"/>
                      </a:rPr>
                      <m:t>𝒔</m:t>
                    </m:r>
                    <m:r>
                      <a:rPr lang="en-US" sz="1400" b="1" i="1" smtClean="0">
                        <a:latin typeface="Cambria Math" panose="02040503050406030204" pitchFamily="18" charset="0"/>
                      </a:rPr>
                      <m:t>𝒍𝒐𝒑𝒆</m:t>
                    </m:r>
                    <m:r>
                      <a:rPr lang="en-US" sz="1400" b="0" i="0" smtClean="0">
                        <a:latin typeface="Cambria Math" panose="02040503050406030204" pitchFamily="18" charset="0"/>
                      </a:rPr>
                      <m:t>=</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1+1</m:t>
                        </m:r>
                      </m:den>
                    </m:f>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oMath>
                </a14:m>
                <a:endParaRPr lang="en-US" sz="1400" dirty="0"/>
              </a:p>
            </p:txBody>
          </p:sp>
        </mc:Choice>
        <mc:Fallback xmlns="">
          <p:sp>
            <p:nvSpPr>
              <p:cNvPr id="19" name="TextBox 18">
                <a:extLst>
                  <a:ext uri="{FF2B5EF4-FFF2-40B4-BE49-F238E27FC236}">
                    <a16:creationId xmlns:a16="http://schemas.microsoft.com/office/drawing/2014/main" id="{E2BC6A4A-A9FC-F767-0D68-9A85B6F06F7F}"/>
                  </a:ext>
                </a:extLst>
              </p:cNvPr>
              <p:cNvSpPr txBox="1">
                <a:spLocks noRot="1" noChangeAspect="1" noMove="1" noResize="1" noEditPoints="1" noAdjustHandles="1" noChangeArrowheads="1" noChangeShapeType="1" noTextEdit="1"/>
              </p:cNvSpPr>
              <p:nvPr/>
            </p:nvSpPr>
            <p:spPr>
              <a:xfrm>
                <a:off x="4950824" y="1345645"/>
                <a:ext cx="3480794" cy="2026324"/>
              </a:xfrm>
              <a:prstGeom prst="rect">
                <a:avLst/>
              </a:prstGeom>
              <a:blipFill>
                <a:blip r:embed="rId4"/>
                <a:stretch>
                  <a:fillRect t="-602" r="-1926"/>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98FB22C4-6A7F-1783-ED55-1EB5EBA652B9}"/>
              </a:ext>
            </a:extLst>
          </p:cNvPr>
          <p:cNvCxnSpPr>
            <a:cxnSpLocks/>
          </p:cNvCxnSpPr>
          <p:nvPr/>
        </p:nvCxnSpPr>
        <p:spPr>
          <a:xfrm flipV="1">
            <a:off x="4039143" y="1999802"/>
            <a:ext cx="0" cy="271462"/>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5" name="Straight Arrow Connector 4">
            <a:extLst>
              <a:ext uri="{FF2B5EF4-FFF2-40B4-BE49-F238E27FC236}">
                <a16:creationId xmlns:a16="http://schemas.microsoft.com/office/drawing/2014/main" id="{A179E7BE-0FDB-B44F-24A8-EDAF4BE9C4F5}"/>
              </a:ext>
            </a:extLst>
          </p:cNvPr>
          <p:cNvCxnSpPr>
            <a:cxnSpLocks/>
          </p:cNvCxnSpPr>
          <p:nvPr/>
        </p:nvCxnSpPr>
        <p:spPr>
          <a:xfrm flipH="1">
            <a:off x="4364219" y="4218600"/>
            <a:ext cx="291601"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2588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Some useful identities from the GDP equation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148590" y="683799"/>
                <a:ext cx="8846820" cy="3970318"/>
              </a:xfrm>
              <a:prstGeom prst="rect">
                <a:avLst/>
              </a:prstGeom>
              <a:noFill/>
            </p:spPr>
            <p:txBody>
              <a:bodyPr wrap="square">
                <a:spAutoFit/>
              </a:bodyPr>
              <a:lstStyle/>
              <a:p>
                <a:pPr defTabSz="457189">
                  <a:spcBef>
                    <a:spcPts val="600"/>
                  </a:spcBef>
                  <a:spcAft>
                    <a:spcPts val="600"/>
                  </a:spcAft>
                </a:pPr>
                <a:r>
                  <a:rPr lang="en-US" sz="1400" dirty="0">
                    <a:solidFill>
                      <a:prstClr val="black"/>
                    </a:solidFill>
                    <a:latin typeface="Arial"/>
                  </a:rPr>
                  <a:t>For simplicity, suppose we are analyzing a </a:t>
                </a:r>
                <a:r>
                  <a:rPr lang="en-US" sz="1400" b="1" dirty="0">
                    <a:solidFill>
                      <a:prstClr val="black"/>
                    </a:solidFill>
                    <a:latin typeface="Arial"/>
                  </a:rPr>
                  <a:t>closed economy</a:t>
                </a:r>
                <a:r>
                  <a:rPr lang="en-US" sz="1400" dirty="0">
                    <a:solidFill>
                      <a:prstClr val="black"/>
                    </a:solidFill>
                    <a:latin typeface="Arial"/>
                  </a:rPr>
                  <a:t> (i.e. it is not allowed to trade). Hence, NX = 0 </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oMath>
                  </m:oMathPara>
                </a14:m>
                <a:endParaRPr lang="en-US" sz="1400" dirty="0">
                  <a:solidFill>
                    <a:prstClr val="black"/>
                  </a:solidFill>
                  <a:latin typeface="Arial"/>
                </a:endParaRPr>
              </a:p>
              <a:p>
                <a:pPr defTabSz="457189">
                  <a:spcBef>
                    <a:spcPts val="600"/>
                  </a:spcBef>
                  <a:spcAft>
                    <a:spcPts val="600"/>
                  </a:spcAft>
                </a:pPr>
                <a:r>
                  <a:rPr lang="en-US" sz="1400" dirty="0">
                    <a:solidFill>
                      <a:prstClr val="black"/>
                    </a:solidFill>
                    <a:latin typeface="Arial"/>
                  </a:rPr>
                  <a:t>Let’s rearrange some terms: </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r>
                        <a:rPr lang="en-US" sz="1400" i="1">
                          <a:solidFill>
                            <a:prstClr val="black"/>
                          </a:solidFill>
                          <a:latin typeface="Cambria Math" panose="02040503050406030204" pitchFamily="18" charset="0"/>
                        </a:rPr>
                        <m:t>)</m:t>
                      </m:r>
                    </m:oMath>
                  </m:oMathPara>
                </a14:m>
                <a:endParaRPr lang="en-US" sz="1400" dirty="0">
                  <a:solidFill>
                    <a:prstClr val="black"/>
                  </a:solidFill>
                  <a:latin typeface="Arial"/>
                </a:endParaRPr>
              </a:p>
              <a:p>
                <a:pPr defTabSz="457189">
                  <a:spcBef>
                    <a:spcPts val="600"/>
                  </a:spcBef>
                  <a:spcAft>
                    <a:spcPts val="600"/>
                  </a:spcAft>
                </a:pPr>
                <a:r>
                  <a:rPr lang="en-US" sz="1400" dirty="0">
                    <a:solidFill>
                      <a:prstClr val="black"/>
                    </a:solidFill>
                    <a:latin typeface="Arial"/>
                  </a:rPr>
                  <a:t>Note </a:t>
                </a:r>
                <a14:m>
                  <m:oMath xmlns:m="http://schemas.openxmlformats.org/officeDocument/2006/math">
                    <m:r>
                      <a:rPr lang="en-US" sz="1400" i="1">
                        <a:solidFill>
                          <a:prstClr val="black"/>
                        </a:solidFill>
                        <a:latin typeface="Cambria Math" panose="02040503050406030204" pitchFamily="18" charset="0"/>
                      </a:rPr>
                      <m:t>𝐶</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oMath>
                </a14:m>
                <a:r>
                  <a:rPr lang="en-US" sz="1400" dirty="0">
                    <a:solidFill>
                      <a:prstClr val="black"/>
                    </a:solidFill>
                    <a:latin typeface="Arial"/>
                  </a:rPr>
                  <a:t> is the public and private consumption of all goods and services in the economy. Thus, </a:t>
                </a:r>
                <a14:m>
                  <m:oMath xmlns:m="http://schemas.openxmlformats.org/officeDocument/2006/math">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r>
                      <a:rPr lang="en-US" sz="1400" i="1">
                        <a:solidFill>
                          <a:prstClr val="black"/>
                        </a:solidFill>
                        <a:latin typeface="Cambria Math" panose="02040503050406030204" pitchFamily="18" charset="0"/>
                      </a:rPr>
                      <m:t>)</m:t>
                    </m:r>
                  </m:oMath>
                </a14:m>
                <a:r>
                  <a:rPr lang="en-US" sz="1400" dirty="0">
                    <a:solidFill>
                      <a:prstClr val="black"/>
                    </a:solidFill>
                    <a:latin typeface="Arial"/>
                  </a:rPr>
                  <a:t> captures the difference between all goods and services produced and consumed. Hence, it provides a measure of national </a:t>
                </a:r>
                <a:r>
                  <a:rPr lang="en-US" sz="1400" b="1" dirty="0">
                    <a:solidFill>
                      <a:prstClr val="black"/>
                    </a:solidFill>
                    <a:latin typeface="Arial"/>
                  </a:rPr>
                  <a:t>savings. </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𝑆</m:t>
                      </m:r>
                    </m:oMath>
                  </m:oMathPara>
                </a14:m>
                <a:endParaRPr lang="en-US" sz="1400" b="1" dirty="0">
                  <a:solidFill>
                    <a:prstClr val="black"/>
                  </a:solidFill>
                  <a:latin typeface="Arial"/>
                </a:endParaRPr>
              </a:p>
              <a:p>
                <a:pPr defTabSz="457189">
                  <a:spcBef>
                    <a:spcPts val="600"/>
                  </a:spcBef>
                  <a:spcAft>
                    <a:spcPts val="600"/>
                  </a:spcAft>
                </a:pPr>
                <a:r>
                  <a:rPr lang="en-US" sz="1400" dirty="0">
                    <a:solidFill>
                      <a:prstClr val="black"/>
                    </a:solidFill>
                    <a:latin typeface="Arial"/>
                  </a:rPr>
                  <a:t>To better understand this, let’s rewrite the previous equation with taxes. The first term measures private savings (made by households and firms) while the second captures public savings (made by the government). </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𝑆</m:t>
                      </m:r>
                      <m:r>
                        <a:rPr lang="en-US" sz="1400" i="1">
                          <a:solidFill>
                            <a:prstClr val="black"/>
                          </a:solidFill>
                          <a:latin typeface="Cambria Math" panose="02040503050406030204" pitchFamily="18" charset="0"/>
                        </a:rPr>
                        <m:t>=</m:t>
                      </m:r>
                      <m:d>
                        <m:dPr>
                          <m:ctrlPr>
                            <a:rPr lang="en-US" sz="1400" i="1">
                              <a:solidFill>
                                <a:prstClr val="black"/>
                              </a:solidFill>
                              <a:latin typeface="Cambria Math" panose="02040503050406030204" pitchFamily="18" charset="0"/>
                            </a:rPr>
                          </m:ctrlPr>
                        </m:dPr>
                        <m:e>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𝑇</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e>
                      </m:d>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𝑇</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r>
                        <a:rPr lang="en-US" sz="1400" i="1">
                          <a:solidFill>
                            <a:prstClr val="black"/>
                          </a:solidFill>
                          <a:latin typeface="Cambria Math" panose="02040503050406030204" pitchFamily="18" charset="0"/>
                        </a:rPr>
                        <m:t>)</m:t>
                      </m:r>
                    </m:oMath>
                  </m:oMathPara>
                </a14:m>
                <a:endParaRPr lang="en-US" sz="1400" b="1" dirty="0">
                  <a:solidFill>
                    <a:prstClr val="black"/>
                  </a:solidFill>
                  <a:latin typeface="Arial"/>
                </a:endParaRPr>
              </a:p>
              <a:p>
                <a:pPr defTabSz="457189">
                  <a:spcBef>
                    <a:spcPts val="600"/>
                  </a:spcBef>
                  <a:spcAft>
                    <a:spcPts val="600"/>
                  </a:spcAft>
                </a:pPr>
                <a:r>
                  <a:rPr lang="en-US" sz="1400" b="1" dirty="0">
                    <a:solidFill>
                      <a:prstClr val="black"/>
                    </a:solidFill>
                    <a:latin typeface="Arial"/>
                  </a:rPr>
                  <a:t>Note:</a:t>
                </a:r>
                <a:r>
                  <a:rPr lang="en-US" sz="1400" dirty="0">
                    <a:solidFill>
                      <a:prstClr val="black"/>
                    </a:solidFill>
                    <a:latin typeface="Arial"/>
                  </a:rPr>
                  <a:t> this expression reflects equilibrium in the financial market. </a:t>
                </a:r>
                <a:endParaRPr lang="en-US" sz="1400" b="1" dirty="0">
                  <a:solidFill>
                    <a:prstClr val="black"/>
                  </a:solidFill>
                  <a:latin typeface="Arial"/>
                </a:endParaRP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𝑆</m:t>
                      </m:r>
                    </m:oMath>
                  </m:oMathPara>
                </a14:m>
                <a:endParaRPr lang="en-US" sz="1400" dirty="0">
                  <a:solidFill>
                    <a:prstClr val="black"/>
                  </a:solidFill>
                  <a:latin typeface="Arial"/>
                </a:endParaRP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148590" y="683799"/>
                <a:ext cx="8846820" cy="3970318"/>
              </a:xfrm>
              <a:prstGeom prst="rect">
                <a:avLst/>
              </a:prstGeom>
              <a:blipFill>
                <a:blip r:embed="rId2"/>
                <a:stretch>
                  <a:fillRect l="-207" t="-307" r="-207"/>
                </a:stretch>
              </a:blipFill>
            </p:spPr>
            <p:txBody>
              <a:bodyPr/>
              <a:lstStyle/>
              <a:p>
                <a:r>
                  <a:rPr lang="en-US">
                    <a:noFill/>
                  </a:rPr>
                  <a:t> </a:t>
                </a:r>
              </a:p>
            </p:txBody>
          </p:sp>
        </mc:Fallback>
      </mc:AlternateContent>
    </p:spTree>
    <p:extLst>
      <p:ext uri="{BB962C8B-B14F-4D97-AF65-F5344CB8AC3E}">
        <p14:creationId xmlns:p14="http://schemas.microsoft.com/office/powerpoint/2010/main" val="2913401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Government Borrowing and the Interest Rate</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2E30099-FA3A-73C5-15A5-D76135102660}"/>
                  </a:ext>
                </a:extLst>
              </p:cNvPr>
              <p:cNvSpPr txBox="1"/>
              <p:nvPr/>
            </p:nvSpPr>
            <p:spPr>
              <a:xfrm>
                <a:off x="0" y="725030"/>
                <a:ext cx="8877300" cy="3665875"/>
              </a:xfrm>
              <a:prstGeom prst="rect">
                <a:avLst/>
              </a:prstGeom>
              <a:noFill/>
            </p:spPr>
            <p:txBody>
              <a:bodyPr wrap="square">
                <a:spAutoFit/>
              </a:bodyPr>
              <a:lstStyle/>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From the GDP equation we got some intuition behind the relation of the equilibrium in the financial market and total output in the economy. Investments = Savings. </a:t>
                </a:r>
              </a:p>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In practice, this is more subtle. Recall we can express </a:t>
                </a:r>
                <a:r>
                  <a:rPr lang="en-US" sz="1400" b="1" dirty="0">
                    <a:solidFill>
                      <a:prstClr val="black"/>
                    </a:solidFill>
                    <a:latin typeface="Arial"/>
                  </a:rPr>
                  <a:t>national savings</a:t>
                </a:r>
                <a:r>
                  <a:rPr lang="en-US" sz="1400" dirty="0">
                    <a:solidFill>
                      <a:prstClr val="black"/>
                    </a:solidFill>
                    <a:latin typeface="Arial"/>
                  </a:rPr>
                  <a:t> as the sum of private and public savings. </a:t>
                </a:r>
              </a:p>
              <a:p>
                <a:pPr marL="742931" lvl="1" indent="-285743" defTabSz="457189">
                  <a:spcBef>
                    <a:spcPts val="1200"/>
                  </a:spcBef>
                  <a:spcAft>
                    <a:spcPts val="600"/>
                  </a:spcAft>
                  <a:buFont typeface="Arial" panose="020B0604020202020204" pitchFamily="34" charset="0"/>
                  <a:buChar char="•"/>
                </a:pPr>
                <a14:m>
                  <m:oMath xmlns:m="http://schemas.openxmlformats.org/officeDocument/2006/math">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𝑆</m:t>
                        </m:r>
                      </m:e>
                      <m:sub>
                        <m:r>
                          <a:rPr lang="en-US" sz="1400" i="1">
                            <a:solidFill>
                              <a:prstClr val="black"/>
                            </a:solidFill>
                            <a:latin typeface="Cambria Math" panose="02040503050406030204" pitchFamily="18" charset="0"/>
                          </a:rPr>
                          <m:t>𝑝𝑟𝑖𝑣𝑎𝑡𝑒</m:t>
                        </m:r>
                      </m:sub>
                    </m:sSub>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𝑇</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oMath>
                </a14:m>
                <a:endParaRPr lang="en-US" sz="1400" dirty="0">
                  <a:solidFill>
                    <a:prstClr val="black"/>
                  </a:solidFill>
                  <a:latin typeface="Arial"/>
                </a:endParaRPr>
              </a:p>
              <a:p>
                <a:pPr marL="742931" lvl="1" indent="-285743" defTabSz="457189">
                  <a:spcBef>
                    <a:spcPts val="1200"/>
                  </a:spcBef>
                  <a:spcAft>
                    <a:spcPts val="600"/>
                  </a:spcAft>
                  <a:buFont typeface="Arial" panose="020B0604020202020204" pitchFamily="34" charset="0"/>
                  <a:buChar char="•"/>
                </a:pPr>
                <a14:m>
                  <m:oMath xmlns:m="http://schemas.openxmlformats.org/officeDocument/2006/math">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𝑆</m:t>
                        </m:r>
                      </m:e>
                      <m:sub>
                        <m:r>
                          <a:rPr lang="en-US" sz="1400" i="1">
                            <a:solidFill>
                              <a:prstClr val="black"/>
                            </a:solidFill>
                            <a:latin typeface="Cambria Math" panose="02040503050406030204" pitchFamily="18" charset="0"/>
                          </a:rPr>
                          <m:t>𝑔𝑜𝑣</m:t>
                        </m:r>
                      </m:sub>
                    </m:sSub>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𝑇</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oMath>
                </a14:m>
                <a:endParaRPr lang="en-US" sz="1400" dirty="0">
                  <a:solidFill>
                    <a:prstClr val="black"/>
                  </a:solidFill>
                  <a:latin typeface="Arial"/>
                </a:endParaRPr>
              </a:p>
              <a:p>
                <a:pPr marL="285743" indent="-285743" defTabSz="457189">
                  <a:spcBef>
                    <a:spcPts val="1200"/>
                  </a:spcBef>
                  <a:spcAft>
                    <a:spcPts val="600"/>
                  </a:spcAft>
                  <a:buFont typeface="Arial" panose="020B0604020202020204" pitchFamily="34" charset="0"/>
                  <a:buChar char="•"/>
                </a:pPr>
                <a:r>
                  <a:rPr lang="en-US" sz="1400" u="sng" dirty="0">
                    <a:solidFill>
                      <a:prstClr val="black"/>
                    </a:solidFill>
                    <a:latin typeface="Arial"/>
                  </a:rPr>
                  <a:t>Example: budget deficits in a closed economy.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Suppose the government runs budget deficits </a:t>
                </a:r>
                <a14:m>
                  <m:oMath xmlns:m="http://schemas.openxmlformats.org/officeDocument/2006/math">
                    <m:r>
                      <a:rPr lang="en-US" sz="1400" i="1">
                        <a:solidFill>
                          <a:prstClr val="black"/>
                        </a:solidFill>
                        <a:latin typeface="Cambria Math" panose="02040503050406030204" pitchFamily="18" charset="0"/>
                      </a:rPr>
                      <m:t>𝑇</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r>
                      <a:rPr lang="en-US" sz="1400">
                        <a:solidFill>
                          <a:prstClr val="black"/>
                        </a:solidFill>
                        <a:latin typeface="Cambria Math" panose="02040503050406030204" pitchFamily="18" charset="0"/>
                      </a:rPr>
                      <m:t>&lt;0</m:t>
                    </m:r>
                  </m:oMath>
                </a14:m>
                <a:r>
                  <a:rPr lang="en-US" sz="1400" dirty="0">
                    <a:solidFill>
                      <a:prstClr val="black"/>
                    </a:solidFill>
                    <a:latin typeface="Arial"/>
                  </a:rPr>
                  <a:t>. Hence, national savings decrease because public savings are negative. </a:t>
                </a:r>
              </a:p>
              <a:p>
                <a:pPr marL="742931" lvl="1"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Let’s look at this case. </a:t>
                </a:r>
              </a:p>
            </p:txBody>
          </p:sp>
        </mc:Choice>
        <mc:Fallback xmlns="">
          <p:sp>
            <p:nvSpPr>
              <p:cNvPr id="41" name="TextBox 40">
                <a:extLst>
                  <a:ext uri="{FF2B5EF4-FFF2-40B4-BE49-F238E27FC236}">
                    <a16:creationId xmlns:a16="http://schemas.microsoft.com/office/drawing/2014/main" id="{42E30099-FA3A-73C5-15A5-D76135102660}"/>
                  </a:ext>
                </a:extLst>
              </p:cNvPr>
              <p:cNvSpPr txBox="1">
                <a:spLocks noRot="1" noChangeAspect="1" noMove="1" noResize="1" noEditPoints="1" noAdjustHandles="1" noChangeArrowheads="1" noChangeShapeType="1" noTextEdit="1"/>
              </p:cNvSpPr>
              <p:nvPr/>
            </p:nvSpPr>
            <p:spPr>
              <a:xfrm>
                <a:off x="0" y="725030"/>
                <a:ext cx="8877300" cy="3665875"/>
              </a:xfrm>
              <a:prstGeom prst="rect">
                <a:avLst/>
              </a:prstGeom>
              <a:blipFill>
                <a:blip r:embed="rId2"/>
                <a:stretch>
                  <a:fillRect l="-69" t="-333" b="-832"/>
                </a:stretch>
              </a:blipFill>
            </p:spPr>
            <p:txBody>
              <a:bodyPr/>
              <a:lstStyle/>
              <a:p>
                <a:r>
                  <a:rPr lang="en-US">
                    <a:noFill/>
                  </a:rPr>
                  <a:t> </a:t>
                </a:r>
              </a:p>
            </p:txBody>
          </p:sp>
        </mc:Fallback>
      </mc:AlternateContent>
    </p:spTree>
    <p:extLst>
      <p:ext uri="{BB962C8B-B14F-4D97-AF65-F5344CB8AC3E}">
        <p14:creationId xmlns:p14="http://schemas.microsoft.com/office/powerpoint/2010/main" val="186618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Government Borrowing and the Interest Rate</a:t>
            </a:r>
          </a:p>
        </p:txBody>
      </p:sp>
      <p:pic>
        <p:nvPicPr>
          <p:cNvPr id="4" name="Picture 3">
            <a:extLst>
              <a:ext uri="{FF2B5EF4-FFF2-40B4-BE49-F238E27FC236}">
                <a16:creationId xmlns:a16="http://schemas.microsoft.com/office/drawing/2014/main" id="{D108B932-69DF-C2E2-D593-9B64F6630CB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4220" y="557532"/>
            <a:ext cx="5570219" cy="4052268"/>
          </a:xfrm>
          <a:prstGeom prst="rect">
            <a:avLst/>
          </a:prstGeom>
        </p:spPr>
      </p:pic>
      <p:cxnSp>
        <p:nvCxnSpPr>
          <p:cNvPr id="12" name="Straight Connector 11">
            <a:extLst>
              <a:ext uri="{FF2B5EF4-FFF2-40B4-BE49-F238E27FC236}">
                <a16:creationId xmlns:a16="http://schemas.microsoft.com/office/drawing/2014/main" id="{BA2AB4D7-1D13-D85C-95E9-D267B5AC1787}"/>
              </a:ext>
            </a:extLst>
          </p:cNvPr>
          <p:cNvCxnSpPr>
            <a:cxnSpLocks/>
          </p:cNvCxnSpPr>
          <p:nvPr/>
        </p:nvCxnSpPr>
        <p:spPr>
          <a:xfrm>
            <a:off x="492031" y="2772914"/>
            <a:ext cx="2046386"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AC44CA1-1E0A-AE5A-31F9-BB3201DE5C7B}"/>
              </a:ext>
            </a:extLst>
          </p:cNvPr>
          <p:cNvCxnSpPr>
            <a:cxnSpLocks/>
          </p:cNvCxnSpPr>
          <p:nvPr/>
        </p:nvCxnSpPr>
        <p:spPr>
          <a:xfrm flipV="1">
            <a:off x="2554468" y="2748128"/>
            <a:ext cx="0" cy="1434322"/>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27907A17-4248-9F2D-A5FD-44AFC27957F1}"/>
              </a:ext>
            </a:extLst>
          </p:cNvPr>
          <p:cNvCxnSpPr>
            <a:cxnSpLocks/>
          </p:cNvCxnSpPr>
          <p:nvPr/>
        </p:nvCxnSpPr>
        <p:spPr>
          <a:xfrm flipV="1">
            <a:off x="2167890" y="2525099"/>
            <a:ext cx="0" cy="1657350"/>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C3EC916-262D-6FC9-03AC-47AF906525ED}"/>
              </a:ext>
            </a:extLst>
          </p:cNvPr>
          <p:cNvCxnSpPr>
            <a:cxnSpLocks/>
          </p:cNvCxnSpPr>
          <p:nvPr/>
        </p:nvCxnSpPr>
        <p:spPr>
          <a:xfrm>
            <a:off x="492032" y="2525099"/>
            <a:ext cx="161870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40D9F8A-C51F-377D-81EA-9F4CF15FD4EF}"/>
              </a:ext>
            </a:extLst>
          </p:cNvPr>
          <p:cNvCxnSpPr>
            <a:cxnSpLocks/>
          </p:cNvCxnSpPr>
          <p:nvPr/>
        </p:nvCxnSpPr>
        <p:spPr>
          <a:xfrm flipV="1">
            <a:off x="4414568" y="1087320"/>
            <a:ext cx="0" cy="42157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68730A2F-FC39-7005-C404-9DFC885050C7}"/>
              </a:ext>
            </a:extLst>
          </p:cNvPr>
          <p:cNvCxnSpPr>
            <a:cxnSpLocks/>
          </p:cNvCxnSpPr>
          <p:nvPr/>
        </p:nvCxnSpPr>
        <p:spPr>
          <a:xfrm flipH="1">
            <a:off x="2195337" y="4076864"/>
            <a:ext cx="343081"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02E86155-3AA8-4142-4D74-47606D00075D}"/>
              </a:ext>
            </a:extLst>
          </p:cNvPr>
          <p:cNvCxnSpPr>
            <a:cxnSpLocks/>
          </p:cNvCxnSpPr>
          <p:nvPr/>
        </p:nvCxnSpPr>
        <p:spPr>
          <a:xfrm flipV="1">
            <a:off x="562724" y="2557464"/>
            <a:ext cx="0" cy="190664"/>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9331A081-773B-99E7-3D50-4C4ECDDC4BE0}"/>
              </a:ext>
            </a:extLst>
          </p:cNvPr>
          <p:cNvSpPr txBox="1"/>
          <p:nvPr/>
        </p:nvSpPr>
        <p:spPr>
          <a:xfrm>
            <a:off x="5492929" y="918044"/>
            <a:ext cx="3572694" cy="3385542"/>
          </a:xfrm>
          <a:prstGeom prst="rect">
            <a:avLst/>
          </a:prstGeom>
          <a:noFill/>
        </p:spPr>
        <p:txBody>
          <a:bodyPr wrap="square">
            <a:spAutoFit/>
          </a:bodyPr>
          <a:lstStyle/>
          <a:p>
            <a:pPr marL="285743" lvl="2" indent="-285743" defTabSz="457189">
              <a:spcBef>
                <a:spcPts val="1200"/>
              </a:spcBef>
              <a:spcAft>
                <a:spcPts val="600"/>
              </a:spcAft>
              <a:buFont typeface="Arial" panose="020B0604020202020204" pitchFamily="34" charset="0"/>
              <a:buChar char="•"/>
            </a:pPr>
            <a:r>
              <a:rPr lang="en-US" sz="1400" u="sng" dirty="0">
                <a:solidFill>
                  <a:prstClr val="black"/>
                </a:solidFill>
                <a:latin typeface="Arial"/>
              </a:rPr>
              <a:t>Intuition: </a:t>
            </a:r>
            <a:r>
              <a:rPr lang="en-US" sz="1400" dirty="0">
                <a:solidFill>
                  <a:prstClr val="black"/>
                </a:solidFill>
                <a:latin typeface="Arial"/>
              </a:rPr>
              <a:t>running a deficit means the government is borrowing money. Number of bonds increased. </a:t>
            </a:r>
          </a:p>
          <a:p>
            <a:pPr marL="285743" lvl="2"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In a closed economy, who is lending the money? </a:t>
            </a:r>
          </a:p>
          <a:p>
            <a:pPr marL="285743" lvl="2"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Households and firms through their deposits held in the financial system! </a:t>
            </a:r>
          </a:p>
          <a:p>
            <a:pPr marL="285743" lvl="2" indent="-285743" defTabSz="457189">
              <a:spcBef>
                <a:spcPts val="1200"/>
              </a:spcBef>
              <a:spcAft>
                <a:spcPts val="600"/>
              </a:spcAft>
              <a:buFont typeface="Arial" panose="020B0604020202020204" pitchFamily="34" charset="0"/>
              <a:buChar char="•"/>
            </a:pPr>
            <a:r>
              <a:rPr lang="en-US" sz="1400" u="sng" dirty="0">
                <a:solidFill>
                  <a:prstClr val="black"/>
                </a:solidFill>
                <a:latin typeface="Arial"/>
              </a:rPr>
              <a:t>Crowding out effect: </a:t>
            </a:r>
            <a:r>
              <a:rPr lang="en-US" sz="1400" dirty="0">
                <a:solidFill>
                  <a:prstClr val="black"/>
                </a:solidFill>
                <a:latin typeface="Arial"/>
              </a:rPr>
              <a:t>a decrease in investment (loans to private investors) due to government borrowing. </a:t>
            </a:r>
          </a:p>
          <a:p>
            <a:pPr marL="285743" lvl="2"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Increase in the equilibrium interest rate. </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58F2888-705D-8EB4-28CD-9D13D1D7E3CE}"/>
                  </a:ext>
                </a:extLst>
              </p:cNvPr>
              <p:cNvSpPr txBox="1"/>
              <p:nvPr/>
            </p:nvSpPr>
            <p:spPr>
              <a:xfrm>
                <a:off x="4350002" y="3779616"/>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𝑫</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8" name="TextBox 7">
                <a:extLst>
                  <a:ext uri="{FF2B5EF4-FFF2-40B4-BE49-F238E27FC236}">
                    <a16:creationId xmlns:a16="http://schemas.microsoft.com/office/drawing/2014/main" id="{658F2888-705D-8EB4-28CD-9D13D1D7E3CE}"/>
                  </a:ext>
                </a:extLst>
              </p:cNvPr>
              <p:cNvSpPr txBox="1">
                <a:spLocks noRot="1" noChangeAspect="1" noMove="1" noResize="1" noEditPoints="1" noAdjustHandles="1" noChangeArrowheads="1" noChangeShapeType="1" noTextEdit="1"/>
              </p:cNvSpPr>
              <p:nvPr/>
            </p:nvSpPr>
            <p:spPr>
              <a:xfrm>
                <a:off x="4350002" y="3779616"/>
                <a:ext cx="674505"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DFE5DE-D449-D807-BBC9-46D7DEDCEB9C}"/>
                  </a:ext>
                </a:extLst>
              </p:cNvPr>
              <p:cNvSpPr txBox="1"/>
              <p:nvPr/>
            </p:nvSpPr>
            <p:spPr>
              <a:xfrm>
                <a:off x="4302067" y="1424339"/>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𝑺</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9" name="TextBox 8">
                <a:extLst>
                  <a:ext uri="{FF2B5EF4-FFF2-40B4-BE49-F238E27FC236}">
                    <a16:creationId xmlns:a16="http://schemas.microsoft.com/office/drawing/2014/main" id="{75DFE5DE-D449-D807-BBC9-46D7DEDCEB9C}"/>
                  </a:ext>
                </a:extLst>
              </p:cNvPr>
              <p:cNvSpPr txBox="1">
                <a:spLocks noRot="1" noChangeAspect="1" noMove="1" noResize="1" noEditPoints="1" noAdjustHandles="1" noChangeArrowheads="1" noChangeShapeType="1" noTextEdit="1"/>
              </p:cNvSpPr>
              <p:nvPr/>
            </p:nvSpPr>
            <p:spPr>
              <a:xfrm>
                <a:off x="4302067" y="1424339"/>
                <a:ext cx="67450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C89311D-0143-9282-27E1-37DB50478C4D}"/>
                  </a:ext>
                </a:extLst>
              </p:cNvPr>
              <p:cNvSpPr txBox="1"/>
              <p:nvPr/>
            </p:nvSpPr>
            <p:spPr>
              <a:xfrm>
                <a:off x="570526" y="2483518"/>
                <a:ext cx="370976"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p>
                        <m:sSupPr>
                          <m:ctrlPr>
                            <a:rPr lang="en-US" sz="1600" b="1" i="1" dirty="0">
                              <a:solidFill>
                                <a:srgbClr val="690304"/>
                              </a:solidFill>
                              <a:latin typeface="Cambria Math" panose="02040503050406030204" pitchFamily="18" charset="0"/>
                            </a:rPr>
                          </m:ctrlPr>
                        </m:sSupPr>
                        <m:e>
                          <m:r>
                            <a:rPr lang="en-US" sz="1600" b="1" i="1" dirty="0">
                              <a:solidFill>
                                <a:srgbClr val="690304"/>
                              </a:solidFill>
                              <a:latin typeface="Cambria Math" panose="02040503050406030204" pitchFamily="18" charset="0"/>
                            </a:rPr>
                            <m:t>𝒓</m:t>
                          </m:r>
                        </m:e>
                        <m:sup>
                          <m:r>
                            <a:rPr lang="en-US" sz="1600" b="1" i="1" dirty="0">
                              <a:solidFill>
                                <a:srgbClr val="690304"/>
                              </a:solidFill>
                              <a:latin typeface="Cambria Math" panose="02040503050406030204" pitchFamily="18" charset="0"/>
                            </a:rPr>
                            <m:t>∗</m:t>
                          </m:r>
                        </m:sup>
                      </m:sSup>
                    </m:oMath>
                  </m:oMathPara>
                </a14:m>
                <a:endParaRPr lang="en-US" sz="1600" dirty="0">
                  <a:solidFill>
                    <a:srgbClr val="690304"/>
                  </a:solidFill>
                  <a:latin typeface="Arial"/>
                </a:endParaRPr>
              </a:p>
            </p:txBody>
          </p:sp>
        </mc:Choice>
        <mc:Fallback xmlns="">
          <p:sp>
            <p:nvSpPr>
              <p:cNvPr id="10" name="TextBox 9">
                <a:extLst>
                  <a:ext uri="{FF2B5EF4-FFF2-40B4-BE49-F238E27FC236}">
                    <a16:creationId xmlns:a16="http://schemas.microsoft.com/office/drawing/2014/main" id="{7C89311D-0143-9282-27E1-37DB50478C4D}"/>
                  </a:ext>
                </a:extLst>
              </p:cNvPr>
              <p:cNvSpPr txBox="1">
                <a:spLocks noRot="1" noChangeAspect="1" noMove="1" noResize="1" noEditPoints="1" noAdjustHandles="1" noChangeArrowheads="1" noChangeShapeType="1" noTextEdit="1"/>
              </p:cNvSpPr>
              <p:nvPr/>
            </p:nvSpPr>
            <p:spPr>
              <a:xfrm>
                <a:off x="570526" y="2483518"/>
                <a:ext cx="370976"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22A3463-5A73-9667-332A-58D7F7ED5491}"/>
                  </a:ext>
                </a:extLst>
              </p:cNvPr>
              <p:cNvSpPr txBox="1"/>
              <p:nvPr/>
            </p:nvSpPr>
            <p:spPr>
              <a:xfrm>
                <a:off x="2096384" y="3767080"/>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p>
                        <m:sSupPr>
                          <m:ctrlPr>
                            <a:rPr lang="en-US" sz="1600" b="1" i="1" dirty="0">
                              <a:solidFill>
                                <a:srgbClr val="690304"/>
                              </a:solidFill>
                              <a:latin typeface="Cambria Math" panose="02040503050406030204" pitchFamily="18" charset="0"/>
                            </a:rPr>
                          </m:ctrlPr>
                        </m:sSupPr>
                        <m:e>
                          <m:r>
                            <a:rPr lang="en-US" sz="1600" b="1" i="1" dirty="0">
                              <a:solidFill>
                                <a:srgbClr val="690304"/>
                              </a:solidFill>
                              <a:latin typeface="Cambria Math" panose="02040503050406030204" pitchFamily="18" charset="0"/>
                            </a:rPr>
                            <m:t>𝒄</m:t>
                          </m:r>
                        </m:e>
                        <m:sup>
                          <m:r>
                            <a:rPr lang="en-US" sz="1600" b="1" i="1" dirty="0">
                              <a:solidFill>
                                <a:srgbClr val="690304"/>
                              </a:solidFill>
                              <a:latin typeface="Cambria Math" panose="02040503050406030204" pitchFamily="18" charset="0"/>
                            </a:rPr>
                            <m:t>∗</m:t>
                          </m:r>
                        </m:sup>
                      </m:sSup>
                    </m:oMath>
                  </m:oMathPara>
                </a14:m>
                <a:endParaRPr lang="en-US" sz="1600" dirty="0">
                  <a:solidFill>
                    <a:srgbClr val="690304"/>
                  </a:solidFill>
                  <a:latin typeface="Arial"/>
                </a:endParaRPr>
              </a:p>
            </p:txBody>
          </p:sp>
        </mc:Choice>
        <mc:Fallback xmlns="">
          <p:sp>
            <p:nvSpPr>
              <p:cNvPr id="11" name="TextBox 10">
                <a:extLst>
                  <a:ext uri="{FF2B5EF4-FFF2-40B4-BE49-F238E27FC236}">
                    <a16:creationId xmlns:a16="http://schemas.microsoft.com/office/drawing/2014/main" id="{822A3463-5A73-9667-332A-58D7F7ED5491}"/>
                  </a:ext>
                </a:extLst>
              </p:cNvPr>
              <p:cNvSpPr txBox="1">
                <a:spLocks noRot="1" noChangeAspect="1" noMove="1" noResize="1" noEditPoints="1" noAdjustHandles="1" noChangeArrowheads="1" noChangeShapeType="1" noTextEdit="1"/>
              </p:cNvSpPr>
              <p:nvPr/>
            </p:nvSpPr>
            <p:spPr>
              <a:xfrm>
                <a:off x="2096384" y="3767080"/>
                <a:ext cx="67450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E91883B-C93E-D457-4162-B55CF2EBA71C}"/>
                  </a:ext>
                </a:extLst>
              </p:cNvPr>
              <p:cNvSpPr txBox="1"/>
              <p:nvPr/>
            </p:nvSpPr>
            <p:spPr>
              <a:xfrm>
                <a:off x="4305547" y="918043"/>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srgbClr val="690304"/>
                              </a:solidFill>
                              <a:latin typeface="Cambria Math" panose="02040503050406030204" pitchFamily="18" charset="0"/>
                            </a:rPr>
                          </m:ctrlPr>
                        </m:sSubPr>
                        <m:e>
                          <m:r>
                            <a:rPr lang="en-US" sz="1600" b="1" i="1" dirty="0">
                              <a:solidFill>
                                <a:srgbClr val="690304"/>
                              </a:solidFill>
                              <a:latin typeface="Cambria Math" panose="02040503050406030204" pitchFamily="18" charset="0"/>
                            </a:rPr>
                            <m:t>𝑺</m:t>
                          </m:r>
                        </m:e>
                        <m:sub>
                          <m:r>
                            <a:rPr lang="en-US" sz="1600" b="1" i="1" dirty="0">
                              <a:solidFill>
                                <a:srgbClr val="690304"/>
                              </a:solidFill>
                              <a:latin typeface="Cambria Math" panose="02040503050406030204" pitchFamily="18" charset="0"/>
                            </a:rPr>
                            <m:t>𝟏</m:t>
                          </m:r>
                        </m:sub>
                      </m:sSub>
                    </m:oMath>
                  </m:oMathPara>
                </a14:m>
                <a:endParaRPr lang="en-US" sz="1600" dirty="0">
                  <a:solidFill>
                    <a:srgbClr val="690304"/>
                  </a:solidFill>
                  <a:latin typeface="Arial"/>
                </a:endParaRPr>
              </a:p>
            </p:txBody>
          </p:sp>
        </mc:Choice>
        <mc:Fallback xmlns="">
          <p:sp>
            <p:nvSpPr>
              <p:cNvPr id="16" name="TextBox 15">
                <a:extLst>
                  <a:ext uri="{FF2B5EF4-FFF2-40B4-BE49-F238E27FC236}">
                    <a16:creationId xmlns:a16="http://schemas.microsoft.com/office/drawing/2014/main" id="{CE91883B-C93E-D457-4162-B55CF2EBA71C}"/>
                  </a:ext>
                </a:extLst>
              </p:cNvPr>
              <p:cNvSpPr txBox="1">
                <a:spLocks noRot="1" noChangeAspect="1" noMove="1" noResize="1" noEditPoints="1" noAdjustHandles="1" noChangeArrowheads="1" noChangeShapeType="1" noTextEdit="1"/>
              </p:cNvSpPr>
              <p:nvPr/>
            </p:nvSpPr>
            <p:spPr>
              <a:xfrm>
                <a:off x="4305547" y="918043"/>
                <a:ext cx="674505" cy="33855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14265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Open-Economy Macroeconomics</a:t>
            </a:r>
          </a:p>
        </p:txBody>
      </p:sp>
      <p:sp>
        <p:nvSpPr>
          <p:cNvPr id="2" name="TextBox 1">
            <a:extLst>
              <a:ext uri="{FF2B5EF4-FFF2-40B4-BE49-F238E27FC236}">
                <a16:creationId xmlns:a16="http://schemas.microsoft.com/office/drawing/2014/main" id="{F3B2145A-3F95-BE34-D576-4B536B2F732A}"/>
              </a:ext>
            </a:extLst>
          </p:cNvPr>
          <p:cNvSpPr txBox="1"/>
          <p:nvPr/>
        </p:nvSpPr>
        <p:spPr>
          <a:xfrm>
            <a:off x="148590" y="705982"/>
            <a:ext cx="8846820" cy="3262432"/>
          </a:xfrm>
          <a:prstGeom prst="rect">
            <a:avLst/>
          </a:prstGeom>
          <a:noFill/>
        </p:spPr>
        <p:txBody>
          <a:bodyPr wrap="square">
            <a:spAutoFit/>
          </a:bodyPr>
          <a:lstStyle/>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Recall the value of money is given by you can buy with it. Suppose you want to buy goods from Mexico. What do you need to do?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Buy some Mexican pesos! </a:t>
            </a:r>
            <a:r>
              <a:rPr lang="en-US" sz="1400" b="1" dirty="0">
                <a:solidFill>
                  <a:prstClr val="black"/>
                </a:solidFill>
                <a:latin typeface="Arial"/>
              </a:rPr>
              <a:t>Exchange rate: </a:t>
            </a:r>
            <a:r>
              <a:rPr lang="en-US" sz="1400" dirty="0">
                <a:solidFill>
                  <a:prstClr val="black"/>
                </a:solidFill>
                <a:latin typeface="Arial"/>
              </a:rPr>
              <a:t>how many pesos you can buy with one dollar.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Suppose the demand for Mexican goods in the US increases. What is the effect on the exchange rate?</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It will decrease/depreciate. Why? More demand for Mexican goods implies the equilibrium price of such goods increases. Hence, the purchasing value of $1 decreases. Now you need more pesos to buy the same amount of goods. </a:t>
            </a:r>
          </a:p>
          <a:p>
            <a:pPr marL="285750" indent="-285750" defTabSz="457189">
              <a:spcBef>
                <a:spcPts val="1200"/>
              </a:spcBef>
              <a:spcAft>
                <a:spcPts val="1200"/>
              </a:spcAft>
              <a:buFont typeface="Arial" panose="020B0604020202020204" pitchFamily="34" charset="0"/>
              <a:buChar char="•"/>
            </a:pPr>
            <a:r>
              <a:rPr lang="en-US" sz="1400" b="1" dirty="0">
                <a:solidFill>
                  <a:prstClr val="black"/>
                </a:solidFill>
                <a:latin typeface="Arial"/>
              </a:rPr>
              <a:t>Takeaway:</a:t>
            </a:r>
            <a:r>
              <a:rPr lang="en-US" sz="1400" dirty="0">
                <a:solidFill>
                  <a:prstClr val="black"/>
                </a:solidFill>
                <a:latin typeface="Arial"/>
              </a:rPr>
              <a:t> currency markets are markets for money. Exchange rates are determined by the relative demand for goods and services of one economy with another. </a:t>
            </a:r>
            <a:endParaRPr lang="en-US" sz="1400" b="1" dirty="0">
              <a:solidFill>
                <a:prstClr val="black"/>
              </a:solidFill>
              <a:latin typeface="Arial"/>
            </a:endParaRPr>
          </a:p>
        </p:txBody>
      </p:sp>
    </p:spTree>
    <p:extLst>
      <p:ext uri="{BB962C8B-B14F-4D97-AF65-F5344CB8AC3E}">
        <p14:creationId xmlns:p14="http://schemas.microsoft.com/office/powerpoint/2010/main" val="28159513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Open-Economy Macroeconomics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148590" y="683799"/>
                <a:ext cx="8846820" cy="3600986"/>
              </a:xfrm>
              <a:prstGeom prst="rect">
                <a:avLst/>
              </a:prstGeom>
              <a:noFill/>
            </p:spPr>
            <p:txBody>
              <a:bodyPr wrap="square">
                <a:spAutoFit/>
              </a:bodyPr>
              <a:lstStyle/>
              <a:p>
                <a:pPr defTabSz="457189">
                  <a:spcBef>
                    <a:spcPts val="600"/>
                  </a:spcBef>
                  <a:spcAft>
                    <a:spcPts val="600"/>
                  </a:spcAft>
                </a:pPr>
                <a:r>
                  <a:rPr lang="en-US" sz="1400" dirty="0">
                    <a:solidFill>
                      <a:prstClr val="black"/>
                    </a:solidFill>
                    <a:latin typeface="Arial"/>
                  </a:rPr>
                  <a:t>Recall the definition of GDP</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i="1">
                          <a:solidFill>
                            <a:prstClr val="black"/>
                          </a:solidFill>
                          <a:latin typeface="Cambria Math" panose="02040503050406030204" pitchFamily="18" charset="0"/>
                        </a:rPr>
                        <m:t>𝑌</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𝐺</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𝑁𝑋</m:t>
                      </m:r>
                    </m:oMath>
                  </m:oMathPara>
                </a14:m>
                <a:endParaRPr lang="en-US" sz="1400" dirty="0">
                  <a:solidFill>
                    <a:prstClr val="black"/>
                  </a:solidFill>
                  <a:latin typeface="Arial"/>
                </a:endParaRPr>
              </a:p>
              <a:p>
                <a:pPr defTabSz="457189">
                  <a:spcBef>
                    <a:spcPts val="600"/>
                  </a:spcBef>
                  <a:spcAft>
                    <a:spcPts val="600"/>
                  </a:spcAft>
                </a:pPr>
                <a:r>
                  <a:rPr lang="en-US" sz="1400" dirty="0">
                    <a:solidFill>
                      <a:prstClr val="black"/>
                    </a:solidFill>
                    <a:latin typeface="Arial"/>
                  </a:rPr>
                  <a:t>Suppose the country </a:t>
                </a:r>
                <a:r>
                  <a:rPr lang="en-US" sz="1400" b="1" dirty="0">
                    <a:solidFill>
                      <a:prstClr val="black"/>
                    </a:solidFill>
                    <a:latin typeface="Arial"/>
                  </a:rPr>
                  <a:t>imports &lt; exports. </a:t>
                </a:r>
                <a:r>
                  <a:rPr lang="en-US" sz="1400" dirty="0">
                    <a:solidFill>
                      <a:prstClr val="black"/>
                    </a:solidFill>
                    <a:latin typeface="Arial"/>
                  </a:rPr>
                  <a:t>Thus, net exports </a:t>
                </a:r>
                <a:r>
                  <a:rPr lang="en-US" sz="1400" b="1" dirty="0">
                    <a:solidFill>
                      <a:prstClr val="black"/>
                    </a:solidFill>
                    <a:latin typeface="Arial"/>
                  </a:rPr>
                  <a:t>NX &gt; 0. </a:t>
                </a:r>
                <a:r>
                  <a:rPr lang="en-US" sz="1400" dirty="0">
                    <a:solidFill>
                      <a:prstClr val="black"/>
                    </a:solidFill>
                    <a:latin typeface="Arial"/>
                  </a:rPr>
                  <a:t>Moreover, notice we can rewrite NX in terms of the GDP components: </a:t>
                </a:r>
                <a:endParaRPr lang="en-US" sz="1400" b="1" dirty="0">
                  <a:solidFill>
                    <a:prstClr val="black"/>
                  </a:solidFill>
                  <a:latin typeface="Arial"/>
                </a:endParaRP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𝑁𝑋</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𝐶</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m:t>
                      </m:r>
                      <m:r>
                        <a:rPr lang="en-US" sz="1400" b="0" i="1" smtClean="0">
                          <a:solidFill>
                            <a:prstClr val="black"/>
                          </a:solidFill>
                          <a:latin typeface="Cambria Math" panose="02040503050406030204" pitchFamily="18" charset="0"/>
                        </a:rPr>
                        <m:t>)</m:t>
                      </m:r>
                    </m:oMath>
                  </m:oMathPara>
                </a14:m>
                <a:endParaRPr lang="en-US" sz="1400" b="0" dirty="0">
                  <a:solidFill>
                    <a:prstClr val="black"/>
                  </a:solidFill>
                  <a:latin typeface="Arial"/>
                </a:endParaRPr>
              </a:p>
              <a:p>
                <a:pPr defTabSz="457189">
                  <a:spcBef>
                    <a:spcPts val="600"/>
                  </a:spcBef>
                  <a:spcAft>
                    <a:spcPts val="600"/>
                  </a:spcAft>
                </a:pPr>
                <a:r>
                  <a:rPr lang="en-US" sz="1400" dirty="0">
                    <a:solidFill>
                      <a:prstClr val="black"/>
                    </a:solidFill>
                    <a:latin typeface="Arial"/>
                  </a:rPr>
                  <a:t>Since </a:t>
                </a:r>
                <a14:m>
                  <m:oMath xmlns:m="http://schemas.openxmlformats.org/officeDocument/2006/math">
                    <m:r>
                      <a:rPr lang="en-US" sz="1400" b="0" i="1" smtClean="0">
                        <a:solidFill>
                          <a:prstClr val="black"/>
                        </a:solidFill>
                        <a:latin typeface="Cambria Math" panose="02040503050406030204" pitchFamily="18" charset="0"/>
                      </a:rPr>
                      <m:t>𝑁𝑋</m:t>
                    </m:r>
                    <m:r>
                      <a:rPr lang="en-US" sz="1400" b="0" i="1" smtClean="0">
                        <a:solidFill>
                          <a:prstClr val="black"/>
                        </a:solidFill>
                        <a:latin typeface="Cambria Math" panose="02040503050406030204" pitchFamily="18" charset="0"/>
                      </a:rPr>
                      <m:t>&gt;0</m:t>
                    </m:r>
                  </m:oMath>
                </a14:m>
                <a:r>
                  <a:rPr lang="en-US" sz="1400" b="1" dirty="0">
                    <a:solidFill>
                      <a:prstClr val="black"/>
                    </a:solidFill>
                    <a:latin typeface="Arial"/>
                  </a:rPr>
                  <a:t>, </a:t>
                </a:r>
                <a:r>
                  <a:rPr lang="en-US" sz="1400" dirty="0">
                    <a:solidFill>
                      <a:prstClr val="black"/>
                    </a:solidFill>
                    <a:latin typeface="Arial"/>
                  </a:rPr>
                  <a:t>then we know that </a:t>
                </a:r>
                <a:endParaRPr lang="en-US" sz="1400" b="0" i="1" dirty="0">
                  <a:solidFill>
                    <a:prstClr val="black"/>
                  </a:solidFill>
                  <a:latin typeface="Cambria Math" panose="02040503050406030204" pitchFamily="18" charset="0"/>
                </a:endParaRP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𝑌</m:t>
                      </m:r>
                      <m:r>
                        <a:rPr lang="en-US" sz="1400" b="0" i="1" smtClean="0">
                          <a:solidFill>
                            <a:prstClr val="black"/>
                          </a:solidFill>
                          <a:latin typeface="Cambria Math" panose="02040503050406030204" pitchFamily="18" charset="0"/>
                        </a:rPr>
                        <m:t>&gt;</m:t>
                      </m:r>
                      <m:r>
                        <a:rPr lang="en-US" sz="1400" b="0" i="1" smtClean="0">
                          <a:solidFill>
                            <a:prstClr val="black"/>
                          </a:solidFill>
                          <a:latin typeface="Cambria Math" panose="02040503050406030204" pitchFamily="18" charset="0"/>
                        </a:rPr>
                        <m:t>𝐶</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m:t>
                      </m:r>
                      <m:r>
                        <a:rPr lang="en-US" sz="1400" b="0" i="1" smtClean="0">
                          <a:solidFill>
                            <a:prstClr val="black"/>
                          </a:solidFill>
                          <a:latin typeface="Cambria Math" panose="02040503050406030204" pitchFamily="18" charset="0"/>
                        </a:rPr>
                        <m:t> </m:t>
                      </m:r>
                    </m:oMath>
                  </m:oMathPara>
                </a14:m>
                <a:endParaRPr lang="en-US" sz="1400" b="1" dirty="0">
                  <a:solidFill>
                    <a:prstClr val="black"/>
                  </a:solidFill>
                  <a:latin typeface="Arial"/>
                </a:endParaRPr>
              </a:p>
              <a:p>
                <a:pPr defTabSz="457189">
                  <a:spcBef>
                    <a:spcPts val="600"/>
                  </a:spcBef>
                  <a:spcAft>
                    <a:spcPts val="600"/>
                  </a:spcAft>
                </a:pPr>
                <a:r>
                  <a:rPr lang="en-US" sz="1400" b="1" dirty="0">
                    <a:solidFill>
                      <a:prstClr val="black"/>
                    </a:solidFill>
                    <a:latin typeface="Arial"/>
                  </a:rPr>
                  <a:t>In words: </a:t>
                </a:r>
                <a:r>
                  <a:rPr lang="en-US" sz="1400" dirty="0">
                    <a:solidFill>
                      <a:prstClr val="black"/>
                    </a:solidFill>
                    <a:latin typeface="Arial"/>
                  </a:rPr>
                  <a:t>total output is larger than domestic demand + investment. </a:t>
                </a:r>
                <a:r>
                  <a:rPr lang="en-US" sz="1400" b="1" dirty="0">
                    <a:solidFill>
                      <a:prstClr val="black"/>
                    </a:solidFill>
                    <a:latin typeface="Arial"/>
                  </a:rPr>
                  <a:t>Implication:</a:t>
                </a:r>
                <a:r>
                  <a:rPr lang="en-US" sz="1400" dirty="0">
                    <a:solidFill>
                      <a:prstClr val="black"/>
                    </a:solidFill>
                    <a:latin typeface="Arial"/>
                  </a:rPr>
                  <a:t> because the country is saving more than it is investing, it must be sending some of its saving abroad. There is a positive net capital outflow </a:t>
                </a:r>
                <a:r>
                  <a:rPr lang="en-US" sz="1400" b="1" dirty="0">
                    <a:solidFill>
                      <a:prstClr val="black"/>
                    </a:solidFill>
                    <a:latin typeface="Arial"/>
                  </a:rPr>
                  <a:t>(NCO)</a:t>
                </a:r>
                <a:r>
                  <a:rPr lang="en-US" sz="1400" dirty="0">
                    <a:solidFill>
                      <a:prstClr val="black"/>
                    </a:solidFill>
                    <a:latin typeface="Arial"/>
                  </a:rPr>
                  <a:t>. </a:t>
                </a:r>
                <a:r>
                  <a:rPr lang="en-US" sz="1400" b="1" dirty="0">
                    <a:solidFill>
                      <a:prstClr val="black"/>
                    </a:solidFill>
                    <a:latin typeface="Arial"/>
                  </a:rPr>
                  <a:t>For an open economy, savings are given by:  </a:t>
                </a:r>
              </a:p>
              <a:p>
                <a:pPr defTabSz="457189">
                  <a:spcBef>
                    <a:spcPts val="6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𝑆</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𝑁𝐶𝑂</m:t>
                      </m:r>
                    </m:oMath>
                  </m:oMathPara>
                </a14:m>
                <a:endParaRPr lang="en-US" sz="1400" b="0" dirty="0">
                  <a:solidFill>
                    <a:prstClr val="black"/>
                  </a:solidFill>
                  <a:latin typeface="Arial"/>
                </a:endParaRPr>
              </a:p>
              <a:p>
                <a:pPr defTabSz="457189">
                  <a:spcBef>
                    <a:spcPts val="600"/>
                  </a:spcBef>
                  <a:spcAft>
                    <a:spcPts val="600"/>
                  </a:spcAft>
                </a:pPr>
                <a:r>
                  <a:rPr lang="en-US" sz="1400" b="1" dirty="0">
                    <a:solidFill>
                      <a:prstClr val="black"/>
                    </a:solidFill>
                    <a:latin typeface="Arial"/>
                  </a:rPr>
                  <a:t>Takeaway:</a:t>
                </a:r>
                <a14:m>
                  <m:oMath xmlns:m="http://schemas.openxmlformats.org/officeDocument/2006/math">
                    <m:r>
                      <a:rPr lang="en-US" sz="1400" b="1" i="0" smtClean="0">
                        <a:solidFill>
                          <a:prstClr val="black"/>
                        </a:solidFill>
                        <a:latin typeface="Cambria Math" panose="02040503050406030204" pitchFamily="18" charset="0"/>
                      </a:rPr>
                      <m:t> </m:t>
                    </m:r>
                    <m:r>
                      <a:rPr lang="en-US" sz="1400" b="0" i="1" smtClean="0">
                        <a:solidFill>
                          <a:prstClr val="black"/>
                        </a:solidFill>
                        <a:latin typeface="Cambria Math" panose="02040503050406030204" pitchFamily="18" charset="0"/>
                      </a:rPr>
                      <m:t>𝑁𝐶𝑂</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𝑁𝑋</m:t>
                    </m:r>
                  </m:oMath>
                </a14:m>
                <a:endParaRPr lang="en-US" sz="1400" b="0" dirty="0">
                  <a:solidFill>
                    <a:prstClr val="black"/>
                  </a:solidFill>
                  <a:latin typeface="Arial"/>
                </a:endParaRP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148590" y="683799"/>
                <a:ext cx="8846820" cy="3600986"/>
              </a:xfrm>
              <a:prstGeom prst="rect">
                <a:avLst/>
              </a:prstGeom>
              <a:blipFill>
                <a:blip r:embed="rId2"/>
                <a:stretch>
                  <a:fillRect l="-207" t="-338" b="-846"/>
                </a:stretch>
              </a:blipFill>
            </p:spPr>
            <p:txBody>
              <a:bodyPr/>
              <a:lstStyle/>
              <a:p>
                <a:r>
                  <a:rPr lang="en-US">
                    <a:noFill/>
                  </a:rPr>
                  <a:t> </a:t>
                </a:r>
              </a:p>
            </p:txBody>
          </p:sp>
        </mc:Fallback>
      </mc:AlternateContent>
    </p:spTree>
    <p:extLst>
      <p:ext uri="{BB962C8B-B14F-4D97-AF65-F5344CB8AC3E}">
        <p14:creationId xmlns:p14="http://schemas.microsoft.com/office/powerpoint/2010/main" val="24608050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Open-Economy Macroeconomics</a:t>
            </a:r>
          </a:p>
        </p:txBody>
      </p:sp>
      <mc:AlternateContent xmlns:mc="http://schemas.openxmlformats.org/markup-compatibility/2006" xmlns:a14="http://schemas.microsoft.com/office/drawing/2010/main">
        <mc:Choice Requires="a14">
          <p:graphicFrame>
            <p:nvGraphicFramePr>
              <p:cNvPr id="4" name="Table 4">
                <a:extLst>
                  <a:ext uri="{FF2B5EF4-FFF2-40B4-BE49-F238E27FC236}">
                    <a16:creationId xmlns:a16="http://schemas.microsoft.com/office/drawing/2014/main" id="{17F86E9E-A231-5022-D0B6-29B29F2EED7C}"/>
                  </a:ext>
                </a:extLst>
              </p:cNvPr>
              <p:cNvGraphicFramePr>
                <a:graphicFrameLocks noGrp="1"/>
              </p:cNvGraphicFramePr>
              <p:nvPr>
                <p:extLst>
                  <p:ext uri="{D42A27DB-BD31-4B8C-83A1-F6EECF244321}">
                    <p14:modId xmlns:p14="http://schemas.microsoft.com/office/powerpoint/2010/main" val="203363103"/>
                  </p:ext>
                </p:extLst>
              </p:nvPr>
            </p:nvGraphicFramePr>
            <p:xfrm>
              <a:off x="374650" y="1459230"/>
              <a:ext cx="8210550" cy="2225040"/>
            </p:xfrm>
            <a:graphic>
              <a:graphicData uri="http://schemas.openxmlformats.org/drawingml/2006/table">
                <a:tbl>
                  <a:tblPr firstRow="1" bandRow="1">
                    <a:tableStyleId>{5C22544A-7EE6-4342-B048-85BDC9FD1C3A}</a:tableStyleId>
                  </a:tblPr>
                  <a:tblGrid>
                    <a:gridCol w="2736850">
                      <a:extLst>
                        <a:ext uri="{9D8B030D-6E8A-4147-A177-3AD203B41FA5}">
                          <a16:colId xmlns:a16="http://schemas.microsoft.com/office/drawing/2014/main" val="864341348"/>
                        </a:ext>
                      </a:extLst>
                    </a:gridCol>
                    <a:gridCol w="2736850">
                      <a:extLst>
                        <a:ext uri="{9D8B030D-6E8A-4147-A177-3AD203B41FA5}">
                          <a16:colId xmlns:a16="http://schemas.microsoft.com/office/drawing/2014/main" val="2076771387"/>
                        </a:ext>
                      </a:extLst>
                    </a:gridCol>
                    <a:gridCol w="2736850">
                      <a:extLst>
                        <a:ext uri="{9D8B030D-6E8A-4147-A177-3AD203B41FA5}">
                          <a16:colId xmlns:a16="http://schemas.microsoft.com/office/drawing/2014/main" val="429595149"/>
                        </a:ext>
                      </a:extLst>
                    </a:gridCol>
                  </a:tblGrid>
                  <a:tr h="370840">
                    <a:tc>
                      <a:txBody>
                        <a:bodyPr/>
                        <a:lstStyle/>
                        <a:p>
                          <a:pPr algn="ctr"/>
                          <a:r>
                            <a:rPr lang="en-US" sz="1600" dirty="0"/>
                            <a:t>Trade Deficit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600" dirty="0"/>
                            <a:t>Balanced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600" dirty="0"/>
                            <a:t>Trade Surplus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351090901"/>
                      </a:ext>
                    </a:extLst>
                  </a:tr>
                  <a:tr h="370840">
                    <a:tc>
                      <a:txBody>
                        <a:bodyPr/>
                        <a:lstStyle/>
                        <a:p>
                          <a:pPr algn="l"/>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&lt;</m:t>
                                </m:r>
                                <m:r>
                                  <a:rPr lang="en-US" sz="1600" b="0" i="1" smtClean="0">
                                    <a:latin typeface="Cambria Math" panose="02040503050406030204" pitchFamily="18" charset="0"/>
                                  </a:rPr>
                                  <m:t>𝐼𝑚𝑝𝑜𝑟𝑡𝑠</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m:t>
                                </m:r>
                                <m:r>
                                  <a:rPr lang="en-US" sz="1600" b="0" i="1" smtClean="0">
                                    <a:latin typeface="Cambria Math" panose="02040503050406030204" pitchFamily="18" charset="0"/>
                                  </a:rPr>
                                  <m:t>𝐼𝑚𝑝𝑜𝑟𝑡𝑠</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&gt;</m:t>
                                </m:r>
                                <m:r>
                                  <a:rPr lang="en-US" sz="1600" b="0" i="1" smtClean="0">
                                    <a:latin typeface="Cambria Math" panose="02040503050406030204" pitchFamily="18" charset="0"/>
                                  </a:rPr>
                                  <m:t>𝐼𝑚𝑝𝑜𝑟𝑡𝑠</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9934868"/>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&lt;0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𝐸𝑥𝑝𝑜𝑟𝑡𝑠</m:t>
                                </m:r>
                                <m:r>
                                  <a:rPr lang="en-US" sz="1600" b="0" i="1" smtClean="0">
                                    <a:latin typeface="Cambria Math" panose="02040503050406030204" pitchFamily="18" charset="0"/>
                                  </a:rPr>
                                  <m:t>&gt;0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880852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&lt;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𝐼</m:t>
                                </m:r>
                                <m:r>
                                  <a:rPr lang="en-US" sz="1600" b="0" i="1" smtClean="0">
                                    <a:latin typeface="Cambria Math" panose="02040503050406030204" pitchFamily="18" charset="0"/>
                                  </a:rPr>
                                  <m:t>+</m:t>
                                </m:r>
                                <m:r>
                                  <a:rPr lang="en-US" sz="1600" b="0" i="1" smtClean="0">
                                    <a:latin typeface="Cambria Math" panose="02040503050406030204" pitchFamily="18" charset="0"/>
                                  </a:rPr>
                                  <m:t>𝐺</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𝐼</m:t>
                                </m:r>
                                <m:r>
                                  <a:rPr lang="en-US" sz="1600" b="0" i="1" smtClean="0">
                                    <a:latin typeface="Cambria Math" panose="02040503050406030204" pitchFamily="18" charset="0"/>
                                  </a:rPr>
                                  <m:t>+</m:t>
                                </m:r>
                                <m:r>
                                  <a:rPr lang="en-US" sz="1600" b="0" i="1" smtClean="0">
                                    <a:latin typeface="Cambria Math" panose="02040503050406030204" pitchFamily="18" charset="0"/>
                                  </a:rPr>
                                  <m:t>𝐺</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𝑌</m:t>
                                </m:r>
                                <m:r>
                                  <a:rPr lang="en-US" sz="1600" b="0" i="1" smtClean="0">
                                    <a:latin typeface="Cambria Math" panose="02040503050406030204" pitchFamily="18" charset="0"/>
                                  </a:rPr>
                                  <m:t>&gt;</m:t>
                                </m:r>
                                <m:r>
                                  <a:rPr lang="en-US" sz="1600" b="0" i="1" smtClean="0">
                                    <a:latin typeface="Cambria Math" panose="02040503050406030204" pitchFamily="18" charset="0"/>
                                  </a:rPr>
                                  <m:t>𝐶</m:t>
                                </m:r>
                                <m:r>
                                  <a:rPr lang="en-US" sz="1600" b="0" i="1" smtClean="0">
                                    <a:latin typeface="Cambria Math" panose="02040503050406030204" pitchFamily="18" charset="0"/>
                                  </a:rPr>
                                  <m:t>+</m:t>
                                </m:r>
                                <m:r>
                                  <a:rPr lang="en-US" sz="1600" b="0" i="1" smtClean="0">
                                    <a:latin typeface="Cambria Math" panose="02040503050406030204" pitchFamily="18" charset="0"/>
                                  </a:rPr>
                                  <m:t>𝐼</m:t>
                                </m:r>
                                <m:r>
                                  <a:rPr lang="en-US" sz="1600" b="0" i="1" smtClean="0">
                                    <a:latin typeface="Cambria Math" panose="02040503050406030204" pitchFamily="18" charset="0"/>
                                  </a:rPr>
                                  <m:t>+</m:t>
                                </m:r>
                                <m:r>
                                  <a:rPr lang="en-US" sz="1600" b="0" i="1" smtClean="0">
                                    <a:latin typeface="Cambria Math" panose="02040503050406030204" pitchFamily="18" charset="0"/>
                                  </a:rPr>
                                  <m:t>𝐺</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4523217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𝑆𝑎𝑣𝑖𝑛𝑔</m:t>
                                </m:r>
                                <m:r>
                                  <a:rPr lang="en-US" sz="1600" b="0" i="1" smtClean="0">
                                    <a:latin typeface="Cambria Math" panose="02040503050406030204" pitchFamily="18" charset="0"/>
                                  </a:rPr>
                                  <m:t>&lt;</m:t>
                                </m:r>
                                <m:r>
                                  <a:rPr lang="en-US" sz="1600" b="0" i="1" smtClean="0">
                                    <a:latin typeface="Cambria Math" panose="02040503050406030204" pitchFamily="18" charset="0"/>
                                  </a:rPr>
                                  <m:t>𝐼𝑛𝑣𝑒𝑠𝑡𝑚𝑒𝑛𝑡</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𝑆𝑎𝑣𝑖𝑛𝑔</m:t>
                                </m:r>
                                <m:r>
                                  <a:rPr lang="en-US" sz="1600" b="0" i="1" smtClean="0">
                                    <a:latin typeface="Cambria Math" panose="02040503050406030204" pitchFamily="18" charset="0"/>
                                  </a:rPr>
                                  <m:t>=</m:t>
                                </m:r>
                                <m:r>
                                  <a:rPr lang="en-US" sz="1600" b="0" i="1" smtClean="0">
                                    <a:latin typeface="Cambria Math" panose="02040503050406030204" pitchFamily="18" charset="0"/>
                                  </a:rPr>
                                  <m:t>𝐼𝑛𝑣𝑒𝑠𝑡𝑚𝑒𝑛𝑡</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𝑆𝑎𝑣𝑖𝑛𝑔</m:t>
                                </m:r>
                                <m:r>
                                  <a:rPr lang="en-US" sz="1600" b="0" i="1" smtClean="0">
                                    <a:latin typeface="Cambria Math" panose="02040503050406030204" pitchFamily="18" charset="0"/>
                                  </a:rPr>
                                  <m:t>&gt;</m:t>
                                </m:r>
                                <m:r>
                                  <a:rPr lang="en-US" sz="1600" b="0" i="1" smtClean="0">
                                    <a:latin typeface="Cambria Math" panose="02040503050406030204" pitchFamily="18" charset="0"/>
                                  </a:rPr>
                                  <m:t>𝐼𝑛𝑣𝑒𝑠𝑡𝑚𝑒𝑛𝑡</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6976286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𝐶𝑎𝑝𝑖𝑡𝑎𝑙</m:t>
                                </m:r>
                                <m:r>
                                  <a:rPr lang="en-US" sz="1600" b="0" i="1" smtClean="0">
                                    <a:latin typeface="Cambria Math" panose="02040503050406030204" pitchFamily="18" charset="0"/>
                                  </a:rPr>
                                  <m:t> </m:t>
                                </m:r>
                                <m:r>
                                  <a:rPr lang="en-US" sz="1600" b="0" i="1" smtClean="0">
                                    <a:latin typeface="Cambria Math" panose="02040503050406030204" pitchFamily="18" charset="0"/>
                                  </a:rPr>
                                  <m:t>𝑂𝑢𝑡𝑓𝑙𝑜𝑤</m:t>
                                </m:r>
                                <m:r>
                                  <a:rPr lang="en-US" sz="1600" b="0" i="1" smtClean="0">
                                    <a:latin typeface="Cambria Math" panose="02040503050406030204" pitchFamily="18" charset="0"/>
                                  </a:rPr>
                                  <m:t>&lt;0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𝐶𝑎𝑝𝑖𝑡𝑎𝑙</m:t>
                                </m:r>
                                <m:r>
                                  <a:rPr lang="en-US" sz="1600" b="0" i="1" smtClean="0">
                                    <a:latin typeface="Cambria Math" panose="02040503050406030204" pitchFamily="18" charset="0"/>
                                  </a:rPr>
                                  <m:t> </m:t>
                                </m:r>
                                <m:r>
                                  <a:rPr lang="en-US" sz="1600" b="0" i="1" smtClean="0">
                                    <a:latin typeface="Cambria Math" panose="02040503050406030204" pitchFamily="18" charset="0"/>
                                  </a:rPr>
                                  <m:t>𝑂𝑢𝑡𝑓𝑙𝑜𝑤</m:t>
                                </m:r>
                                <m:r>
                                  <a:rPr lang="en-US" sz="1600" b="0" i="1" smtClean="0">
                                    <a:latin typeface="Cambria Math" panose="02040503050406030204" pitchFamily="18" charset="0"/>
                                  </a:rPr>
                                  <m: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𝑁𝑒𝑡</m:t>
                                </m:r>
                                <m:r>
                                  <a:rPr lang="en-US" sz="1600" b="0" i="1" smtClean="0">
                                    <a:latin typeface="Cambria Math" panose="02040503050406030204" pitchFamily="18" charset="0"/>
                                  </a:rPr>
                                  <m:t> </m:t>
                                </m:r>
                                <m:r>
                                  <a:rPr lang="en-US" sz="1600" b="0" i="1" smtClean="0">
                                    <a:latin typeface="Cambria Math" panose="02040503050406030204" pitchFamily="18" charset="0"/>
                                  </a:rPr>
                                  <m:t>𝐶𝑎𝑝𝑖𝑡𝑎𝑙</m:t>
                                </m:r>
                                <m:r>
                                  <a:rPr lang="en-US" sz="1600" b="0" i="1" smtClean="0">
                                    <a:latin typeface="Cambria Math" panose="02040503050406030204" pitchFamily="18" charset="0"/>
                                  </a:rPr>
                                  <m:t> </m:t>
                                </m:r>
                                <m:r>
                                  <a:rPr lang="en-US" sz="1600" b="0" i="1" smtClean="0">
                                    <a:latin typeface="Cambria Math" panose="02040503050406030204" pitchFamily="18" charset="0"/>
                                  </a:rPr>
                                  <m:t>𝑂𝑢𝑡𝑓𝑙𝑜𝑤</m:t>
                                </m:r>
                                <m:r>
                                  <a:rPr lang="en-US" sz="1600" b="0" i="1" smtClean="0">
                                    <a:latin typeface="Cambria Math" panose="02040503050406030204" pitchFamily="18" charset="0"/>
                                  </a:rPr>
                                  <m:t>&gt;0</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50733815"/>
                      </a:ext>
                    </a:extLst>
                  </a:tr>
                </a:tbl>
              </a:graphicData>
            </a:graphic>
          </p:graphicFrame>
        </mc:Choice>
        <mc:Fallback xmlns="">
          <p:graphicFrame>
            <p:nvGraphicFramePr>
              <p:cNvPr id="4" name="Table 4">
                <a:extLst>
                  <a:ext uri="{FF2B5EF4-FFF2-40B4-BE49-F238E27FC236}">
                    <a16:creationId xmlns:a16="http://schemas.microsoft.com/office/drawing/2014/main" id="{17F86E9E-A231-5022-D0B6-29B29F2EED7C}"/>
                  </a:ext>
                </a:extLst>
              </p:cNvPr>
              <p:cNvGraphicFramePr>
                <a:graphicFrameLocks noGrp="1"/>
              </p:cNvGraphicFramePr>
              <p:nvPr>
                <p:extLst>
                  <p:ext uri="{D42A27DB-BD31-4B8C-83A1-F6EECF244321}">
                    <p14:modId xmlns:p14="http://schemas.microsoft.com/office/powerpoint/2010/main" val="203363103"/>
                  </p:ext>
                </p:extLst>
              </p:nvPr>
            </p:nvGraphicFramePr>
            <p:xfrm>
              <a:off x="374650" y="1459230"/>
              <a:ext cx="8210550" cy="2225040"/>
            </p:xfrm>
            <a:graphic>
              <a:graphicData uri="http://schemas.openxmlformats.org/drawingml/2006/table">
                <a:tbl>
                  <a:tblPr firstRow="1" bandRow="1">
                    <a:tableStyleId>{5C22544A-7EE6-4342-B048-85BDC9FD1C3A}</a:tableStyleId>
                  </a:tblPr>
                  <a:tblGrid>
                    <a:gridCol w="2736850">
                      <a:extLst>
                        <a:ext uri="{9D8B030D-6E8A-4147-A177-3AD203B41FA5}">
                          <a16:colId xmlns:a16="http://schemas.microsoft.com/office/drawing/2014/main" val="864341348"/>
                        </a:ext>
                      </a:extLst>
                    </a:gridCol>
                    <a:gridCol w="2736850">
                      <a:extLst>
                        <a:ext uri="{9D8B030D-6E8A-4147-A177-3AD203B41FA5}">
                          <a16:colId xmlns:a16="http://schemas.microsoft.com/office/drawing/2014/main" val="2076771387"/>
                        </a:ext>
                      </a:extLst>
                    </a:gridCol>
                    <a:gridCol w="2736850">
                      <a:extLst>
                        <a:ext uri="{9D8B030D-6E8A-4147-A177-3AD203B41FA5}">
                          <a16:colId xmlns:a16="http://schemas.microsoft.com/office/drawing/2014/main" val="429595149"/>
                        </a:ext>
                      </a:extLst>
                    </a:gridCol>
                  </a:tblGrid>
                  <a:tr h="370840">
                    <a:tc>
                      <a:txBody>
                        <a:bodyPr/>
                        <a:lstStyle/>
                        <a:p>
                          <a:pPr algn="ctr"/>
                          <a:r>
                            <a:rPr lang="en-US" sz="1600" dirty="0"/>
                            <a:t>Trade Deficit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600" dirty="0"/>
                            <a:t>Balanced Trade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tc>
                      <a:txBody>
                        <a:bodyPr/>
                        <a:lstStyle/>
                        <a:p>
                          <a:pPr algn="ctr"/>
                          <a:r>
                            <a:rPr lang="en-US" sz="1600" dirty="0"/>
                            <a:t>Trade Surplus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690304"/>
                        </a:solidFill>
                      </a:tcPr>
                    </a:tc>
                    <a:extLst>
                      <a:ext uri="{0D108BD9-81ED-4DB2-BD59-A6C34878D82A}">
                        <a16:rowId xmlns:a16="http://schemas.microsoft.com/office/drawing/2014/main" val="135109090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3" t="-104918" r="-200668" b="-4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104918" r="-100222" b="-4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5" t="-104918" r="-445" b="-403279"/>
                          </a:stretch>
                        </a:blipFill>
                      </a:tcPr>
                    </a:tc>
                    <a:extLst>
                      <a:ext uri="{0D108BD9-81ED-4DB2-BD59-A6C34878D82A}">
                        <a16:rowId xmlns:a16="http://schemas.microsoft.com/office/drawing/2014/main" val="203993486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3" t="-204918" r="-200668"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204918" r="-100222" b="-3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5" t="-204918" r="-445" b="-303279"/>
                          </a:stretch>
                        </a:blipFill>
                      </a:tcPr>
                    </a:tc>
                    <a:extLst>
                      <a:ext uri="{0D108BD9-81ED-4DB2-BD59-A6C34878D82A}">
                        <a16:rowId xmlns:a16="http://schemas.microsoft.com/office/drawing/2014/main" val="169880852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3" t="-304918" r="-200668" b="-2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304918" r="-100222" b="-2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5" t="-304918" r="-445" b="-203279"/>
                          </a:stretch>
                        </a:blipFill>
                      </a:tcPr>
                    </a:tc>
                    <a:extLst>
                      <a:ext uri="{0D108BD9-81ED-4DB2-BD59-A6C34878D82A}">
                        <a16:rowId xmlns:a16="http://schemas.microsoft.com/office/drawing/2014/main" val="44523217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3" t="-404918" r="-200668" b="-1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404918" r="-100222" b="-10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5" t="-404918" r="-445" b="-103279"/>
                          </a:stretch>
                        </a:blipFill>
                      </a:tcPr>
                    </a:tc>
                    <a:extLst>
                      <a:ext uri="{0D108BD9-81ED-4DB2-BD59-A6C34878D82A}">
                        <a16:rowId xmlns:a16="http://schemas.microsoft.com/office/drawing/2014/main" val="3769762862"/>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23" t="-504918" r="-200668"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100000" t="-504918" r="-100222" b="-3279"/>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2"/>
                          <a:stretch>
                            <a:fillRect l="-200445" t="-504918" r="-445" b="-3279"/>
                          </a:stretch>
                        </a:blipFill>
                      </a:tcPr>
                    </a:tc>
                    <a:extLst>
                      <a:ext uri="{0D108BD9-81ED-4DB2-BD59-A6C34878D82A}">
                        <a16:rowId xmlns:a16="http://schemas.microsoft.com/office/drawing/2014/main" val="4050733815"/>
                      </a:ext>
                    </a:extLst>
                  </a:tr>
                </a:tbl>
              </a:graphicData>
            </a:graphic>
          </p:graphicFrame>
        </mc:Fallback>
      </mc:AlternateContent>
      <p:sp>
        <p:nvSpPr>
          <p:cNvPr id="6" name="TextBox 5">
            <a:extLst>
              <a:ext uri="{FF2B5EF4-FFF2-40B4-BE49-F238E27FC236}">
                <a16:creationId xmlns:a16="http://schemas.microsoft.com/office/drawing/2014/main" id="{4A8BA016-75A7-7FAE-A05C-607931769962}"/>
              </a:ext>
            </a:extLst>
          </p:cNvPr>
          <p:cNvSpPr txBox="1"/>
          <p:nvPr/>
        </p:nvSpPr>
        <p:spPr>
          <a:xfrm>
            <a:off x="1600200" y="993854"/>
            <a:ext cx="6216650" cy="369332"/>
          </a:xfrm>
          <a:prstGeom prst="rect">
            <a:avLst/>
          </a:prstGeom>
          <a:noFill/>
        </p:spPr>
        <p:txBody>
          <a:bodyPr wrap="square">
            <a:spAutoFit/>
          </a:bodyPr>
          <a:lstStyle/>
          <a:p>
            <a:pPr algn="ctr"/>
            <a:r>
              <a:rPr lang="en-US" sz="1800" b="1" dirty="0"/>
              <a:t>International Flows of Goods and Capital: Summary</a:t>
            </a:r>
          </a:p>
        </p:txBody>
      </p:sp>
    </p:spTree>
    <p:extLst>
      <p:ext uri="{BB962C8B-B14F-4D97-AF65-F5344CB8AC3E}">
        <p14:creationId xmlns:p14="http://schemas.microsoft.com/office/powerpoint/2010/main" val="3259398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a:xfrm>
            <a:off x="506694" y="2531295"/>
            <a:ext cx="7977632" cy="656910"/>
          </a:xfrm>
        </p:spPr>
        <p:txBody>
          <a:bodyPr/>
          <a:lstStyle/>
          <a:p>
            <a:r>
              <a:rPr lang="en-US" dirty="0"/>
              <a:t>Price Dynamics and Inflation</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32244764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Introduction</a:t>
            </a:r>
          </a:p>
        </p:txBody>
      </p:sp>
      <p:sp>
        <p:nvSpPr>
          <p:cNvPr id="2" name="TextBox 1">
            <a:extLst>
              <a:ext uri="{FF2B5EF4-FFF2-40B4-BE49-F238E27FC236}">
                <a16:creationId xmlns:a16="http://schemas.microsoft.com/office/drawing/2014/main" id="{F3B2145A-3F95-BE34-D576-4B536B2F732A}"/>
              </a:ext>
            </a:extLst>
          </p:cNvPr>
          <p:cNvSpPr txBox="1"/>
          <p:nvPr/>
        </p:nvSpPr>
        <p:spPr>
          <a:xfrm>
            <a:off x="11430" y="1013729"/>
            <a:ext cx="3624943" cy="2646878"/>
          </a:xfrm>
          <a:prstGeom prst="rect">
            <a:avLst/>
          </a:prstGeom>
          <a:noFill/>
        </p:spPr>
        <p:txBody>
          <a:bodyPr wrap="square">
            <a:spAutoFit/>
          </a:bodyPr>
          <a:lstStyle/>
          <a:p>
            <a:pPr marL="285743" indent="-285743" defTabSz="457189">
              <a:spcBef>
                <a:spcPts val="1200"/>
              </a:spcBef>
              <a:spcAft>
                <a:spcPts val="1200"/>
              </a:spcAft>
              <a:buFont typeface="Arial" panose="020B0604020202020204" pitchFamily="34" charset="0"/>
              <a:buChar char="•"/>
            </a:pPr>
            <a:r>
              <a:rPr lang="en-US" sz="1400" dirty="0">
                <a:solidFill>
                  <a:prstClr val="black"/>
                </a:solidFill>
                <a:latin typeface="Arial"/>
              </a:rPr>
              <a:t>We have talked a lot about inflation. Let’s formalize some concepts. </a:t>
            </a:r>
          </a:p>
          <a:p>
            <a:pPr marL="285743" indent="-285743" defTabSz="457189">
              <a:spcBef>
                <a:spcPts val="1200"/>
              </a:spcBef>
              <a:spcAft>
                <a:spcPts val="1200"/>
              </a:spcAft>
              <a:buFont typeface="Arial" panose="020B0604020202020204" pitchFamily="34" charset="0"/>
              <a:buChar char="•"/>
            </a:pPr>
            <a:r>
              <a:rPr lang="en-US" sz="1400" dirty="0">
                <a:solidFill>
                  <a:prstClr val="black"/>
                </a:solidFill>
                <a:latin typeface="Arial"/>
              </a:rPr>
              <a:t>In our microeconomics models we studied markets individually and obtained equilibrium prices for each market.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For instance, the following graph the average price of a pound of bread in the United States. </a:t>
            </a:r>
          </a:p>
        </p:txBody>
      </p:sp>
      <p:sp>
        <p:nvSpPr>
          <p:cNvPr id="11" name="TextBox 10">
            <a:extLst>
              <a:ext uri="{FF2B5EF4-FFF2-40B4-BE49-F238E27FC236}">
                <a16:creationId xmlns:a16="http://schemas.microsoft.com/office/drawing/2014/main" id="{42E37B3B-FEC0-CDC2-8335-B61CE342E363}"/>
              </a:ext>
            </a:extLst>
          </p:cNvPr>
          <p:cNvSpPr txBox="1"/>
          <p:nvPr/>
        </p:nvSpPr>
        <p:spPr>
          <a:xfrm>
            <a:off x="65314" y="4053453"/>
            <a:ext cx="8850086" cy="523220"/>
          </a:xfrm>
          <a:prstGeom prst="rect">
            <a:avLst/>
          </a:prstGeom>
          <a:noFill/>
        </p:spPr>
        <p:txBody>
          <a:bodyPr wrap="square">
            <a:spAutoFit/>
          </a:bodyPr>
          <a:lstStyle/>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Using our standard supply and demand model, what could explain an increase in prices observed after 2018?   </a:t>
            </a:r>
          </a:p>
        </p:txBody>
      </p:sp>
      <p:pic>
        <p:nvPicPr>
          <p:cNvPr id="13" name="Picture 12" descr="Chart, line chart&#10;&#10;Description automatically generated">
            <a:extLst>
              <a:ext uri="{FF2B5EF4-FFF2-40B4-BE49-F238E27FC236}">
                <a16:creationId xmlns:a16="http://schemas.microsoft.com/office/drawing/2014/main" id="{9C14892F-60E6-384A-2273-4DCABCAF0E6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350622" y="179413"/>
            <a:ext cx="5431746" cy="3950358"/>
          </a:xfrm>
          <a:prstGeom prst="rect">
            <a:avLst/>
          </a:prstGeom>
        </p:spPr>
      </p:pic>
    </p:spTree>
    <p:extLst>
      <p:ext uri="{BB962C8B-B14F-4D97-AF65-F5344CB8AC3E}">
        <p14:creationId xmlns:p14="http://schemas.microsoft.com/office/powerpoint/2010/main" val="2690226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Introduction</a:t>
            </a:r>
          </a:p>
        </p:txBody>
      </p:sp>
      <p:sp>
        <p:nvSpPr>
          <p:cNvPr id="11" name="TextBox 10">
            <a:extLst>
              <a:ext uri="{FF2B5EF4-FFF2-40B4-BE49-F238E27FC236}">
                <a16:creationId xmlns:a16="http://schemas.microsoft.com/office/drawing/2014/main" id="{42E37B3B-FEC0-CDC2-8335-B61CE342E363}"/>
              </a:ext>
            </a:extLst>
          </p:cNvPr>
          <p:cNvSpPr txBox="1"/>
          <p:nvPr/>
        </p:nvSpPr>
        <p:spPr>
          <a:xfrm>
            <a:off x="146957" y="670277"/>
            <a:ext cx="8850086" cy="523220"/>
          </a:xfrm>
          <a:prstGeom prst="rect">
            <a:avLst/>
          </a:prstGeom>
          <a:noFill/>
        </p:spPr>
        <p:txBody>
          <a:bodyPr wrap="square">
            <a:spAutoFit/>
          </a:bodyPr>
          <a:lstStyle/>
          <a:p>
            <a:pPr defTabSz="457189">
              <a:spcBef>
                <a:spcPts val="1200"/>
              </a:spcBef>
              <a:spcAft>
                <a:spcPts val="1200"/>
              </a:spcAft>
            </a:pPr>
            <a:r>
              <a:rPr lang="en-US" sz="1400" dirty="0">
                <a:solidFill>
                  <a:prstClr val="black"/>
                </a:solidFill>
                <a:latin typeface="Arial"/>
              </a:rPr>
              <a:t>Using our standard supply and demand model, what could explain an increase in prices? It could be a contraction in supply, or an increase in demand (or a combination of both). </a:t>
            </a:r>
          </a:p>
        </p:txBody>
      </p:sp>
      <p:pic>
        <p:nvPicPr>
          <p:cNvPr id="5" name="Picture 4" descr="Chart, line chart&#10;&#10;Description automatically generated">
            <a:extLst>
              <a:ext uri="{FF2B5EF4-FFF2-40B4-BE49-F238E27FC236}">
                <a16:creationId xmlns:a16="http://schemas.microsoft.com/office/drawing/2014/main" id="{B107ECAB-851E-0C8E-3AFA-04531BA7E170}"/>
              </a:ext>
            </a:extLst>
          </p:cNvPr>
          <p:cNvPicPr>
            <a:picLocks noChangeAspect="1"/>
          </p:cNvPicPr>
          <p:nvPr/>
        </p:nvPicPr>
        <p:blipFill>
          <a:blip r:embed="rId2"/>
          <a:stretch>
            <a:fillRect/>
          </a:stretch>
        </p:blipFill>
        <p:spPr>
          <a:xfrm>
            <a:off x="352696" y="1132222"/>
            <a:ext cx="8170817" cy="3268327"/>
          </a:xfrm>
          <a:prstGeom prst="rect">
            <a:avLst/>
          </a:prstGeom>
        </p:spPr>
      </p:pic>
      <p:cxnSp>
        <p:nvCxnSpPr>
          <p:cNvPr id="6" name="Straight Connector 5">
            <a:extLst>
              <a:ext uri="{FF2B5EF4-FFF2-40B4-BE49-F238E27FC236}">
                <a16:creationId xmlns:a16="http://schemas.microsoft.com/office/drawing/2014/main" id="{7F3E0350-C879-2415-EC04-8DF102E16E0C}"/>
              </a:ext>
            </a:extLst>
          </p:cNvPr>
          <p:cNvCxnSpPr>
            <a:cxnSpLocks/>
          </p:cNvCxnSpPr>
          <p:nvPr/>
        </p:nvCxnSpPr>
        <p:spPr>
          <a:xfrm>
            <a:off x="764177" y="3328086"/>
            <a:ext cx="149992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368560F-2EBC-30B8-063A-DF533C9D4435}"/>
              </a:ext>
            </a:extLst>
          </p:cNvPr>
          <p:cNvCxnSpPr>
            <a:cxnSpLocks/>
          </p:cNvCxnSpPr>
          <p:nvPr/>
        </p:nvCxnSpPr>
        <p:spPr>
          <a:xfrm flipV="1">
            <a:off x="1724297" y="2916984"/>
            <a:ext cx="0" cy="1027999"/>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95C67D4-3E40-69B7-C798-1FEB17EEEEFF}"/>
              </a:ext>
            </a:extLst>
          </p:cNvPr>
          <p:cNvCxnSpPr>
            <a:cxnSpLocks/>
          </p:cNvCxnSpPr>
          <p:nvPr/>
        </p:nvCxnSpPr>
        <p:spPr>
          <a:xfrm flipV="1">
            <a:off x="2289678" y="3328086"/>
            <a:ext cx="0" cy="616897"/>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D4FEC69-9AF8-BB3F-2F17-4563A328AC1C}"/>
              </a:ext>
            </a:extLst>
          </p:cNvPr>
          <p:cNvCxnSpPr>
            <a:cxnSpLocks/>
          </p:cNvCxnSpPr>
          <p:nvPr/>
        </p:nvCxnSpPr>
        <p:spPr>
          <a:xfrm>
            <a:off x="812072" y="2916984"/>
            <a:ext cx="91222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4529374-7FD6-AADF-1482-2CF123559B1D}"/>
              </a:ext>
            </a:extLst>
          </p:cNvPr>
          <p:cNvCxnSpPr>
            <a:cxnSpLocks/>
          </p:cNvCxnSpPr>
          <p:nvPr/>
        </p:nvCxnSpPr>
        <p:spPr>
          <a:xfrm flipH="1" flipV="1">
            <a:off x="3149600" y="2044700"/>
            <a:ext cx="318818" cy="364589"/>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1F5B18AE-93CF-01A5-85C7-04C6FD3D1CA9}"/>
              </a:ext>
            </a:extLst>
          </p:cNvPr>
          <p:cNvCxnSpPr>
            <a:cxnSpLocks/>
          </p:cNvCxnSpPr>
          <p:nvPr/>
        </p:nvCxnSpPr>
        <p:spPr>
          <a:xfrm flipV="1">
            <a:off x="905624" y="2976242"/>
            <a:ext cx="0" cy="301044"/>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F2539C7-A7B3-F2A2-D555-21D8C267912C}"/>
                  </a:ext>
                </a:extLst>
              </p:cNvPr>
              <p:cNvSpPr txBox="1"/>
              <p:nvPr/>
            </p:nvSpPr>
            <p:spPr>
              <a:xfrm>
                <a:off x="2991102" y="362085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𝑫</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15" name="TextBox 14">
                <a:extLst>
                  <a:ext uri="{FF2B5EF4-FFF2-40B4-BE49-F238E27FC236}">
                    <a16:creationId xmlns:a16="http://schemas.microsoft.com/office/drawing/2014/main" id="{6F2539C7-A7B3-F2A2-D555-21D8C267912C}"/>
                  </a:ext>
                </a:extLst>
              </p:cNvPr>
              <p:cNvSpPr txBox="1">
                <a:spLocks noRot="1" noChangeAspect="1" noMove="1" noResize="1" noEditPoints="1" noAdjustHandles="1" noChangeArrowheads="1" noChangeShapeType="1" noTextEdit="1"/>
              </p:cNvSpPr>
              <p:nvPr/>
            </p:nvSpPr>
            <p:spPr>
              <a:xfrm>
                <a:off x="2991102" y="3620854"/>
                <a:ext cx="674505"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4D89D4-2EDE-5253-2CD9-8CF95B7D6FEA}"/>
                  </a:ext>
                </a:extLst>
              </p:cNvPr>
              <p:cNvSpPr txBox="1"/>
              <p:nvPr/>
            </p:nvSpPr>
            <p:spPr>
              <a:xfrm>
                <a:off x="3578167" y="219850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𝑺</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16" name="TextBox 15">
                <a:extLst>
                  <a:ext uri="{FF2B5EF4-FFF2-40B4-BE49-F238E27FC236}">
                    <a16:creationId xmlns:a16="http://schemas.microsoft.com/office/drawing/2014/main" id="{DE4D89D4-2EDE-5253-2CD9-8CF95B7D6FEA}"/>
                  </a:ext>
                </a:extLst>
              </p:cNvPr>
              <p:cNvSpPr txBox="1">
                <a:spLocks noRot="1" noChangeAspect="1" noMove="1" noResize="1" noEditPoints="1" noAdjustHandles="1" noChangeArrowheads="1" noChangeShapeType="1" noTextEdit="1"/>
              </p:cNvSpPr>
              <p:nvPr/>
            </p:nvSpPr>
            <p:spPr>
              <a:xfrm>
                <a:off x="3578167" y="2198504"/>
                <a:ext cx="67450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DE33097E-4F54-8467-3DF8-6EB82645B0BC}"/>
                  </a:ext>
                </a:extLst>
              </p:cNvPr>
              <p:cNvSpPr txBox="1"/>
              <p:nvPr/>
            </p:nvSpPr>
            <p:spPr>
              <a:xfrm>
                <a:off x="928779" y="2950011"/>
                <a:ext cx="315458"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p>
                        <m:sSupPr>
                          <m:ctrlPr>
                            <a:rPr lang="en-US" sz="1600" b="1" i="1" dirty="0" smtClean="0">
                              <a:solidFill>
                                <a:srgbClr val="690304"/>
                              </a:solidFill>
                              <a:latin typeface="Cambria Math" panose="02040503050406030204" pitchFamily="18" charset="0"/>
                            </a:rPr>
                          </m:ctrlPr>
                        </m:sSupPr>
                        <m:e>
                          <m:r>
                            <a:rPr lang="en-US" sz="1600" b="1" i="1" dirty="0" smtClean="0">
                              <a:solidFill>
                                <a:srgbClr val="690304"/>
                              </a:solidFill>
                              <a:latin typeface="Cambria Math" panose="02040503050406030204" pitchFamily="18" charset="0"/>
                            </a:rPr>
                            <m:t>𝒑</m:t>
                          </m:r>
                        </m:e>
                        <m:sup>
                          <m:r>
                            <a:rPr lang="en-US" sz="1600" b="1" i="1" dirty="0" smtClean="0">
                              <a:solidFill>
                                <a:srgbClr val="690304"/>
                              </a:solidFill>
                              <a:latin typeface="Cambria Math" panose="02040503050406030204" pitchFamily="18" charset="0"/>
                            </a:rPr>
                            <m:t>∗</m:t>
                          </m:r>
                        </m:sup>
                      </m:sSup>
                    </m:oMath>
                  </m:oMathPara>
                </a14:m>
                <a:endParaRPr lang="en-US" sz="1600" dirty="0">
                  <a:solidFill>
                    <a:srgbClr val="690304"/>
                  </a:solidFill>
                  <a:latin typeface="Arial"/>
                </a:endParaRPr>
              </a:p>
            </p:txBody>
          </p:sp>
        </mc:Choice>
        <mc:Fallback xmlns="">
          <p:sp>
            <p:nvSpPr>
              <p:cNvPr id="18" name="TextBox 17">
                <a:extLst>
                  <a:ext uri="{FF2B5EF4-FFF2-40B4-BE49-F238E27FC236}">
                    <a16:creationId xmlns:a16="http://schemas.microsoft.com/office/drawing/2014/main" id="{DE33097E-4F54-8467-3DF8-6EB82645B0BC}"/>
                  </a:ext>
                </a:extLst>
              </p:cNvPr>
              <p:cNvSpPr txBox="1">
                <a:spLocks noRot="1" noChangeAspect="1" noMove="1" noResize="1" noEditPoints="1" noAdjustHandles="1" noChangeArrowheads="1" noChangeShapeType="1" noTextEdit="1"/>
              </p:cNvSpPr>
              <p:nvPr/>
            </p:nvSpPr>
            <p:spPr>
              <a:xfrm>
                <a:off x="928779" y="2950011"/>
                <a:ext cx="315458" cy="338554"/>
              </a:xfrm>
              <a:prstGeom prst="rect">
                <a:avLst/>
              </a:prstGeom>
              <a:blipFill>
                <a:blip r:embed="rId5"/>
                <a:stretch>
                  <a:fillRect r="-5769" b="-5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15F24C-DC7D-12F9-2A41-C9B285B75DB7}"/>
                  </a:ext>
                </a:extLst>
              </p:cNvPr>
              <p:cNvSpPr txBox="1"/>
              <p:nvPr/>
            </p:nvSpPr>
            <p:spPr>
              <a:xfrm>
                <a:off x="3468418" y="1469005"/>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srgbClr val="690304"/>
                              </a:solidFill>
                              <a:latin typeface="Cambria Math" panose="02040503050406030204" pitchFamily="18" charset="0"/>
                            </a:rPr>
                          </m:ctrlPr>
                        </m:sSubPr>
                        <m:e>
                          <m:r>
                            <a:rPr lang="en-US" sz="1600" b="1" i="1" dirty="0">
                              <a:solidFill>
                                <a:srgbClr val="690304"/>
                              </a:solidFill>
                              <a:latin typeface="Cambria Math" panose="02040503050406030204" pitchFamily="18" charset="0"/>
                            </a:rPr>
                            <m:t>𝑺</m:t>
                          </m:r>
                        </m:e>
                        <m:sub>
                          <m:r>
                            <a:rPr lang="en-US" sz="1600" b="1" i="1" dirty="0">
                              <a:solidFill>
                                <a:srgbClr val="690304"/>
                              </a:solidFill>
                              <a:latin typeface="Cambria Math" panose="02040503050406030204" pitchFamily="18" charset="0"/>
                            </a:rPr>
                            <m:t>𝟏</m:t>
                          </m:r>
                        </m:sub>
                      </m:sSub>
                    </m:oMath>
                  </m:oMathPara>
                </a14:m>
                <a:endParaRPr lang="en-US" sz="1600" dirty="0">
                  <a:solidFill>
                    <a:srgbClr val="690304"/>
                  </a:solidFill>
                  <a:latin typeface="Arial"/>
                </a:endParaRPr>
              </a:p>
            </p:txBody>
          </p:sp>
        </mc:Choice>
        <mc:Fallback xmlns="">
          <p:sp>
            <p:nvSpPr>
              <p:cNvPr id="19" name="TextBox 18">
                <a:extLst>
                  <a:ext uri="{FF2B5EF4-FFF2-40B4-BE49-F238E27FC236}">
                    <a16:creationId xmlns:a16="http://schemas.microsoft.com/office/drawing/2014/main" id="{3315F24C-DC7D-12F9-2A41-C9B285B75DB7}"/>
                  </a:ext>
                </a:extLst>
              </p:cNvPr>
              <p:cNvSpPr txBox="1">
                <a:spLocks noRot="1" noChangeAspect="1" noMove="1" noResize="1" noEditPoints="1" noAdjustHandles="1" noChangeArrowheads="1" noChangeShapeType="1" noTextEdit="1"/>
              </p:cNvSpPr>
              <p:nvPr/>
            </p:nvSpPr>
            <p:spPr>
              <a:xfrm>
                <a:off x="3468418" y="1469005"/>
                <a:ext cx="674505" cy="338554"/>
              </a:xfrm>
              <a:prstGeom prst="rect">
                <a:avLst/>
              </a:prstGeom>
              <a:blipFill>
                <a:blip r:embed="rId6"/>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AED4D6AD-31DE-BE48-ECEB-5C6D72E60195}"/>
              </a:ext>
            </a:extLst>
          </p:cNvPr>
          <p:cNvCxnSpPr>
            <a:cxnSpLocks/>
          </p:cNvCxnSpPr>
          <p:nvPr/>
        </p:nvCxnSpPr>
        <p:spPr>
          <a:xfrm flipV="1">
            <a:off x="7111218" y="3430983"/>
            <a:ext cx="400832" cy="399161"/>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8B852-52F5-61E3-2499-55167BA5BEB3}"/>
                  </a:ext>
                </a:extLst>
              </p:cNvPr>
              <p:cNvSpPr txBox="1"/>
              <p:nvPr/>
            </p:nvSpPr>
            <p:spPr>
              <a:xfrm>
                <a:off x="7111218" y="362085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𝑫</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29" name="TextBox 28">
                <a:extLst>
                  <a:ext uri="{FF2B5EF4-FFF2-40B4-BE49-F238E27FC236}">
                    <a16:creationId xmlns:a16="http://schemas.microsoft.com/office/drawing/2014/main" id="{7078B852-52F5-61E3-2499-55167BA5BEB3}"/>
                  </a:ext>
                </a:extLst>
              </p:cNvPr>
              <p:cNvSpPr txBox="1">
                <a:spLocks noRot="1" noChangeAspect="1" noMove="1" noResize="1" noEditPoints="1" noAdjustHandles="1" noChangeArrowheads="1" noChangeShapeType="1" noTextEdit="1"/>
              </p:cNvSpPr>
              <p:nvPr/>
            </p:nvSpPr>
            <p:spPr>
              <a:xfrm>
                <a:off x="7111218" y="3620854"/>
                <a:ext cx="67450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39B8194-C3D8-25D3-7D96-24B7A9F8DF55}"/>
                  </a:ext>
                </a:extLst>
              </p:cNvPr>
              <p:cNvSpPr txBox="1"/>
              <p:nvPr/>
            </p:nvSpPr>
            <p:spPr>
              <a:xfrm>
                <a:off x="7698283" y="219850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𝑺</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30" name="TextBox 29">
                <a:extLst>
                  <a:ext uri="{FF2B5EF4-FFF2-40B4-BE49-F238E27FC236}">
                    <a16:creationId xmlns:a16="http://schemas.microsoft.com/office/drawing/2014/main" id="{639B8194-C3D8-25D3-7D96-24B7A9F8DF55}"/>
                  </a:ext>
                </a:extLst>
              </p:cNvPr>
              <p:cNvSpPr txBox="1">
                <a:spLocks noRot="1" noChangeAspect="1" noMove="1" noResize="1" noEditPoints="1" noAdjustHandles="1" noChangeArrowheads="1" noChangeShapeType="1" noTextEdit="1"/>
              </p:cNvSpPr>
              <p:nvPr/>
            </p:nvSpPr>
            <p:spPr>
              <a:xfrm>
                <a:off x="7698283" y="2198504"/>
                <a:ext cx="674505"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E7C123C-A011-EDBD-CA38-0A465CFDB0DB}"/>
                  </a:ext>
                </a:extLst>
              </p:cNvPr>
              <p:cNvSpPr txBox="1"/>
              <p:nvPr/>
            </p:nvSpPr>
            <p:spPr>
              <a:xfrm>
                <a:off x="7737584" y="3282300"/>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smtClean="0">
                              <a:solidFill>
                                <a:srgbClr val="690304"/>
                              </a:solidFill>
                              <a:latin typeface="Cambria Math" panose="02040503050406030204" pitchFamily="18" charset="0"/>
                            </a:rPr>
                          </m:ctrlPr>
                        </m:sSubPr>
                        <m:e>
                          <m:r>
                            <a:rPr lang="en-US" sz="1600" b="1" i="1" dirty="0" smtClean="0">
                              <a:solidFill>
                                <a:srgbClr val="690304"/>
                              </a:solidFill>
                              <a:latin typeface="Cambria Math" panose="02040503050406030204" pitchFamily="18" charset="0"/>
                            </a:rPr>
                            <m:t>𝑫</m:t>
                          </m:r>
                        </m:e>
                        <m:sub>
                          <m:r>
                            <a:rPr lang="en-US" sz="1600" b="1" i="1" dirty="0" smtClean="0">
                              <a:solidFill>
                                <a:srgbClr val="690304"/>
                              </a:solidFill>
                              <a:latin typeface="Cambria Math" panose="02040503050406030204" pitchFamily="18" charset="0"/>
                            </a:rPr>
                            <m:t>𝟏</m:t>
                          </m:r>
                        </m:sub>
                      </m:sSub>
                    </m:oMath>
                  </m:oMathPara>
                </a14:m>
                <a:endParaRPr lang="en-US" sz="1600" dirty="0">
                  <a:solidFill>
                    <a:srgbClr val="690304"/>
                  </a:solidFill>
                  <a:latin typeface="Arial"/>
                </a:endParaRPr>
              </a:p>
            </p:txBody>
          </p:sp>
        </mc:Choice>
        <mc:Fallback xmlns="">
          <p:sp>
            <p:nvSpPr>
              <p:cNvPr id="31" name="TextBox 30">
                <a:extLst>
                  <a:ext uri="{FF2B5EF4-FFF2-40B4-BE49-F238E27FC236}">
                    <a16:creationId xmlns:a16="http://schemas.microsoft.com/office/drawing/2014/main" id="{CE7C123C-A011-EDBD-CA38-0A465CFDB0DB}"/>
                  </a:ext>
                </a:extLst>
              </p:cNvPr>
              <p:cNvSpPr txBox="1">
                <a:spLocks noRot="1" noChangeAspect="1" noMove="1" noResize="1" noEditPoints="1" noAdjustHandles="1" noChangeArrowheads="1" noChangeShapeType="1" noTextEdit="1"/>
              </p:cNvSpPr>
              <p:nvPr/>
            </p:nvSpPr>
            <p:spPr>
              <a:xfrm>
                <a:off x="7737584" y="3282300"/>
                <a:ext cx="674505"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FB01AFE-3D44-7F2D-E959-E0C0214C5761}"/>
                  </a:ext>
                </a:extLst>
              </p:cNvPr>
              <p:cNvSpPr txBox="1"/>
              <p:nvPr/>
            </p:nvSpPr>
            <p:spPr>
              <a:xfrm>
                <a:off x="4834638" y="2954291"/>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p>
                        <m:sSupPr>
                          <m:ctrlPr>
                            <a:rPr lang="en-US" sz="1600" b="1" i="1" dirty="0" smtClean="0">
                              <a:solidFill>
                                <a:srgbClr val="690304"/>
                              </a:solidFill>
                              <a:latin typeface="Cambria Math" panose="02040503050406030204" pitchFamily="18" charset="0"/>
                            </a:rPr>
                          </m:ctrlPr>
                        </m:sSupPr>
                        <m:e>
                          <m:r>
                            <a:rPr lang="en-US" sz="1600" b="1" i="1" dirty="0" smtClean="0">
                              <a:solidFill>
                                <a:srgbClr val="690304"/>
                              </a:solidFill>
                              <a:latin typeface="Cambria Math" panose="02040503050406030204" pitchFamily="18" charset="0"/>
                            </a:rPr>
                            <m:t>𝒑</m:t>
                          </m:r>
                        </m:e>
                        <m:sup>
                          <m:r>
                            <a:rPr lang="en-US" sz="1600" b="1" i="1" dirty="0" smtClean="0">
                              <a:solidFill>
                                <a:srgbClr val="690304"/>
                              </a:solidFill>
                              <a:latin typeface="Cambria Math" panose="02040503050406030204" pitchFamily="18" charset="0"/>
                            </a:rPr>
                            <m:t>∗</m:t>
                          </m:r>
                        </m:sup>
                      </m:sSup>
                    </m:oMath>
                  </m:oMathPara>
                </a14:m>
                <a:endParaRPr lang="en-US" sz="1600" dirty="0">
                  <a:solidFill>
                    <a:srgbClr val="690304"/>
                  </a:solidFill>
                  <a:latin typeface="Arial"/>
                </a:endParaRPr>
              </a:p>
            </p:txBody>
          </p:sp>
        </mc:Choice>
        <mc:Fallback xmlns="">
          <p:sp>
            <p:nvSpPr>
              <p:cNvPr id="33" name="TextBox 32">
                <a:extLst>
                  <a:ext uri="{FF2B5EF4-FFF2-40B4-BE49-F238E27FC236}">
                    <a16:creationId xmlns:a16="http://schemas.microsoft.com/office/drawing/2014/main" id="{3FB01AFE-3D44-7F2D-E959-E0C0214C5761}"/>
                  </a:ext>
                </a:extLst>
              </p:cNvPr>
              <p:cNvSpPr txBox="1">
                <a:spLocks noRot="1" noChangeAspect="1" noMove="1" noResize="1" noEditPoints="1" noAdjustHandles="1" noChangeArrowheads="1" noChangeShapeType="1" noTextEdit="1"/>
              </p:cNvSpPr>
              <p:nvPr/>
            </p:nvSpPr>
            <p:spPr>
              <a:xfrm>
                <a:off x="4834638" y="2954291"/>
                <a:ext cx="674505" cy="338554"/>
              </a:xfrm>
              <a:prstGeom prst="rect">
                <a:avLst/>
              </a:prstGeom>
              <a:blipFill>
                <a:blip r:embed="rId10"/>
                <a:stretch>
                  <a:fillRect b="-5455"/>
                </a:stretch>
              </a:blipFill>
            </p:spPr>
            <p:txBody>
              <a:bodyPr/>
              <a:lstStyle/>
              <a:p>
                <a:r>
                  <a:rPr lang="en-US">
                    <a:noFill/>
                  </a:rPr>
                  <a:t> </a:t>
                </a:r>
              </a:p>
            </p:txBody>
          </p:sp>
        </mc:Fallback>
      </mc:AlternateContent>
      <p:cxnSp>
        <p:nvCxnSpPr>
          <p:cNvPr id="34" name="Straight Arrow Connector 33">
            <a:extLst>
              <a:ext uri="{FF2B5EF4-FFF2-40B4-BE49-F238E27FC236}">
                <a16:creationId xmlns:a16="http://schemas.microsoft.com/office/drawing/2014/main" id="{7D5F1F2A-3EDE-0A55-6046-7DB77046C432}"/>
              </a:ext>
            </a:extLst>
          </p:cNvPr>
          <p:cNvCxnSpPr>
            <a:cxnSpLocks/>
          </p:cNvCxnSpPr>
          <p:nvPr/>
        </p:nvCxnSpPr>
        <p:spPr>
          <a:xfrm flipV="1">
            <a:off x="4933487" y="2960662"/>
            <a:ext cx="0" cy="301044"/>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Connector 34">
            <a:extLst>
              <a:ext uri="{FF2B5EF4-FFF2-40B4-BE49-F238E27FC236}">
                <a16:creationId xmlns:a16="http://schemas.microsoft.com/office/drawing/2014/main" id="{2F93A12C-E308-9513-7B61-5918B4EB5C5C}"/>
              </a:ext>
            </a:extLst>
          </p:cNvPr>
          <p:cNvCxnSpPr>
            <a:cxnSpLocks/>
          </p:cNvCxnSpPr>
          <p:nvPr/>
        </p:nvCxnSpPr>
        <p:spPr>
          <a:xfrm>
            <a:off x="4818922" y="3328086"/>
            <a:ext cx="1499920"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B3DCC1EC-B27D-2D0D-9666-501CCE6795AC}"/>
              </a:ext>
            </a:extLst>
          </p:cNvPr>
          <p:cNvCxnSpPr>
            <a:cxnSpLocks/>
          </p:cNvCxnSpPr>
          <p:nvPr/>
        </p:nvCxnSpPr>
        <p:spPr>
          <a:xfrm flipV="1">
            <a:off x="6893197" y="2931409"/>
            <a:ext cx="0" cy="1027999"/>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E927ADD-2575-7169-0D55-2B38973F66D7}"/>
              </a:ext>
            </a:extLst>
          </p:cNvPr>
          <p:cNvCxnSpPr>
            <a:cxnSpLocks/>
          </p:cNvCxnSpPr>
          <p:nvPr/>
        </p:nvCxnSpPr>
        <p:spPr>
          <a:xfrm flipV="1">
            <a:off x="6296528" y="3328086"/>
            <a:ext cx="0" cy="616897"/>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C299E1E-F291-A0BF-4598-0372B1A12DB7}"/>
              </a:ext>
            </a:extLst>
          </p:cNvPr>
          <p:cNvCxnSpPr>
            <a:cxnSpLocks/>
          </p:cNvCxnSpPr>
          <p:nvPr/>
        </p:nvCxnSpPr>
        <p:spPr>
          <a:xfrm>
            <a:off x="4870450" y="2916984"/>
            <a:ext cx="197829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6103910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a:t>
            </a:r>
          </a:p>
        </p:txBody>
      </p:sp>
      <p:sp>
        <p:nvSpPr>
          <p:cNvPr id="2" name="TextBox 1">
            <a:extLst>
              <a:ext uri="{FF2B5EF4-FFF2-40B4-BE49-F238E27FC236}">
                <a16:creationId xmlns:a16="http://schemas.microsoft.com/office/drawing/2014/main" id="{F3B2145A-3F95-BE34-D576-4B536B2F732A}"/>
              </a:ext>
            </a:extLst>
          </p:cNvPr>
          <p:cNvSpPr txBox="1"/>
          <p:nvPr/>
        </p:nvSpPr>
        <p:spPr>
          <a:xfrm>
            <a:off x="87630" y="865748"/>
            <a:ext cx="8846820" cy="2754600"/>
          </a:xfrm>
          <a:prstGeom prst="rect">
            <a:avLst/>
          </a:prstGeom>
          <a:noFill/>
        </p:spPr>
        <p:txBody>
          <a:bodyPr wrap="square">
            <a:spAutoFit/>
          </a:bodyPr>
          <a:lstStyle/>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Markets are dynamic. Prices are constantly updating to the forces of supply and demand.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Prices reflect the current stance of the market as they measure the relative scarcity of goods and services exchanged. Recall the previous example. Suppose we observe an increase in the price of bread. This could be either by a decrease in supply, an increase in demand, or a combination of both.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Note in both cases, excess demand is created in the short-run.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Excess demand = quantity demanded &gt; quantity supplied at given prices.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Relative scarcity of bread increases. </a:t>
            </a:r>
          </a:p>
        </p:txBody>
      </p:sp>
    </p:spTree>
    <p:extLst>
      <p:ext uri="{BB962C8B-B14F-4D97-AF65-F5344CB8AC3E}">
        <p14:creationId xmlns:p14="http://schemas.microsoft.com/office/powerpoint/2010/main" val="1796717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BB1452-FDB4-CC2A-D0D0-004FFAFDD564}"/>
              </a:ext>
            </a:extLst>
          </p:cNvPr>
          <p:cNvPicPr>
            <a:picLocks noChangeAspect="1"/>
          </p:cNvPicPr>
          <p:nvPr/>
        </p:nvPicPr>
        <p:blipFill>
          <a:blip r:embed="rId2"/>
          <a:stretch>
            <a:fillRect/>
          </a:stretch>
        </p:blipFill>
        <p:spPr>
          <a:xfrm>
            <a:off x="4721376" y="1088237"/>
            <a:ext cx="4268028" cy="3104940"/>
          </a:xfrm>
          <a:prstGeom prst="rect">
            <a:avLst/>
          </a:prstGeom>
        </p:spPr>
      </p:pic>
      <p:cxnSp>
        <p:nvCxnSpPr>
          <p:cNvPr id="7" name="Straight Connector 6">
            <a:extLst>
              <a:ext uri="{FF2B5EF4-FFF2-40B4-BE49-F238E27FC236}">
                <a16:creationId xmlns:a16="http://schemas.microsoft.com/office/drawing/2014/main" id="{69E4BAB4-07F8-2B42-A8C6-B27D598C2892}"/>
              </a:ext>
            </a:extLst>
          </p:cNvPr>
          <p:cNvCxnSpPr>
            <a:cxnSpLocks/>
          </p:cNvCxnSpPr>
          <p:nvPr/>
        </p:nvCxnSpPr>
        <p:spPr>
          <a:xfrm>
            <a:off x="5106788" y="2577094"/>
            <a:ext cx="1535862"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9C4A3B1-19F1-6B7D-29E0-8D26B8FC8D79}"/>
              </a:ext>
            </a:extLst>
          </p:cNvPr>
          <p:cNvCxnSpPr>
            <a:cxnSpLocks/>
          </p:cNvCxnSpPr>
          <p:nvPr/>
        </p:nvCxnSpPr>
        <p:spPr>
          <a:xfrm flipV="1">
            <a:off x="6693927" y="2571750"/>
            <a:ext cx="0" cy="1255667"/>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for Loanable Funds</a:t>
            </a:r>
          </a:p>
        </p:txBody>
      </p:sp>
      <p:sp>
        <p:nvSpPr>
          <p:cNvPr id="31" name="TextBox 30">
            <a:extLst>
              <a:ext uri="{FF2B5EF4-FFF2-40B4-BE49-F238E27FC236}">
                <a16:creationId xmlns:a16="http://schemas.microsoft.com/office/drawing/2014/main" id="{8BD2EAF2-8810-78DE-0497-85C6E9865D7F}"/>
              </a:ext>
            </a:extLst>
          </p:cNvPr>
          <p:cNvSpPr txBox="1"/>
          <p:nvPr/>
        </p:nvSpPr>
        <p:spPr>
          <a:xfrm>
            <a:off x="148590" y="570933"/>
            <a:ext cx="8846820" cy="307777"/>
          </a:xfrm>
          <a:prstGeom prst="rect">
            <a:avLst/>
          </a:prstGeom>
          <a:noFill/>
        </p:spPr>
        <p:txBody>
          <a:bodyPr wrap="square">
            <a:spAutoFit/>
          </a:bodyPr>
          <a:lstStyle/>
          <a:p>
            <a:pPr>
              <a:spcBef>
                <a:spcPts val="600"/>
              </a:spcBef>
              <a:spcAft>
                <a:spcPts val="600"/>
              </a:spcAft>
            </a:pPr>
            <a:r>
              <a:rPr lang="en-US" sz="1400" dirty="0"/>
              <a:t>Suppose we have an economy conformed of 2 people: borrowers and lenders. </a:t>
            </a:r>
          </a:p>
        </p:txBody>
      </p:sp>
      <p:sp>
        <p:nvSpPr>
          <p:cNvPr id="6" name="TextBox 5">
            <a:extLst>
              <a:ext uri="{FF2B5EF4-FFF2-40B4-BE49-F238E27FC236}">
                <a16:creationId xmlns:a16="http://schemas.microsoft.com/office/drawing/2014/main" id="{13D12E9F-4087-48C9-3F6C-BB9EA82FF868}"/>
              </a:ext>
            </a:extLst>
          </p:cNvPr>
          <p:cNvSpPr txBox="1"/>
          <p:nvPr/>
        </p:nvSpPr>
        <p:spPr>
          <a:xfrm>
            <a:off x="57149" y="1028047"/>
            <a:ext cx="4834830" cy="3293209"/>
          </a:xfrm>
          <a:prstGeom prst="rect">
            <a:avLst/>
          </a:prstGeom>
          <a:noFill/>
        </p:spPr>
        <p:txBody>
          <a:bodyPr wrap="square">
            <a:spAutoFit/>
          </a:bodyPr>
          <a:lstStyle/>
          <a:p>
            <a:pPr marL="285750" indent="-285750">
              <a:spcBef>
                <a:spcPts val="600"/>
              </a:spcBef>
              <a:spcAft>
                <a:spcPts val="600"/>
              </a:spcAft>
              <a:buFont typeface="Arial" panose="020B0604020202020204" pitchFamily="34" charset="0"/>
              <a:buChar char="•"/>
            </a:pPr>
            <a:r>
              <a:rPr lang="en-US" sz="1400" b="1" dirty="0"/>
              <a:t>Supply: </a:t>
            </a:r>
            <a:r>
              <a:rPr lang="en-US" sz="1400" dirty="0"/>
              <a:t>all the people willing to </a:t>
            </a:r>
            <a:r>
              <a:rPr lang="en-US" sz="1400" u="sng" dirty="0"/>
              <a:t>lend</a:t>
            </a:r>
            <a:r>
              <a:rPr lang="en-US" sz="1400" dirty="0"/>
              <a:t> (substitute present consumption for future consumption). </a:t>
            </a:r>
          </a:p>
          <a:p>
            <a:pPr marL="285750" indent="-285750">
              <a:spcBef>
                <a:spcPts val="600"/>
              </a:spcBef>
              <a:spcAft>
                <a:spcPts val="600"/>
              </a:spcAft>
              <a:buFont typeface="Arial" panose="020B0604020202020204" pitchFamily="34" charset="0"/>
              <a:buChar char="•"/>
            </a:pPr>
            <a:r>
              <a:rPr lang="en-US" sz="1400" b="1" dirty="0"/>
              <a:t>Demand: </a:t>
            </a:r>
            <a:r>
              <a:rPr lang="en-US" sz="1400" dirty="0"/>
              <a:t>all the people willing to </a:t>
            </a:r>
            <a:r>
              <a:rPr lang="en-US" sz="1400" u="sng" dirty="0"/>
              <a:t>borrow</a:t>
            </a:r>
            <a:r>
              <a:rPr lang="en-US" sz="1400" dirty="0"/>
              <a:t> (substitute future consumption for present consumption). </a:t>
            </a:r>
          </a:p>
          <a:p>
            <a:pPr marL="285750" indent="-285750">
              <a:spcBef>
                <a:spcPts val="600"/>
              </a:spcBef>
              <a:spcAft>
                <a:spcPts val="600"/>
              </a:spcAft>
              <a:buFont typeface="Arial" panose="020B0604020202020204" pitchFamily="34" charset="0"/>
              <a:buChar char="•"/>
            </a:pPr>
            <a:r>
              <a:rPr lang="en-US" sz="1400" b="1" dirty="0"/>
              <a:t>Loanable funds: </a:t>
            </a:r>
            <a:r>
              <a:rPr lang="en-US" sz="1400" dirty="0"/>
              <a:t>refers to all income that people chose to save and lend out, rather than use for their own consumption, and to the amount that investors have chosen to borrow to fund new investment projects. </a:t>
            </a:r>
            <a:endParaRPr lang="en-US" sz="1400" b="1" dirty="0"/>
          </a:p>
          <a:p>
            <a:pPr marL="285750" indent="-285750">
              <a:spcBef>
                <a:spcPts val="600"/>
              </a:spcBef>
              <a:spcAft>
                <a:spcPts val="600"/>
              </a:spcAft>
              <a:buFont typeface="Arial" panose="020B0604020202020204" pitchFamily="34" charset="0"/>
              <a:buChar char="•"/>
            </a:pPr>
            <a:r>
              <a:rPr lang="en-US" sz="1400" b="1" dirty="0"/>
              <a:t>Interest rate: </a:t>
            </a:r>
            <a:r>
              <a:rPr lang="en-US" sz="1400" dirty="0"/>
              <a:t>the price of a loan/credit.  </a:t>
            </a:r>
          </a:p>
          <a:p>
            <a:pPr marL="285750" indent="-285750">
              <a:spcBef>
                <a:spcPts val="600"/>
              </a:spcBef>
              <a:spcAft>
                <a:spcPts val="600"/>
              </a:spcAft>
              <a:buFont typeface="Arial" panose="020B0604020202020204" pitchFamily="34" charset="0"/>
              <a:buChar char="•"/>
            </a:pPr>
            <a:r>
              <a:rPr lang="en-US" sz="1400" u="sng" dirty="0"/>
              <a:t>High-interest rate makes borrowing more expensive </a:t>
            </a:r>
            <a:r>
              <a:rPr lang="en-US" sz="1400" dirty="0"/>
              <a:t>(downward-sloping demand curve) </a:t>
            </a:r>
            <a:r>
              <a:rPr lang="en-US" sz="1400" u="sng" dirty="0"/>
              <a:t>and saving more attractive</a:t>
            </a:r>
            <a:r>
              <a:rPr lang="en-US" sz="1400" dirty="0"/>
              <a:t> (upward-sloping supply curve).</a:t>
            </a:r>
          </a:p>
        </p:txBody>
      </p:sp>
    </p:spTree>
    <p:extLst>
      <p:ext uri="{BB962C8B-B14F-4D97-AF65-F5344CB8AC3E}">
        <p14:creationId xmlns:p14="http://schemas.microsoft.com/office/powerpoint/2010/main" val="326022493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B107ECAB-851E-0C8E-3AFA-04531BA7E170}"/>
              </a:ext>
            </a:extLst>
          </p:cNvPr>
          <p:cNvPicPr>
            <a:picLocks noChangeAspect="1"/>
          </p:cNvPicPr>
          <p:nvPr/>
        </p:nvPicPr>
        <p:blipFill>
          <a:blip r:embed="rId2"/>
          <a:stretch>
            <a:fillRect/>
          </a:stretch>
        </p:blipFill>
        <p:spPr>
          <a:xfrm>
            <a:off x="352696" y="1132222"/>
            <a:ext cx="8170817" cy="3268327"/>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Introduction</a:t>
            </a:r>
          </a:p>
        </p:txBody>
      </p:sp>
      <p:sp>
        <p:nvSpPr>
          <p:cNvPr id="11" name="TextBox 10">
            <a:extLst>
              <a:ext uri="{FF2B5EF4-FFF2-40B4-BE49-F238E27FC236}">
                <a16:creationId xmlns:a16="http://schemas.microsoft.com/office/drawing/2014/main" id="{42E37B3B-FEC0-CDC2-8335-B61CE342E363}"/>
              </a:ext>
            </a:extLst>
          </p:cNvPr>
          <p:cNvSpPr txBox="1"/>
          <p:nvPr/>
        </p:nvSpPr>
        <p:spPr>
          <a:xfrm>
            <a:off x="146957" y="615767"/>
            <a:ext cx="8850086" cy="523220"/>
          </a:xfrm>
          <a:prstGeom prst="rect">
            <a:avLst/>
          </a:prstGeom>
          <a:noFill/>
        </p:spPr>
        <p:txBody>
          <a:bodyPr wrap="square">
            <a:spAutoFit/>
          </a:bodyPr>
          <a:lstStyle/>
          <a:p>
            <a:pPr defTabSz="457189">
              <a:spcBef>
                <a:spcPts val="1200"/>
              </a:spcBef>
              <a:spcAft>
                <a:spcPts val="1200"/>
              </a:spcAft>
            </a:pPr>
            <a:r>
              <a:rPr lang="en-US" sz="1400" dirty="0">
                <a:solidFill>
                  <a:prstClr val="black"/>
                </a:solidFill>
                <a:latin typeface="Arial"/>
              </a:rPr>
              <a:t>The new equilibrium is point B. While markets transition from equilibrium A to B, there is excess demand, which slowly decreases as we reach the new equilibrium. </a:t>
            </a:r>
          </a:p>
        </p:txBody>
      </p:sp>
      <p:cxnSp>
        <p:nvCxnSpPr>
          <p:cNvPr id="8" name="Straight Connector 7">
            <a:extLst>
              <a:ext uri="{FF2B5EF4-FFF2-40B4-BE49-F238E27FC236}">
                <a16:creationId xmlns:a16="http://schemas.microsoft.com/office/drawing/2014/main" id="{E368560F-2EBC-30B8-063A-DF533C9D4435}"/>
              </a:ext>
            </a:extLst>
          </p:cNvPr>
          <p:cNvCxnSpPr>
            <a:cxnSpLocks/>
          </p:cNvCxnSpPr>
          <p:nvPr/>
        </p:nvCxnSpPr>
        <p:spPr>
          <a:xfrm flipV="1">
            <a:off x="1724297" y="2916984"/>
            <a:ext cx="0" cy="1027999"/>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D4FEC69-9AF8-BB3F-2F17-4563A328AC1C}"/>
              </a:ext>
            </a:extLst>
          </p:cNvPr>
          <p:cNvCxnSpPr>
            <a:cxnSpLocks/>
          </p:cNvCxnSpPr>
          <p:nvPr/>
        </p:nvCxnSpPr>
        <p:spPr>
          <a:xfrm>
            <a:off x="812072" y="2916984"/>
            <a:ext cx="2048875"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4529374-7FD6-AADF-1482-2CF123559B1D}"/>
              </a:ext>
            </a:extLst>
          </p:cNvPr>
          <p:cNvCxnSpPr>
            <a:cxnSpLocks/>
          </p:cNvCxnSpPr>
          <p:nvPr/>
        </p:nvCxnSpPr>
        <p:spPr>
          <a:xfrm flipH="1" flipV="1">
            <a:off x="1724297" y="2995895"/>
            <a:ext cx="479984" cy="354246"/>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F2539C7-A7B3-F2A2-D555-21D8C267912C}"/>
                  </a:ext>
                </a:extLst>
              </p:cNvPr>
              <p:cNvSpPr txBox="1"/>
              <p:nvPr/>
            </p:nvSpPr>
            <p:spPr>
              <a:xfrm>
                <a:off x="2991102" y="362085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𝑫</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15" name="TextBox 14">
                <a:extLst>
                  <a:ext uri="{FF2B5EF4-FFF2-40B4-BE49-F238E27FC236}">
                    <a16:creationId xmlns:a16="http://schemas.microsoft.com/office/drawing/2014/main" id="{6F2539C7-A7B3-F2A2-D555-21D8C267912C}"/>
                  </a:ext>
                </a:extLst>
              </p:cNvPr>
              <p:cNvSpPr txBox="1">
                <a:spLocks noRot="1" noChangeAspect="1" noMove="1" noResize="1" noEditPoints="1" noAdjustHandles="1" noChangeArrowheads="1" noChangeShapeType="1" noTextEdit="1"/>
              </p:cNvSpPr>
              <p:nvPr/>
            </p:nvSpPr>
            <p:spPr>
              <a:xfrm>
                <a:off x="2991102" y="3620854"/>
                <a:ext cx="674505"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4D89D4-2EDE-5253-2CD9-8CF95B7D6FEA}"/>
                  </a:ext>
                </a:extLst>
              </p:cNvPr>
              <p:cNvSpPr txBox="1"/>
              <p:nvPr/>
            </p:nvSpPr>
            <p:spPr>
              <a:xfrm>
                <a:off x="3578167" y="219850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𝑺</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16" name="TextBox 15">
                <a:extLst>
                  <a:ext uri="{FF2B5EF4-FFF2-40B4-BE49-F238E27FC236}">
                    <a16:creationId xmlns:a16="http://schemas.microsoft.com/office/drawing/2014/main" id="{DE4D89D4-2EDE-5253-2CD9-8CF95B7D6FEA}"/>
                  </a:ext>
                </a:extLst>
              </p:cNvPr>
              <p:cNvSpPr txBox="1">
                <a:spLocks noRot="1" noChangeAspect="1" noMove="1" noResize="1" noEditPoints="1" noAdjustHandles="1" noChangeArrowheads="1" noChangeShapeType="1" noTextEdit="1"/>
              </p:cNvSpPr>
              <p:nvPr/>
            </p:nvSpPr>
            <p:spPr>
              <a:xfrm>
                <a:off x="3578167" y="2198504"/>
                <a:ext cx="67450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3315F24C-DC7D-12F9-2A41-C9B285B75DB7}"/>
                  </a:ext>
                </a:extLst>
              </p:cNvPr>
              <p:cNvSpPr txBox="1"/>
              <p:nvPr/>
            </p:nvSpPr>
            <p:spPr>
              <a:xfrm>
                <a:off x="3468418" y="1469005"/>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srgbClr val="690304"/>
                              </a:solidFill>
                              <a:latin typeface="Cambria Math" panose="02040503050406030204" pitchFamily="18" charset="0"/>
                            </a:rPr>
                          </m:ctrlPr>
                        </m:sSubPr>
                        <m:e>
                          <m:r>
                            <a:rPr lang="en-US" sz="1600" b="1" i="1" dirty="0">
                              <a:solidFill>
                                <a:srgbClr val="690304"/>
                              </a:solidFill>
                              <a:latin typeface="Cambria Math" panose="02040503050406030204" pitchFamily="18" charset="0"/>
                            </a:rPr>
                            <m:t>𝑺</m:t>
                          </m:r>
                        </m:e>
                        <m:sub>
                          <m:r>
                            <a:rPr lang="en-US" sz="1600" b="1" i="1" dirty="0">
                              <a:solidFill>
                                <a:srgbClr val="690304"/>
                              </a:solidFill>
                              <a:latin typeface="Cambria Math" panose="02040503050406030204" pitchFamily="18" charset="0"/>
                            </a:rPr>
                            <m:t>𝟏</m:t>
                          </m:r>
                        </m:sub>
                      </m:sSub>
                    </m:oMath>
                  </m:oMathPara>
                </a14:m>
                <a:endParaRPr lang="en-US" sz="1600" dirty="0">
                  <a:solidFill>
                    <a:srgbClr val="690304"/>
                  </a:solidFill>
                  <a:latin typeface="Arial"/>
                </a:endParaRPr>
              </a:p>
            </p:txBody>
          </p:sp>
        </mc:Choice>
        <mc:Fallback xmlns="">
          <p:sp>
            <p:nvSpPr>
              <p:cNvPr id="19" name="TextBox 18">
                <a:extLst>
                  <a:ext uri="{FF2B5EF4-FFF2-40B4-BE49-F238E27FC236}">
                    <a16:creationId xmlns:a16="http://schemas.microsoft.com/office/drawing/2014/main" id="{3315F24C-DC7D-12F9-2A41-C9B285B75DB7}"/>
                  </a:ext>
                </a:extLst>
              </p:cNvPr>
              <p:cNvSpPr txBox="1">
                <a:spLocks noRot="1" noChangeAspect="1" noMove="1" noResize="1" noEditPoints="1" noAdjustHandles="1" noChangeArrowheads="1" noChangeShapeType="1" noTextEdit="1"/>
              </p:cNvSpPr>
              <p:nvPr/>
            </p:nvSpPr>
            <p:spPr>
              <a:xfrm>
                <a:off x="3468418" y="1469005"/>
                <a:ext cx="674505" cy="338554"/>
              </a:xfrm>
              <a:prstGeom prst="rect">
                <a:avLst/>
              </a:prstGeom>
              <a:blipFill>
                <a:blip r:embed="rId6"/>
                <a:stretch>
                  <a:fillRect/>
                </a:stretch>
              </a:blipFill>
            </p:spPr>
            <p:txBody>
              <a:bodyPr/>
              <a:lstStyle/>
              <a:p>
                <a:r>
                  <a:rPr lang="en-US">
                    <a:noFill/>
                  </a:rPr>
                  <a:t> </a:t>
                </a:r>
              </a:p>
            </p:txBody>
          </p:sp>
        </mc:Fallback>
      </mc:AlternateContent>
      <p:cxnSp>
        <p:nvCxnSpPr>
          <p:cNvPr id="28" name="Straight Arrow Connector 27">
            <a:extLst>
              <a:ext uri="{FF2B5EF4-FFF2-40B4-BE49-F238E27FC236}">
                <a16:creationId xmlns:a16="http://schemas.microsoft.com/office/drawing/2014/main" id="{AED4D6AD-31DE-BE48-ECEB-5C6D72E60195}"/>
              </a:ext>
            </a:extLst>
          </p:cNvPr>
          <p:cNvCxnSpPr>
            <a:cxnSpLocks/>
          </p:cNvCxnSpPr>
          <p:nvPr/>
        </p:nvCxnSpPr>
        <p:spPr>
          <a:xfrm flipV="1">
            <a:off x="6400960" y="2995895"/>
            <a:ext cx="460718" cy="355079"/>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078B852-52F5-61E3-2499-55167BA5BEB3}"/>
                  </a:ext>
                </a:extLst>
              </p:cNvPr>
              <p:cNvSpPr txBox="1"/>
              <p:nvPr/>
            </p:nvSpPr>
            <p:spPr>
              <a:xfrm>
                <a:off x="7111218" y="362085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𝑫</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29" name="TextBox 28">
                <a:extLst>
                  <a:ext uri="{FF2B5EF4-FFF2-40B4-BE49-F238E27FC236}">
                    <a16:creationId xmlns:a16="http://schemas.microsoft.com/office/drawing/2014/main" id="{7078B852-52F5-61E3-2499-55167BA5BEB3}"/>
                  </a:ext>
                </a:extLst>
              </p:cNvPr>
              <p:cNvSpPr txBox="1">
                <a:spLocks noRot="1" noChangeAspect="1" noMove="1" noResize="1" noEditPoints="1" noAdjustHandles="1" noChangeArrowheads="1" noChangeShapeType="1" noTextEdit="1"/>
              </p:cNvSpPr>
              <p:nvPr/>
            </p:nvSpPr>
            <p:spPr>
              <a:xfrm>
                <a:off x="7111218" y="3620854"/>
                <a:ext cx="67450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639B8194-C3D8-25D3-7D96-24B7A9F8DF55}"/>
                  </a:ext>
                </a:extLst>
              </p:cNvPr>
              <p:cNvSpPr txBox="1"/>
              <p:nvPr/>
            </p:nvSpPr>
            <p:spPr>
              <a:xfrm>
                <a:off x="7698283" y="2198504"/>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a:solidFill>
                                <a:prstClr val="black"/>
                              </a:solidFill>
                              <a:latin typeface="Cambria Math" panose="02040503050406030204" pitchFamily="18" charset="0"/>
                            </a:rPr>
                          </m:ctrlPr>
                        </m:sSubPr>
                        <m:e>
                          <m:r>
                            <a:rPr lang="en-US" sz="1600" b="1" i="1" dirty="0">
                              <a:solidFill>
                                <a:prstClr val="black"/>
                              </a:solidFill>
                              <a:latin typeface="Cambria Math" panose="02040503050406030204" pitchFamily="18" charset="0"/>
                            </a:rPr>
                            <m:t>𝑺</m:t>
                          </m:r>
                        </m:e>
                        <m:sub>
                          <m:r>
                            <a:rPr lang="en-US" sz="1600" b="1" i="1" dirty="0">
                              <a:solidFill>
                                <a:prstClr val="black"/>
                              </a:solidFill>
                              <a:latin typeface="Cambria Math" panose="02040503050406030204" pitchFamily="18" charset="0"/>
                            </a:rPr>
                            <m:t>𝟎</m:t>
                          </m:r>
                        </m:sub>
                      </m:sSub>
                    </m:oMath>
                  </m:oMathPara>
                </a14:m>
                <a:endParaRPr lang="en-US" sz="1600" dirty="0">
                  <a:solidFill>
                    <a:prstClr val="black"/>
                  </a:solidFill>
                  <a:latin typeface="Arial"/>
                </a:endParaRPr>
              </a:p>
            </p:txBody>
          </p:sp>
        </mc:Choice>
        <mc:Fallback xmlns="">
          <p:sp>
            <p:nvSpPr>
              <p:cNvPr id="30" name="TextBox 29">
                <a:extLst>
                  <a:ext uri="{FF2B5EF4-FFF2-40B4-BE49-F238E27FC236}">
                    <a16:creationId xmlns:a16="http://schemas.microsoft.com/office/drawing/2014/main" id="{639B8194-C3D8-25D3-7D96-24B7A9F8DF55}"/>
                  </a:ext>
                </a:extLst>
              </p:cNvPr>
              <p:cNvSpPr txBox="1">
                <a:spLocks noRot="1" noChangeAspect="1" noMove="1" noResize="1" noEditPoints="1" noAdjustHandles="1" noChangeArrowheads="1" noChangeShapeType="1" noTextEdit="1"/>
              </p:cNvSpPr>
              <p:nvPr/>
            </p:nvSpPr>
            <p:spPr>
              <a:xfrm>
                <a:off x="7698283" y="2198504"/>
                <a:ext cx="674505"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E7C123C-A011-EDBD-CA38-0A465CFDB0DB}"/>
                  </a:ext>
                </a:extLst>
              </p:cNvPr>
              <p:cNvSpPr txBox="1"/>
              <p:nvPr/>
            </p:nvSpPr>
            <p:spPr>
              <a:xfrm>
                <a:off x="7737584" y="3282300"/>
                <a:ext cx="674505" cy="338554"/>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sSub>
                        <m:sSubPr>
                          <m:ctrlPr>
                            <a:rPr lang="en-US" sz="1600" b="1" i="1" dirty="0" smtClean="0">
                              <a:solidFill>
                                <a:srgbClr val="690304"/>
                              </a:solidFill>
                              <a:latin typeface="Cambria Math" panose="02040503050406030204" pitchFamily="18" charset="0"/>
                            </a:rPr>
                          </m:ctrlPr>
                        </m:sSubPr>
                        <m:e>
                          <m:r>
                            <a:rPr lang="en-US" sz="1600" b="1" i="1" dirty="0" smtClean="0">
                              <a:solidFill>
                                <a:srgbClr val="690304"/>
                              </a:solidFill>
                              <a:latin typeface="Cambria Math" panose="02040503050406030204" pitchFamily="18" charset="0"/>
                            </a:rPr>
                            <m:t>𝑫</m:t>
                          </m:r>
                        </m:e>
                        <m:sub>
                          <m:r>
                            <a:rPr lang="en-US" sz="1600" b="1" i="1" dirty="0" smtClean="0">
                              <a:solidFill>
                                <a:srgbClr val="690304"/>
                              </a:solidFill>
                              <a:latin typeface="Cambria Math" panose="02040503050406030204" pitchFamily="18" charset="0"/>
                            </a:rPr>
                            <m:t>𝟏</m:t>
                          </m:r>
                        </m:sub>
                      </m:sSub>
                    </m:oMath>
                  </m:oMathPara>
                </a14:m>
                <a:endParaRPr lang="en-US" sz="1600" dirty="0">
                  <a:solidFill>
                    <a:srgbClr val="690304"/>
                  </a:solidFill>
                  <a:latin typeface="Arial"/>
                </a:endParaRPr>
              </a:p>
            </p:txBody>
          </p:sp>
        </mc:Choice>
        <mc:Fallback xmlns="">
          <p:sp>
            <p:nvSpPr>
              <p:cNvPr id="31" name="TextBox 30">
                <a:extLst>
                  <a:ext uri="{FF2B5EF4-FFF2-40B4-BE49-F238E27FC236}">
                    <a16:creationId xmlns:a16="http://schemas.microsoft.com/office/drawing/2014/main" id="{CE7C123C-A011-EDBD-CA38-0A465CFDB0DB}"/>
                  </a:ext>
                </a:extLst>
              </p:cNvPr>
              <p:cNvSpPr txBox="1">
                <a:spLocks noRot="1" noChangeAspect="1" noMove="1" noResize="1" noEditPoints="1" noAdjustHandles="1" noChangeArrowheads="1" noChangeShapeType="1" noTextEdit="1"/>
              </p:cNvSpPr>
              <p:nvPr/>
            </p:nvSpPr>
            <p:spPr>
              <a:xfrm>
                <a:off x="7737584" y="3282300"/>
                <a:ext cx="674505" cy="338554"/>
              </a:xfrm>
              <a:prstGeom prst="rect">
                <a:avLst/>
              </a:prstGeom>
              <a:blipFill>
                <a:blip r:embed="rId9"/>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B3DCC1EC-B27D-2D0D-9666-501CCE6795AC}"/>
              </a:ext>
            </a:extLst>
          </p:cNvPr>
          <p:cNvCxnSpPr>
            <a:cxnSpLocks/>
          </p:cNvCxnSpPr>
          <p:nvPr/>
        </p:nvCxnSpPr>
        <p:spPr>
          <a:xfrm flipV="1">
            <a:off x="6893197" y="2931409"/>
            <a:ext cx="0" cy="1027999"/>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3E927ADD-2575-7169-0D55-2B38973F66D7}"/>
              </a:ext>
            </a:extLst>
          </p:cNvPr>
          <p:cNvCxnSpPr>
            <a:cxnSpLocks/>
          </p:cNvCxnSpPr>
          <p:nvPr/>
        </p:nvCxnSpPr>
        <p:spPr>
          <a:xfrm flipV="1">
            <a:off x="5725028" y="2916984"/>
            <a:ext cx="0" cy="1042424"/>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9C299E1E-F291-A0BF-4598-0372B1A12DB7}"/>
              </a:ext>
            </a:extLst>
          </p:cNvPr>
          <p:cNvCxnSpPr>
            <a:cxnSpLocks/>
          </p:cNvCxnSpPr>
          <p:nvPr/>
        </p:nvCxnSpPr>
        <p:spPr>
          <a:xfrm>
            <a:off x="4870450" y="2916984"/>
            <a:ext cx="197829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 name="Straight Connector 3">
            <a:extLst>
              <a:ext uri="{FF2B5EF4-FFF2-40B4-BE49-F238E27FC236}">
                <a16:creationId xmlns:a16="http://schemas.microsoft.com/office/drawing/2014/main" id="{9D574A36-FB04-EAAA-C03D-540F0BA2EE8E}"/>
              </a:ext>
            </a:extLst>
          </p:cNvPr>
          <p:cNvCxnSpPr>
            <a:cxnSpLocks/>
          </p:cNvCxnSpPr>
          <p:nvPr/>
        </p:nvCxnSpPr>
        <p:spPr>
          <a:xfrm flipV="1">
            <a:off x="2860947" y="2950011"/>
            <a:ext cx="0" cy="1027999"/>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98A2BFB-56C8-8F2D-7A97-F96909ED85CE}"/>
                  </a:ext>
                </a:extLst>
              </p:cNvPr>
              <p:cNvSpPr txBox="1"/>
              <p:nvPr/>
            </p:nvSpPr>
            <p:spPr>
              <a:xfrm>
                <a:off x="2154923" y="3187436"/>
                <a:ext cx="674505" cy="261610"/>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𝐴</m:t>
                      </m:r>
                    </m:oMath>
                  </m:oMathPara>
                </a14:m>
                <a:endParaRPr lang="en-US" sz="1100" dirty="0">
                  <a:solidFill>
                    <a:schemeClr val="tx1"/>
                  </a:solidFill>
                  <a:latin typeface="Arial"/>
                </a:endParaRPr>
              </a:p>
            </p:txBody>
          </p:sp>
        </mc:Choice>
        <mc:Fallback xmlns="">
          <p:sp>
            <p:nvSpPr>
              <p:cNvPr id="24" name="TextBox 23">
                <a:extLst>
                  <a:ext uri="{FF2B5EF4-FFF2-40B4-BE49-F238E27FC236}">
                    <a16:creationId xmlns:a16="http://schemas.microsoft.com/office/drawing/2014/main" id="{298A2BFB-56C8-8F2D-7A97-F96909ED85CE}"/>
                  </a:ext>
                </a:extLst>
              </p:cNvPr>
              <p:cNvSpPr txBox="1">
                <a:spLocks noRot="1" noChangeAspect="1" noMove="1" noResize="1" noEditPoints="1" noAdjustHandles="1" noChangeArrowheads="1" noChangeShapeType="1" noTextEdit="1"/>
              </p:cNvSpPr>
              <p:nvPr/>
            </p:nvSpPr>
            <p:spPr>
              <a:xfrm>
                <a:off x="2154923" y="3187436"/>
                <a:ext cx="674505" cy="261610"/>
              </a:xfrm>
              <a:prstGeom prst="rect">
                <a:avLst/>
              </a:prstGeom>
              <a:blipFill>
                <a:blip r:embed="rId10"/>
                <a:stretch>
                  <a:fillRect/>
                </a:stretch>
              </a:blipFill>
            </p:spPr>
            <p:txBody>
              <a:bodyPr/>
              <a:lstStyle/>
              <a:p>
                <a:r>
                  <a:rPr lang="en-US">
                    <a:noFill/>
                  </a:rPr>
                  <a:t> </a:t>
                </a:r>
              </a:p>
            </p:txBody>
          </p:sp>
        </mc:Fallback>
      </mc:AlternateContent>
      <p:sp>
        <p:nvSpPr>
          <p:cNvPr id="25" name="Oval 24">
            <a:extLst>
              <a:ext uri="{FF2B5EF4-FFF2-40B4-BE49-F238E27FC236}">
                <a16:creationId xmlns:a16="http://schemas.microsoft.com/office/drawing/2014/main" id="{00096EBA-5556-349C-0F30-5772256243E6}"/>
              </a:ext>
            </a:extLst>
          </p:cNvPr>
          <p:cNvSpPr/>
          <p:nvPr/>
        </p:nvSpPr>
        <p:spPr>
          <a:xfrm>
            <a:off x="2236380" y="3276767"/>
            <a:ext cx="121394" cy="12139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B202359C-FDDE-6839-C14E-8AE2F432DEC2}"/>
              </a:ext>
            </a:extLst>
          </p:cNvPr>
          <p:cNvSpPr/>
          <p:nvPr/>
        </p:nvSpPr>
        <p:spPr>
          <a:xfrm>
            <a:off x="1661274" y="2868689"/>
            <a:ext cx="121394" cy="121394"/>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69F1A7B-AAD4-3AF8-B317-A23B7908902D}"/>
                  </a:ext>
                </a:extLst>
              </p:cNvPr>
              <p:cNvSpPr txBox="1"/>
              <p:nvPr/>
            </p:nvSpPr>
            <p:spPr>
              <a:xfrm>
                <a:off x="1387044" y="2622348"/>
                <a:ext cx="674505" cy="261610"/>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𝐵</m:t>
                      </m:r>
                    </m:oMath>
                  </m:oMathPara>
                </a14:m>
                <a:endParaRPr lang="en-US" sz="1100" dirty="0">
                  <a:solidFill>
                    <a:schemeClr val="tx1"/>
                  </a:solidFill>
                  <a:latin typeface="Arial"/>
                </a:endParaRPr>
              </a:p>
            </p:txBody>
          </p:sp>
        </mc:Choice>
        <mc:Fallback xmlns="">
          <p:sp>
            <p:nvSpPr>
              <p:cNvPr id="27" name="TextBox 26">
                <a:extLst>
                  <a:ext uri="{FF2B5EF4-FFF2-40B4-BE49-F238E27FC236}">
                    <a16:creationId xmlns:a16="http://schemas.microsoft.com/office/drawing/2014/main" id="{569F1A7B-AAD4-3AF8-B317-A23B7908902D}"/>
                  </a:ext>
                </a:extLst>
              </p:cNvPr>
              <p:cNvSpPr txBox="1">
                <a:spLocks noRot="1" noChangeAspect="1" noMove="1" noResize="1" noEditPoints="1" noAdjustHandles="1" noChangeArrowheads="1" noChangeShapeType="1" noTextEdit="1"/>
              </p:cNvSpPr>
              <p:nvPr/>
            </p:nvSpPr>
            <p:spPr>
              <a:xfrm>
                <a:off x="1387044" y="2622348"/>
                <a:ext cx="674505" cy="26161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36C5E7D6-AAB9-F91D-D8FE-B9C988895F7A}"/>
                  </a:ext>
                </a:extLst>
              </p:cNvPr>
              <p:cNvSpPr txBox="1"/>
              <p:nvPr/>
            </p:nvSpPr>
            <p:spPr>
              <a:xfrm>
                <a:off x="5990451" y="3011877"/>
                <a:ext cx="674505" cy="261610"/>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𝐴</m:t>
                      </m:r>
                    </m:oMath>
                  </m:oMathPara>
                </a14:m>
                <a:endParaRPr lang="en-US" sz="1100" dirty="0">
                  <a:solidFill>
                    <a:schemeClr val="tx1"/>
                  </a:solidFill>
                  <a:latin typeface="Arial"/>
                </a:endParaRPr>
              </a:p>
            </p:txBody>
          </p:sp>
        </mc:Choice>
        <mc:Fallback xmlns="">
          <p:sp>
            <p:nvSpPr>
              <p:cNvPr id="43" name="TextBox 42">
                <a:extLst>
                  <a:ext uri="{FF2B5EF4-FFF2-40B4-BE49-F238E27FC236}">
                    <a16:creationId xmlns:a16="http://schemas.microsoft.com/office/drawing/2014/main" id="{36C5E7D6-AAB9-F91D-D8FE-B9C988895F7A}"/>
                  </a:ext>
                </a:extLst>
              </p:cNvPr>
              <p:cNvSpPr txBox="1">
                <a:spLocks noRot="1" noChangeAspect="1" noMove="1" noResize="1" noEditPoints="1" noAdjustHandles="1" noChangeArrowheads="1" noChangeShapeType="1" noTextEdit="1"/>
              </p:cNvSpPr>
              <p:nvPr/>
            </p:nvSpPr>
            <p:spPr>
              <a:xfrm>
                <a:off x="5990451" y="3011877"/>
                <a:ext cx="674505" cy="261610"/>
              </a:xfrm>
              <a:prstGeom prst="rect">
                <a:avLst/>
              </a:prstGeom>
              <a:blipFill>
                <a:blip r:embed="rId12"/>
                <a:stretch>
                  <a:fillRect/>
                </a:stretch>
              </a:blipFill>
            </p:spPr>
            <p:txBody>
              <a:bodyPr/>
              <a:lstStyle/>
              <a:p>
                <a:r>
                  <a:rPr lang="en-US">
                    <a:noFill/>
                  </a:rPr>
                  <a:t> </a:t>
                </a:r>
              </a:p>
            </p:txBody>
          </p:sp>
        </mc:Fallback>
      </mc:AlternateContent>
      <p:sp>
        <p:nvSpPr>
          <p:cNvPr id="44" name="Oval 43">
            <a:extLst>
              <a:ext uri="{FF2B5EF4-FFF2-40B4-BE49-F238E27FC236}">
                <a16:creationId xmlns:a16="http://schemas.microsoft.com/office/drawing/2014/main" id="{517020FC-8E9B-6071-B9C3-95C479CF2BCB}"/>
              </a:ext>
            </a:extLst>
          </p:cNvPr>
          <p:cNvSpPr/>
          <p:nvPr/>
        </p:nvSpPr>
        <p:spPr>
          <a:xfrm>
            <a:off x="6237703" y="3247091"/>
            <a:ext cx="121394" cy="121394"/>
          </a:xfrm>
          <a:prstGeom prst="ellipse">
            <a:avLst/>
          </a:prstGeom>
          <a:solidFill>
            <a:schemeClr val="tx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40B056CC-FE5E-6871-34E7-E94494489550}"/>
              </a:ext>
            </a:extLst>
          </p:cNvPr>
          <p:cNvSpPr/>
          <p:nvPr/>
        </p:nvSpPr>
        <p:spPr>
          <a:xfrm>
            <a:off x="6799367" y="2874501"/>
            <a:ext cx="121394" cy="121394"/>
          </a:xfrm>
          <a:prstGeom prst="ellipse">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510A7D2-6447-81B7-8D6D-B62123C911C4}"/>
                  </a:ext>
                </a:extLst>
              </p:cNvPr>
              <p:cNvSpPr txBox="1"/>
              <p:nvPr/>
            </p:nvSpPr>
            <p:spPr>
              <a:xfrm>
                <a:off x="6706819" y="2775867"/>
                <a:ext cx="674505" cy="261610"/>
              </a:xfrm>
              <a:prstGeom prst="rect">
                <a:avLst/>
              </a:prstGeom>
              <a:noFill/>
            </p:spPr>
            <p:txBody>
              <a:bodyPr wrap="square">
                <a:spAutoFit/>
              </a:bodyPr>
              <a:lstStyle/>
              <a:p>
                <a:pPr defTabSz="457189"/>
                <a14:m>
                  <m:oMathPara xmlns:m="http://schemas.openxmlformats.org/officeDocument/2006/math">
                    <m:oMathParaPr>
                      <m:jc m:val="centerGroup"/>
                    </m:oMathParaPr>
                    <m:oMath xmlns:m="http://schemas.openxmlformats.org/officeDocument/2006/math">
                      <m:r>
                        <a:rPr lang="en-US" sz="1100" b="0" i="1" smtClean="0">
                          <a:solidFill>
                            <a:schemeClr val="tx1"/>
                          </a:solidFill>
                          <a:latin typeface="Cambria Math" panose="02040503050406030204" pitchFamily="18" charset="0"/>
                        </a:rPr>
                        <m:t>𝐵</m:t>
                      </m:r>
                    </m:oMath>
                  </m:oMathPara>
                </a14:m>
                <a:endParaRPr lang="en-US" sz="1100" dirty="0">
                  <a:solidFill>
                    <a:schemeClr val="tx1"/>
                  </a:solidFill>
                  <a:latin typeface="Arial"/>
                </a:endParaRPr>
              </a:p>
            </p:txBody>
          </p:sp>
        </mc:Choice>
        <mc:Fallback xmlns="">
          <p:sp>
            <p:nvSpPr>
              <p:cNvPr id="46" name="TextBox 45">
                <a:extLst>
                  <a:ext uri="{FF2B5EF4-FFF2-40B4-BE49-F238E27FC236}">
                    <a16:creationId xmlns:a16="http://schemas.microsoft.com/office/drawing/2014/main" id="{D510A7D2-6447-81B7-8D6D-B62123C911C4}"/>
                  </a:ext>
                </a:extLst>
              </p:cNvPr>
              <p:cNvSpPr txBox="1">
                <a:spLocks noRot="1" noChangeAspect="1" noMove="1" noResize="1" noEditPoints="1" noAdjustHandles="1" noChangeArrowheads="1" noChangeShapeType="1" noTextEdit="1"/>
              </p:cNvSpPr>
              <p:nvPr/>
            </p:nvSpPr>
            <p:spPr>
              <a:xfrm>
                <a:off x="6706819" y="2775867"/>
                <a:ext cx="674505" cy="261610"/>
              </a:xfrm>
              <a:prstGeom prst="rect">
                <a:avLst/>
              </a:prstGeom>
              <a:blipFill>
                <a:blip r:embed="rId13"/>
                <a:stretch>
                  <a:fillRect/>
                </a:stretch>
              </a:blipFill>
            </p:spPr>
            <p:txBody>
              <a:bodyPr/>
              <a:lstStyle/>
              <a:p>
                <a:r>
                  <a:rPr lang="en-US">
                    <a:noFill/>
                  </a:rPr>
                  <a:t> </a:t>
                </a:r>
              </a:p>
            </p:txBody>
          </p:sp>
        </mc:Fallback>
      </mc:AlternateContent>
      <p:sp>
        <p:nvSpPr>
          <p:cNvPr id="47" name="Left Brace 46">
            <a:extLst>
              <a:ext uri="{FF2B5EF4-FFF2-40B4-BE49-F238E27FC236}">
                <a16:creationId xmlns:a16="http://schemas.microsoft.com/office/drawing/2014/main" id="{5E7B434E-8A11-3F5D-3462-B4C80A02A064}"/>
              </a:ext>
            </a:extLst>
          </p:cNvPr>
          <p:cNvSpPr/>
          <p:nvPr/>
        </p:nvSpPr>
        <p:spPr>
          <a:xfrm rot="5400000">
            <a:off x="2240993" y="2244203"/>
            <a:ext cx="128587" cy="1085222"/>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8" name="Left Brace 47">
            <a:extLst>
              <a:ext uri="{FF2B5EF4-FFF2-40B4-BE49-F238E27FC236}">
                <a16:creationId xmlns:a16="http://schemas.microsoft.com/office/drawing/2014/main" id="{2E24E4D6-76CC-F9A9-72F7-C8D7A64483C9}"/>
              </a:ext>
            </a:extLst>
          </p:cNvPr>
          <p:cNvSpPr/>
          <p:nvPr/>
        </p:nvSpPr>
        <p:spPr>
          <a:xfrm rot="5400000">
            <a:off x="6231811" y="2237795"/>
            <a:ext cx="128587" cy="1085222"/>
          </a:xfrm>
          <a:prstGeom prst="leftBrace">
            <a:avLst/>
          </a:prstGeom>
          <a:ln>
            <a:solidFill>
              <a:srgbClr val="690304"/>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1827110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87630" y="865748"/>
                <a:ext cx="8846820" cy="2400657"/>
              </a:xfrm>
              <a:prstGeom prst="rect">
                <a:avLst/>
              </a:prstGeom>
              <a:noFill/>
            </p:spPr>
            <p:txBody>
              <a:bodyPr wrap="square">
                <a:spAutoFit/>
              </a:bodyPr>
              <a:lstStyle/>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How do we measure price changes?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Usually, we compare them with their last observation.</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For example, a price increase means that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&gt;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where t represents the period.</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You can think of them as a process that evolves over time.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Let’s look at an example. </a:t>
                </a: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87630" y="865748"/>
                <a:ext cx="8846820" cy="2400657"/>
              </a:xfrm>
              <a:prstGeom prst="rect">
                <a:avLst/>
              </a:prstGeom>
              <a:blipFill>
                <a:blip r:embed="rId2"/>
                <a:stretch>
                  <a:fillRect l="-69" t="-508" b="-1777"/>
                </a:stretch>
              </a:blipFill>
            </p:spPr>
            <p:txBody>
              <a:bodyPr/>
              <a:lstStyle/>
              <a:p>
                <a:r>
                  <a:rPr lang="en-US">
                    <a:noFill/>
                  </a:rPr>
                  <a:t> </a:t>
                </a:r>
              </a:p>
            </p:txBody>
          </p:sp>
        </mc:Fallback>
      </mc:AlternateContent>
    </p:spTree>
    <p:extLst>
      <p:ext uri="{BB962C8B-B14F-4D97-AF65-F5344CB8AC3E}">
        <p14:creationId xmlns:p14="http://schemas.microsoft.com/office/powerpoint/2010/main" val="13939452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a:t>
            </a:r>
          </a:p>
        </p:txBody>
      </p:sp>
      <p:sp>
        <p:nvSpPr>
          <p:cNvPr id="2" name="TextBox 1">
            <a:extLst>
              <a:ext uri="{FF2B5EF4-FFF2-40B4-BE49-F238E27FC236}">
                <a16:creationId xmlns:a16="http://schemas.microsoft.com/office/drawing/2014/main" id="{F3B2145A-3F95-BE34-D576-4B536B2F732A}"/>
              </a:ext>
            </a:extLst>
          </p:cNvPr>
          <p:cNvSpPr txBox="1"/>
          <p:nvPr/>
        </p:nvSpPr>
        <p:spPr>
          <a:xfrm>
            <a:off x="156974" y="699066"/>
            <a:ext cx="3633976" cy="3924151"/>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What can we infer from this graph?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Price of chicken has been higher than the price of eggs in the past 10 years.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Price of chicken is relatively stable over time.</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In 2014, beef became more expensive than chicken.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In 2015 there was a significant change in the price of eggs.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Does it tell which good observed higher price increases?</a:t>
            </a:r>
          </a:p>
        </p:txBody>
      </p:sp>
      <p:pic>
        <p:nvPicPr>
          <p:cNvPr id="5" name="Picture 4" descr="Chart, line chart&#10;&#10;Description automatically generated">
            <a:extLst>
              <a:ext uri="{FF2B5EF4-FFF2-40B4-BE49-F238E27FC236}">
                <a16:creationId xmlns:a16="http://schemas.microsoft.com/office/drawing/2014/main" id="{CFA6502D-9A7F-1C28-DE31-37E083BFCED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81529" y="576050"/>
            <a:ext cx="5488176" cy="3991400"/>
          </a:xfrm>
          <a:prstGeom prst="rect">
            <a:avLst/>
          </a:prstGeom>
        </p:spPr>
      </p:pic>
      <p:sp>
        <p:nvSpPr>
          <p:cNvPr id="4" name="TextBox 3">
            <a:extLst>
              <a:ext uri="{FF2B5EF4-FFF2-40B4-BE49-F238E27FC236}">
                <a16:creationId xmlns:a16="http://schemas.microsoft.com/office/drawing/2014/main" id="{7B5BE20C-F59D-79D8-2F9A-A5B27E54A060}"/>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52836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Price Indices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156974" y="699066"/>
                <a:ext cx="3843526" cy="3763851"/>
              </a:xfrm>
              <a:prstGeom prst="rect">
                <a:avLst/>
              </a:prstGeom>
              <a:noFill/>
            </p:spPr>
            <p:txBody>
              <a:bodyPr wrap="square">
                <a:spAutoFit/>
              </a:bodyPr>
              <a:lstStyle/>
              <a:p>
                <a:pPr defTabSz="457189">
                  <a:spcBef>
                    <a:spcPts val="1200"/>
                  </a:spcBef>
                  <a:spcAft>
                    <a:spcPts val="1200"/>
                  </a:spcAft>
                </a:pPr>
                <a:r>
                  <a:rPr lang="en-US" sz="1400" dirty="0">
                    <a:solidFill>
                      <a:prstClr val="black"/>
                    </a:solidFill>
                    <a:latin typeface="Arial"/>
                  </a:rPr>
                  <a:t>A simpler way to compare price dynamics is to build </a:t>
                </a:r>
                <a:r>
                  <a:rPr lang="en-US" sz="1400" b="1" dirty="0">
                    <a:solidFill>
                      <a:prstClr val="black"/>
                    </a:solidFill>
                    <a:latin typeface="Arial"/>
                  </a:rPr>
                  <a:t>an index. </a:t>
                </a:r>
                <a:endParaRPr lang="en-US" sz="140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The index will fix the price of each good in an initial period. Usually, the price is normalized to a 100 units. The index is computed as: </a:t>
                </a:r>
              </a:p>
              <a:p>
                <a:pPr defTabSz="457189">
                  <a:spcBef>
                    <a:spcPts val="1200"/>
                  </a:spcBef>
                  <a:spcAft>
                    <a:spcPts val="12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=100∗</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0</m:t>
                              </m:r>
                            </m:sub>
                          </m:sSub>
                        </m:den>
                      </m:f>
                    </m:oMath>
                  </m:oMathPara>
                </a14:m>
                <a:endParaRPr lang="en-US" sz="140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If the index is above 100, then it means the price has increased and vice versa.</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Moreover, provides a direct way to compute percentage changes. </a:t>
                </a: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156974" y="699066"/>
                <a:ext cx="3843526" cy="3763851"/>
              </a:xfrm>
              <a:prstGeom prst="rect">
                <a:avLst/>
              </a:prstGeom>
              <a:blipFill>
                <a:blip r:embed="rId2"/>
                <a:stretch>
                  <a:fillRect l="-476" t="-324" r="-1270" b="-810"/>
                </a:stretch>
              </a:blipFill>
            </p:spPr>
            <p:txBody>
              <a:bodyPr/>
              <a:lstStyle/>
              <a:p>
                <a:r>
                  <a:rPr lang="en-US">
                    <a:noFill/>
                  </a:rPr>
                  <a:t> </a:t>
                </a:r>
              </a:p>
            </p:txBody>
          </p:sp>
        </mc:Fallback>
      </mc:AlternateContent>
      <p:pic>
        <p:nvPicPr>
          <p:cNvPr id="6" name="Picture 5" descr="Chart, line chart&#10;&#10;Description automatically generated">
            <a:extLst>
              <a:ext uri="{FF2B5EF4-FFF2-40B4-BE49-F238E27FC236}">
                <a16:creationId xmlns:a16="http://schemas.microsoft.com/office/drawing/2014/main" id="{44678ECD-B068-B5C3-7488-A1A28B58486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547428" y="586178"/>
            <a:ext cx="5486400" cy="3990106"/>
          </a:xfrm>
          <a:prstGeom prst="rect">
            <a:avLst/>
          </a:prstGeom>
        </p:spPr>
      </p:pic>
      <p:cxnSp>
        <p:nvCxnSpPr>
          <p:cNvPr id="7" name="Straight Connector 6">
            <a:extLst>
              <a:ext uri="{FF2B5EF4-FFF2-40B4-BE49-F238E27FC236}">
                <a16:creationId xmlns:a16="http://schemas.microsoft.com/office/drawing/2014/main" id="{268BC28B-9D83-AA45-F99A-FD99B184E26D}"/>
              </a:ext>
            </a:extLst>
          </p:cNvPr>
          <p:cNvCxnSpPr>
            <a:cxnSpLocks/>
          </p:cNvCxnSpPr>
          <p:nvPr/>
        </p:nvCxnSpPr>
        <p:spPr>
          <a:xfrm>
            <a:off x="4248911" y="3030108"/>
            <a:ext cx="465378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9849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Price Indices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55373" y="605794"/>
                <a:ext cx="4083365" cy="4178580"/>
              </a:xfrm>
              <a:prstGeom prst="rect">
                <a:avLst/>
              </a:prstGeom>
              <a:noFill/>
            </p:spPr>
            <p:txBody>
              <a:bodyPr wrap="square">
                <a:spAutoFit/>
              </a:bodyPr>
              <a:lstStyle/>
              <a:p>
                <a:pPr defTabSz="457189">
                  <a:spcBef>
                    <a:spcPts val="1200"/>
                  </a:spcBef>
                  <a:spcAft>
                    <a:spcPts val="1200"/>
                  </a:spcAft>
                </a:pPr>
                <a:r>
                  <a:rPr lang="en-US" sz="1400" dirty="0">
                    <a:solidFill>
                      <a:prstClr val="black"/>
                    </a:solidFill>
                    <a:latin typeface="Arial"/>
                  </a:rPr>
                  <a:t>For example, the price index for eggs in 2016 is about 80 points. In this case,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2010</m:t>
                        </m:r>
                      </m:sub>
                    </m:sSub>
                  </m:oMath>
                </a14:m>
                <a:r>
                  <a:rPr lang="en-US" sz="1400" dirty="0">
                    <a:solidFill>
                      <a:prstClr val="black"/>
                    </a:solidFill>
                    <a:latin typeface="Arial"/>
                  </a:rPr>
                  <a:t> =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0</m:t>
                        </m:r>
                      </m:sub>
                    </m:sSub>
                  </m:oMath>
                </a14:m>
                <a:r>
                  <a:rPr lang="en-US" sz="1400" dirty="0">
                    <a:solidFill>
                      <a:prstClr val="black"/>
                    </a:solidFill>
                    <a:latin typeface="Arial"/>
                  </a:rPr>
                  <a:t>.</a:t>
                </a:r>
              </a:p>
              <a:p>
                <a:pPr defTabSz="457189">
                  <a:spcBef>
                    <a:spcPts val="1200"/>
                  </a:spcBef>
                  <a:spcAft>
                    <a:spcPts val="12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2016</m:t>
                          </m:r>
                        </m:sub>
                      </m:sSub>
                      <m:r>
                        <a:rPr lang="en-US" sz="1400" b="0" i="1" smtClean="0">
                          <a:solidFill>
                            <a:prstClr val="black"/>
                          </a:solidFill>
                          <a:latin typeface="Cambria Math" panose="02040503050406030204" pitchFamily="18" charset="0"/>
                        </a:rPr>
                        <m:t>=100∗</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2016</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2010</m:t>
                              </m:r>
                            </m:sub>
                          </m:sSub>
                        </m:den>
                      </m:f>
                      <m:r>
                        <a:rPr lang="en-US" sz="1400" b="0" i="1" smtClean="0">
                          <a:solidFill>
                            <a:prstClr val="black"/>
                          </a:solidFill>
                          <a:latin typeface="Cambria Math" panose="02040503050406030204" pitchFamily="18" charset="0"/>
                        </a:rPr>
                        <m:t>≈80</m:t>
                      </m:r>
                    </m:oMath>
                  </m:oMathPara>
                </a14:m>
                <a:endParaRPr lang="en-US" sz="140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Divide by 100 and rearrange:</a:t>
                </a:r>
              </a:p>
              <a:p>
                <a:pPr marL="285750" indent="-285750" defTabSz="457189">
                  <a:spcBef>
                    <a:spcPts val="1200"/>
                  </a:spcBef>
                  <a:spcAft>
                    <a:spcPts val="1200"/>
                  </a:spcAft>
                  <a:buFont typeface="Arial" panose="020B0604020202020204" pitchFamily="34" charset="0"/>
                  <a:buChar char="•"/>
                </a:pP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2016</m:t>
                        </m:r>
                      </m:sub>
                    </m:sSub>
                    <m:r>
                      <a:rPr lang="en-US" sz="1400" b="0" i="1" smtClean="0">
                        <a:solidFill>
                          <a:prstClr val="black"/>
                        </a:solidFill>
                        <a:latin typeface="Cambria Math" panose="02040503050406030204" pitchFamily="18" charset="0"/>
                      </a:rPr>
                      <m:t>=</m:t>
                    </m:r>
                    <m:d>
                      <m:dPr>
                        <m:ctrlPr>
                          <a:rPr lang="en-US" sz="1400" b="0" i="1" smtClean="0">
                            <a:solidFill>
                              <a:prstClr val="black"/>
                            </a:solidFill>
                            <a:latin typeface="Cambria Math" panose="02040503050406030204" pitchFamily="18" charset="0"/>
                          </a:rPr>
                        </m:ctrlPr>
                      </m:dPr>
                      <m:e>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𝐼𝑛𝑑𝑒𝑥</m:t>
                            </m:r>
                            <m:r>
                              <a:rPr lang="en-US" sz="1400" b="0" i="1" smtClean="0">
                                <a:solidFill>
                                  <a:prstClr val="black"/>
                                </a:solidFill>
                                <a:latin typeface="Cambria Math" panose="02040503050406030204" pitchFamily="18" charset="0"/>
                              </a:rPr>
                              <m:t>_2016</m:t>
                            </m:r>
                          </m:num>
                          <m:den>
                            <m:r>
                              <a:rPr lang="en-US" sz="1400" b="0" i="1" smtClean="0">
                                <a:solidFill>
                                  <a:prstClr val="black"/>
                                </a:solidFill>
                                <a:latin typeface="Cambria Math" panose="02040503050406030204" pitchFamily="18" charset="0"/>
                              </a:rPr>
                              <m:t>100</m:t>
                            </m:r>
                          </m:den>
                        </m:f>
                      </m:e>
                    </m:d>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2010</m:t>
                        </m:r>
                      </m:sub>
                    </m:sSub>
                    <m:r>
                      <a:rPr lang="en-US" sz="1400" b="0" i="1" smtClean="0">
                        <a:solidFill>
                          <a:prstClr val="black"/>
                        </a:solidFill>
                        <a:latin typeface="Cambria Math" panose="02040503050406030204" pitchFamily="18" charset="0"/>
                      </a:rPr>
                      <m:t>≈0.80 </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2010</m:t>
                        </m:r>
                      </m:sub>
                    </m:sSub>
                  </m:oMath>
                </a14:m>
                <a:endParaRPr lang="en-US" sz="1400" b="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This means that prices in 2016 were 80% of the level observed in 2010. This means an approximate 20% decrease in that six-year period.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What was the price increase in beef between 2014 and 2010? </a:t>
                </a: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55373" y="605794"/>
                <a:ext cx="4083365" cy="4178580"/>
              </a:xfrm>
              <a:prstGeom prst="rect">
                <a:avLst/>
              </a:prstGeom>
              <a:blipFill>
                <a:blip r:embed="rId2"/>
                <a:stretch>
                  <a:fillRect l="-448" t="-146" b="-583"/>
                </a:stretch>
              </a:blipFill>
            </p:spPr>
            <p:txBody>
              <a:bodyPr/>
              <a:lstStyle/>
              <a:p>
                <a:r>
                  <a:rPr lang="en-US">
                    <a:noFill/>
                  </a:rPr>
                  <a:t> </a:t>
                </a:r>
              </a:p>
            </p:txBody>
          </p:sp>
        </mc:Fallback>
      </mc:AlternateContent>
      <p:pic>
        <p:nvPicPr>
          <p:cNvPr id="6" name="Picture 5" descr="Chart, line chart&#10;&#10;Description automatically generated">
            <a:extLst>
              <a:ext uri="{FF2B5EF4-FFF2-40B4-BE49-F238E27FC236}">
                <a16:creationId xmlns:a16="http://schemas.microsoft.com/office/drawing/2014/main" id="{44678ECD-B068-B5C3-7488-A1A28B584864}"/>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547428" y="586178"/>
            <a:ext cx="5486400" cy="3990106"/>
          </a:xfrm>
          <a:prstGeom prst="rect">
            <a:avLst/>
          </a:prstGeom>
        </p:spPr>
      </p:pic>
      <p:cxnSp>
        <p:nvCxnSpPr>
          <p:cNvPr id="4" name="Straight Connector 3">
            <a:extLst>
              <a:ext uri="{FF2B5EF4-FFF2-40B4-BE49-F238E27FC236}">
                <a16:creationId xmlns:a16="http://schemas.microsoft.com/office/drawing/2014/main" id="{CEAAA704-C16A-4F2C-CE44-DAA73A93CC8A}"/>
              </a:ext>
            </a:extLst>
          </p:cNvPr>
          <p:cNvCxnSpPr>
            <a:cxnSpLocks/>
          </p:cNvCxnSpPr>
          <p:nvPr/>
        </p:nvCxnSpPr>
        <p:spPr>
          <a:xfrm>
            <a:off x="4248911" y="3030108"/>
            <a:ext cx="465378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A51553-76B4-9B62-C37A-1F19E0A961D8}"/>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25901091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line chart&#10;&#10;Description automatically generated">
            <a:extLst>
              <a:ext uri="{FF2B5EF4-FFF2-40B4-BE49-F238E27FC236}">
                <a16:creationId xmlns:a16="http://schemas.microsoft.com/office/drawing/2014/main" id="{BA0CA5A7-43A7-1D9A-19A3-3406CD85BDC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585974" y="586266"/>
            <a:ext cx="5486400" cy="3990106"/>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Inflation Rate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3B2145A-3F95-BE34-D576-4B536B2F732A}"/>
                  </a:ext>
                </a:extLst>
              </p:cNvPr>
              <p:cNvSpPr txBox="1"/>
              <p:nvPr/>
            </p:nvSpPr>
            <p:spPr>
              <a:xfrm>
                <a:off x="156974" y="699066"/>
                <a:ext cx="3519676" cy="3763659"/>
              </a:xfrm>
              <a:prstGeom prst="rect">
                <a:avLst/>
              </a:prstGeom>
              <a:noFill/>
            </p:spPr>
            <p:txBody>
              <a:bodyPr wrap="square">
                <a:spAutoFit/>
              </a:bodyPr>
              <a:lstStyle/>
              <a:p>
                <a:pPr defTabSz="457189">
                  <a:spcBef>
                    <a:spcPts val="1200"/>
                  </a:spcBef>
                  <a:spcAft>
                    <a:spcPts val="1200"/>
                  </a:spcAft>
                </a:pPr>
                <a:r>
                  <a:rPr lang="en-US" sz="1400" dirty="0">
                    <a:solidFill>
                      <a:prstClr val="black"/>
                    </a:solidFill>
                    <a:latin typeface="Arial"/>
                  </a:rPr>
                  <a:t>Another way to compare prices is to look at their </a:t>
                </a:r>
                <a:r>
                  <a:rPr lang="en-US" sz="1400" b="1" dirty="0">
                    <a:solidFill>
                      <a:prstClr val="black"/>
                    </a:solidFill>
                    <a:latin typeface="Arial"/>
                  </a:rPr>
                  <a:t>inflation rate:</a:t>
                </a:r>
                <a:endParaRPr lang="en-US" sz="140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b="1" dirty="0">
                    <a:solidFill>
                      <a:prstClr val="black"/>
                    </a:solidFill>
                    <a:latin typeface="Arial"/>
                  </a:rPr>
                  <a:t>Inflation rate: </a:t>
                </a:r>
                <a:r>
                  <a:rPr lang="en-US" sz="1400" dirty="0">
                    <a:solidFill>
                      <a:prstClr val="black"/>
                    </a:solidFill>
                    <a:latin typeface="Arial"/>
                  </a:rPr>
                  <a:t>the percentage change in the price index from the preceding period. </a:t>
                </a:r>
              </a:p>
              <a:p>
                <a:pPr defTabSz="457189">
                  <a:spcBef>
                    <a:spcPts val="1200"/>
                  </a:spcBef>
                  <a:spcAft>
                    <a:spcPts val="12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den>
                      </m:f>
                    </m:oMath>
                  </m:oMathPara>
                </a14:m>
                <a:endParaRPr lang="en-US" sz="1400" dirty="0">
                  <a:solidFill>
                    <a:prstClr val="black"/>
                  </a:solidFill>
                  <a:latin typeface="Arial"/>
                </a:endParaRP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If inflation is positive, it means that prices increased and vice versa. </a:t>
                </a:r>
              </a:p>
              <a:p>
                <a:pPr marL="285750" indent="-285750" defTabSz="457189">
                  <a:spcBef>
                    <a:spcPts val="1200"/>
                  </a:spcBef>
                  <a:spcAft>
                    <a:spcPts val="1200"/>
                  </a:spcAft>
                  <a:buFont typeface="Arial" panose="020B0604020202020204" pitchFamily="34" charset="0"/>
                  <a:buChar char="•"/>
                </a:pPr>
                <a:r>
                  <a:rPr lang="en-US" sz="1400" dirty="0">
                    <a:solidFill>
                      <a:prstClr val="black"/>
                    </a:solidFill>
                    <a:latin typeface="Arial"/>
                  </a:rPr>
                  <a:t>For instance, this reveals that between 2015 and 2016 the price of eggs decreased almost 50%!</a:t>
                </a:r>
              </a:p>
            </p:txBody>
          </p:sp>
        </mc:Choice>
        <mc:Fallback xmlns="">
          <p:sp>
            <p:nvSpPr>
              <p:cNvPr id="2" name="TextBox 1">
                <a:extLst>
                  <a:ext uri="{FF2B5EF4-FFF2-40B4-BE49-F238E27FC236}">
                    <a16:creationId xmlns:a16="http://schemas.microsoft.com/office/drawing/2014/main" id="{F3B2145A-3F95-BE34-D576-4B536B2F732A}"/>
                  </a:ext>
                </a:extLst>
              </p:cNvPr>
              <p:cNvSpPr txBox="1">
                <a:spLocks noRot="1" noChangeAspect="1" noMove="1" noResize="1" noEditPoints="1" noAdjustHandles="1" noChangeArrowheads="1" noChangeShapeType="1" noTextEdit="1"/>
              </p:cNvSpPr>
              <p:nvPr/>
            </p:nvSpPr>
            <p:spPr>
              <a:xfrm>
                <a:off x="156974" y="699066"/>
                <a:ext cx="3519676" cy="3763659"/>
              </a:xfrm>
              <a:prstGeom prst="rect">
                <a:avLst/>
              </a:prstGeom>
              <a:blipFill>
                <a:blip r:embed="rId3"/>
                <a:stretch>
                  <a:fillRect l="-520" t="-324" b="-810"/>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268BC28B-9D83-AA45-F99A-FD99B184E26D}"/>
              </a:ext>
            </a:extLst>
          </p:cNvPr>
          <p:cNvCxnSpPr>
            <a:cxnSpLocks/>
          </p:cNvCxnSpPr>
          <p:nvPr/>
        </p:nvCxnSpPr>
        <p:spPr>
          <a:xfrm>
            <a:off x="4248911" y="1963308"/>
            <a:ext cx="465378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4513156-198B-9D3C-FC48-32CE1E86103B}"/>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08900194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Summary</a:t>
            </a:r>
          </a:p>
        </p:txBody>
      </p:sp>
      <p:sp>
        <p:nvSpPr>
          <p:cNvPr id="2" name="TextBox 1">
            <a:extLst>
              <a:ext uri="{FF2B5EF4-FFF2-40B4-BE49-F238E27FC236}">
                <a16:creationId xmlns:a16="http://schemas.microsoft.com/office/drawing/2014/main" id="{F3B2145A-3F95-BE34-D576-4B536B2F732A}"/>
              </a:ext>
            </a:extLst>
          </p:cNvPr>
          <p:cNvSpPr txBox="1"/>
          <p:nvPr/>
        </p:nvSpPr>
        <p:spPr>
          <a:xfrm>
            <a:off x="148590" y="705982"/>
            <a:ext cx="8846820" cy="5232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The following table shows the average price of a dozen of eggs in the United States, along with the variables that show the price dynamics.  </a:t>
            </a:r>
          </a:p>
        </p:txBody>
      </p:sp>
      <p:graphicFrame>
        <p:nvGraphicFramePr>
          <p:cNvPr id="5" name="Table 4">
            <a:extLst>
              <a:ext uri="{FF2B5EF4-FFF2-40B4-BE49-F238E27FC236}">
                <a16:creationId xmlns:a16="http://schemas.microsoft.com/office/drawing/2014/main" id="{C533E652-75A1-1F70-5D28-3983937FCB42}"/>
              </a:ext>
            </a:extLst>
          </p:cNvPr>
          <p:cNvGraphicFramePr>
            <a:graphicFrameLocks noGrp="1"/>
          </p:cNvGraphicFramePr>
          <p:nvPr>
            <p:extLst>
              <p:ext uri="{D42A27DB-BD31-4B8C-83A1-F6EECF244321}">
                <p14:modId xmlns:p14="http://schemas.microsoft.com/office/powerpoint/2010/main" val="413649858"/>
              </p:ext>
            </p:extLst>
          </p:nvPr>
        </p:nvGraphicFramePr>
        <p:xfrm>
          <a:off x="289718" y="1392238"/>
          <a:ext cx="4225132" cy="2844950"/>
        </p:xfrm>
        <a:graphic>
          <a:graphicData uri="http://schemas.openxmlformats.org/drawingml/2006/table">
            <a:tbl>
              <a:tblPr/>
              <a:tblGrid>
                <a:gridCol w="856467">
                  <a:extLst>
                    <a:ext uri="{9D8B030D-6E8A-4147-A177-3AD203B41FA5}">
                      <a16:colId xmlns:a16="http://schemas.microsoft.com/office/drawing/2014/main" val="2600844918"/>
                    </a:ext>
                  </a:extLst>
                </a:gridCol>
                <a:gridCol w="904865">
                  <a:extLst>
                    <a:ext uri="{9D8B030D-6E8A-4147-A177-3AD203B41FA5}">
                      <a16:colId xmlns:a16="http://schemas.microsoft.com/office/drawing/2014/main" val="1222879663"/>
                    </a:ext>
                  </a:extLst>
                </a:gridCol>
                <a:gridCol w="984250">
                  <a:extLst>
                    <a:ext uri="{9D8B030D-6E8A-4147-A177-3AD203B41FA5}">
                      <a16:colId xmlns:a16="http://schemas.microsoft.com/office/drawing/2014/main" val="1431807115"/>
                    </a:ext>
                  </a:extLst>
                </a:gridCol>
                <a:gridCol w="1479550">
                  <a:extLst>
                    <a:ext uri="{9D8B030D-6E8A-4147-A177-3AD203B41FA5}">
                      <a16:colId xmlns:a16="http://schemas.microsoft.com/office/drawing/2014/main" val="2574620431"/>
                    </a:ext>
                  </a:extLst>
                </a:gridCol>
              </a:tblGrid>
              <a:tr h="206070">
                <a:tc>
                  <a:txBody>
                    <a:bodyPr/>
                    <a:lstStyle/>
                    <a:p>
                      <a:pPr algn="ctr" fontAlgn="b"/>
                      <a:r>
                        <a:rPr lang="en-US" sz="1200" b="0" i="0" u="none" strike="noStrike" dirty="0">
                          <a:solidFill>
                            <a:srgbClr val="000000"/>
                          </a:solidFill>
                          <a:effectLst/>
                          <a:latin typeface="+mj-lt"/>
                        </a:rPr>
                        <a:t>Year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dirty="0">
                          <a:solidFill>
                            <a:srgbClr val="000000"/>
                          </a:solidFill>
                          <a:effectLst/>
                          <a:latin typeface="+mj-lt"/>
                        </a:rPr>
                        <a:t>Price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dirty="0">
                          <a:solidFill>
                            <a:srgbClr val="000000"/>
                          </a:solidFill>
                          <a:effectLst/>
                          <a:latin typeface="+mj-lt"/>
                        </a:rPr>
                        <a:t>Index</a:t>
                      </a:r>
                    </a:p>
                    <a:p>
                      <a:pPr algn="ctr" fontAlgn="b"/>
                      <a:r>
                        <a:rPr lang="en-US" sz="1200" b="0" i="0" u="none" strike="noStrike" dirty="0">
                          <a:solidFill>
                            <a:srgbClr val="000000"/>
                          </a:solidFill>
                          <a:effectLst/>
                          <a:latin typeface="+mj-lt"/>
                        </a:rPr>
                        <a:t>2010 = 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tc>
                  <a:txBody>
                    <a:bodyPr/>
                    <a:lstStyle/>
                    <a:p>
                      <a:pPr algn="ctr" fontAlgn="b"/>
                      <a:r>
                        <a:rPr lang="en-US" sz="1200" b="0" i="0" u="none" strike="noStrike" dirty="0">
                          <a:solidFill>
                            <a:srgbClr val="000000"/>
                          </a:solidFill>
                          <a:effectLst/>
                          <a:latin typeface="+mj-lt"/>
                        </a:rPr>
                        <a:t>Annual Inflation Rate</a:t>
                      </a:r>
                    </a:p>
                    <a:p>
                      <a:pPr algn="ctr" fontAlgn="b"/>
                      <a:r>
                        <a:rPr lang="en-US" sz="1200" b="0" i="0" u="none" strike="noStrike" dirty="0">
                          <a:solidFill>
                            <a:srgbClr val="000000"/>
                          </a:solidFill>
                          <a:effectLst/>
                          <a:latin typeface="+mj-lt"/>
                        </a:rPr>
                        <a:t>(%YoY change)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FBFBF"/>
                    </a:solidFill>
                  </a:tcPr>
                </a:tc>
                <a:extLst>
                  <a:ext uri="{0D108BD9-81ED-4DB2-BD59-A6C34878D82A}">
                    <a16:rowId xmlns:a16="http://schemas.microsoft.com/office/drawing/2014/main" val="1613522913"/>
                  </a:ext>
                </a:extLst>
              </a:tr>
              <a:tr h="206070">
                <a:tc>
                  <a:txBody>
                    <a:bodyPr/>
                    <a:lstStyle/>
                    <a:p>
                      <a:pPr algn="ctr" fontAlgn="b"/>
                      <a:r>
                        <a:rPr lang="en-US" sz="1200" b="0" i="0" u="none" strike="noStrike" dirty="0">
                          <a:solidFill>
                            <a:srgbClr val="000000"/>
                          </a:solidFill>
                          <a:effectLst/>
                          <a:latin typeface="+mj-lt"/>
                        </a:rPr>
                        <a:t>2010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43155447"/>
                  </a:ext>
                </a:extLst>
              </a:tr>
              <a:tr h="206070">
                <a:tc>
                  <a:txBody>
                    <a:bodyPr/>
                    <a:lstStyle/>
                    <a:p>
                      <a:pPr algn="ctr" fontAlgn="b"/>
                      <a:r>
                        <a:rPr lang="en-US" sz="1200" b="0" i="0" u="none" strike="noStrike" dirty="0">
                          <a:solidFill>
                            <a:srgbClr val="000000"/>
                          </a:solidFill>
                          <a:effectLst/>
                          <a:latin typeface="+mj-lt"/>
                        </a:rPr>
                        <a:t>2011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1.87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104.52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4.52%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33601493"/>
                  </a:ext>
                </a:extLst>
              </a:tr>
              <a:tr h="206070">
                <a:tc>
                  <a:txBody>
                    <a:bodyPr/>
                    <a:lstStyle/>
                    <a:p>
                      <a:pPr algn="ctr" fontAlgn="b"/>
                      <a:r>
                        <a:rPr lang="en-US" sz="1200" b="0" i="0" u="none" strike="noStrike">
                          <a:solidFill>
                            <a:srgbClr val="000000"/>
                          </a:solidFill>
                          <a:effectLst/>
                          <a:latin typeface="+mj-lt"/>
                        </a:rPr>
                        <a:t>2012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2.01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111.94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7.10%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09216882"/>
                  </a:ext>
                </a:extLst>
              </a:tr>
              <a:tr h="206070">
                <a:tc>
                  <a:txBody>
                    <a:bodyPr/>
                    <a:lstStyle/>
                    <a:p>
                      <a:pPr algn="ctr" fontAlgn="b"/>
                      <a:r>
                        <a:rPr lang="en-US" sz="1200" b="0" i="0" u="none" strike="noStrike" dirty="0">
                          <a:solidFill>
                            <a:srgbClr val="000000"/>
                          </a:solidFill>
                          <a:effectLst/>
                          <a:latin typeface="+mj-lt"/>
                        </a:rPr>
                        <a:t>2013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2.03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112.99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0.95%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63953362"/>
                  </a:ext>
                </a:extLst>
              </a:tr>
              <a:tr h="206070">
                <a:tc>
                  <a:txBody>
                    <a:bodyPr/>
                    <a:lstStyle/>
                    <a:p>
                      <a:pPr algn="ctr" fontAlgn="b"/>
                      <a:r>
                        <a:rPr lang="en-US" sz="1200" b="0" i="0" u="none" strike="noStrike" dirty="0">
                          <a:solidFill>
                            <a:srgbClr val="000000"/>
                          </a:solidFill>
                          <a:effectLst/>
                          <a:latin typeface="+mj-lt"/>
                        </a:rPr>
                        <a:t>2014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2.21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123.26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9.08%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095813"/>
                  </a:ext>
                </a:extLst>
              </a:tr>
              <a:tr h="206070">
                <a:tc>
                  <a:txBody>
                    <a:bodyPr/>
                    <a:lstStyle/>
                    <a:p>
                      <a:pPr algn="ctr" fontAlgn="b"/>
                      <a:r>
                        <a:rPr lang="en-US" sz="1200" b="0" i="0" u="none" strike="noStrike" dirty="0">
                          <a:solidFill>
                            <a:srgbClr val="000000"/>
                          </a:solidFill>
                          <a:effectLst/>
                          <a:latin typeface="+mj-lt"/>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2.75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153.43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24.48%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2552199"/>
                  </a:ext>
                </a:extLst>
              </a:tr>
              <a:tr h="206070">
                <a:tc>
                  <a:txBody>
                    <a:bodyPr/>
                    <a:lstStyle/>
                    <a:p>
                      <a:pPr algn="ctr" fontAlgn="b"/>
                      <a:r>
                        <a:rPr lang="en-US" sz="1200" b="0" i="0" u="none" strike="noStrike">
                          <a:solidFill>
                            <a:srgbClr val="000000"/>
                          </a:solidFill>
                          <a:effectLst/>
                          <a:latin typeface="+mj-lt"/>
                        </a:rPr>
                        <a:t>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1.38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77.13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-49.73%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669676"/>
                  </a:ext>
                </a:extLst>
              </a:tr>
              <a:tr h="206070">
                <a:tc>
                  <a:txBody>
                    <a:bodyPr/>
                    <a:lstStyle/>
                    <a:p>
                      <a:pPr algn="ctr" fontAlgn="b"/>
                      <a:r>
                        <a:rPr lang="en-US" sz="1200" b="0" i="0" u="none" strike="noStrike">
                          <a:solidFill>
                            <a:srgbClr val="000000"/>
                          </a:solidFill>
                          <a:effectLst/>
                          <a:latin typeface="+mj-lt"/>
                        </a:rPr>
                        <a:t>2017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1.82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101.23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31.24%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6657715"/>
                  </a:ext>
                </a:extLst>
              </a:tr>
              <a:tr h="206070">
                <a:tc>
                  <a:txBody>
                    <a:bodyPr/>
                    <a:lstStyle/>
                    <a:p>
                      <a:pPr algn="ctr" fontAlgn="b"/>
                      <a:r>
                        <a:rPr lang="en-US" sz="1200" b="0" i="0" u="none" strike="noStrike">
                          <a:solidFill>
                            <a:srgbClr val="000000"/>
                          </a:solidFill>
                          <a:effectLst/>
                          <a:latin typeface="+mj-lt"/>
                        </a:rPr>
                        <a:t>2018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1.60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88.96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-12.12%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03007153"/>
                  </a:ext>
                </a:extLst>
              </a:tr>
              <a:tr h="206070">
                <a:tc>
                  <a:txBody>
                    <a:bodyPr/>
                    <a:lstStyle/>
                    <a:p>
                      <a:pPr algn="ctr" fontAlgn="b"/>
                      <a:r>
                        <a:rPr lang="en-US" sz="1200" b="0" i="0" u="none" strike="noStrike">
                          <a:solidFill>
                            <a:srgbClr val="000000"/>
                          </a:solidFill>
                          <a:effectLst/>
                          <a:latin typeface="+mj-lt"/>
                        </a:rPr>
                        <a:t>2019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1.54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85.61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-3.76%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05621493"/>
                  </a:ext>
                </a:extLst>
              </a:tr>
              <a:tr h="206070">
                <a:tc>
                  <a:txBody>
                    <a:bodyPr/>
                    <a:lstStyle/>
                    <a:p>
                      <a:pPr algn="ctr" fontAlgn="b"/>
                      <a:r>
                        <a:rPr lang="en-US" sz="1200" b="0" i="0" u="none" strike="noStrike">
                          <a:solidFill>
                            <a:srgbClr val="000000"/>
                          </a:solidFill>
                          <a:effectLst/>
                          <a:latin typeface="+mj-lt"/>
                        </a:rPr>
                        <a:t>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1.48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82.60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a:solidFill>
                            <a:srgbClr val="000000"/>
                          </a:solidFill>
                          <a:effectLst/>
                          <a:latin typeface="+mj-lt"/>
                        </a:rPr>
                        <a:t>-3.52%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71538608"/>
                  </a:ext>
                </a:extLst>
              </a:tr>
              <a:tr h="206070">
                <a:tc>
                  <a:txBody>
                    <a:bodyPr/>
                    <a:lstStyle/>
                    <a:p>
                      <a:pPr algn="ctr" fontAlgn="b"/>
                      <a:r>
                        <a:rPr lang="en-US" sz="1200" b="0" i="0" u="none" strike="noStrike">
                          <a:solidFill>
                            <a:srgbClr val="000000"/>
                          </a:solidFill>
                          <a:effectLst/>
                          <a:latin typeface="+mj-lt"/>
                        </a:rPr>
                        <a:t>2021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1.79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99.72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200" b="0" i="0" u="none" strike="noStrike" dirty="0">
                          <a:solidFill>
                            <a:srgbClr val="000000"/>
                          </a:solidFill>
                          <a:effectLst/>
                          <a:latin typeface="+mj-lt"/>
                        </a:rPr>
                        <a:t>20.73%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55788435"/>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C014E0D-314C-AE88-D420-DBAFF13FB0C9}"/>
                  </a:ext>
                </a:extLst>
              </p:cNvPr>
              <p:cNvSpPr txBox="1"/>
              <p:nvPr/>
            </p:nvSpPr>
            <p:spPr>
              <a:xfrm>
                <a:off x="5672227" y="2343324"/>
                <a:ext cx="1799681" cy="5321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=100∗</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0</m:t>
                              </m:r>
                            </m:sub>
                          </m:sSub>
                        </m:den>
                      </m:f>
                    </m:oMath>
                  </m:oMathPara>
                </a14:m>
                <a:endParaRPr lang="en-US" sz="1400" dirty="0"/>
              </a:p>
            </p:txBody>
          </p:sp>
        </mc:Choice>
        <mc:Fallback xmlns="">
          <p:sp>
            <p:nvSpPr>
              <p:cNvPr id="7" name="TextBox 6">
                <a:extLst>
                  <a:ext uri="{FF2B5EF4-FFF2-40B4-BE49-F238E27FC236}">
                    <a16:creationId xmlns:a16="http://schemas.microsoft.com/office/drawing/2014/main" id="{9C014E0D-314C-AE88-D420-DBAFF13FB0C9}"/>
                  </a:ext>
                </a:extLst>
              </p:cNvPr>
              <p:cNvSpPr txBox="1">
                <a:spLocks noRot="1" noChangeAspect="1" noMove="1" noResize="1" noEditPoints="1" noAdjustHandles="1" noChangeArrowheads="1" noChangeShapeType="1" noTextEdit="1"/>
              </p:cNvSpPr>
              <p:nvPr/>
            </p:nvSpPr>
            <p:spPr>
              <a:xfrm>
                <a:off x="5672227" y="2343324"/>
                <a:ext cx="1799681" cy="5321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B1C9891-4FAE-07FB-30B2-13B946072653}"/>
                  </a:ext>
                </a:extLst>
              </p:cNvPr>
              <p:cNvSpPr txBox="1"/>
              <p:nvPr/>
            </p:nvSpPr>
            <p:spPr>
              <a:xfrm>
                <a:off x="5855062" y="3198585"/>
                <a:ext cx="1434013" cy="5320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den>
                      </m:f>
                    </m:oMath>
                  </m:oMathPara>
                </a14:m>
                <a:endParaRPr lang="en-US" sz="1400" dirty="0"/>
              </a:p>
            </p:txBody>
          </p:sp>
        </mc:Choice>
        <mc:Fallback xmlns="">
          <p:sp>
            <p:nvSpPr>
              <p:cNvPr id="9" name="TextBox 8">
                <a:extLst>
                  <a:ext uri="{FF2B5EF4-FFF2-40B4-BE49-F238E27FC236}">
                    <a16:creationId xmlns:a16="http://schemas.microsoft.com/office/drawing/2014/main" id="{BB1C9891-4FAE-07FB-30B2-13B946072653}"/>
                  </a:ext>
                </a:extLst>
              </p:cNvPr>
              <p:cNvSpPr txBox="1">
                <a:spLocks noRot="1" noChangeAspect="1" noMove="1" noResize="1" noEditPoints="1" noAdjustHandles="1" noChangeArrowheads="1" noChangeShapeType="1" noTextEdit="1"/>
              </p:cNvSpPr>
              <p:nvPr/>
            </p:nvSpPr>
            <p:spPr>
              <a:xfrm>
                <a:off x="5855062" y="3198585"/>
                <a:ext cx="1434013" cy="532005"/>
              </a:xfrm>
              <a:prstGeom prst="rect">
                <a:avLst/>
              </a:prstGeom>
              <a:blipFill>
                <a:blip r:embed="rId3"/>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C454BD8F-9D2F-7866-DFE7-27D395F9CF49}"/>
              </a:ext>
            </a:extLst>
          </p:cNvPr>
          <p:cNvSpPr txBox="1"/>
          <p:nvPr/>
        </p:nvSpPr>
        <p:spPr>
          <a:xfrm>
            <a:off x="4790440" y="1392238"/>
            <a:ext cx="4131491" cy="738664"/>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Note the Index provides a measure of </a:t>
            </a:r>
            <a:r>
              <a:rPr lang="en-US" sz="1400" b="1" dirty="0">
                <a:solidFill>
                  <a:prstClr val="black"/>
                </a:solidFill>
                <a:latin typeface="Arial"/>
              </a:rPr>
              <a:t>cumulative change </a:t>
            </a:r>
            <a:r>
              <a:rPr lang="en-US" sz="1400" dirty="0">
                <a:solidFill>
                  <a:prstClr val="black"/>
                </a:solidFill>
                <a:latin typeface="Arial"/>
              </a:rPr>
              <a:t>of prices, while the annual inflation rate provides a period-specific measure. </a:t>
            </a:r>
          </a:p>
        </p:txBody>
      </p:sp>
      <p:sp>
        <p:nvSpPr>
          <p:cNvPr id="11" name="TextBox 10">
            <a:extLst>
              <a:ext uri="{FF2B5EF4-FFF2-40B4-BE49-F238E27FC236}">
                <a16:creationId xmlns:a16="http://schemas.microsoft.com/office/drawing/2014/main" id="{B5E9EEEB-9608-0F74-F76E-45D2E5DD8D62}"/>
              </a:ext>
            </a:extLst>
          </p:cNvPr>
          <p:cNvSpPr txBox="1"/>
          <p:nvPr/>
        </p:nvSpPr>
        <p:spPr>
          <a:xfrm>
            <a:off x="4914537" y="3875769"/>
            <a:ext cx="3615509" cy="5232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Homework: verify these numbers using a spreadsheet. </a:t>
            </a:r>
          </a:p>
        </p:txBody>
      </p:sp>
      <p:sp>
        <p:nvSpPr>
          <p:cNvPr id="6" name="TextBox 5">
            <a:extLst>
              <a:ext uri="{FF2B5EF4-FFF2-40B4-BE49-F238E27FC236}">
                <a16:creationId xmlns:a16="http://schemas.microsoft.com/office/drawing/2014/main" id="{E5CB68A1-A39A-6708-406E-281F67507037}"/>
              </a:ext>
            </a:extLst>
          </p:cNvPr>
          <p:cNvSpPr txBox="1"/>
          <p:nvPr/>
        </p:nvSpPr>
        <p:spPr>
          <a:xfrm>
            <a:off x="289718" y="4252852"/>
            <a:ext cx="422513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85900745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a:xfrm>
            <a:off x="506694" y="2283751"/>
            <a:ext cx="7977632" cy="656910"/>
          </a:xfrm>
        </p:spPr>
        <p:txBody>
          <a:bodyPr/>
          <a:lstStyle/>
          <a:p>
            <a:r>
              <a:rPr lang="en-US" dirty="0"/>
              <a:t>More on Prices: the CPI</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8453777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sp>
        <p:nvSpPr>
          <p:cNvPr id="2" name="TextBox 1">
            <a:extLst>
              <a:ext uri="{FF2B5EF4-FFF2-40B4-BE49-F238E27FC236}">
                <a16:creationId xmlns:a16="http://schemas.microsoft.com/office/drawing/2014/main" id="{F3B2145A-3F95-BE34-D576-4B536B2F732A}"/>
              </a:ext>
            </a:extLst>
          </p:cNvPr>
          <p:cNvSpPr txBox="1"/>
          <p:nvPr/>
        </p:nvSpPr>
        <p:spPr>
          <a:xfrm>
            <a:off x="148590" y="705982"/>
            <a:ext cx="8903970" cy="3847207"/>
          </a:xfrm>
          <a:prstGeom prst="rect">
            <a:avLst/>
          </a:prstGeom>
          <a:noFill/>
        </p:spPr>
        <p:txBody>
          <a:bodyPr wrap="square">
            <a:spAutoFit/>
          </a:bodyPr>
          <a:lstStyle/>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The previous example showed the price dynamics of 3 goods. However, there are several other goods consumed in the economy. The </a:t>
            </a:r>
            <a:r>
              <a:rPr lang="en-US" sz="1400" b="1" dirty="0">
                <a:solidFill>
                  <a:prstClr val="black"/>
                </a:solidFill>
                <a:latin typeface="Arial"/>
              </a:rPr>
              <a:t>Consumer Price Index</a:t>
            </a:r>
            <a:r>
              <a:rPr lang="en-US" sz="1400" dirty="0">
                <a:solidFill>
                  <a:prstClr val="black"/>
                </a:solidFill>
                <a:latin typeface="Arial"/>
              </a:rPr>
              <a:t> provides a generalization of the previous example. </a:t>
            </a:r>
          </a:p>
          <a:p>
            <a:pPr marL="285743"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Consumer Price Index: </a:t>
            </a:r>
            <a:r>
              <a:rPr lang="en-US" sz="1400" dirty="0">
                <a:solidFill>
                  <a:prstClr val="black"/>
                </a:solidFill>
                <a:latin typeface="Arial"/>
              </a:rPr>
              <a:t>a measure of the overall cost of the goods and services bought by a typical consumer. </a:t>
            </a:r>
          </a:p>
          <a:p>
            <a:pPr marL="285743" indent="-285743" defTabSz="457189">
              <a:spcBef>
                <a:spcPts val="1200"/>
              </a:spcBef>
              <a:spcAft>
                <a:spcPts val="600"/>
              </a:spcAft>
              <a:buFont typeface="Arial" panose="020B0604020202020204" pitchFamily="34" charset="0"/>
              <a:buChar char="•"/>
            </a:pPr>
            <a:r>
              <a:rPr lang="en-US" sz="1400" dirty="0">
                <a:solidFill>
                  <a:prstClr val="black"/>
                </a:solidFill>
                <a:latin typeface="Arial"/>
              </a:rPr>
              <a:t>Every month, the Bureau of Labor Statistics (BLS) computes and reports the CPI. Why is this important? The Consumer Price Index is the main variable used to track inflation in the economy.  How is it computed? </a:t>
            </a:r>
          </a:p>
          <a:p>
            <a:pPr marL="742943" lvl="1"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Fix a basket:</a:t>
            </a:r>
            <a:r>
              <a:rPr lang="en-US" sz="1400" dirty="0">
                <a:solidFill>
                  <a:prstClr val="black"/>
                </a:solidFill>
                <a:latin typeface="Arial"/>
              </a:rPr>
              <a:t> list of goods and services typically bought by the average consumer. </a:t>
            </a:r>
          </a:p>
          <a:p>
            <a:pPr marL="742943" lvl="1"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Find the prices: </a:t>
            </a:r>
            <a:r>
              <a:rPr lang="en-US" sz="1400" dirty="0">
                <a:solidFill>
                  <a:prstClr val="black"/>
                </a:solidFill>
                <a:latin typeface="Arial"/>
              </a:rPr>
              <a:t>for each good or service in the basket, find the market prices across time. </a:t>
            </a:r>
          </a:p>
          <a:p>
            <a:pPr marL="742943" lvl="1"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Compute the basket cost: </a:t>
            </a:r>
            <a:r>
              <a:rPr lang="en-US" sz="1400" dirty="0">
                <a:solidFill>
                  <a:prstClr val="black"/>
                </a:solidFill>
                <a:latin typeface="Arial"/>
              </a:rPr>
              <a:t>calculate the cost of the basket (holding constant the number of items in the basket) across time. </a:t>
            </a:r>
          </a:p>
          <a:p>
            <a:pPr marL="742943" lvl="1" indent="-285743" defTabSz="457189">
              <a:spcBef>
                <a:spcPts val="1200"/>
              </a:spcBef>
              <a:spcAft>
                <a:spcPts val="600"/>
              </a:spcAft>
              <a:buFont typeface="Arial" panose="020B0604020202020204" pitchFamily="34" charset="0"/>
              <a:buChar char="•"/>
            </a:pPr>
            <a:r>
              <a:rPr lang="en-US" sz="1400" b="1" dirty="0">
                <a:solidFill>
                  <a:prstClr val="black"/>
                </a:solidFill>
                <a:latin typeface="Arial"/>
              </a:rPr>
              <a:t>Choose the base year and compute the index: </a:t>
            </a:r>
            <a:r>
              <a:rPr lang="en-US" sz="1400" dirty="0">
                <a:solidFill>
                  <a:prstClr val="black"/>
                </a:solidFill>
                <a:latin typeface="Arial"/>
              </a:rPr>
              <a:t>apply the index formula described previously. </a:t>
            </a:r>
          </a:p>
        </p:txBody>
      </p:sp>
    </p:spTree>
    <p:extLst>
      <p:ext uri="{BB962C8B-B14F-4D97-AF65-F5344CB8AC3E}">
        <p14:creationId xmlns:p14="http://schemas.microsoft.com/office/powerpoint/2010/main" val="40847367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pic>
        <p:nvPicPr>
          <p:cNvPr id="5" name="Picture 4">
            <a:extLst>
              <a:ext uri="{FF2B5EF4-FFF2-40B4-BE49-F238E27FC236}">
                <a16:creationId xmlns:a16="http://schemas.microsoft.com/office/drawing/2014/main" id="{0DFCE63A-B8BD-9A95-6954-19A20AF98F6D}"/>
              </a:ext>
            </a:extLst>
          </p:cNvPr>
          <p:cNvPicPr>
            <a:picLocks noChangeAspect="1"/>
          </p:cNvPicPr>
          <p:nvPr/>
        </p:nvPicPr>
        <p:blipFill>
          <a:blip r:embed="rId2"/>
          <a:stretch>
            <a:fillRect/>
          </a:stretch>
        </p:blipFill>
        <p:spPr>
          <a:xfrm>
            <a:off x="1061503" y="591094"/>
            <a:ext cx="6842265" cy="3961312"/>
          </a:xfrm>
          <a:prstGeom prst="rect">
            <a:avLst/>
          </a:prstGeom>
        </p:spPr>
      </p:pic>
      <p:sp>
        <p:nvSpPr>
          <p:cNvPr id="6" name="TextBox 5">
            <a:extLst>
              <a:ext uri="{FF2B5EF4-FFF2-40B4-BE49-F238E27FC236}">
                <a16:creationId xmlns:a16="http://schemas.microsoft.com/office/drawing/2014/main" id="{D9623B63-554D-F7DF-5EC5-71F32CD08B41}"/>
              </a:ext>
            </a:extLst>
          </p:cNvPr>
          <p:cNvSpPr txBox="1"/>
          <p:nvPr/>
        </p:nvSpPr>
        <p:spPr>
          <a:xfrm>
            <a:off x="6945281" y="4492283"/>
            <a:ext cx="2582500" cy="276999"/>
          </a:xfrm>
          <a:prstGeom prst="rect">
            <a:avLst/>
          </a:prstGeom>
          <a:noFill/>
        </p:spPr>
        <p:txBody>
          <a:bodyPr wrap="square">
            <a:spAutoFit/>
          </a:bodyPr>
          <a:lstStyle/>
          <a:p>
            <a:r>
              <a:rPr lang="en-US" sz="1200" i="1" dirty="0"/>
              <a:t>Source: Mankiw Chapter 24</a:t>
            </a:r>
          </a:p>
        </p:txBody>
      </p:sp>
    </p:spTree>
    <p:extLst>
      <p:ext uri="{BB962C8B-B14F-4D97-AF65-F5344CB8AC3E}">
        <p14:creationId xmlns:p14="http://schemas.microsoft.com/office/powerpoint/2010/main" val="1297136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2D287CDE-EF8C-A4CD-5379-36887A93758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369026" y="470263"/>
            <a:ext cx="8412480" cy="4206240"/>
          </a:xfrm>
          <a:prstGeom prst="rect">
            <a:avLst/>
          </a:prstGeom>
        </p:spPr>
      </p:pic>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Market for Loanable Funds</a:t>
            </a:r>
          </a:p>
        </p:txBody>
      </p:sp>
      <p:cxnSp>
        <p:nvCxnSpPr>
          <p:cNvPr id="7" name="Straight Connector 6">
            <a:extLst>
              <a:ext uri="{FF2B5EF4-FFF2-40B4-BE49-F238E27FC236}">
                <a16:creationId xmlns:a16="http://schemas.microsoft.com/office/drawing/2014/main" id="{69E4BAB4-07F8-2B42-A8C6-B27D598C2892}"/>
              </a:ext>
            </a:extLst>
          </p:cNvPr>
          <p:cNvCxnSpPr>
            <a:cxnSpLocks/>
          </p:cNvCxnSpPr>
          <p:nvPr/>
        </p:nvCxnSpPr>
        <p:spPr>
          <a:xfrm>
            <a:off x="888272" y="2794778"/>
            <a:ext cx="149569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39C4A3B1-19F1-6B7D-29E0-8D26B8FC8D79}"/>
              </a:ext>
            </a:extLst>
          </p:cNvPr>
          <p:cNvCxnSpPr>
            <a:cxnSpLocks/>
          </p:cNvCxnSpPr>
          <p:nvPr/>
        </p:nvCxnSpPr>
        <p:spPr>
          <a:xfrm flipV="1">
            <a:off x="2383971" y="2794778"/>
            <a:ext cx="0" cy="1434322"/>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853602D-631F-D60A-C39D-52ABDFD99D1D}"/>
              </a:ext>
            </a:extLst>
          </p:cNvPr>
          <p:cNvCxnSpPr>
            <a:cxnSpLocks/>
          </p:cNvCxnSpPr>
          <p:nvPr/>
        </p:nvCxnSpPr>
        <p:spPr>
          <a:xfrm flipV="1">
            <a:off x="2664959" y="2571750"/>
            <a:ext cx="0" cy="1657350"/>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367B4E7-9985-3980-B2EE-9AFF39C75522}"/>
              </a:ext>
            </a:extLst>
          </p:cNvPr>
          <p:cNvCxnSpPr>
            <a:cxnSpLocks/>
          </p:cNvCxnSpPr>
          <p:nvPr/>
        </p:nvCxnSpPr>
        <p:spPr>
          <a:xfrm>
            <a:off x="888272" y="2523316"/>
            <a:ext cx="1776687"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3A0DF72-4999-B8C6-9AE3-21B080D023C3}"/>
              </a:ext>
            </a:extLst>
          </p:cNvPr>
          <p:cNvCxnSpPr>
            <a:cxnSpLocks/>
          </p:cNvCxnSpPr>
          <p:nvPr/>
        </p:nvCxnSpPr>
        <p:spPr>
          <a:xfrm>
            <a:off x="4950685" y="3066240"/>
            <a:ext cx="1731103"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FBF418D8-2CDA-4C32-EFEC-ABB7C8F5FFD6}"/>
              </a:ext>
            </a:extLst>
          </p:cNvPr>
          <p:cNvCxnSpPr>
            <a:cxnSpLocks/>
          </p:cNvCxnSpPr>
          <p:nvPr/>
        </p:nvCxnSpPr>
        <p:spPr>
          <a:xfrm flipV="1">
            <a:off x="6446384" y="2843212"/>
            <a:ext cx="0" cy="1343026"/>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49CF485-DDFD-4643-F6B8-D913B729C26E}"/>
              </a:ext>
            </a:extLst>
          </p:cNvPr>
          <p:cNvCxnSpPr>
            <a:cxnSpLocks/>
          </p:cNvCxnSpPr>
          <p:nvPr/>
        </p:nvCxnSpPr>
        <p:spPr>
          <a:xfrm flipV="1">
            <a:off x="6774997" y="3066240"/>
            <a:ext cx="0" cy="1162860"/>
          </a:xfrm>
          <a:prstGeom prst="line">
            <a:avLst/>
          </a:prstGeom>
          <a:ln w="22225">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C4476048-664E-69EA-A5A7-2EBD2BABEF09}"/>
              </a:ext>
            </a:extLst>
          </p:cNvPr>
          <p:cNvCxnSpPr>
            <a:cxnSpLocks/>
          </p:cNvCxnSpPr>
          <p:nvPr/>
        </p:nvCxnSpPr>
        <p:spPr>
          <a:xfrm>
            <a:off x="4950685" y="2794778"/>
            <a:ext cx="1495699" cy="0"/>
          </a:xfrm>
          <a:prstGeom prst="line">
            <a:avLst/>
          </a:prstGeom>
          <a:ln w="19050">
            <a:solidFill>
              <a:schemeClr val="tx1">
                <a:lumMod val="65000"/>
                <a:lumOff val="35000"/>
              </a:schemeClr>
            </a:solidFill>
            <a:prstDash val="sysDash"/>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7079AF1-C254-7DD4-94E2-25C005E6795E}"/>
              </a:ext>
            </a:extLst>
          </p:cNvPr>
          <p:cNvSpPr txBox="1"/>
          <p:nvPr/>
        </p:nvSpPr>
        <p:spPr>
          <a:xfrm>
            <a:off x="1188721" y="859105"/>
            <a:ext cx="3218180" cy="646331"/>
          </a:xfrm>
          <a:prstGeom prst="rect">
            <a:avLst/>
          </a:prstGeom>
          <a:noFill/>
        </p:spPr>
        <p:txBody>
          <a:bodyPr wrap="square">
            <a:spAutoFit/>
          </a:bodyPr>
          <a:lstStyle/>
          <a:p>
            <a:pPr algn="r">
              <a:spcBef>
                <a:spcPts val="600"/>
              </a:spcBef>
              <a:spcAft>
                <a:spcPts val="600"/>
              </a:spcAft>
            </a:pPr>
            <a:r>
              <a:rPr lang="en-US" sz="1200" b="1" dirty="0">
                <a:solidFill>
                  <a:srgbClr val="690304"/>
                </a:solidFill>
              </a:rPr>
              <a:t>Borrowing incentives: </a:t>
            </a:r>
            <a:r>
              <a:rPr lang="en-US" sz="1200" dirty="0"/>
              <a:t>increase in the demand for loans. The interest rate in equilibrium increases. </a:t>
            </a:r>
          </a:p>
        </p:txBody>
      </p:sp>
      <p:sp>
        <p:nvSpPr>
          <p:cNvPr id="28" name="TextBox 27">
            <a:extLst>
              <a:ext uri="{FF2B5EF4-FFF2-40B4-BE49-F238E27FC236}">
                <a16:creationId xmlns:a16="http://schemas.microsoft.com/office/drawing/2014/main" id="{72D73EC6-6382-9C21-B6A1-9355686A5FCD}"/>
              </a:ext>
            </a:extLst>
          </p:cNvPr>
          <p:cNvSpPr txBox="1"/>
          <p:nvPr/>
        </p:nvSpPr>
        <p:spPr>
          <a:xfrm>
            <a:off x="5003801" y="846162"/>
            <a:ext cx="3393439" cy="646331"/>
          </a:xfrm>
          <a:prstGeom prst="rect">
            <a:avLst/>
          </a:prstGeom>
          <a:noFill/>
        </p:spPr>
        <p:txBody>
          <a:bodyPr wrap="square">
            <a:spAutoFit/>
          </a:bodyPr>
          <a:lstStyle/>
          <a:p>
            <a:pPr>
              <a:spcBef>
                <a:spcPts val="600"/>
              </a:spcBef>
              <a:spcAft>
                <a:spcPts val="600"/>
              </a:spcAft>
            </a:pPr>
            <a:r>
              <a:rPr lang="en-US" sz="1200" b="1" dirty="0">
                <a:solidFill>
                  <a:srgbClr val="0070C0"/>
                </a:solidFill>
              </a:rPr>
              <a:t>Saving incentives: </a:t>
            </a:r>
            <a:r>
              <a:rPr lang="en-US" sz="1200" dirty="0"/>
              <a:t>increase in the supply of loans. The interest rate in equilibrium decreases. </a:t>
            </a:r>
          </a:p>
        </p:txBody>
      </p:sp>
      <p:cxnSp>
        <p:nvCxnSpPr>
          <p:cNvPr id="30" name="Straight Arrow Connector 29">
            <a:extLst>
              <a:ext uri="{FF2B5EF4-FFF2-40B4-BE49-F238E27FC236}">
                <a16:creationId xmlns:a16="http://schemas.microsoft.com/office/drawing/2014/main" id="{C5AFE8F5-BB3E-DB88-C82C-31122E123FC7}"/>
              </a:ext>
            </a:extLst>
          </p:cNvPr>
          <p:cNvCxnSpPr>
            <a:cxnSpLocks/>
          </p:cNvCxnSpPr>
          <p:nvPr/>
        </p:nvCxnSpPr>
        <p:spPr>
          <a:xfrm flipV="1">
            <a:off x="3538880" y="3585370"/>
            <a:ext cx="258667" cy="258667"/>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C0A7683A-3456-3D7F-71B4-C1750A6182D2}"/>
              </a:ext>
            </a:extLst>
          </p:cNvPr>
          <p:cNvCxnSpPr>
            <a:cxnSpLocks/>
          </p:cNvCxnSpPr>
          <p:nvPr/>
        </p:nvCxnSpPr>
        <p:spPr>
          <a:xfrm flipV="1">
            <a:off x="1135923" y="2525582"/>
            <a:ext cx="0" cy="271462"/>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8D2D5F92-25E3-3B87-6276-236BED28A3BE}"/>
              </a:ext>
            </a:extLst>
          </p:cNvPr>
          <p:cNvCxnSpPr>
            <a:cxnSpLocks/>
          </p:cNvCxnSpPr>
          <p:nvPr/>
        </p:nvCxnSpPr>
        <p:spPr>
          <a:xfrm>
            <a:off x="2413680" y="4106831"/>
            <a:ext cx="251279" cy="0"/>
          </a:xfrm>
          <a:prstGeom prst="straightConnector1">
            <a:avLst/>
          </a:prstGeom>
          <a:ln>
            <a:solidFill>
              <a:srgbClr val="690304"/>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C45C869F-D93C-28B6-5B92-A74D65B21DBF}"/>
              </a:ext>
            </a:extLst>
          </p:cNvPr>
          <p:cNvCxnSpPr>
            <a:cxnSpLocks/>
          </p:cNvCxnSpPr>
          <p:nvPr/>
        </p:nvCxnSpPr>
        <p:spPr>
          <a:xfrm>
            <a:off x="7501455" y="1835755"/>
            <a:ext cx="258667" cy="25400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46B80695-7065-ADDA-1912-98B0EC77BA09}"/>
              </a:ext>
            </a:extLst>
          </p:cNvPr>
          <p:cNvCxnSpPr>
            <a:cxnSpLocks/>
          </p:cNvCxnSpPr>
          <p:nvPr/>
        </p:nvCxnSpPr>
        <p:spPr>
          <a:xfrm>
            <a:off x="5007835" y="2806600"/>
            <a:ext cx="0" cy="246156"/>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F96FBA63-A765-1167-5505-60AC5E83BAC7}"/>
              </a:ext>
            </a:extLst>
          </p:cNvPr>
          <p:cNvCxnSpPr>
            <a:cxnSpLocks/>
          </p:cNvCxnSpPr>
          <p:nvPr/>
        </p:nvCxnSpPr>
        <p:spPr>
          <a:xfrm>
            <a:off x="6485618" y="4174309"/>
            <a:ext cx="251279" cy="0"/>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DD58F1E-EED5-5271-3B13-E23C7CF355E9}"/>
                  </a:ext>
                </a:extLst>
              </p:cNvPr>
              <p:cNvSpPr txBox="1"/>
              <p:nvPr/>
            </p:nvSpPr>
            <p:spPr>
              <a:xfrm>
                <a:off x="3937430" y="3638065"/>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rgbClr val="690304"/>
                              </a:solidFill>
                              <a:latin typeface="Cambria Math" panose="02040503050406030204" pitchFamily="18" charset="0"/>
                            </a:rPr>
                          </m:ctrlPr>
                        </m:sSubPr>
                        <m:e>
                          <m:r>
                            <a:rPr lang="en-US" sz="1600" b="1" i="1" dirty="0" smtClean="0">
                              <a:solidFill>
                                <a:srgbClr val="690304"/>
                              </a:solidFill>
                              <a:latin typeface="Cambria Math" panose="02040503050406030204" pitchFamily="18" charset="0"/>
                            </a:rPr>
                            <m:t>𝑫</m:t>
                          </m:r>
                        </m:e>
                        <m:sub>
                          <m:r>
                            <a:rPr lang="en-US" sz="1600" b="1" i="1" dirty="0" smtClean="0">
                              <a:solidFill>
                                <a:srgbClr val="690304"/>
                              </a:solidFill>
                              <a:latin typeface="Cambria Math" panose="02040503050406030204" pitchFamily="18" charset="0"/>
                            </a:rPr>
                            <m:t>𝟏</m:t>
                          </m:r>
                        </m:sub>
                      </m:sSub>
                    </m:oMath>
                  </m:oMathPara>
                </a14:m>
                <a:endParaRPr lang="en-US" sz="1600" dirty="0"/>
              </a:p>
            </p:txBody>
          </p:sp>
        </mc:Choice>
        <mc:Fallback xmlns="">
          <p:sp>
            <p:nvSpPr>
              <p:cNvPr id="4" name="TextBox 3">
                <a:extLst>
                  <a:ext uri="{FF2B5EF4-FFF2-40B4-BE49-F238E27FC236}">
                    <a16:creationId xmlns:a16="http://schemas.microsoft.com/office/drawing/2014/main" id="{0DD58F1E-EED5-5271-3B13-E23C7CF355E9}"/>
                  </a:ext>
                </a:extLst>
              </p:cNvPr>
              <p:cNvSpPr txBox="1">
                <a:spLocks noRot="1" noChangeAspect="1" noMove="1" noResize="1" noEditPoints="1" noAdjustHandles="1" noChangeArrowheads="1" noChangeShapeType="1" noTextEdit="1"/>
              </p:cNvSpPr>
              <p:nvPr/>
            </p:nvSpPr>
            <p:spPr>
              <a:xfrm>
                <a:off x="3937430" y="3638065"/>
                <a:ext cx="674505" cy="33855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D7D5B02-86CC-9F7B-0AEC-999AC8036CB8}"/>
                  </a:ext>
                </a:extLst>
              </p:cNvPr>
              <p:cNvSpPr txBox="1"/>
              <p:nvPr/>
            </p:nvSpPr>
            <p:spPr>
              <a:xfrm>
                <a:off x="3600178" y="3890546"/>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pitchFamily="18" charset="0"/>
                            </a:rPr>
                            <m:t>𝑫</m:t>
                          </m:r>
                        </m:e>
                        <m:sub>
                          <m:r>
                            <a:rPr lang="en-US" sz="1600" b="1" i="1" dirty="0" smtClean="0">
                              <a:solidFill>
                                <a:schemeClr val="tx1"/>
                              </a:solidFill>
                              <a:latin typeface="Cambria Math" panose="02040503050406030204" pitchFamily="18" charset="0"/>
                            </a:rPr>
                            <m:t>𝟎</m:t>
                          </m:r>
                        </m:sub>
                      </m:sSub>
                    </m:oMath>
                  </m:oMathPara>
                </a14:m>
                <a:endParaRPr lang="en-US" sz="1600" dirty="0">
                  <a:solidFill>
                    <a:schemeClr val="tx1"/>
                  </a:solidFill>
                </a:endParaRPr>
              </a:p>
            </p:txBody>
          </p:sp>
        </mc:Choice>
        <mc:Fallback xmlns="">
          <p:sp>
            <p:nvSpPr>
              <p:cNvPr id="5" name="TextBox 4">
                <a:extLst>
                  <a:ext uri="{FF2B5EF4-FFF2-40B4-BE49-F238E27FC236}">
                    <a16:creationId xmlns:a16="http://schemas.microsoft.com/office/drawing/2014/main" id="{6D7D5B02-86CC-9F7B-0AEC-999AC8036CB8}"/>
                  </a:ext>
                </a:extLst>
              </p:cNvPr>
              <p:cNvSpPr txBox="1">
                <a:spLocks noRot="1" noChangeAspect="1" noMove="1" noResize="1" noEditPoints="1" noAdjustHandles="1" noChangeArrowheads="1" noChangeShapeType="1" noTextEdit="1"/>
              </p:cNvSpPr>
              <p:nvPr/>
            </p:nvSpPr>
            <p:spPr>
              <a:xfrm>
                <a:off x="3600178" y="3890546"/>
                <a:ext cx="674505" cy="33855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A23FD1F-A73D-E111-37C7-C67542C93B6B}"/>
                  </a:ext>
                </a:extLst>
              </p:cNvPr>
              <p:cNvSpPr txBox="1"/>
              <p:nvPr/>
            </p:nvSpPr>
            <p:spPr>
              <a:xfrm>
                <a:off x="3538880" y="1441913"/>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pitchFamily="18" charset="0"/>
                            </a:rPr>
                            <m:t>𝑺</m:t>
                          </m:r>
                        </m:e>
                        <m:sub>
                          <m:r>
                            <a:rPr lang="en-US" sz="1600" b="1" i="1" dirty="0" smtClean="0">
                              <a:solidFill>
                                <a:schemeClr val="tx1"/>
                              </a:solidFill>
                              <a:latin typeface="Cambria Math" panose="02040503050406030204" pitchFamily="18" charset="0"/>
                            </a:rPr>
                            <m:t>𝟎</m:t>
                          </m:r>
                        </m:sub>
                      </m:sSub>
                    </m:oMath>
                  </m:oMathPara>
                </a14:m>
                <a:endParaRPr lang="en-US" sz="1600" dirty="0">
                  <a:solidFill>
                    <a:schemeClr val="tx1"/>
                  </a:solidFill>
                </a:endParaRPr>
              </a:p>
            </p:txBody>
          </p:sp>
        </mc:Choice>
        <mc:Fallback xmlns="">
          <p:sp>
            <p:nvSpPr>
              <p:cNvPr id="6" name="TextBox 5">
                <a:extLst>
                  <a:ext uri="{FF2B5EF4-FFF2-40B4-BE49-F238E27FC236}">
                    <a16:creationId xmlns:a16="http://schemas.microsoft.com/office/drawing/2014/main" id="{8A23FD1F-A73D-E111-37C7-C67542C93B6B}"/>
                  </a:ext>
                </a:extLst>
              </p:cNvPr>
              <p:cNvSpPr txBox="1">
                <a:spLocks noRot="1" noChangeAspect="1" noMove="1" noResize="1" noEditPoints="1" noAdjustHandles="1" noChangeArrowheads="1" noChangeShapeType="1" noTextEdit="1"/>
              </p:cNvSpPr>
              <p:nvPr/>
            </p:nvSpPr>
            <p:spPr>
              <a:xfrm>
                <a:off x="3538880" y="1441913"/>
                <a:ext cx="674505" cy="3385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5EC1B5-3B63-47D1-49CE-2D44BCF66DB6}"/>
                  </a:ext>
                </a:extLst>
              </p:cNvPr>
              <p:cNvSpPr txBox="1"/>
              <p:nvPr/>
            </p:nvSpPr>
            <p:spPr>
              <a:xfrm>
                <a:off x="7824688" y="3854988"/>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pitchFamily="18" charset="0"/>
                            </a:rPr>
                            <m:t>𝑫</m:t>
                          </m:r>
                        </m:e>
                        <m:sub>
                          <m:r>
                            <a:rPr lang="en-US" sz="1600" b="1" i="1" dirty="0" smtClean="0">
                              <a:solidFill>
                                <a:schemeClr val="tx1"/>
                              </a:solidFill>
                              <a:latin typeface="Cambria Math" panose="02040503050406030204" pitchFamily="18" charset="0"/>
                            </a:rPr>
                            <m:t>𝟎</m:t>
                          </m:r>
                        </m:sub>
                      </m:sSub>
                    </m:oMath>
                  </m:oMathPara>
                </a14:m>
                <a:endParaRPr lang="en-US" sz="1600" dirty="0">
                  <a:solidFill>
                    <a:schemeClr val="tx1"/>
                  </a:solidFill>
                </a:endParaRPr>
              </a:p>
            </p:txBody>
          </p:sp>
        </mc:Choice>
        <mc:Fallback xmlns="">
          <p:sp>
            <p:nvSpPr>
              <p:cNvPr id="9" name="TextBox 8">
                <a:extLst>
                  <a:ext uri="{FF2B5EF4-FFF2-40B4-BE49-F238E27FC236}">
                    <a16:creationId xmlns:a16="http://schemas.microsoft.com/office/drawing/2014/main" id="{BE5EC1B5-3B63-47D1-49CE-2D44BCF66DB6}"/>
                  </a:ext>
                </a:extLst>
              </p:cNvPr>
              <p:cNvSpPr txBox="1">
                <a:spLocks noRot="1" noChangeAspect="1" noMove="1" noResize="1" noEditPoints="1" noAdjustHandles="1" noChangeArrowheads="1" noChangeShapeType="1" noTextEdit="1"/>
              </p:cNvSpPr>
              <p:nvPr/>
            </p:nvSpPr>
            <p:spPr>
              <a:xfrm>
                <a:off x="7824688" y="3854988"/>
                <a:ext cx="674505"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0EE93FD-E37C-3513-33D5-115FD424217D}"/>
                  </a:ext>
                </a:extLst>
              </p:cNvPr>
              <p:cNvSpPr txBox="1"/>
              <p:nvPr/>
            </p:nvSpPr>
            <p:spPr>
              <a:xfrm>
                <a:off x="7763390" y="1406355"/>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chemeClr val="tx1"/>
                              </a:solidFill>
                              <a:latin typeface="Cambria Math" panose="02040503050406030204" pitchFamily="18" charset="0"/>
                            </a:rPr>
                          </m:ctrlPr>
                        </m:sSubPr>
                        <m:e>
                          <m:r>
                            <a:rPr lang="en-US" sz="1600" b="1" i="1" dirty="0" smtClean="0">
                              <a:solidFill>
                                <a:schemeClr val="tx1"/>
                              </a:solidFill>
                              <a:latin typeface="Cambria Math" panose="02040503050406030204" pitchFamily="18" charset="0"/>
                            </a:rPr>
                            <m:t>𝑺</m:t>
                          </m:r>
                        </m:e>
                        <m:sub>
                          <m:r>
                            <a:rPr lang="en-US" sz="1600" b="1" i="1" dirty="0" smtClean="0">
                              <a:solidFill>
                                <a:schemeClr val="tx1"/>
                              </a:solidFill>
                              <a:latin typeface="Cambria Math" panose="02040503050406030204" pitchFamily="18" charset="0"/>
                            </a:rPr>
                            <m:t>𝟎</m:t>
                          </m:r>
                        </m:sub>
                      </m:sSub>
                    </m:oMath>
                  </m:oMathPara>
                </a14:m>
                <a:endParaRPr lang="en-US" sz="1600" dirty="0">
                  <a:solidFill>
                    <a:schemeClr val="tx1"/>
                  </a:solidFill>
                </a:endParaRPr>
              </a:p>
            </p:txBody>
          </p:sp>
        </mc:Choice>
        <mc:Fallback xmlns="">
          <p:sp>
            <p:nvSpPr>
              <p:cNvPr id="11" name="TextBox 10">
                <a:extLst>
                  <a:ext uri="{FF2B5EF4-FFF2-40B4-BE49-F238E27FC236}">
                    <a16:creationId xmlns:a16="http://schemas.microsoft.com/office/drawing/2014/main" id="{C0EE93FD-E37C-3513-33D5-115FD424217D}"/>
                  </a:ext>
                </a:extLst>
              </p:cNvPr>
              <p:cNvSpPr txBox="1">
                <a:spLocks noRot="1" noChangeAspect="1" noMove="1" noResize="1" noEditPoints="1" noAdjustHandles="1" noChangeArrowheads="1" noChangeShapeType="1" noTextEdit="1"/>
              </p:cNvSpPr>
              <p:nvPr/>
            </p:nvSpPr>
            <p:spPr>
              <a:xfrm>
                <a:off x="7763390" y="1406355"/>
                <a:ext cx="674505" cy="338554"/>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FB535AB1-A92C-1FD6-DE33-7B7F3790A893}"/>
                  </a:ext>
                </a:extLst>
              </p:cNvPr>
              <p:cNvSpPr txBox="1"/>
              <p:nvPr/>
            </p:nvSpPr>
            <p:spPr>
              <a:xfrm>
                <a:off x="7763390" y="1831192"/>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b="1" i="1" dirty="0" smtClean="0">
                              <a:solidFill>
                                <a:srgbClr val="0070C0"/>
                              </a:solidFill>
                              <a:latin typeface="Cambria Math" panose="02040503050406030204" pitchFamily="18" charset="0"/>
                            </a:rPr>
                          </m:ctrlPr>
                        </m:sSubPr>
                        <m:e>
                          <m:r>
                            <a:rPr lang="en-US" sz="1600" b="1" i="1" dirty="0" smtClean="0">
                              <a:solidFill>
                                <a:srgbClr val="0070C0"/>
                              </a:solidFill>
                              <a:latin typeface="Cambria Math" panose="02040503050406030204" pitchFamily="18" charset="0"/>
                            </a:rPr>
                            <m:t>𝑺</m:t>
                          </m:r>
                        </m:e>
                        <m:sub>
                          <m:r>
                            <a:rPr lang="en-US" sz="1600" b="1" i="1" dirty="0" smtClean="0">
                              <a:solidFill>
                                <a:srgbClr val="0070C0"/>
                              </a:solidFill>
                              <a:latin typeface="Cambria Math" panose="02040503050406030204" pitchFamily="18" charset="0"/>
                            </a:rPr>
                            <m:t>𝟏</m:t>
                          </m:r>
                        </m:sub>
                      </m:sSub>
                    </m:oMath>
                  </m:oMathPara>
                </a14:m>
                <a:endParaRPr lang="en-US" sz="1600" dirty="0">
                  <a:solidFill>
                    <a:srgbClr val="0070C0"/>
                  </a:solidFill>
                </a:endParaRPr>
              </a:p>
            </p:txBody>
          </p:sp>
        </mc:Choice>
        <mc:Fallback xmlns="">
          <p:sp>
            <p:nvSpPr>
              <p:cNvPr id="13" name="TextBox 12">
                <a:extLst>
                  <a:ext uri="{FF2B5EF4-FFF2-40B4-BE49-F238E27FC236}">
                    <a16:creationId xmlns:a16="http://schemas.microsoft.com/office/drawing/2014/main" id="{FB535AB1-A92C-1FD6-DE33-7B7F3790A893}"/>
                  </a:ext>
                </a:extLst>
              </p:cNvPr>
              <p:cNvSpPr txBox="1">
                <a:spLocks noRot="1" noChangeAspect="1" noMove="1" noResize="1" noEditPoints="1" noAdjustHandles="1" noChangeArrowheads="1" noChangeShapeType="1" noTextEdit="1"/>
              </p:cNvSpPr>
              <p:nvPr/>
            </p:nvSpPr>
            <p:spPr>
              <a:xfrm>
                <a:off x="7763390" y="1831192"/>
                <a:ext cx="674505" cy="338554"/>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C9E4924-994D-B025-4C3E-9D9252601D29}"/>
                  </a:ext>
                </a:extLst>
              </p:cNvPr>
              <p:cNvSpPr txBox="1"/>
              <p:nvPr/>
            </p:nvSpPr>
            <p:spPr>
              <a:xfrm>
                <a:off x="764947" y="2488167"/>
                <a:ext cx="370976"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b="1" i="1" dirty="0" smtClean="0">
                              <a:solidFill>
                                <a:srgbClr val="690304"/>
                              </a:solidFill>
                              <a:latin typeface="Cambria Math" panose="02040503050406030204" pitchFamily="18" charset="0"/>
                            </a:rPr>
                          </m:ctrlPr>
                        </m:sSupPr>
                        <m:e>
                          <m:r>
                            <a:rPr lang="en-US" sz="1600" b="1" i="1" dirty="0" smtClean="0">
                              <a:solidFill>
                                <a:srgbClr val="690304"/>
                              </a:solidFill>
                              <a:latin typeface="Cambria Math" panose="02040503050406030204" pitchFamily="18" charset="0"/>
                            </a:rPr>
                            <m:t>𝒓</m:t>
                          </m:r>
                        </m:e>
                        <m:sup>
                          <m:r>
                            <a:rPr lang="en-US" sz="1600" b="1" i="1" dirty="0" smtClean="0">
                              <a:solidFill>
                                <a:srgbClr val="690304"/>
                              </a:solidFill>
                              <a:latin typeface="Cambria Math" panose="02040503050406030204" pitchFamily="18" charset="0"/>
                            </a:rPr>
                            <m:t>∗</m:t>
                          </m:r>
                        </m:sup>
                      </m:sSup>
                    </m:oMath>
                  </m:oMathPara>
                </a14:m>
                <a:endParaRPr lang="en-US" sz="1600" dirty="0">
                  <a:solidFill>
                    <a:srgbClr val="690304"/>
                  </a:solidFill>
                </a:endParaRPr>
              </a:p>
            </p:txBody>
          </p:sp>
        </mc:Choice>
        <mc:Fallback xmlns="">
          <p:sp>
            <p:nvSpPr>
              <p:cNvPr id="18" name="TextBox 17">
                <a:extLst>
                  <a:ext uri="{FF2B5EF4-FFF2-40B4-BE49-F238E27FC236}">
                    <a16:creationId xmlns:a16="http://schemas.microsoft.com/office/drawing/2014/main" id="{CC9E4924-994D-B025-4C3E-9D9252601D29}"/>
                  </a:ext>
                </a:extLst>
              </p:cNvPr>
              <p:cNvSpPr txBox="1">
                <a:spLocks noRot="1" noChangeAspect="1" noMove="1" noResize="1" noEditPoints="1" noAdjustHandles="1" noChangeArrowheads="1" noChangeShapeType="1" noTextEdit="1"/>
              </p:cNvSpPr>
              <p:nvPr/>
            </p:nvSpPr>
            <p:spPr>
              <a:xfrm>
                <a:off x="764947" y="2488167"/>
                <a:ext cx="370976" cy="33855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D16B202-4A35-8877-2BB9-7D1BE5DAC73C}"/>
                  </a:ext>
                </a:extLst>
              </p:cNvPr>
              <p:cNvSpPr txBox="1"/>
              <p:nvPr/>
            </p:nvSpPr>
            <p:spPr>
              <a:xfrm>
                <a:off x="2228140" y="3766362"/>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b="1" i="1" dirty="0" smtClean="0">
                              <a:solidFill>
                                <a:srgbClr val="690304"/>
                              </a:solidFill>
                              <a:latin typeface="Cambria Math" panose="02040503050406030204" pitchFamily="18" charset="0"/>
                            </a:rPr>
                          </m:ctrlPr>
                        </m:sSupPr>
                        <m:e>
                          <m:r>
                            <a:rPr lang="en-US" sz="1600" b="1" i="1" dirty="0" smtClean="0">
                              <a:solidFill>
                                <a:srgbClr val="690304"/>
                              </a:solidFill>
                              <a:latin typeface="Cambria Math" panose="02040503050406030204" pitchFamily="18" charset="0"/>
                            </a:rPr>
                            <m:t>𝒄</m:t>
                          </m:r>
                        </m:e>
                        <m:sup>
                          <m:r>
                            <a:rPr lang="en-US" sz="1600" b="1" i="1" dirty="0" smtClean="0">
                              <a:solidFill>
                                <a:srgbClr val="690304"/>
                              </a:solidFill>
                              <a:latin typeface="Cambria Math" panose="02040503050406030204" pitchFamily="18" charset="0"/>
                            </a:rPr>
                            <m:t>∗</m:t>
                          </m:r>
                        </m:sup>
                      </m:sSup>
                    </m:oMath>
                  </m:oMathPara>
                </a14:m>
                <a:endParaRPr lang="en-US" sz="1600" dirty="0">
                  <a:solidFill>
                    <a:srgbClr val="690304"/>
                  </a:solidFill>
                </a:endParaRPr>
              </a:p>
            </p:txBody>
          </p:sp>
        </mc:Choice>
        <mc:Fallback xmlns="">
          <p:sp>
            <p:nvSpPr>
              <p:cNvPr id="19" name="TextBox 18">
                <a:extLst>
                  <a:ext uri="{FF2B5EF4-FFF2-40B4-BE49-F238E27FC236}">
                    <a16:creationId xmlns:a16="http://schemas.microsoft.com/office/drawing/2014/main" id="{DD16B202-4A35-8877-2BB9-7D1BE5DAC73C}"/>
                  </a:ext>
                </a:extLst>
              </p:cNvPr>
              <p:cNvSpPr txBox="1">
                <a:spLocks noRot="1" noChangeAspect="1" noMove="1" noResize="1" noEditPoints="1" noAdjustHandles="1" noChangeArrowheads="1" noChangeShapeType="1" noTextEdit="1"/>
              </p:cNvSpPr>
              <p:nvPr/>
            </p:nvSpPr>
            <p:spPr>
              <a:xfrm>
                <a:off x="2228140" y="3766362"/>
                <a:ext cx="674505" cy="338554"/>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2A3E7E7D-557A-0723-810E-571D129FA4A0}"/>
                  </a:ext>
                </a:extLst>
              </p:cNvPr>
              <p:cNvSpPr txBox="1"/>
              <p:nvPr/>
            </p:nvSpPr>
            <p:spPr>
              <a:xfrm>
                <a:off x="4899854" y="2727686"/>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b="1" i="1" dirty="0" smtClean="0">
                              <a:solidFill>
                                <a:srgbClr val="0070C0"/>
                              </a:solidFill>
                              <a:latin typeface="Cambria Math" panose="02040503050406030204" pitchFamily="18" charset="0"/>
                            </a:rPr>
                          </m:ctrlPr>
                        </m:sSupPr>
                        <m:e>
                          <m:r>
                            <a:rPr lang="en-US" sz="1600" b="1" i="1" dirty="0" smtClean="0">
                              <a:solidFill>
                                <a:srgbClr val="0070C0"/>
                              </a:solidFill>
                              <a:latin typeface="Cambria Math" panose="02040503050406030204" pitchFamily="18" charset="0"/>
                            </a:rPr>
                            <m:t>𝒓</m:t>
                          </m:r>
                        </m:e>
                        <m:sup>
                          <m:r>
                            <a:rPr lang="en-US" sz="1600" b="1" i="1" dirty="0" smtClean="0">
                              <a:solidFill>
                                <a:srgbClr val="0070C0"/>
                              </a:solidFill>
                              <a:latin typeface="Cambria Math" panose="02040503050406030204" pitchFamily="18" charset="0"/>
                            </a:rPr>
                            <m:t>∗</m:t>
                          </m:r>
                        </m:sup>
                      </m:sSup>
                    </m:oMath>
                  </m:oMathPara>
                </a14:m>
                <a:endParaRPr lang="en-US" sz="1600" dirty="0">
                  <a:solidFill>
                    <a:srgbClr val="0070C0"/>
                  </a:solidFill>
                </a:endParaRPr>
              </a:p>
            </p:txBody>
          </p:sp>
        </mc:Choice>
        <mc:Fallback xmlns="">
          <p:sp>
            <p:nvSpPr>
              <p:cNvPr id="22" name="TextBox 21">
                <a:extLst>
                  <a:ext uri="{FF2B5EF4-FFF2-40B4-BE49-F238E27FC236}">
                    <a16:creationId xmlns:a16="http://schemas.microsoft.com/office/drawing/2014/main" id="{2A3E7E7D-557A-0723-810E-571D129FA4A0}"/>
                  </a:ext>
                </a:extLst>
              </p:cNvPr>
              <p:cNvSpPr txBox="1">
                <a:spLocks noRot="1" noChangeAspect="1" noMove="1" noResize="1" noEditPoints="1" noAdjustHandles="1" noChangeArrowheads="1" noChangeShapeType="1" noTextEdit="1"/>
              </p:cNvSpPr>
              <p:nvPr/>
            </p:nvSpPr>
            <p:spPr>
              <a:xfrm>
                <a:off x="4899854" y="2727686"/>
                <a:ext cx="674505" cy="33855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BFEE877-279C-3A9E-6AD5-51607AACEC0F}"/>
                  </a:ext>
                </a:extLst>
              </p:cNvPr>
              <p:cNvSpPr txBox="1"/>
              <p:nvPr/>
            </p:nvSpPr>
            <p:spPr>
              <a:xfrm>
                <a:off x="6301496" y="3822086"/>
                <a:ext cx="674505"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600" b="1" i="1" dirty="0" smtClean="0">
                              <a:solidFill>
                                <a:srgbClr val="0070C0"/>
                              </a:solidFill>
                              <a:latin typeface="Cambria Math" panose="02040503050406030204" pitchFamily="18" charset="0"/>
                            </a:rPr>
                          </m:ctrlPr>
                        </m:sSupPr>
                        <m:e>
                          <m:r>
                            <a:rPr lang="en-US" sz="1600" b="1" i="1" dirty="0" smtClean="0">
                              <a:solidFill>
                                <a:srgbClr val="0070C0"/>
                              </a:solidFill>
                              <a:latin typeface="Cambria Math" panose="02040503050406030204" pitchFamily="18" charset="0"/>
                            </a:rPr>
                            <m:t>𝒄</m:t>
                          </m:r>
                        </m:e>
                        <m:sup>
                          <m:r>
                            <a:rPr lang="en-US" sz="1600" b="1" i="1" dirty="0" smtClean="0">
                              <a:solidFill>
                                <a:srgbClr val="0070C0"/>
                              </a:solidFill>
                              <a:latin typeface="Cambria Math" panose="02040503050406030204" pitchFamily="18" charset="0"/>
                            </a:rPr>
                            <m:t>∗</m:t>
                          </m:r>
                        </m:sup>
                      </m:sSup>
                    </m:oMath>
                  </m:oMathPara>
                </a14:m>
                <a:endParaRPr lang="en-US" sz="1600" dirty="0">
                  <a:solidFill>
                    <a:srgbClr val="0070C0"/>
                  </a:solidFill>
                </a:endParaRPr>
              </a:p>
            </p:txBody>
          </p:sp>
        </mc:Choice>
        <mc:Fallback xmlns="">
          <p:sp>
            <p:nvSpPr>
              <p:cNvPr id="23" name="TextBox 22">
                <a:extLst>
                  <a:ext uri="{FF2B5EF4-FFF2-40B4-BE49-F238E27FC236}">
                    <a16:creationId xmlns:a16="http://schemas.microsoft.com/office/drawing/2014/main" id="{5BFEE877-279C-3A9E-6AD5-51607AACEC0F}"/>
                  </a:ext>
                </a:extLst>
              </p:cNvPr>
              <p:cNvSpPr txBox="1">
                <a:spLocks noRot="1" noChangeAspect="1" noMove="1" noResize="1" noEditPoints="1" noAdjustHandles="1" noChangeArrowheads="1" noChangeShapeType="1" noTextEdit="1"/>
              </p:cNvSpPr>
              <p:nvPr/>
            </p:nvSpPr>
            <p:spPr>
              <a:xfrm>
                <a:off x="6301496" y="3822086"/>
                <a:ext cx="674505" cy="338554"/>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748525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sp>
        <p:nvSpPr>
          <p:cNvPr id="4" name="TextBox 3">
            <a:extLst>
              <a:ext uri="{FF2B5EF4-FFF2-40B4-BE49-F238E27FC236}">
                <a16:creationId xmlns:a16="http://schemas.microsoft.com/office/drawing/2014/main" id="{FEAC65CC-E25B-9F0D-852C-D0D3073B1948}"/>
              </a:ext>
            </a:extLst>
          </p:cNvPr>
          <p:cNvSpPr txBox="1"/>
          <p:nvPr/>
        </p:nvSpPr>
        <p:spPr>
          <a:xfrm>
            <a:off x="91439" y="545177"/>
            <a:ext cx="8843555" cy="307777"/>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hlinkClick r:id="rId2"/>
              </a:rPr>
              <a:t>Let’s look at the latest inflation report by the BLS</a:t>
            </a:r>
            <a:endParaRPr lang="en-US" sz="1400" dirty="0">
              <a:solidFill>
                <a:prstClr val="black"/>
              </a:solidFill>
              <a:latin typeface="Arial"/>
            </a:endParaRPr>
          </a:p>
        </p:txBody>
      </p:sp>
      <p:pic>
        <p:nvPicPr>
          <p:cNvPr id="8" name="Picture 7">
            <a:extLst>
              <a:ext uri="{FF2B5EF4-FFF2-40B4-BE49-F238E27FC236}">
                <a16:creationId xmlns:a16="http://schemas.microsoft.com/office/drawing/2014/main" id="{3C491360-085B-19E9-A1C6-729267B2D60F}"/>
              </a:ext>
            </a:extLst>
          </p:cNvPr>
          <p:cNvPicPr>
            <a:picLocks noChangeAspect="1"/>
          </p:cNvPicPr>
          <p:nvPr/>
        </p:nvPicPr>
        <p:blipFill>
          <a:blip r:embed="rId3"/>
          <a:stretch>
            <a:fillRect/>
          </a:stretch>
        </p:blipFill>
        <p:spPr>
          <a:xfrm>
            <a:off x="91439" y="861190"/>
            <a:ext cx="5663047" cy="3769592"/>
          </a:xfrm>
          <a:prstGeom prst="rect">
            <a:avLst/>
          </a:prstGeom>
        </p:spPr>
      </p:pic>
      <p:sp>
        <p:nvSpPr>
          <p:cNvPr id="9" name="TextBox 8">
            <a:extLst>
              <a:ext uri="{FF2B5EF4-FFF2-40B4-BE49-F238E27FC236}">
                <a16:creationId xmlns:a16="http://schemas.microsoft.com/office/drawing/2014/main" id="{91AAAFD8-0977-EB04-3060-6C4D4DF70DFD}"/>
              </a:ext>
            </a:extLst>
          </p:cNvPr>
          <p:cNvSpPr txBox="1"/>
          <p:nvPr/>
        </p:nvSpPr>
        <p:spPr>
          <a:xfrm>
            <a:off x="5832566" y="1398130"/>
            <a:ext cx="3219995" cy="2954655"/>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The basket used by the BLS categorizes goods between food and energy. Why?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Energy prices are more volatile.</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Food prices often follow agricultural cycles.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Core CPI: </a:t>
            </a:r>
            <a:r>
              <a:rPr lang="en-US" sz="1400" dirty="0">
                <a:solidFill>
                  <a:prstClr val="black"/>
                </a:solidFill>
                <a:latin typeface="Arial"/>
              </a:rPr>
              <a:t>all goods and services excluding food and energy.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The table shows MoM %change. </a:t>
            </a:r>
          </a:p>
        </p:txBody>
      </p:sp>
    </p:spTree>
    <p:extLst>
      <p:ext uri="{BB962C8B-B14F-4D97-AF65-F5344CB8AC3E}">
        <p14:creationId xmlns:p14="http://schemas.microsoft.com/office/powerpoint/2010/main" val="32285543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pic>
        <p:nvPicPr>
          <p:cNvPr id="5" name="Picture 4" descr="Chart, line chart, histogram&#10;&#10;Description automatically generated">
            <a:extLst>
              <a:ext uri="{FF2B5EF4-FFF2-40B4-BE49-F238E27FC236}">
                <a16:creationId xmlns:a16="http://schemas.microsoft.com/office/drawing/2014/main" id="{ACDB9014-191E-A09F-8552-9EB79F70A258}"/>
              </a:ext>
            </a:extLst>
          </p:cNvPr>
          <p:cNvPicPr>
            <a:picLocks noChangeAspect="1"/>
          </p:cNvPicPr>
          <p:nvPr/>
        </p:nvPicPr>
        <p:blipFill>
          <a:blip r:embed="rId2"/>
          <a:stretch>
            <a:fillRect/>
          </a:stretch>
        </p:blipFill>
        <p:spPr>
          <a:xfrm>
            <a:off x="0" y="505444"/>
            <a:ext cx="5682343" cy="4132611"/>
          </a:xfrm>
          <a:prstGeom prst="rect">
            <a:avLst/>
          </a:prstGeom>
        </p:spPr>
      </p:pic>
      <p:sp>
        <p:nvSpPr>
          <p:cNvPr id="2" name="TextBox 1">
            <a:extLst>
              <a:ext uri="{FF2B5EF4-FFF2-40B4-BE49-F238E27FC236}">
                <a16:creationId xmlns:a16="http://schemas.microsoft.com/office/drawing/2014/main" id="{995A497F-D1FB-3D7B-2854-C12FC1636A8B}"/>
              </a:ext>
            </a:extLst>
          </p:cNvPr>
          <p:cNvSpPr txBox="1"/>
          <p:nvPr/>
        </p:nvSpPr>
        <p:spPr>
          <a:xfrm>
            <a:off x="5747658" y="1078090"/>
            <a:ext cx="3219995" cy="2277547"/>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Notice the inflation rate for the Core CPI is more stable over time.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The measurement of the CPI that includes food and energy observes more volatility.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Volatility: larger and more frequent jumps (in statistics, higher standard deviation). </a:t>
            </a:r>
          </a:p>
        </p:txBody>
      </p:sp>
      <p:sp>
        <p:nvSpPr>
          <p:cNvPr id="4" name="TextBox 3">
            <a:extLst>
              <a:ext uri="{FF2B5EF4-FFF2-40B4-BE49-F238E27FC236}">
                <a16:creationId xmlns:a16="http://schemas.microsoft.com/office/drawing/2014/main" id="{0535D2E1-780F-973E-7BA5-153F5492D377}"/>
              </a:ext>
            </a:extLst>
          </p:cNvPr>
          <p:cNvSpPr txBox="1"/>
          <p:nvPr/>
        </p:nvSpPr>
        <p:spPr>
          <a:xfrm>
            <a:off x="0" y="4376397"/>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5152186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sp>
        <p:nvSpPr>
          <p:cNvPr id="2" name="TextBox 1">
            <a:extLst>
              <a:ext uri="{FF2B5EF4-FFF2-40B4-BE49-F238E27FC236}">
                <a16:creationId xmlns:a16="http://schemas.microsoft.com/office/drawing/2014/main" id="{995A497F-D1FB-3D7B-2854-C12FC1636A8B}"/>
              </a:ext>
            </a:extLst>
          </p:cNvPr>
          <p:cNvSpPr txBox="1"/>
          <p:nvPr/>
        </p:nvSpPr>
        <p:spPr>
          <a:xfrm>
            <a:off x="5408024" y="1613666"/>
            <a:ext cx="3559630" cy="1615827"/>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	hen we separate the components of the CPI, it is clear energy prices observe larger jumps.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Food items have also observed higher fluctuations, relative to the components of the core CPI.</a:t>
            </a:r>
          </a:p>
        </p:txBody>
      </p:sp>
      <p:pic>
        <p:nvPicPr>
          <p:cNvPr id="6" name="Picture 5" descr="Chart, line chart&#10;&#10;Description automatically generated">
            <a:extLst>
              <a:ext uri="{FF2B5EF4-FFF2-40B4-BE49-F238E27FC236}">
                <a16:creationId xmlns:a16="http://schemas.microsoft.com/office/drawing/2014/main" id="{45B9F988-581F-5E37-EF7D-A0AEA17386E2}"/>
              </a:ext>
            </a:extLst>
          </p:cNvPr>
          <p:cNvPicPr>
            <a:picLocks noChangeAspect="1"/>
          </p:cNvPicPr>
          <p:nvPr/>
        </p:nvPicPr>
        <p:blipFill>
          <a:blip r:embed="rId2"/>
          <a:stretch>
            <a:fillRect/>
          </a:stretch>
        </p:blipFill>
        <p:spPr>
          <a:xfrm>
            <a:off x="0" y="576697"/>
            <a:ext cx="5486400" cy="3990106"/>
          </a:xfrm>
          <a:prstGeom prst="rect">
            <a:avLst/>
          </a:prstGeom>
        </p:spPr>
      </p:pic>
      <p:sp>
        <p:nvSpPr>
          <p:cNvPr id="4" name="TextBox 3">
            <a:extLst>
              <a:ext uri="{FF2B5EF4-FFF2-40B4-BE49-F238E27FC236}">
                <a16:creationId xmlns:a16="http://schemas.microsoft.com/office/drawing/2014/main" id="{2469ACD1-B8B7-D9FC-5A0E-1A68C7D120B8}"/>
              </a:ext>
            </a:extLst>
          </p:cNvPr>
          <p:cNvSpPr txBox="1"/>
          <p:nvPr/>
        </p:nvSpPr>
        <p:spPr>
          <a:xfrm>
            <a:off x="0" y="4428303"/>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334174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Consumer Price Index</a:t>
            </a:r>
          </a:p>
        </p:txBody>
      </p:sp>
      <p:pic>
        <p:nvPicPr>
          <p:cNvPr id="7" name="Picture 6" descr="Chart, line chart&#10;&#10;Description automatically generated">
            <a:extLst>
              <a:ext uri="{FF2B5EF4-FFF2-40B4-BE49-F238E27FC236}">
                <a16:creationId xmlns:a16="http://schemas.microsoft.com/office/drawing/2014/main" id="{E6B8BBCA-E066-1BD7-D8EA-B5144B165EBF}"/>
              </a:ext>
            </a:extLst>
          </p:cNvPr>
          <p:cNvPicPr>
            <a:picLocks noChangeAspect="1"/>
          </p:cNvPicPr>
          <p:nvPr/>
        </p:nvPicPr>
        <p:blipFill>
          <a:blip r:embed="rId2"/>
          <a:stretch>
            <a:fillRect/>
          </a:stretch>
        </p:blipFill>
        <p:spPr>
          <a:xfrm>
            <a:off x="349431" y="1204619"/>
            <a:ext cx="8464731" cy="3385893"/>
          </a:xfrm>
          <a:prstGeom prst="rect">
            <a:avLst/>
          </a:prstGeom>
        </p:spPr>
      </p:pic>
      <p:sp>
        <p:nvSpPr>
          <p:cNvPr id="11" name="TextBox 10">
            <a:extLst>
              <a:ext uri="{FF2B5EF4-FFF2-40B4-BE49-F238E27FC236}">
                <a16:creationId xmlns:a16="http://schemas.microsoft.com/office/drawing/2014/main" id="{8BD5BD6A-4117-9F80-6CB1-D316E34598EB}"/>
              </a:ext>
            </a:extLst>
          </p:cNvPr>
          <p:cNvSpPr txBox="1"/>
          <p:nvPr/>
        </p:nvSpPr>
        <p:spPr>
          <a:xfrm>
            <a:off x="238396" y="699066"/>
            <a:ext cx="8575766" cy="5232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The inflation rate shows the speed at which the CPI evolves over time. When inflation decreases (but is still positive) it means the CPI is growing at a slower rate. </a:t>
            </a:r>
          </a:p>
        </p:txBody>
      </p:sp>
      <p:sp>
        <p:nvSpPr>
          <p:cNvPr id="2" name="TextBox 1">
            <a:extLst>
              <a:ext uri="{FF2B5EF4-FFF2-40B4-BE49-F238E27FC236}">
                <a16:creationId xmlns:a16="http://schemas.microsoft.com/office/drawing/2014/main" id="{AE27CEC4-A200-E9E8-B040-4747BC34CAC5}"/>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420796970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Evolution of Prices: Inflationary Shock</a:t>
            </a:r>
          </a:p>
        </p:txBody>
      </p:sp>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5232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Notice that an inflation shock leaves a long-lasting effect on prices. In 2016 there was a huge contraction in the price of eggs. The inflation rate was -50%, but then reverted to the trend. Yet, prices remained lower.  </a:t>
            </a:r>
          </a:p>
        </p:txBody>
      </p:sp>
      <p:pic>
        <p:nvPicPr>
          <p:cNvPr id="4" name="Picture 3" descr="Chart, line chart&#10;&#10;Description automatically generated">
            <a:extLst>
              <a:ext uri="{FF2B5EF4-FFF2-40B4-BE49-F238E27FC236}">
                <a16:creationId xmlns:a16="http://schemas.microsoft.com/office/drawing/2014/main" id="{C33E1081-FE65-115B-ACC3-8D0C60FCB4D1}"/>
              </a:ext>
            </a:extLst>
          </p:cNvPr>
          <p:cNvPicPr>
            <a:picLocks noChangeAspect="1"/>
          </p:cNvPicPr>
          <p:nvPr/>
        </p:nvPicPr>
        <p:blipFill>
          <a:blip r:embed="rId2"/>
          <a:stretch>
            <a:fillRect/>
          </a:stretch>
        </p:blipFill>
        <p:spPr>
          <a:xfrm>
            <a:off x="329836" y="1175710"/>
            <a:ext cx="8484326" cy="3393730"/>
          </a:xfrm>
          <a:prstGeom prst="rect">
            <a:avLst/>
          </a:prstGeom>
        </p:spPr>
      </p:pic>
      <p:sp>
        <p:nvSpPr>
          <p:cNvPr id="2" name="TextBox 1">
            <a:extLst>
              <a:ext uri="{FF2B5EF4-FFF2-40B4-BE49-F238E27FC236}">
                <a16:creationId xmlns:a16="http://schemas.microsoft.com/office/drawing/2014/main" id="{4EBBE164-28AA-5ACC-502A-A6DE119BC429}"/>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666093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0FBEF-B431-1D3B-01B4-60DD10857EB2}"/>
              </a:ext>
            </a:extLst>
          </p:cNvPr>
          <p:cNvSpPr>
            <a:spLocks noGrp="1"/>
          </p:cNvSpPr>
          <p:nvPr>
            <p:ph type="title"/>
          </p:nvPr>
        </p:nvSpPr>
        <p:spPr>
          <a:xfrm>
            <a:off x="506694" y="2531295"/>
            <a:ext cx="7890546" cy="656910"/>
          </a:xfrm>
        </p:spPr>
        <p:txBody>
          <a:bodyPr/>
          <a:lstStyle/>
          <a:p>
            <a:r>
              <a:rPr lang="en-US" dirty="0"/>
              <a:t>Nominal and Real Variables</a:t>
            </a:r>
          </a:p>
        </p:txBody>
      </p:sp>
      <p:sp>
        <p:nvSpPr>
          <p:cNvPr id="3" name="Text Placeholder 2">
            <a:extLst>
              <a:ext uri="{FF2B5EF4-FFF2-40B4-BE49-F238E27FC236}">
                <a16:creationId xmlns:a16="http://schemas.microsoft.com/office/drawing/2014/main" id="{80BD0EB1-E597-D3DF-9055-50878A2E44B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9066977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Nominal and Real Variables </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3726533"/>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Nominal Variables: </a:t>
                </a:r>
                <a:r>
                  <a:rPr lang="en-US" sz="1400" dirty="0">
                    <a:solidFill>
                      <a:prstClr val="black"/>
                    </a:solidFill>
                    <a:latin typeface="Arial"/>
                  </a:rPr>
                  <a:t>variables measured in monetary units.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Real Variables: </a:t>
                </a:r>
                <a:r>
                  <a:rPr lang="en-US" sz="1400" dirty="0">
                    <a:solidFill>
                      <a:prstClr val="black"/>
                    </a:solidFill>
                    <a:latin typeface="Arial"/>
                  </a:rPr>
                  <a:t>variables measured in physical units. </a:t>
                </a:r>
                <a:endParaRPr lang="en-US" sz="1400" b="1"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Analyzing variables in real terms allows making comparisons in consumption units, isolating the effect that prices have on market outcomes like production and revenues. </a:t>
                </a:r>
              </a:p>
              <a:p>
                <a:pPr marL="285750" indent="-285750" defTabSz="457189">
                  <a:spcBef>
                    <a:spcPts val="1200"/>
                  </a:spcBef>
                  <a:spcAft>
                    <a:spcPts val="600"/>
                  </a:spcAft>
                  <a:buFont typeface="Arial" panose="020B0604020202020204" pitchFamily="34" charset="0"/>
                  <a:buChar char="•"/>
                </a:pPr>
                <a:r>
                  <a:rPr lang="en-US" sz="1400" u="sng" dirty="0">
                    <a:solidFill>
                      <a:prstClr val="black"/>
                    </a:solidFill>
                    <a:latin typeface="Arial"/>
                  </a:rPr>
                  <a:t>Example: </a:t>
                </a:r>
                <a:r>
                  <a:rPr lang="en-US" sz="1400" dirty="0">
                    <a:solidFill>
                      <a:prstClr val="black"/>
                    </a:solidFill>
                    <a:latin typeface="Arial"/>
                  </a:rPr>
                  <a:t>nominal and real wage. Nominal wage is expressed in dollars, real wage is expressed in units of consumption. Recall the equilibrium condition in the labor-leisure model was </a:t>
                </a:r>
                <a:r>
                  <a:rPr lang="en-US" sz="1400" dirty="0">
                    <a:solidFill>
                      <a:prstClr val="black"/>
                    </a:solidFill>
                    <a:latin typeface="Arial"/>
                    <a:sym typeface="Wingdings" panose="05000000000000000000" pitchFamily="2" charset="2"/>
                  </a:rPr>
                  <a:t> </a:t>
                </a:r>
                <a14:m>
                  <m:oMath xmlns:m="http://schemas.openxmlformats.org/officeDocument/2006/math">
                    <m:r>
                      <a:rPr lang="en-US" sz="1400" b="0" i="1" smtClean="0">
                        <a:solidFill>
                          <a:prstClr val="black"/>
                        </a:solidFill>
                        <a:latin typeface="Cambria Math" panose="02040503050406030204" pitchFamily="18" charset="0"/>
                      </a:rPr>
                      <m:t>𝑐</m:t>
                    </m:r>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𝑤</m:t>
                        </m:r>
                      </m:num>
                      <m:den>
                        <m:r>
                          <a:rPr lang="en-US" sz="1400" b="0" i="1" smtClean="0">
                            <a:solidFill>
                              <a:prstClr val="black"/>
                            </a:solidFill>
                            <a:latin typeface="Cambria Math" panose="02040503050406030204" pitchFamily="18" charset="0"/>
                          </a:rPr>
                          <m:t>𝑝</m:t>
                        </m:r>
                      </m:den>
                    </m:f>
                  </m:oMath>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u="sng" dirty="0">
                    <a:solidFill>
                      <a:prstClr val="black"/>
                    </a:solidFill>
                    <a:latin typeface="Arial"/>
                  </a:rPr>
                  <a:t>Example: </a:t>
                </a:r>
                <a:r>
                  <a:rPr lang="en-US" sz="1400" dirty="0">
                    <a:solidFill>
                      <a:prstClr val="black"/>
                    </a:solidFill>
                    <a:latin typeface="Arial"/>
                  </a:rPr>
                  <a:t>nominal and real GDP. GDP shows the market value of all goods and services. The definition is just the sum of prices multiplied by quantities. Let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be the nominal GDP at year t. Let</a:t>
                </a:r>
                <a:r>
                  <a:rPr lang="en-US" sz="1400" dirty="0">
                    <a:solidFill>
                      <a:prstClr val="black"/>
                    </a:solidFill>
                  </a:rPr>
                  <a:t> </a:t>
                </a:r>
                <a14:m>
                  <m:oMath xmlns:m="http://schemas.openxmlformats.org/officeDocument/2006/math">
                    <m:r>
                      <a:rPr lang="en-US" sz="1400" b="0" i="1" smtClean="0">
                        <a:solidFill>
                          <a:prstClr val="black"/>
                        </a:solidFill>
                        <a:latin typeface="Cambria Math" panose="02040503050406030204" pitchFamily="18" charset="0"/>
                      </a:rPr>
                      <m:t>𝐼</m:t>
                    </m:r>
                    <m:r>
                      <a:rPr lang="en-US" sz="1400" i="1">
                        <a:solidFill>
                          <a:prstClr val="black"/>
                        </a:solidFill>
                        <a:latin typeface="Cambria Math" panose="02040503050406030204" pitchFamily="18" charset="0"/>
                      </a:rPr>
                      <m:t> </m:t>
                    </m:r>
                  </m:oMath>
                </a14:m>
                <a:r>
                  <a:rPr lang="en-US" sz="1400" dirty="0">
                    <a:solidFill>
                      <a:prstClr val="black"/>
                    </a:solidFill>
                    <a:latin typeface="Arial"/>
                  </a:rPr>
                  <a:t>denote the set of all goods and services in the economy. </a:t>
                </a:r>
              </a:p>
              <a:p>
                <a:pPr lvl="1"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nary>
                        <m:naryPr>
                          <m:chr m:val="∑"/>
                          <m:supHide m:val="on"/>
                          <m:ctrlPr>
                            <a:rPr lang="en-US" sz="1400" b="0" i="1" smtClean="0">
                              <a:solidFill>
                                <a:prstClr val="black"/>
                              </a:solidFill>
                              <a:latin typeface="Cambria Math" panose="02040503050406030204" pitchFamily="18" charset="0"/>
                            </a:rPr>
                          </m:ctrlPr>
                        </m:naryPr>
                        <m:sub>
                          <m:r>
                            <a:rPr lang="en-US" sz="1400" b="0" i="1" smtClean="0">
                              <a:solidFill>
                                <a:prstClr val="black"/>
                              </a:solidFill>
                              <a:latin typeface="Cambria Math" panose="02040503050406030204" pitchFamily="18" charset="0"/>
                            </a:rPr>
                            <m:t>𝑖</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𝐼</m:t>
                          </m:r>
                          <m:r>
                            <a:rPr lang="en-US" sz="1400" b="0" i="1" smtClean="0">
                              <a:solidFill>
                                <a:prstClr val="black"/>
                              </a:solidFill>
                              <a:latin typeface="Cambria Math" panose="02040503050406030204" pitchFamily="18" charset="0"/>
                            </a:rPr>
                            <m:t> </m:t>
                          </m:r>
                        </m:sub>
                        <m:sup/>
                        <m:e>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𝑖𝑡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𝑖𝑡</m:t>
                              </m:r>
                            </m:sub>
                          </m:sSub>
                        </m:e>
                      </m:nary>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99603" y="652490"/>
                <a:ext cx="8944793" cy="3726533"/>
              </a:xfrm>
              <a:prstGeom prst="rect">
                <a:avLst/>
              </a:prstGeom>
              <a:blipFill>
                <a:blip r:embed="rId2"/>
                <a:stretch>
                  <a:fillRect l="-68" t="-327" r="-545"/>
                </a:stretch>
              </a:blipFill>
            </p:spPr>
            <p:txBody>
              <a:bodyPr/>
              <a:lstStyle/>
              <a:p>
                <a:r>
                  <a:rPr lang="en-US">
                    <a:noFill/>
                  </a:rPr>
                  <a:t> </a:t>
                </a:r>
              </a:p>
            </p:txBody>
          </p:sp>
        </mc:Fallback>
      </mc:AlternateContent>
    </p:spTree>
    <p:extLst>
      <p:ext uri="{BB962C8B-B14F-4D97-AF65-F5344CB8AC3E}">
        <p14:creationId xmlns:p14="http://schemas.microsoft.com/office/powerpoint/2010/main" val="23235295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Nominal and Real GDP</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3772443"/>
              </a:xfrm>
              <a:prstGeom prst="rect">
                <a:avLst/>
              </a:prstGeom>
              <a:noFill/>
            </p:spPr>
            <p:txBody>
              <a:bodyPr wrap="square">
                <a:spAutoFit/>
              </a:bodyPr>
              <a:lstStyle/>
              <a:p>
                <a:pPr defTabSz="457189">
                  <a:spcBef>
                    <a:spcPts val="1200"/>
                  </a:spcBef>
                  <a:spcAft>
                    <a:spcPts val="600"/>
                  </a:spcAft>
                </a:pPr>
                <a:r>
                  <a:rPr lang="en-US" sz="1400" u="sng" dirty="0">
                    <a:solidFill>
                      <a:prstClr val="black"/>
                    </a:solidFill>
                    <a:latin typeface="Arial"/>
                  </a:rPr>
                  <a:t>Example: </a:t>
                </a:r>
                <a:r>
                  <a:rPr lang="en-US" sz="1400" dirty="0">
                    <a:solidFill>
                      <a:prstClr val="black"/>
                    </a:solidFill>
                    <a:latin typeface="Arial"/>
                  </a:rPr>
                  <a:t>suppose there is only one good in the economy, exchanged at equilibrium price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Let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be the quantity exchanged (physical units) in equilibrium at period t. Hence, in this case, the definition of GDP is: </a:t>
                </a:r>
              </a:p>
              <a:p>
                <a:pPr lvl="1"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m:oMathPara>
                </a14:m>
                <a:endParaRPr lang="en-US" sz="1400" dirty="0">
                  <a:solidFill>
                    <a:prstClr val="black"/>
                  </a:solidFill>
                  <a:latin typeface="Arial"/>
                </a:endParaRPr>
              </a:p>
              <a:p>
                <a:pPr defTabSz="457189">
                  <a:spcBef>
                    <a:spcPts val="1200"/>
                  </a:spcBef>
                  <a:spcAft>
                    <a:spcPts val="600"/>
                  </a:spcAft>
                </a:pPr>
                <a:r>
                  <a:rPr lang="en-US" sz="1400" dirty="0">
                    <a:solidFill>
                      <a:prstClr val="black"/>
                    </a:solidFill>
                    <a:latin typeface="Arial"/>
                  </a:rPr>
                  <a:t>Let’s do some math to express this in growth rates. Take the previous expression at period t+1</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oMath>
                  </m:oMathPara>
                </a14:m>
                <a:endParaRPr lang="en-US" sz="1400" dirty="0">
                  <a:solidFill>
                    <a:prstClr val="black"/>
                  </a:solidFill>
                  <a:latin typeface="Arial"/>
                </a:endParaRPr>
              </a:p>
              <a:p>
                <a:pPr defTabSz="457189">
                  <a:spcBef>
                    <a:spcPts val="1200"/>
                  </a:spcBef>
                  <a:spcAft>
                    <a:spcPts val="600"/>
                  </a:spcAft>
                </a:pPr>
                <a:r>
                  <a:rPr lang="en-US" sz="1400" dirty="0">
                    <a:solidFill>
                      <a:prstClr val="black"/>
                    </a:solidFill>
                    <a:latin typeface="Arial"/>
                  </a:rPr>
                  <a:t>The definition of the annual growth rate </a:t>
                </a:r>
                <a14:m>
                  <m:oMath xmlns:m="http://schemas.openxmlformats.org/officeDocument/2006/math">
                    <m:sSub>
                      <m:sSubPr>
                        <m:ctrlPr>
                          <a:rPr lang="en-US" sz="1400" b="0" i="1" dirty="0" smtClean="0">
                            <a:solidFill>
                              <a:prstClr val="black"/>
                            </a:solidFill>
                            <a:latin typeface="Cambria Math" panose="02040503050406030204" pitchFamily="18" charset="0"/>
                          </a:rPr>
                        </m:ctrlPr>
                      </m:sSubPr>
                      <m:e>
                        <m:r>
                          <a:rPr lang="en-US" sz="1400" i="1" dirty="0" smtClean="0">
                            <a:solidFill>
                              <a:prstClr val="black"/>
                            </a:solidFill>
                            <a:latin typeface="Cambria Math" panose="02040503050406030204" pitchFamily="18" charset="0"/>
                          </a:rPr>
                          <m:t>𝑥</m:t>
                        </m:r>
                      </m:e>
                      <m:sub>
                        <m:r>
                          <a:rPr lang="en-US" sz="1400" b="0" i="1" dirty="0" smtClean="0">
                            <a:solidFill>
                              <a:prstClr val="black"/>
                            </a:solidFill>
                            <a:latin typeface="Cambria Math" panose="02040503050406030204" pitchFamily="18" charset="0"/>
                          </a:rPr>
                          <m:t>𝑡</m:t>
                        </m:r>
                      </m:sub>
                    </m:sSub>
                  </m:oMath>
                </a14:m>
                <a:r>
                  <a:rPr lang="en-US" sz="1400" dirty="0">
                    <a:solidFill>
                      <a:prstClr val="black"/>
                    </a:solidFill>
                    <a:latin typeface="Arial"/>
                  </a:rPr>
                  <a:t> of some variable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𝑋</m:t>
                        </m:r>
                      </m:e>
                      <m:sub>
                        <m:r>
                          <a:rPr lang="en-US" sz="1400" b="0" i="1" smtClean="0">
                            <a:solidFill>
                              <a:prstClr val="black"/>
                            </a:solidFill>
                            <a:latin typeface="Cambria Math" panose="02040503050406030204" pitchFamily="18" charset="0"/>
                          </a:rPr>
                          <m:t>𝑡</m:t>
                        </m:r>
                      </m:sub>
                    </m:sSub>
                  </m:oMath>
                </a14:m>
                <a:r>
                  <a:rPr lang="en-US" sz="1400" b="0" dirty="0">
                    <a:solidFill>
                      <a:prstClr val="black"/>
                    </a:solidFill>
                    <a:latin typeface="Arial"/>
                  </a:rPr>
                  <a:t> is given by: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𝑋</m:t>
                              </m:r>
                            </m:e>
                            <m:sub>
                              <m:r>
                                <a:rPr lang="en-US" sz="1400" b="0" i="1" smtClean="0">
                                  <a:solidFill>
                                    <a:prstClr val="black"/>
                                  </a:solidFill>
                                  <a:latin typeface="Cambria Math" panose="02040503050406030204" pitchFamily="18" charset="0"/>
                                </a:rPr>
                                <m:t>𝑡</m:t>
                              </m:r>
                            </m:sub>
                          </m:sSub>
                        </m:den>
                      </m:f>
                    </m:oMath>
                  </m:oMathPara>
                </a14:m>
                <a:endParaRPr lang="en-US" sz="1400" b="0" dirty="0">
                  <a:solidFill>
                    <a:prstClr val="black"/>
                  </a:solidFill>
                  <a:latin typeface="Arial"/>
                </a:endParaRPr>
              </a:p>
              <a:p>
                <a:pPr defTabSz="457189">
                  <a:spcBef>
                    <a:spcPts val="1200"/>
                  </a:spcBef>
                  <a:spcAft>
                    <a:spcPts val="600"/>
                  </a:spcAft>
                </a:pPr>
                <a:r>
                  <a:rPr lang="en-US" sz="1400" b="1" dirty="0">
                    <a:solidFill>
                      <a:prstClr val="black"/>
                    </a:solidFill>
                    <a:latin typeface="Arial"/>
                  </a:rPr>
                  <a:t>Notation: </a:t>
                </a:r>
                <a:r>
                  <a:rPr lang="en-US" sz="1400" dirty="0">
                    <a:solidFill>
                      <a:prstClr val="black"/>
                    </a:solidFill>
                    <a:latin typeface="Arial"/>
                  </a:rPr>
                  <a:t>I will use lowercase letters to denote the growth rate of each variable (except for inflation, which still is </a:t>
                </a:r>
                <a14:m>
                  <m:oMath xmlns:m="http://schemas.openxmlformats.org/officeDocument/2006/math">
                    <m:r>
                      <a:rPr lang="en-US" sz="1400" b="0" i="1" smtClean="0">
                        <a:solidFill>
                          <a:prstClr val="black"/>
                        </a:solidFill>
                        <a:latin typeface="Cambria Math" panose="02040503050406030204" pitchFamily="18" charset="0"/>
                      </a:rPr>
                      <m:t>𝜋</m:t>
                    </m:r>
                  </m:oMath>
                </a14:m>
                <a:r>
                  <a:rPr lang="en-US" sz="1400" dirty="0">
                    <a:solidFill>
                      <a:prstClr val="black"/>
                    </a:solidFill>
                    <a:latin typeface="Arial"/>
                  </a:rPr>
                  <a:t>). Uppercase letters denote the variables in levels. For example, the definition of real GDP growth rate is: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den>
                      </m:f>
                    </m:oMath>
                  </m:oMathPara>
                </a14:m>
                <a:endParaRPr lang="en-US" sz="1400" b="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99603" y="652490"/>
                <a:ext cx="8944793" cy="3772443"/>
              </a:xfrm>
              <a:prstGeom prst="rect">
                <a:avLst/>
              </a:prstGeom>
              <a:blipFill>
                <a:blip r:embed="rId2"/>
                <a:stretch>
                  <a:fillRect l="-204" t="-323"/>
                </a:stretch>
              </a:blipFill>
            </p:spPr>
            <p:txBody>
              <a:bodyPr/>
              <a:lstStyle/>
              <a:p>
                <a:r>
                  <a:rPr lang="en-US">
                    <a:noFill/>
                  </a:rPr>
                  <a:t> </a:t>
                </a:r>
              </a:p>
            </p:txBody>
          </p:sp>
        </mc:Fallback>
      </mc:AlternateContent>
    </p:spTree>
    <p:extLst>
      <p:ext uri="{BB962C8B-B14F-4D97-AF65-F5344CB8AC3E}">
        <p14:creationId xmlns:p14="http://schemas.microsoft.com/office/powerpoint/2010/main" val="37877613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Nominal and Real GDP</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652490"/>
                <a:ext cx="8944793" cy="3833357"/>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If we divide Equation 2 by Equation 1: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den>
                      </m:f>
                    </m:oMath>
                  </m:oMathPara>
                </a14:m>
                <a:endParaRPr lang="en-US" sz="1400" dirty="0">
                  <a:solidFill>
                    <a:prstClr val="black"/>
                  </a:solidFill>
                  <a:latin typeface="Arial"/>
                </a:endParaRPr>
              </a:p>
              <a:p>
                <a:pPr defTabSz="457189">
                  <a:spcBef>
                    <a:spcPts val="1200"/>
                  </a:spcBef>
                  <a:spcAft>
                    <a:spcPts val="600"/>
                  </a:spcAft>
                </a:pPr>
                <a:r>
                  <a:rPr lang="en-US" sz="1400" dirty="0">
                    <a:solidFill>
                      <a:prstClr val="black"/>
                    </a:solidFill>
                    <a:latin typeface="Arial"/>
                  </a:rPr>
                  <a:t>Using the definition of the annual growth rate we can rewrite the previous expression as: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𝑔𝑑</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d>
                        <m:dPr>
                          <m:ctrlPr>
                            <a:rPr lang="en-US" sz="1400" b="0" i="1" smtClean="0">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e>
                      </m:d>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oMath>
                  </m:oMathPara>
                </a14:m>
                <a:endParaRPr lang="en-US" sz="1400" b="0" dirty="0">
                  <a:solidFill>
                    <a:prstClr val="black"/>
                  </a:solidFill>
                  <a:latin typeface="Arial"/>
                </a:endParaRPr>
              </a:p>
              <a:p>
                <a:pPr defTabSz="457189">
                  <a:spcBef>
                    <a:spcPts val="1200"/>
                  </a:spcBef>
                  <a:spcAft>
                    <a:spcPts val="600"/>
                  </a:spcAft>
                </a:pPr>
                <a:r>
                  <a:rPr lang="en-US" sz="1400" dirty="0">
                    <a:solidFill>
                      <a:prstClr val="black"/>
                    </a:solidFill>
                    <a:latin typeface="Arial"/>
                  </a:rPr>
                  <a:t>Where </a:t>
                </a:r>
                <a14:m>
                  <m:oMath xmlns:m="http://schemas.openxmlformats.org/officeDocument/2006/math">
                    <m:sSub>
                      <m:sSubPr>
                        <m:ctrlPr>
                          <a:rPr lang="en-US" sz="1400" b="0" i="1" dirty="0" smtClean="0">
                            <a:solidFill>
                              <a:prstClr val="black"/>
                            </a:solidFill>
                            <a:latin typeface="Cambria Math" panose="02040503050406030204" pitchFamily="18" charset="0"/>
                          </a:rPr>
                        </m:ctrlPr>
                      </m:sSubPr>
                      <m:e>
                        <m:r>
                          <a:rPr lang="en-US" sz="1400" b="0" i="1" dirty="0" smtClean="0">
                            <a:solidFill>
                              <a:prstClr val="black"/>
                            </a:solidFill>
                            <a:latin typeface="Cambria Math" panose="02040503050406030204" pitchFamily="18" charset="0"/>
                          </a:rPr>
                          <m:t>𝑦</m:t>
                        </m:r>
                      </m:e>
                      <m:sub>
                        <m:r>
                          <a:rPr lang="en-US" sz="1400" b="0" i="1" dirty="0" smtClean="0">
                            <a:solidFill>
                              <a:prstClr val="black"/>
                            </a:solidFill>
                            <a:latin typeface="Cambria Math" panose="02040503050406030204" pitchFamily="18" charset="0"/>
                          </a:rPr>
                          <m:t>𝑡</m:t>
                        </m:r>
                      </m:sub>
                    </m:sSub>
                  </m:oMath>
                </a14:m>
                <a:r>
                  <a:rPr lang="en-US" sz="1400" dirty="0">
                    <a:solidFill>
                      <a:prstClr val="black"/>
                    </a:solidFill>
                    <a:latin typeface="Arial"/>
                  </a:rPr>
                  <a:t> is the </a:t>
                </a:r>
                <a:r>
                  <a:rPr lang="en-US" sz="1400" b="1" dirty="0">
                    <a:solidFill>
                      <a:prstClr val="black"/>
                    </a:solidFill>
                    <a:latin typeface="Arial"/>
                  </a:rPr>
                  <a:t>real GDP growth rate. </a:t>
                </a:r>
                <a:r>
                  <a:rPr lang="en-US" sz="1400" dirty="0">
                    <a:solidFill>
                      <a:prstClr val="black"/>
                    </a:solidFill>
                    <a:latin typeface="Arial"/>
                  </a:rPr>
                  <a:t>From this equation we get a formula for the real GDP growth rate as a function of the nominal growth rate and the inflation rate.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𝑔𝑑</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num>
                        <m:den>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den>
                      </m:f>
                    </m:oMath>
                  </m:oMathPara>
                </a14:m>
                <a:endParaRPr lang="en-US" sz="1400" b="1" dirty="0">
                  <a:solidFill>
                    <a:prstClr val="black"/>
                  </a:solidFill>
                  <a:latin typeface="Arial"/>
                </a:endParaRPr>
              </a:p>
              <a:p>
                <a:pPr defTabSz="457189">
                  <a:spcBef>
                    <a:spcPts val="1200"/>
                  </a:spcBef>
                  <a:spcAft>
                    <a:spcPts val="600"/>
                  </a:spcAft>
                </a:pPr>
                <a:r>
                  <a:rPr lang="en-US" sz="1400" dirty="0">
                    <a:solidFill>
                      <a:prstClr val="black"/>
                    </a:solidFill>
                    <a:latin typeface="Arial"/>
                  </a:rPr>
                  <a:t>Using the same trick as before we can approximate this as the difference between the nominal growth rate and the inflation rate.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dirty="0" smtClean="0">
                              <a:solidFill>
                                <a:prstClr val="black"/>
                              </a:solidFill>
                              <a:latin typeface="Cambria Math" panose="02040503050406030204" pitchFamily="18" charset="0"/>
                            </a:rPr>
                          </m:ctrlPr>
                        </m:sSubPr>
                        <m:e>
                          <m:r>
                            <a:rPr lang="en-US" sz="1400" b="0" i="1" dirty="0" smtClean="0">
                              <a:solidFill>
                                <a:prstClr val="black"/>
                              </a:solidFill>
                              <a:latin typeface="Cambria Math" panose="02040503050406030204" pitchFamily="18" charset="0"/>
                            </a:rPr>
                            <m:t>𝑦</m:t>
                          </m:r>
                        </m:e>
                        <m:sub>
                          <m:r>
                            <a:rPr lang="en-US" sz="1400" b="0" i="1" dirty="0" smtClean="0">
                              <a:solidFill>
                                <a:prstClr val="black"/>
                              </a:solidFill>
                              <a:latin typeface="Cambria Math" panose="02040503050406030204" pitchFamily="18" charset="0"/>
                            </a:rPr>
                            <m:t>𝑡</m:t>
                          </m:r>
                        </m:sub>
                      </m:sSub>
                      <m:r>
                        <a:rPr lang="en-US" sz="1400" b="0" i="1" dirty="0" smtClean="0">
                          <a:solidFill>
                            <a:prstClr val="black"/>
                          </a:solidFill>
                          <a:latin typeface="Cambria Math" panose="02040503050406030204" pitchFamily="18" charset="0"/>
                        </a:rPr>
                        <m:t>≈</m:t>
                      </m:r>
                      <m:r>
                        <a:rPr lang="en-US" sz="1400" b="0" i="1" dirty="0" smtClean="0">
                          <a:solidFill>
                            <a:prstClr val="black"/>
                          </a:solidFill>
                          <a:latin typeface="Cambria Math" panose="02040503050406030204" pitchFamily="18" charset="0"/>
                        </a:rPr>
                        <m:t>𝑔𝑑</m:t>
                      </m:r>
                      <m:sSub>
                        <m:sSubPr>
                          <m:ctrlPr>
                            <a:rPr lang="en-US" sz="1400" b="0" i="1" dirty="0" smtClean="0">
                              <a:solidFill>
                                <a:prstClr val="black"/>
                              </a:solidFill>
                              <a:latin typeface="Cambria Math" panose="02040503050406030204" pitchFamily="18" charset="0"/>
                            </a:rPr>
                          </m:ctrlPr>
                        </m:sSubPr>
                        <m:e>
                          <m:r>
                            <a:rPr lang="en-US" sz="1400" b="0" i="1" dirty="0" smtClean="0">
                              <a:solidFill>
                                <a:prstClr val="black"/>
                              </a:solidFill>
                              <a:latin typeface="Cambria Math" panose="02040503050406030204" pitchFamily="18" charset="0"/>
                            </a:rPr>
                            <m:t>𝑝</m:t>
                          </m:r>
                        </m:e>
                        <m:sub>
                          <m:r>
                            <a:rPr lang="en-US" sz="1400" b="0" i="1" dirty="0"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652490"/>
                <a:ext cx="8944793" cy="3833357"/>
              </a:xfrm>
              <a:prstGeom prst="rect">
                <a:avLst/>
              </a:prstGeom>
              <a:blipFill>
                <a:blip r:embed="rId2"/>
                <a:stretch>
                  <a:fillRect l="-204" t="-318"/>
                </a:stretch>
              </a:blipFill>
            </p:spPr>
            <p:txBody>
              <a:bodyPr/>
              <a:lstStyle/>
              <a:p>
                <a:r>
                  <a:rPr lang="en-US">
                    <a:noFill/>
                  </a:rPr>
                  <a:t> </a:t>
                </a:r>
              </a:p>
            </p:txBody>
          </p:sp>
        </mc:Fallback>
      </mc:AlternateContent>
    </p:spTree>
    <p:extLst>
      <p:ext uri="{BB962C8B-B14F-4D97-AF65-F5344CB8AC3E}">
        <p14:creationId xmlns:p14="http://schemas.microsoft.com/office/powerpoint/2010/main" val="184885288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Nominal and Real GDP</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13051" y="558486"/>
                <a:ext cx="8944793" cy="2292935"/>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Some takeaways from this expression:</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𝑔𝑑</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d>
                        <m:dPr>
                          <m:ctrlPr>
                            <a:rPr lang="en-US" sz="1400" b="0" i="1" smtClean="0">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e>
                      </m:d>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oMath>
                  </m:oMathPara>
                </a14:m>
                <a:endParaRPr lang="en-US" sz="1400" b="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Nominal economic growth could be driven by increases in real output (i.e. more apples are being produced) or increases in prices (i.e. higher apple prices). High nominal growth rates do not imply more real output.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For example, suppose the economy is producing 10 apples in both periods </a:t>
                </a:r>
                <a14:m>
                  <m:oMath xmlns:m="http://schemas.openxmlformats.org/officeDocument/2006/math">
                    <m:r>
                      <a:rPr lang="en-US" sz="1400" b="0" i="1" smtClean="0">
                        <a:solidFill>
                          <a:prstClr val="black"/>
                        </a:solidFill>
                        <a:latin typeface="Cambria Math" panose="02040503050406030204" pitchFamily="18" charset="0"/>
                      </a:rPr>
                      <m:t>𝑡</m:t>
                    </m:r>
                  </m:oMath>
                </a14:m>
                <a:r>
                  <a:rPr lang="en-US" sz="1400" dirty="0">
                    <a:solidFill>
                      <a:prstClr val="black"/>
                    </a:solidFill>
                    <a:latin typeface="Arial"/>
                  </a:rPr>
                  <a:t> and </a:t>
                </a:r>
                <a14:m>
                  <m:oMath xmlns:m="http://schemas.openxmlformats.org/officeDocument/2006/math">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oMath>
                </a14:m>
                <a:r>
                  <a:rPr lang="en-US" sz="1400" dirty="0">
                    <a:solidFill>
                      <a:prstClr val="black"/>
                    </a:solidFill>
                    <a:latin typeface="Arial"/>
                  </a:rPr>
                  <a:t>.</a:t>
                </a:r>
                <a:r>
                  <a:rPr lang="en-US" sz="1400" b="0" dirty="0">
                    <a:solidFill>
                      <a:prstClr val="black"/>
                    </a:solidFill>
                  </a:rPr>
                  <a:t> Prices are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m:t>
                    </m:r>
                  </m:oMath>
                </a14:m>
                <a:r>
                  <a:rPr lang="en-US" sz="1400" dirty="0">
                    <a:solidFill>
                      <a:prstClr val="black"/>
                    </a:solidFill>
                    <a:latin typeface="Arial"/>
                  </a:rPr>
                  <a:t> and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=11</m:t>
                    </m:r>
                    <m:r>
                      <a:rPr lang="en-US" sz="1400" b="0" i="0" smtClean="0">
                        <a:solidFill>
                          <a:prstClr val="black"/>
                        </a:solidFill>
                        <a:latin typeface="Cambria Math" panose="02040503050406030204" pitchFamily="18" charset="0"/>
                      </a:rPr>
                      <m:t>.</m:t>
                    </m:r>
                  </m:oMath>
                </a14:m>
                <a:r>
                  <a:rPr lang="en-US" sz="1400" dirty="0">
                    <a:solidFill>
                      <a:prstClr val="black"/>
                    </a:solidFill>
                    <a:latin typeface="Arial"/>
                  </a:rPr>
                  <a:t> So, the inflation rate is 10%. Since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=10</m:t>
                    </m:r>
                  </m:oMath>
                </a14:m>
                <a:r>
                  <a:rPr lang="en-US" sz="1400" dirty="0">
                    <a:solidFill>
                      <a:prstClr val="black"/>
                    </a:solidFill>
                    <a:latin typeface="Arial"/>
                  </a:rPr>
                  <a:t>. Then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𝑦</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=0</m:t>
                    </m:r>
                  </m:oMath>
                </a14:m>
                <a:r>
                  <a:rPr lang="en-US" sz="1400" dirty="0">
                    <a:solidFill>
                      <a:prstClr val="black"/>
                    </a:solidFill>
                    <a:latin typeface="Arial"/>
                  </a:rPr>
                  <a:t>, and</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r>
                        <a:rPr lang="en-US" sz="1400" b="0" i="1" smtClean="0">
                          <a:solidFill>
                            <a:prstClr val="black"/>
                          </a:solidFill>
                          <a:latin typeface="Cambria Math" panose="02040503050406030204" pitchFamily="18" charset="0"/>
                        </a:rPr>
                        <m:t>𝑔𝑑</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𝑝</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d>
                        <m:dPr>
                          <m:ctrlPr>
                            <a:rPr lang="en-US" sz="1400" b="0" i="1" smtClean="0">
                              <a:solidFill>
                                <a:prstClr val="black"/>
                              </a:solidFill>
                              <a:latin typeface="Cambria Math" panose="02040503050406030204" pitchFamily="18" charset="0"/>
                            </a:rPr>
                          </m:ctrlPr>
                        </m:dPr>
                        <m:e>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e>
                      </m:d>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13051" y="558486"/>
                <a:ext cx="8944793" cy="2292935"/>
              </a:xfrm>
              <a:prstGeom prst="rect">
                <a:avLst/>
              </a:prstGeom>
              <a:blipFill>
                <a:blip r:embed="rId2"/>
                <a:stretch>
                  <a:fillRect l="-204" t="-532" r="-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2" name="Table 3">
                <a:extLst>
                  <a:ext uri="{FF2B5EF4-FFF2-40B4-BE49-F238E27FC236}">
                    <a16:creationId xmlns:a16="http://schemas.microsoft.com/office/drawing/2014/main" id="{0BEA2AA9-FA23-EACB-E8E3-627D5439EF06}"/>
                  </a:ext>
                </a:extLst>
              </p:cNvPr>
              <p:cNvGraphicFramePr>
                <a:graphicFrameLocks noGrp="1"/>
              </p:cNvGraphicFramePr>
              <p:nvPr>
                <p:extLst>
                  <p:ext uri="{D42A27DB-BD31-4B8C-83A1-F6EECF244321}">
                    <p14:modId xmlns:p14="http://schemas.microsoft.com/office/powerpoint/2010/main" val="4126417213"/>
                  </p:ext>
                </p:extLst>
              </p:nvPr>
            </p:nvGraphicFramePr>
            <p:xfrm>
              <a:off x="99602" y="2804675"/>
              <a:ext cx="8944795" cy="1781556"/>
            </p:xfrm>
            <a:graphic>
              <a:graphicData uri="http://schemas.openxmlformats.org/drawingml/2006/table">
                <a:tbl>
                  <a:tblPr firstRow="1" bandRow="1">
                    <a:tableStyleId>{5C22544A-7EE6-4342-B048-85BDC9FD1C3A}</a:tableStyleId>
                  </a:tblPr>
                  <a:tblGrid>
                    <a:gridCol w="1428184">
                      <a:extLst>
                        <a:ext uri="{9D8B030D-6E8A-4147-A177-3AD203B41FA5}">
                          <a16:colId xmlns:a16="http://schemas.microsoft.com/office/drawing/2014/main" val="860120002"/>
                        </a:ext>
                      </a:extLst>
                    </a:gridCol>
                    <a:gridCol w="1743369">
                      <a:extLst>
                        <a:ext uri="{9D8B030D-6E8A-4147-A177-3AD203B41FA5}">
                          <a16:colId xmlns:a16="http://schemas.microsoft.com/office/drawing/2014/main" val="210575412"/>
                        </a:ext>
                      </a:extLst>
                    </a:gridCol>
                    <a:gridCol w="1792616">
                      <a:extLst>
                        <a:ext uri="{9D8B030D-6E8A-4147-A177-3AD203B41FA5}">
                          <a16:colId xmlns:a16="http://schemas.microsoft.com/office/drawing/2014/main" val="929343283"/>
                        </a:ext>
                      </a:extLst>
                    </a:gridCol>
                    <a:gridCol w="1635023">
                      <a:extLst>
                        <a:ext uri="{9D8B030D-6E8A-4147-A177-3AD203B41FA5}">
                          <a16:colId xmlns:a16="http://schemas.microsoft.com/office/drawing/2014/main" val="3881074064"/>
                        </a:ext>
                      </a:extLst>
                    </a:gridCol>
                    <a:gridCol w="2345603">
                      <a:extLst>
                        <a:ext uri="{9D8B030D-6E8A-4147-A177-3AD203B41FA5}">
                          <a16:colId xmlns:a16="http://schemas.microsoft.com/office/drawing/2014/main" val="2947353814"/>
                        </a:ext>
                      </a:extLst>
                    </a:gridCol>
                  </a:tblGrid>
                  <a:tr h="276940">
                    <a:tc>
                      <a:txBody>
                        <a:bodyPr/>
                        <a:lstStyle/>
                        <a:p>
                          <a:pPr algn="ctr"/>
                          <a:r>
                            <a:rPr lang="en-US" sz="1400" dirty="0"/>
                            <a:t>Concept</a:t>
                          </a:r>
                        </a:p>
                      </a:txBody>
                      <a:tcPr anchor="ctr">
                        <a:solidFill>
                          <a:srgbClr val="690304"/>
                        </a:solidFill>
                      </a:tcPr>
                    </a:tc>
                    <a:tc>
                      <a:txBody>
                        <a:bodyPr/>
                        <a:lstStyle/>
                        <a:p>
                          <a:pPr algn="ctr"/>
                          <a:r>
                            <a:rPr lang="en-US" sz="1400" dirty="0"/>
                            <a:t>Variable</a:t>
                          </a:r>
                        </a:p>
                      </a:txBody>
                      <a:tcPr anchor="ctr">
                        <a:solidFill>
                          <a:srgbClr val="690304"/>
                        </a:solidFill>
                      </a:tcPr>
                    </a:tc>
                    <a:tc>
                      <a:txBody>
                        <a:bodyPr/>
                        <a:lstStyle/>
                        <a:p>
                          <a:pPr algn="ctr"/>
                          <a:r>
                            <a:rPr lang="en-US" sz="1400" dirty="0"/>
                            <a:t>t</a:t>
                          </a:r>
                        </a:p>
                      </a:txBody>
                      <a:tcPr anchor="ctr">
                        <a:solidFill>
                          <a:srgbClr val="690304"/>
                        </a:solidFill>
                      </a:tcPr>
                    </a:tc>
                    <a:tc>
                      <a:txBody>
                        <a:bodyPr/>
                        <a:lstStyle/>
                        <a:p>
                          <a:pPr algn="ctr"/>
                          <a:r>
                            <a:rPr lang="en-US" sz="1400" dirty="0"/>
                            <a:t>t+1</a:t>
                          </a:r>
                        </a:p>
                      </a:txBody>
                      <a:tcPr anchor="ctr">
                        <a:solidFill>
                          <a:srgbClr val="690304"/>
                        </a:solidFill>
                      </a:tcPr>
                    </a:tc>
                    <a:tc>
                      <a:txBody>
                        <a:bodyPr/>
                        <a:lstStyle/>
                        <a:p>
                          <a:pPr algn="ctr"/>
                          <a:r>
                            <a:rPr lang="en-US" sz="1400" dirty="0"/>
                            <a:t>Growth rate</a:t>
                          </a:r>
                        </a:p>
                      </a:txBody>
                      <a:tcPr anchor="ctr">
                        <a:solidFill>
                          <a:srgbClr val="690304"/>
                        </a:solidFill>
                      </a:tcPr>
                    </a:tc>
                    <a:extLst>
                      <a:ext uri="{0D108BD9-81ED-4DB2-BD59-A6C34878D82A}">
                        <a16:rowId xmlns:a16="http://schemas.microsoft.com/office/drawing/2014/main" val="3738361334"/>
                      </a:ext>
                    </a:extLst>
                  </a:tr>
                  <a:tr h="276940">
                    <a:tc>
                      <a:txBody>
                        <a:bodyPr/>
                        <a:lstStyle/>
                        <a:p>
                          <a:r>
                            <a:rPr lang="en-US" sz="1400" dirty="0"/>
                            <a:t>Prices</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𝑃</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=11</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𝑝</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11</m:t>
                                    </m:r>
                                  </m:num>
                                  <m:den>
                                    <m:r>
                                      <a:rPr lang="en-US" sz="1400" b="0" i="1" smtClean="0">
                                        <a:latin typeface="Cambria Math" panose="02040503050406030204" pitchFamily="18" charset="0"/>
                                      </a:rPr>
                                      <m:t>10</m:t>
                                    </m:r>
                                  </m:den>
                                </m:f>
                                <m:r>
                                  <a:rPr lang="en-US" sz="1400" b="0" i="1" smtClean="0">
                                    <a:latin typeface="Cambria Math" panose="02040503050406030204" pitchFamily="18" charset="0"/>
                                  </a:rPr>
                                  <m:t>−1=10%</m:t>
                                </m:r>
                              </m:oMath>
                            </m:oMathPara>
                          </a14:m>
                          <a:endParaRPr lang="en-US" sz="1400" dirty="0"/>
                        </a:p>
                      </a:txBody>
                      <a:tcPr/>
                    </a:tc>
                    <a:extLst>
                      <a:ext uri="{0D108BD9-81ED-4DB2-BD59-A6C34878D82A}">
                        <a16:rowId xmlns:a16="http://schemas.microsoft.com/office/drawing/2014/main" val="3146810657"/>
                      </a:ext>
                    </a:extLst>
                  </a:tr>
                  <a:tr h="276940">
                    <a:tc>
                      <a:txBody>
                        <a:bodyPr/>
                        <a:lstStyle/>
                        <a:p>
                          <a:r>
                            <a:rPr lang="en-US" sz="1400" dirty="0"/>
                            <a:t>Quantity</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𝑌</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=10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𝑦</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10</m:t>
                                    </m:r>
                                  </m:num>
                                  <m:den>
                                    <m:r>
                                      <a:rPr lang="en-US" sz="1400" b="0" i="1" smtClean="0">
                                        <a:latin typeface="Cambria Math" panose="02040503050406030204" pitchFamily="18" charset="0"/>
                                      </a:rPr>
                                      <m:t>10</m:t>
                                    </m:r>
                                  </m:den>
                                </m:f>
                                <m:r>
                                  <a:rPr lang="en-US" sz="1400" b="0" i="1" smtClean="0">
                                    <a:latin typeface="Cambria Math" panose="02040503050406030204" pitchFamily="18" charset="0"/>
                                  </a:rPr>
                                  <m:t>−1=0%</m:t>
                                </m:r>
                              </m:oMath>
                            </m:oMathPara>
                          </a14:m>
                          <a:endParaRPr lang="en-US" sz="1400" dirty="0"/>
                        </a:p>
                      </a:txBody>
                      <a:tcPr/>
                    </a:tc>
                    <a:extLst>
                      <a:ext uri="{0D108BD9-81ED-4DB2-BD59-A6C34878D82A}">
                        <a16:rowId xmlns:a16="http://schemas.microsoft.com/office/drawing/2014/main" val="1884721141"/>
                      </a:ext>
                    </a:extLst>
                  </a:tr>
                  <a:tr h="276940">
                    <a:tc>
                      <a:txBody>
                        <a:bodyPr/>
                        <a:lstStyle/>
                        <a:p>
                          <a:r>
                            <a:rPr lang="en-US" sz="1400" dirty="0"/>
                            <a:t>GDP </a:t>
                          </a:r>
                        </a:p>
                      </a:txBody>
                      <a:tcPr/>
                    </a:tc>
                    <a:tc>
                      <a:txBody>
                        <a:bodyPr/>
                        <a:lstStyle/>
                        <a:p>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𝐺𝐷𝑃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𝑃</m:t>
                                </m:r>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𝑌</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=100</m:t>
                                </m:r>
                              </m:oMath>
                            </m:oMathPara>
                          </a14:m>
                          <a:endParaRPr lang="en-US" sz="1400" dirty="0"/>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𝐺𝐷𝑃</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=110</m:t>
                                </m:r>
                              </m:oMath>
                            </m:oMathPara>
                          </a14:m>
                          <a:endParaRPr lang="en-US"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𝑔𝑑𝑝</m:t>
                                    </m:r>
                                  </m:e>
                                  <m:sub>
                                    <m:r>
                                      <a:rPr lang="en-US" sz="1400" b="0" i="1" smtClean="0">
                                        <a:latin typeface="Cambria Math" panose="02040503050406030204" pitchFamily="18" charset="0"/>
                                      </a:rPr>
                                      <m:t>𝑡</m:t>
                                    </m:r>
                                    <m:r>
                                      <a:rPr lang="en-US" sz="1400" b="0" i="1" smtClean="0">
                                        <a:latin typeface="Cambria Math" panose="02040503050406030204" pitchFamily="18" charset="0"/>
                                      </a:rPr>
                                      <m:t>+1</m:t>
                                    </m:r>
                                  </m:sub>
                                </m:sSub>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110</m:t>
                                    </m:r>
                                  </m:num>
                                  <m:den>
                                    <m:r>
                                      <a:rPr lang="en-US" sz="1400" b="0" i="1" smtClean="0">
                                        <a:latin typeface="Cambria Math" panose="02040503050406030204" pitchFamily="18" charset="0"/>
                                      </a:rPr>
                                      <m:t>100</m:t>
                                    </m:r>
                                  </m:den>
                                </m:f>
                                <m:r>
                                  <a:rPr lang="en-US" sz="1400" b="0" i="1" smtClean="0">
                                    <a:latin typeface="Cambria Math" panose="02040503050406030204" pitchFamily="18" charset="0"/>
                                  </a:rPr>
                                  <m:t>−1=10%</m:t>
                                </m:r>
                              </m:oMath>
                            </m:oMathPara>
                          </a14:m>
                          <a:endParaRPr lang="en-US" sz="1400" dirty="0"/>
                        </a:p>
                      </a:txBody>
                      <a:tcPr/>
                    </a:tc>
                    <a:extLst>
                      <a:ext uri="{0D108BD9-81ED-4DB2-BD59-A6C34878D82A}">
                        <a16:rowId xmlns:a16="http://schemas.microsoft.com/office/drawing/2014/main" val="10088683"/>
                      </a:ext>
                    </a:extLst>
                  </a:tr>
                </a:tbl>
              </a:graphicData>
            </a:graphic>
          </p:graphicFrame>
        </mc:Choice>
        <mc:Fallback xmlns="">
          <p:graphicFrame>
            <p:nvGraphicFramePr>
              <p:cNvPr id="2" name="Table 3">
                <a:extLst>
                  <a:ext uri="{FF2B5EF4-FFF2-40B4-BE49-F238E27FC236}">
                    <a16:creationId xmlns:a16="http://schemas.microsoft.com/office/drawing/2014/main" id="{0BEA2AA9-FA23-EACB-E8E3-627D5439EF06}"/>
                  </a:ext>
                </a:extLst>
              </p:cNvPr>
              <p:cNvGraphicFramePr>
                <a:graphicFrameLocks noGrp="1"/>
              </p:cNvGraphicFramePr>
              <p:nvPr>
                <p:extLst>
                  <p:ext uri="{D42A27DB-BD31-4B8C-83A1-F6EECF244321}">
                    <p14:modId xmlns:p14="http://schemas.microsoft.com/office/powerpoint/2010/main" val="4126417213"/>
                  </p:ext>
                </p:extLst>
              </p:nvPr>
            </p:nvGraphicFramePr>
            <p:xfrm>
              <a:off x="99602" y="2804675"/>
              <a:ext cx="8944795" cy="1781556"/>
            </p:xfrm>
            <a:graphic>
              <a:graphicData uri="http://schemas.openxmlformats.org/drawingml/2006/table">
                <a:tbl>
                  <a:tblPr firstRow="1" bandRow="1">
                    <a:tableStyleId>{5C22544A-7EE6-4342-B048-85BDC9FD1C3A}</a:tableStyleId>
                  </a:tblPr>
                  <a:tblGrid>
                    <a:gridCol w="1428184">
                      <a:extLst>
                        <a:ext uri="{9D8B030D-6E8A-4147-A177-3AD203B41FA5}">
                          <a16:colId xmlns:a16="http://schemas.microsoft.com/office/drawing/2014/main" val="860120002"/>
                        </a:ext>
                      </a:extLst>
                    </a:gridCol>
                    <a:gridCol w="1743369">
                      <a:extLst>
                        <a:ext uri="{9D8B030D-6E8A-4147-A177-3AD203B41FA5}">
                          <a16:colId xmlns:a16="http://schemas.microsoft.com/office/drawing/2014/main" val="210575412"/>
                        </a:ext>
                      </a:extLst>
                    </a:gridCol>
                    <a:gridCol w="1792616">
                      <a:extLst>
                        <a:ext uri="{9D8B030D-6E8A-4147-A177-3AD203B41FA5}">
                          <a16:colId xmlns:a16="http://schemas.microsoft.com/office/drawing/2014/main" val="929343283"/>
                        </a:ext>
                      </a:extLst>
                    </a:gridCol>
                    <a:gridCol w="1635023">
                      <a:extLst>
                        <a:ext uri="{9D8B030D-6E8A-4147-A177-3AD203B41FA5}">
                          <a16:colId xmlns:a16="http://schemas.microsoft.com/office/drawing/2014/main" val="3881074064"/>
                        </a:ext>
                      </a:extLst>
                    </a:gridCol>
                    <a:gridCol w="2345603">
                      <a:extLst>
                        <a:ext uri="{9D8B030D-6E8A-4147-A177-3AD203B41FA5}">
                          <a16:colId xmlns:a16="http://schemas.microsoft.com/office/drawing/2014/main" val="2947353814"/>
                        </a:ext>
                      </a:extLst>
                    </a:gridCol>
                  </a:tblGrid>
                  <a:tr h="304800">
                    <a:tc>
                      <a:txBody>
                        <a:bodyPr/>
                        <a:lstStyle/>
                        <a:p>
                          <a:pPr algn="ctr"/>
                          <a:r>
                            <a:rPr lang="en-US" sz="1400" dirty="0"/>
                            <a:t>Concept</a:t>
                          </a:r>
                        </a:p>
                      </a:txBody>
                      <a:tcPr anchor="ctr">
                        <a:solidFill>
                          <a:srgbClr val="690304"/>
                        </a:solidFill>
                      </a:tcPr>
                    </a:tc>
                    <a:tc>
                      <a:txBody>
                        <a:bodyPr/>
                        <a:lstStyle/>
                        <a:p>
                          <a:pPr algn="ctr"/>
                          <a:r>
                            <a:rPr lang="en-US" sz="1400" dirty="0"/>
                            <a:t>Variable</a:t>
                          </a:r>
                        </a:p>
                      </a:txBody>
                      <a:tcPr anchor="ctr">
                        <a:solidFill>
                          <a:srgbClr val="690304"/>
                        </a:solidFill>
                      </a:tcPr>
                    </a:tc>
                    <a:tc>
                      <a:txBody>
                        <a:bodyPr/>
                        <a:lstStyle/>
                        <a:p>
                          <a:pPr algn="ctr"/>
                          <a:r>
                            <a:rPr lang="en-US" sz="1400" dirty="0"/>
                            <a:t>t</a:t>
                          </a:r>
                        </a:p>
                      </a:txBody>
                      <a:tcPr anchor="ctr">
                        <a:solidFill>
                          <a:srgbClr val="690304"/>
                        </a:solidFill>
                      </a:tcPr>
                    </a:tc>
                    <a:tc>
                      <a:txBody>
                        <a:bodyPr/>
                        <a:lstStyle/>
                        <a:p>
                          <a:pPr algn="ctr"/>
                          <a:r>
                            <a:rPr lang="en-US" sz="1400" dirty="0"/>
                            <a:t>t+1</a:t>
                          </a:r>
                        </a:p>
                      </a:txBody>
                      <a:tcPr anchor="ctr">
                        <a:solidFill>
                          <a:srgbClr val="690304"/>
                        </a:solidFill>
                      </a:tcPr>
                    </a:tc>
                    <a:tc>
                      <a:txBody>
                        <a:bodyPr/>
                        <a:lstStyle/>
                        <a:p>
                          <a:pPr algn="ctr"/>
                          <a:r>
                            <a:rPr lang="en-US" sz="1400" dirty="0"/>
                            <a:t>Growth rate</a:t>
                          </a:r>
                        </a:p>
                      </a:txBody>
                      <a:tcPr anchor="ctr">
                        <a:solidFill>
                          <a:srgbClr val="690304"/>
                        </a:solidFill>
                      </a:tcPr>
                    </a:tc>
                    <a:extLst>
                      <a:ext uri="{0D108BD9-81ED-4DB2-BD59-A6C34878D82A}">
                        <a16:rowId xmlns:a16="http://schemas.microsoft.com/office/drawing/2014/main" val="3738361334"/>
                      </a:ext>
                    </a:extLst>
                  </a:tr>
                  <a:tr h="492252">
                    <a:tc>
                      <a:txBody>
                        <a:bodyPr/>
                        <a:lstStyle/>
                        <a:p>
                          <a:r>
                            <a:rPr lang="en-US" sz="1400" dirty="0"/>
                            <a:t>Prices</a:t>
                          </a:r>
                        </a:p>
                      </a:txBody>
                      <a:tcPr/>
                    </a:tc>
                    <a:tc>
                      <a:txBody>
                        <a:bodyPr/>
                        <a:lstStyle/>
                        <a:p>
                          <a:endParaRPr lang="en-US"/>
                        </a:p>
                      </a:txBody>
                      <a:tcPr>
                        <a:blipFill>
                          <a:blip r:embed="rId3"/>
                          <a:stretch>
                            <a:fillRect l="-81882" t="-64198" r="-331359" b="-202469"/>
                          </a:stretch>
                        </a:blipFill>
                      </a:tcPr>
                    </a:tc>
                    <a:tc>
                      <a:txBody>
                        <a:bodyPr/>
                        <a:lstStyle/>
                        <a:p>
                          <a:endParaRPr lang="en-US"/>
                        </a:p>
                      </a:txBody>
                      <a:tcPr>
                        <a:blipFill>
                          <a:blip r:embed="rId3"/>
                          <a:stretch>
                            <a:fillRect l="-177551" t="-64198" r="-223469" b="-202469"/>
                          </a:stretch>
                        </a:blipFill>
                      </a:tcPr>
                    </a:tc>
                    <a:tc>
                      <a:txBody>
                        <a:bodyPr/>
                        <a:lstStyle/>
                        <a:p>
                          <a:endParaRPr lang="en-US"/>
                        </a:p>
                      </a:txBody>
                      <a:tcPr>
                        <a:blipFill>
                          <a:blip r:embed="rId3"/>
                          <a:stretch>
                            <a:fillRect l="-304478" t="-64198" r="-145149" b="-202469"/>
                          </a:stretch>
                        </a:blipFill>
                      </a:tcPr>
                    </a:tc>
                    <a:tc>
                      <a:txBody>
                        <a:bodyPr/>
                        <a:lstStyle/>
                        <a:p>
                          <a:endParaRPr lang="en-US"/>
                        </a:p>
                      </a:txBody>
                      <a:tcPr>
                        <a:blipFill>
                          <a:blip r:embed="rId3"/>
                          <a:stretch>
                            <a:fillRect l="-281558" t="-64198" r="-1039" b="-202469"/>
                          </a:stretch>
                        </a:blipFill>
                      </a:tcPr>
                    </a:tc>
                    <a:extLst>
                      <a:ext uri="{0D108BD9-81ED-4DB2-BD59-A6C34878D82A}">
                        <a16:rowId xmlns:a16="http://schemas.microsoft.com/office/drawing/2014/main" val="3146810657"/>
                      </a:ext>
                    </a:extLst>
                  </a:tr>
                  <a:tr h="492252">
                    <a:tc>
                      <a:txBody>
                        <a:bodyPr/>
                        <a:lstStyle/>
                        <a:p>
                          <a:r>
                            <a:rPr lang="en-US" sz="1400" dirty="0"/>
                            <a:t>Quantity</a:t>
                          </a:r>
                        </a:p>
                      </a:txBody>
                      <a:tcPr/>
                    </a:tc>
                    <a:tc>
                      <a:txBody>
                        <a:bodyPr/>
                        <a:lstStyle/>
                        <a:p>
                          <a:endParaRPr lang="en-US"/>
                        </a:p>
                      </a:txBody>
                      <a:tcPr>
                        <a:blipFill>
                          <a:blip r:embed="rId3"/>
                          <a:stretch>
                            <a:fillRect l="-81882" t="-164198" r="-331359" b="-102469"/>
                          </a:stretch>
                        </a:blipFill>
                      </a:tcPr>
                    </a:tc>
                    <a:tc>
                      <a:txBody>
                        <a:bodyPr/>
                        <a:lstStyle/>
                        <a:p>
                          <a:endParaRPr lang="en-US"/>
                        </a:p>
                      </a:txBody>
                      <a:tcPr>
                        <a:blipFill>
                          <a:blip r:embed="rId3"/>
                          <a:stretch>
                            <a:fillRect l="-177551" t="-164198" r="-223469" b="-102469"/>
                          </a:stretch>
                        </a:blipFill>
                      </a:tcPr>
                    </a:tc>
                    <a:tc>
                      <a:txBody>
                        <a:bodyPr/>
                        <a:lstStyle/>
                        <a:p>
                          <a:endParaRPr lang="en-US"/>
                        </a:p>
                      </a:txBody>
                      <a:tcPr>
                        <a:blipFill>
                          <a:blip r:embed="rId3"/>
                          <a:stretch>
                            <a:fillRect l="-304478" t="-164198" r="-145149" b="-102469"/>
                          </a:stretch>
                        </a:blipFill>
                      </a:tcPr>
                    </a:tc>
                    <a:tc>
                      <a:txBody>
                        <a:bodyPr/>
                        <a:lstStyle/>
                        <a:p>
                          <a:endParaRPr lang="en-US"/>
                        </a:p>
                      </a:txBody>
                      <a:tcPr>
                        <a:blipFill>
                          <a:blip r:embed="rId3"/>
                          <a:stretch>
                            <a:fillRect l="-281558" t="-164198" r="-1039" b="-102469"/>
                          </a:stretch>
                        </a:blipFill>
                      </a:tcPr>
                    </a:tc>
                    <a:extLst>
                      <a:ext uri="{0D108BD9-81ED-4DB2-BD59-A6C34878D82A}">
                        <a16:rowId xmlns:a16="http://schemas.microsoft.com/office/drawing/2014/main" val="1884721141"/>
                      </a:ext>
                    </a:extLst>
                  </a:tr>
                  <a:tr h="492252">
                    <a:tc>
                      <a:txBody>
                        <a:bodyPr/>
                        <a:lstStyle/>
                        <a:p>
                          <a:r>
                            <a:rPr lang="en-US" sz="1400" dirty="0"/>
                            <a:t>GDP </a:t>
                          </a:r>
                        </a:p>
                      </a:txBody>
                      <a:tcPr/>
                    </a:tc>
                    <a:tc>
                      <a:txBody>
                        <a:bodyPr/>
                        <a:lstStyle/>
                        <a:p>
                          <a:endParaRPr lang="en-US"/>
                        </a:p>
                      </a:txBody>
                      <a:tcPr>
                        <a:blipFill>
                          <a:blip r:embed="rId3"/>
                          <a:stretch>
                            <a:fillRect l="-81882" t="-264198" r="-331359" b="-2469"/>
                          </a:stretch>
                        </a:blipFill>
                      </a:tcPr>
                    </a:tc>
                    <a:tc>
                      <a:txBody>
                        <a:bodyPr/>
                        <a:lstStyle/>
                        <a:p>
                          <a:endParaRPr lang="en-US"/>
                        </a:p>
                      </a:txBody>
                      <a:tcPr>
                        <a:blipFill>
                          <a:blip r:embed="rId3"/>
                          <a:stretch>
                            <a:fillRect l="-177551" t="-264198" r="-223469" b="-2469"/>
                          </a:stretch>
                        </a:blipFill>
                      </a:tcPr>
                    </a:tc>
                    <a:tc>
                      <a:txBody>
                        <a:bodyPr/>
                        <a:lstStyle/>
                        <a:p>
                          <a:endParaRPr lang="en-US"/>
                        </a:p>
                      </a:txBody>
                      <a:tcPr>
                        <a:blipFill>
                          <a:blip r:embed="rId3"/>
                          <a:stretch>
                            <a:fillRect l="-304478" t="-264198" r="-145149" b="-2469"/>
                          </a:stretch>
                        </a:blipFill>
                      </a:tcPr>
                    </a:tc>
                    <a:tc>
                      <a:txBody>
                        <a:bodyPr/>
                        <a:lstStyle/>
                        <a:p>
                          <a:endParaRPr lang="en-US"/>
                        </a:p>
                      </a:txBody>
                      <a:tcPr>
                        <a:blipFill>
                          <a:blip r:embed="rId3"/>
                          <a:stretch>
                            <a:fillRect l="-281558" t="-264198" r="-1039" b="-2469"/>
                          </a:stretch>
                        </a:blipFill>
                      </a:tcPr>
                    </a:tc>
                    <a:extLst>
                      <a:ext uri="{0D108BD9-81ED-4DB2-BD59-A6C34878D82A}">
                        <a16:rowId xmlns:a16="http://schemas.microsoft.com/office/drawing/2014/main" val="10088683"/>
                      </a:ext>
                    </a:extLst>
                  </a:tr>
                </a:tbl>
              </a:graphicData>
            </a:graphic>
          </p:graphicFrame>
        </mc:Fallback>
      </mc:AlternateContent>
    </p:spTree>
    <p:extLst>
      <p:ext uri="{BB962C8B-B14F-4D97-AF65-F5344CB8AC3E}">
        <p14:creationId xmlns:p14="http://schemas.microsoft.com/office/powerpoint/2010/main" val="37509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Financial System in Practice </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632308"/>
            <a:ext cx="8877300" cy="4078039"/>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Financial system:</a:t>
            </a:r>
            <a:r>
              <a:rPr lang="en-US" sz="1400" dirty="0"/>
              <a:t> the group of institutions in the economy that helps to match one person’s saving with another person’s investment. </a:t>
            </a:r>
            <a:r>
              <a:rPr lang="en-US" sz="1400" b="1" dirty="0"/>
              <a:t> </a:t>
            </a:r>
            <a:endParaRPr lang="en-US" sz="1400" dirty="0"/>
          </a:p>
          <a:p>
            <a:pPr marL="742950" lvl="1" indent="-285750">
              <a:spcBef>
                <a:spcPts val="1200"/>
              </a:spcBef>
              <a:spcAft>
                <a:spcPts val="600"/>
              </a:spcAft>
              <a:buFont typeface="Arial" panose="020B0604020202020204" pitchFamily="34" charset="0"/>
              <a:buChar char="•"/>
            </a:pPr>
            <a:r>
              <a:rPr lang="en-US" sz="1400" dirty="0"/>
              <a:t>Basically, it connects savers to borrowers enabling the economy to transfer resources across time. </a:t>
            </a:r>
          </a:p>
          <a:p>
            <a:pPr marL="285750" indent="-285750">
              <a:spcBef>
                <a:spcPts val="1200"/>
              </a:spcBef>
              <a:spcAft>
                <a:spcPts val="600"/>
              </a:spcAft>
              <a:buFont typeface="Arial" panose="020B0604020202020204" pitchFamily="34" charset="0"/>
              <a:buChar char="•"/>
            </a:pPr>
            <a:r>
              <a:rPr lang="en-US" sz="1400" dirty="0"/>
              <a:t>Financial institutions can be categorized in 2 groups</a:t>
            </a:r>
            <a:r>
              <a:rPr lang="en-US" sz="1400" b="1" dirty="0"/>
              <a:t>:</a:t>
            </a:r>
            <a:endParaRPr lang="en-US" sz="1400" dirty="0"/>
          </a:p>
          <a:p>
            <a:pPr marL="742950" lvl="1" indent="-285750">
              <a:spcBef>
                <a:spcPts val="1200"/>
              </a:spcBef>
              <a:spcAft>
                <a:spcPts val="600"/>
              </a:spcAft>
              <a:buFont typeface="Arial" panose="020B0604020202020204" pitchFamily="34" charset="0"/>
              <a:buChar char="•"/>
            </a:pPr>
            <a:r>
              <a:rPr lang="en-US" sz="1400" u="sng" dirty="0"/>
              <a:t>Financial Markets/Financial instruments:</a:t>
            </a:r>
            <a:r>
              <a:rPr lang="en-US" sz="1400" b="1" u="sng" dirty="0"/>
              <a:t> </a:t>
            </a:r>
            <a:r>
              <a:rPr lang="en-US" sz="1400" dirty="0"/>
              <a:t>the</a:t>
            </a:r>
            <a:r>
              <a:rPr lang="en-US" sz="1400" b="1" dirty="0"/>
              <a:t> </a:t>
            </a:r>
            <a:r>
              <a:rPr lang="en-US" sz="1400" dirty="0"/>
              <a:t>market for bonds, loans (debt instruments) and stock (equity instruments).   </a:t>
            </a:r>
          </a:p>
          <a:p>
            <a:pPr marL="1200150" lvl="2" indent="-285750">
              <a:spcBef>
                <a:spcPts val="1200"/>
              </a:spcBef>
              <a:spcAft>
                <a:spcPts val="600"/>
              </a:spcAft>
              <a:buFont typeface="Arial" panose="020B0604020202020204" pitchFamily="34" charset="0"/>
              <a:buChar char="•"/>
            </a:pPr>
            <a:r>
              <a:rPr lang="en-US" sz="1400" dirty="0"/>
              <a:t>Bond: a certificate of indebtedness (an IOU). Stock: share in the ownership of a company. </a:t>
            </a:r>
          </a:p>
          <a:p>
            <a:pPr marL="742950" lvl="1" indent="-285750">
              <a:spcBef>
                <a:spcPts val="1200"/>
              </a:spcBef>
              <a:spcAft>
                <a:spcPts val="600"/>
              </a:spcAft>
              <a:buFont typeface="Arial" panose="020B0604020202020204" pitchFamily="34" charset="0"/>
              <a:buChar char="•"/>
            </a:pPr>
            <a:r>
              <a:rPr lang="en-US" sz="1400" u="sng" dirty="0"/>
              <a:t>Financial Intermediaries:</a:t>
            </a:r>
            <a:r>
              <a:rPr lang="en-US" sz="1400" dirty="0"/>
              <a:t> institutions selling financial instruments. </a:t>
            </a:r>
          </a:p>
          <a:p>
            <a:pPr marL="1200150" lvl="2" indent="-285750">
              <a:spcBef>
                <a:spcPts val="1200"/>
              </a:spcBef>
              <a:spcAft>
                <a:spcPts val="600"/>
              </a:spcAft>
              <a:buFont typeface="Arial" panose="020B0604020202020204" pitchFamily="34" charset="0"/>
              <a:buChar char="•"/>
            </a:pPr>
            <a:r>
              <a:rPr lang="en-US" sz="1400" u="sng" dirty="0"/>
              <a:t>Banks: </a:t>
            </a:r>
            <a:r>
              <a:rPr lang="en-US" sz="1400" dirty="0"/>
              <a:t>take deposits from people that wants to save and use these deposits to make loans to people that wants to borrow.</a:t>
            </a:r>
          </a:p>
          <a:p>
            <a:pPr marL="1200150" lvl="2" indent="-285750">
              <a:spcBef>
                <a:spcPts val="1200"/>
              </a:spcBef>
              <a:spcAft>
                <a:spcPts val="600"/>
              </a:spcAft>
              <a:buFont typeface="Arial" panose="020B0604020202020204" pitchFamily="34" charset="0"/>
              <a:buChar char="•"/>
            </a:pPr>
            <a:r>
              <a:rPr lang="en-US" sz="1400" u="sng" dirty="0"/>
              <a:t>Mutual funds: </a:t>
            </a:r>
            <a:r>
              <a:rPr lang="en-US" sz="1400" dirty="0"/>
              <a:t>sells shares to the public and use the proceeds to buy bonds and stocks. </a:t>
            </a:r>
          </a:p>
        </p:txBody>
      </p:sp>
    </p:spTree>
    <p:extLst>
      <p:ext uri="{BB962C8B-B14F-4D97-AF65-F5344CB8AC3E}">
        <p14:creationId xmlns:p14="http://schemas.microsoft.com/office/powerpoint/2010/main" val="921433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Expressing Variables in Real Terms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47078" y="830311"/>
                <a:ext cx="8849844" cy="3482877"/>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Suppose you have nominal GDP data. How can you express this in real terms (constant dollars)?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First, recall the intuition behind the CPI: an index that keeps the basket of goods constant over time. Hence, all </a:t>
                </a:r>
                <a:r>
                  <a:rPr lang="en-US" sz="1400" dirty="0">
                    <a:solidFill>
                      <a:prstClr val="black"/>
                    </a:solidFill>
                  </a:rPr>
                  <a:t>the observed </a:t>
                </a:r>
                <a:r>
                  <a:rPr lang="en-US" sz="1400" dirty="0">
                    <a:solidFill>
                      <a:prstClr val="black"/>
                    </a:solidFill>
                    <a:latin typeface="Arial"/>
                  </a:rPr>
                  <a:t>variation in the CPI stems from changes in prices. In practice,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𝐶𝑃</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𝐼</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 </m:t>
                    </m:r>
                  </m:oMath>
                </a14:m>
                <a:r>
                  <a:rPr lang="en-US" sz="1400" dirty="0">
                    <a:solidFill>
                      <a:prstClr val="black"/>
                    </a:solidFill>
                    <a:latin typeface="Arial"/>
                  </a:rPr>
                  <a:t>and the definition of the inflation rate is: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𝐶𝑃</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𝐼</m:t>
                              </m:r>
                            </m:e>
                            <m:sub>
                              <m:r>
                                <a:rPr lang="en-US" sz="1400" b="0" i="1" smtClean="0">
                                  <a:solidFill>
                                    <a:prstClr val="black"/>
                                  </a:solidFill>
                                  <a:latin typeface="Cambria Math" panose="02040503050406030204" pitchFamily="18" charset="0"/>
                                </a:rPr>
                                <m:t>𝑡</m:t>
                              </m:r>
                              <m:r>
                                <a:rPr lang="en-US" sz="1400" b="0" i="1" smtClean="0">
                                  <a:solidFill>
                                    <a:prstClr val="black"/>
                                  </a:solidFill>
                                  <a:latin typeface="Cambria Math" panose="02040503050406030204" pitchFamily="18" charset="0"/>
                                </a:rPr>
                                <m:t>+1</m:t>
                              </m:r>
                            </m:sub>
                          </m:sSub>
                        </m:num>
                        <m:den>
                          <m:r>
                            <a:rPr lang="en-US" sz="1400" b="0" i="1" smtClean="0">
                              <a:solidFill>
                                <a:prstClr val="black"/>
                              </a:solidFill>
                              <a:latin typeface="Cambria Math" panose="02040503050406030204" pitchFamily="18" charset="0"/>
                            </a:rPr>
                            <m:t>𝐶𝑃</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𝐼</m:t>
                              </m:r>
                            </m:e>
                            <m:sub>
                              <m:r>
                                <a:rPr lang="en-US" sz="1400" b="0" i="1" smtClean="0">
                                  <a:solidFill>
                                    <a:prstClr val="black"/>
                                  </a:solidFill>
                                  <a:latin typeface="Cambria Math" panose="02040503050406030204" pitchFamily="18" charset="0"/>
                                </a:rPr>
                                <m:t>𝑡</m:t>
                              </m:r>
                            </m:sub>
                          </m:sSub>
                        </m:den>
                      </m:f>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Let’s define nominal GDP using the notation from the quantity theory of money: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𝐺𝐷</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Rearranging this expression, we get real GDP (i.e. expressed in consumption units) as: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𝐺𝐷</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num>
                        <m:den>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den>
                      </m:f>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47078" y="830311"/>
                <a:ext cx="8849844" cy="3482877"/>
              </a:xfrm>
              <a:prstGeom prst="rect">
                <a:avLst/>
              </a:prstGeom>
              <a:blipFill>
                <a:blip r:embed="rId2"/>
                <a:stretch>
                  <a:fillRect l="-207" t="-350"/>
                </a:stretch>
              </a:blipFill>
            </p:spPr>
            <p:txBody>
              <a:bodyPr/>
              <a:lstStyle/>
              <a:p>
                <a:r>
                  <a:rPr lang="en-US">
                    <a:noFill/>
                  </a:rPr>
                  <a:t> </a:t>
                </a:r>
              </a:p>
            </p:txBody>
          </p:sp>
        </mc:Fallback>
      </mc:AlternateContent>
    </p:spTree>
    <p:extLst>
      <p:ext uri="{BB962C8B-B14F-4D97-AF65-F5344CB8AC3E}">
        <p14:creationId xmlns:p14="http://schemas.microsoft.com/office/powerpoint/2010/main" val="17698236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Expressing Variables in Real Terms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47078" y="683420"/>
                <a:ext cx="8578633" cy="32753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Suppose you have nominal GDP data. How can you express this in real terms (constant dollars)?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Choose the base year: </a:t>
                </a:r>
                <a:r>
                  <a:rPr lang="en-US" sz="1400" dirty="0">
                    <a:solidFill>
                      <a:prstClr val="black"/>
                    </a:solidFill>
                    <a:latin typeface="Arial"/>
                  </a:rPr>
                  <a:t>let the base year be 2012. Hence, </a:t>
                </a: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a14:m>
                <a:r>
                  <a:rPr lang="en-US" sz="1400" dirty="0">
                    <a:solidFill>
                      <a:prstClr val="black"/>
                    </a:solidFill>
                    <a:latin typeface="Arial"/>
                  </a:rPr>
                  <a:t> will be expressed in consumption units valued in 2012. That is why we say it is in “chained dollars”. The value of dollars is fixed at the prices observed in 2012. </a:t>
                </a: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Build the price index using the base year: </a:t>
                </a:r>
              </a:p>
              <a:p>
                <a:pPr algn="ctr" defTabSz="457189">
                  <a:spcBef>
                    <a:spcPts val="1200"/>
                  </a:spcBef>
                  <a:spcAft>
                    <a:spcPts val="600"/>
                  </a:spcAft>
                </a:pPr>
                <a14:m>
                  <m:oMath xmlns:m="http://schemas.openxmlformats.org/officeDocument/2006/math">
                    <m:r>
                      <a:rPr lang="en-US" sz="1600" b="0" i="1" smtClean="0">
                        <a:solidFill>
                          <a:prstClr val="black"/>
                        </a:solidFill>
                        <a:latin typeface="Cambria Math" panose="02040503050406030204" pitchFamily="18" charset="0"/>
                      </a:rPr>
                      <m:t>𝐼𝑛𝑑𝑒</m:t>
                    </m:r>
                    <m:sSub>
                      <m:sSubPr>
                        <m:ctrlPr>
                          <a:rPr lang="en-US" sz="1600" b="0" i="1" smtClean="0">
                            <a:solidFill>
                              <a:prstClr val="black"/>
                            </a:solidFill>
                            <a:latin typeface="Cambria Math" panose="02040503050406030204" pitchFamily="18" charset="0"/>
                          </a:rPr>
                        </m:ctrlPr>
                      </m:sSubPr>
                      <m:e>
                        <m:r>
                          <a:rPr lang="en-US" sz="1600" b="0" i="1" smtClean="0">
                            <a:solidFill>
                              <a:prstClr val="black"/>
                            </a:solidFill>
                            <a:latin typeface="Cambria Math" panose="02040503050406030204" pitchFamily="18" charset="0"/>
                          </a:rPr>
                          <m:t>𝑥</m:t>
                        </m:r>
                      </m:e>
                      <m:sub>
                        <m:r>
                          <a:rPr lang="en-US" sz="1600" b="0" i="1" smtClean="0">
                            <a:solidFill>
                              <a:prstClr val="black"/>
                            </a:solidFill>
                            <a:latin typeface="Cambria Math" panose="02040503050406030204" pitchFamily="18" charset="0"/>
                          </a:rPr>
                          <m:t>𝑡</m:t>
                        </m:r>
                      </m:sub>
                    </m:sSub>
                    <m:r>
                      <a:rPr lang="en-US" sz="1600" b="0" i="1" smtClean="0">
                        <a:solidFill>
                          <a:prstClr val="black"/>
                        </a:solidFill>
                        <a:latin typeface="Cambria Math" panose="02040503050406030204" pitchFamily="18" charset="0"/>
                      </a:rPr>
                      <m:t>=</m:t>
                    </m:r>
                    <m:f>
                      <m:fPr>
                        <m:ctrlPr>
                          <a:rPr lang="en-US" sz="1600" b="0" i="1" smtClean="0">
                            <a:solidFill>
                              <a:prstClr val="black"/>
                            </a:solidFill>
                            <a:latin typeface="Cambria Math" panose="02040503050406030204" pitchFamily="18" charset="0"/>
                          </a:rPr>
                        </m:ctrlPr>
                      </m:fPr>
                      <m:num>
                        <m:r>
                          <a:rPr lang="en-US" sz="1600" b="0" i="1" smtClean="0">
                            <a:solidFill>
                              <a:prstClr val="black"/>
                            </a:solidFill>
                            <a:latin typeface="Cambria Math" panose="02040503050406030204" pitchFamily="18" charset="0"/>
                          </a:rPr>
                          <m:t>𝐶𝑃</m:t>
                        </m:r>
                        <m:sSub>
                          <m:sSubPr>
                            <m:ctrlPr>
                              <a:rPr lang="en-US" sz="1600" b="0" i="1" smtClean="0">
                                <a:solidFill>
                                  <a:prstClr val="black"/>
                                </a:solidFill>
                                <a:latin typeface="Cambria Math" panose="02040503050406030204" pitchFamily="18" charset="0"/>
                              </a:rPr>
                            </m:ctrlPr>
                          </m:sSubPr>
                          <m:e>
                            <m:r>
                              <a:rPr lang="en-US" sz="1600" b="0" i="1" smtClean="0">
                                <a:solidFill>
                                  <a:prstClr val="black"/>
                                </a:solidFill>
                                <a:latin typeface="Cambria Math" panose="02040503050406030204" pitchFamily="18" charset="0"/>
                              </a:rPr>
                              <m:t>𝐼</m:t>
                            </m:r>
                          </m:e>
                          <m:sub>
                            <m:r>
                              <a:rPr lang="en-US" sz="1600" b="0" i="1" smtClean="0">
                                <a:solidFill>
                                  <a:prstClr val="black"/>
                                </a:solidFill>
                                <a:latin typeface="Cambria Math" panose="02040503050406030204" pitchFamily="18" charset="0"/>
                              </a:rPr>
                              <m:t>𝑡</m:t>
                            </m:r>
                          </m:sub>
                        </m:sSub>
                      </m:num>
                      <m:den>
                        <m:r>
                          <a:rPr lang="en-US" sz="1600" b="0" i="1" smtClean="0">
                            <a:solidFill>
                              <a:prstClr val="black"/>
                            </a:solidFill>
                            <a:latin typeface="Cambria Math" panose="02040503050406030204" pitchFamily="18" charset="0"/>
                          </a:rPr>
                          <m:t>𝐶𝑃</m:t>
                        </m:r>
                        <m:sSub>
                          <m:sSubPr>
                            <m:ctrlPr>
                              <a:rPr lang="en-US" sz="1600" b="0" i="1" smtClean="0">
                                <a:solidFill>
                                  <a:prstClr val="black"/>
                                </a:solidFill>
                                <a:latin typeface="Cambria Math" panose="02040503050406030204" pitchFamily="18" charset="0"/>
                              </a:rPr>
                            </m:ctrlPr>
                          </m:sSubPr>
                          <m:e>
                            <m:r>
                              <a:rPr lang="en-US" sz="1600" b="0" i="1" smtClean="0">
                                <a:solidFill>
                                  <a:prstClr val="black"/>
                                </a:solidFill>
                                <a:latin typeface="Cambria Math" panose="02040503050406030204" pitchFamily="18" charset="0"/>
                              </a:rPr>
                              <m:t>𝐼</m:t>
                            </m:r>
                          </m:e>
                          <m:sub>
                            <m:r>
                              <a:rPr lang="en-US" sz="1600" b="0" i="1" smtClean="0">
                                <a:solidFill>
                                  <a:prstClr val="black"/>
                                </a:solidFill>
                                <a:latin typeface="Cambria Math" panose="02040503050406030204" pitchFamily="18" charset="0"/>
                              </a:rPr>
                              <m:t>𝑏𝑎𝑠𝑒</m:t>
                            </m:r>
                          </m:sub>
                        </m:sSub>
                      </m:den>
                    </m:f>
                  </m:oMath>
                </a14:m>
                <a:r>
                  <a:rPr lang="en-US" sz="1600" dirty="0">
                    <a:solidFill>
                      <a:prstClr val="black"/>
                    </a:solidFill>
                    <a:latin typeface="Arial"/>
                  </a:rPr>
                  <a:t>=</a:t>
                </a:r>
                <a:r>
                  <a:rPr lang="en-US" sz="1600" dirty="0">
                    <a:solidFill>
                      <a:prstClr val="black"/>
                    </a:solidFill>
                  </a:rPr>
                  <a:t> </a:t>
                </a:r>
                <a14:m>
                  <m:oMath xmlns:m="http://schemas.openxmlformats.org/officeDocument/2006/math">
                    <m:f>
                      <m:fPr>
                        <m:ctrlPr>
                          <a:rPr lang="en-US" sz="1600" i="1">
                            <a:solidFill>
                              <a:prstClr val="black"/>
                            </a:solidFill>
                            <a:latin typeface="Cambria Math" panose="02040503050406030204" pitchFamily="18" charset="0"/>
                          </a:rPr>
                        </m:ctrlPr>
                      </m:fPr>
                      <m:num>
                        <m:r>
                          <a:rPr lang="en-US" sz="1600" i="1">
                            <a:solidFill>
                              <a:prstClr val="black"/>
                            </a:solidFill>
                            <a:latin typeface="Cambria Math" panose="02040503050406030204" pitchFamily="18" charset="0"/>
                          </a:rPr>
                          <m:t>𝐶𝑃</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𝐼</m:t>
                            </m:r>
                          </m:e>
                          <m:sub>
                            <m:r>
                              <a:rPr lang="en-US" sz="1600" i="1">
                                <a:solidFill>
                                  <a:prstClr val="black"/>
                                </a:solidFill>
                                <a:latin typeface="Cambria Math" panose="02040503050406030204" pitchFamily="18" charset="0"/>
                              </a:rPr>
                              <m:t>𝑡</m:t>
                            </m:r>
                          </m:sub>
                        </m:sSub>
                      </m:num>
                      <m:den>
                        <m:r>
                          <a:rPr lang="en-US" sz="1600" i="1">
                            <a:solidFill>
                              <a:prstClr val="black"/>
                            </a:solidFill>
                            <a:latin typeface="Cambria Math" panose="02040503050406030204" pitchFamily="18" charset="0"/>
                          </a:rPr>
                          <m:t>𝐶𝑃</m:t>
                        </m:r>
                        <m:sSub>
                          <m:sSubPr>
                            <m:ctrlPr>
                              <a:rPr lang="en-US" sz="1600" i="1">
                                <a:solidFill>
                                  <a:prstClr val="black"/>
                                </a:solidFill>
                                <a:latin typeface="Cambria Math" panose="02040503050406030204" pitchFamily="18" charset="0"/>
                              </a:rPr>
                            </m:ctrlPr>
                          </m:sSubPr>
                          <m:e>
                            <m:r>
                              <a:rPr lang="en-US" sz="1600" i="1">
                                <a:solidFill>
                                  <a:prstClr val="black"/>
                                </a:solidFill>
                                <a:latin typeface="Cambria Math" panose="02040503050406030204" pitchFamily="18" charset="0"/>
                              </a:rPr>
                              <m:t>𝐼</m:t>
                            </m:r>
                          </m:e>
                          <m:sub>
                            <m:r>
                              <a:rPr lang="en-US" sz="1600" b="0" i="1" smtClean="0">
                                <a:solidFill>
                                  <a:prstClr val="black"/>
                                </a:solidFill>
                                <a:latin typeface="Cambria Math" panose="02040503050406030204" pitchFamily="18" charset="0"/>
                              </a:rPr>
                              <m:t>2012</m:t>
                            </m:r>
                          </m:sub>
                        </m:sSub>
                      </m:den>
                    </m:f>
                  </m:oMath>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b="1" dirty="0">
                    <a:solidFill>
                      <a:prstClr val="black"/>
                    </a:solidFill>
                    <a:latin typeface="Arial"/>
                  </a:rPr>
                  <a:t>Express the variables in real terms using the index you built and the nominal variables. </a:t>
                </a:r>
                <a:r>
                  <a:rPr lang="en-US" sz="1400" dirty="0">
                    <a:solidFill>
                      <a:prstClr val="black"/>
                    </a:solidFill>
                    <a:latin typeface="Arial"/>
                  </a:rPr>
                  <a:t>Note the implicit definition of GDP in this case is: </a:t>
                </a:r>
                <a:endParaRPr lang="en-US" sz="1400" b="1" dirty="0">
                  <a:solidFill>
                    <a:prstClr val="black"/>
                  </a:solidFill>
                  <a:latin typeface="Arial"/>
                </a:endParaRPr>
              </a:p>
              <a:p>
                <a:pPr algn="ct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𝐺𝐷</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𝐶𝑃𝐼</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m:oMathPara>
                </a14:m>
                <a:endParaRPr lang="en-US" sz="1400" dirty="0">
                  <a:solidFill>
                    <a:prstClr val="black"/>
                  </a:solidFill>
                  <a:latin typeface="Arial"/>
                </a:endParaRP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47078" y="683420"/>
                <a:ext cx="8578633" cy="3275320"/>
              </a:xfrm>
              <a:prstGeom prst="rect">
                <a:avLst/>
              </a:prstGeom>
              <a:blipFill>
                <a:blip r:embed="rId2"/>
                <a:stretch>
                  <a:fillRect l="-213" t="-372" r="-142"/>
                </a:stretch>
              </a:blipFill>
            </p:spPr>
            <p:txBody>
              <a:bodyPr/>
              <a:lstStyle/>
              <a:p>
                <a:r>
                  <a:rPr lang="en-US">
                    <a:noFill/>
                  </a:rPr>
                  <a:t> </a:t>
                </a:r>
              </a:p>
            </p:txBody>
          </p:sp>
        </mc:Fallback>
      </mc:AlternateContent>
    </p:spTree>
    <p:extLst>
      <p:ext uri="{BB962C8B-B14F-4D97-AF65-F5344CB8AC3E}">
        <p14:creationId xmlns:p14="http://schemas.microsoft.com/office/powerpoint/2010/main" val="68562305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Expressing Variables in Real Terms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147078" y="748270"/>
                <a:ext cx="8578633" cy="3862404"/>
              </a:xfrm>
              <a:prstGeom prst="rect">
                <a:avLst/>
              </a:prstGeom>
              <a:noFill/>
            </p:spPr>
            <p:txBody>
              <a:bodyPr wrap="square">
                <a:spAutoFit/>
              </a:bodyPr>
              <a:lstStyle/>
              <a:p>
                <a:pPr defTabSz="457189">
                  <a:spcBef>
                    <a:spcPts val="1200"/>
                  </a:spcBef>
                  <a:spcAft>
                    <a:spcPts val="600"/>
                  </a:spcAft>
                </a:pPr>
                <a:r>
                  <a:rPr lang="en-US" sz="1400" b="1" dirty="0">
                    <a:solidFill>
                      <a:prstClr val="black"/>
                    </a:solidFill>
                    <a:latin typeface="Arial"/>
                  </a:rPr>
                  <a:t>Express the variables in real terms using the index you built and the nominal variables.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Write the inverse of the Index.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num>
                        <m:den>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𝐶𝑃</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𝐼</m:t>
                              </m:r>
                            </m:e>
                            <m:sub>
                              <m:r>
                                <a:rPr lang="en-US" sz="1400" b="0" i="1" smtClean="0">
                                  <a:solidFill>
                                    <a:prstClr val="black"/>
                                  </a:solidFill>
                                  <a:latin typeface="Cambria Math" panose="02040503050406030204" pitchFamily="18" charset="0"/>
                                </a:rPr>
                                <m:t>𝑏𝑎𝑠𝑒</m:t>
                              </m:r>
                            </m:sub>
                          </m:sSub>
                        </m:num>
                        <m:den>
                          <m:r>
                            <a:rPr lang="en-US" sz="1400" b="0" i="1" smtClean="0">
                              <a:solidFill>
                                <a:prstClr val="black"/>
                              </a:solidFill>
                              <a:latin typeface="Cambria Math" panose="02040503050406030204" pitchFamily="18" charset="0"/>
                            </a:rPr>
                            <m:t>𝐶𝑃</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𝐼</m:t>
                              </m:r>
                            </m:e>
                            <m:sub>
                              <m:r>
                                <a:rPr lang="en-US" sz="1400" b="0" i="1" smtClean="0">
                                  <a:solidFill>
                                    <a:prstClr val="black"/>
                                  </a:solidFill>
                                  <a:latin typeface="Cambria Math" panose="02040503050406030204" pitchFamily="18" charset="0"/>
                                </a:rPr>
                                <m:t>𝑡</m:t>
                              </m:r>
                            </m:sub>
                          </m:sSub>
                        </m:den>
                      </m:f>
                    </m:oMath>
                  </m:oMathPara>
                </a14:m>
                <a:endParaRPr lang="en-US" sz="1400" b="1"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Multiply it by the definition of nominal GDP (or any variable you want to express in chained dollars): </a:t>
                </a:r>
                <a:endParaRPr lang="en-US" sz="1400" b="0" i="1" dirty="0">
                  <a:solidFill>
                    <a:prstClr val="black"/>
                  </a:solidFill>
                  <a:latin typeface="Cambria Math" panose="02040503050406030204" pitchFamily="18" charset="0"/>
                </a:endParaRPr>
              </a:p>
              <a:p>
                <a:pPr algn="ctr" defTabSz="457189">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num>
                        <m:den>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𝐺𝐷</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f>
                            <m:fPr>
                              <m:ctrlPr>
                                <a:rPr lang="en-US" sz="1400" i="1">
                                  <a:solidFill>
                                    <a:prstClr val="black"/>
                                  </a:solidFill>
                                  <a:latin typeface="Cambria Math" panose="02040503050406030204" pitchFamily="18" charset="0"/>
                                </a:rPr>
                              </m:ctrlPr>
                            </m:fPr>
                            <m:num>
                              <m:r>
                                <a:rPr lang="en-US" sz="1400" i="1">
                                  <a:solidFill>
                                    <a:prstClr val="black"/>
                                  </a:solidFill>
                                  <a:latin typeface="Cambria Math" panose="02040503050406030204" pitchFamily="18" charset="0"/>
                                </a:rPr>
                                <m:t>𝐶𝑃</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𝐼</m:t>
                                  </m:r>
                                </m:e>
                                <m:sub>
                                  <m:r>
                                    <a:rPr lang="en-US" sz="1400" i="1">
                                      <a:solidFill>
                                        <a:prstClr val="black"/>
                                      </a:solidFill>
                                      <a:latin typeface="Cambria Math" panose="02040503050406030204" pitchFamily="18" charset="0"/>
                                    </a:rPr>
                                    <m:t>𝑏𝑎𝑠𝑒</m:t>
                                  </m:r>
                                </m:sub>
                              </m:sSub>
                            </m:num>
                            <m:den>
                              <m:r>
                                <a:rPr lang="en-US" sz="1400" i="1">
                                  <a:solidFill>
                                    <a:prstClr val="black"/>
                                  </a:solidFill>
                                  <a:latin typeface="Cambria Math" panose="02040503050406030204" pitchFamily="18" charset="0"/>
                                </a:rPr>
                                <m:t>𝐶𝑃</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𝐼</m:t>
                                  </m:r>
                                </m:e>
                                <m:sub>
                                  <m:r>
                                    <a:rPr lang="en-US" sz="1400" i="1">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𝐶𝑃𝐼</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m:oMathPara>
                </a14:m>
                <a:endParaRPr lang="en-US" sz="1400" b="0" i="1" dirty="0">
                  <a:solidFill>
                    <a:prstClr val="black"/>
                  </a:solidFill>
                  <a:latin typeface="Cambria Math" panose="02040503050406030204" pitchFamily="18" charset="0"/>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CPI terms cancel each other </a:t>
                </a:r>
                <a:endParaRPr lang="en-US" sz="1400" b="0" i="1" dirty="0">
                  <a:solidFill>
                    <a:prstClr val="black"/>
                  </a:solidFill>
                  <a:latin typeface="Cambria Math" panose="02040503050406030204" pitchFamily="18" charset="0"/>
                </a:endParaRPr>
              </a:p>
              <a:p>
                <a:pPr algn="ctr" defTabSz="457189">
                  <a:spcBef>
                    <a:spcPts val="1200"/>
                  </a:spcBef>
                  <a:spcAft>
                    <a:spcPts val="600"/>
                  </a:spcAft>
                </a:pPr>
                <a14:m>
                  <m:oMathPara xmlns:m="http://schemas.openxmlformats.org/officeDocument/2006/math">
                    <m:oMathParaPr>
                      <m:jc m:val="centerGroup"/>
                    </m:oMathParaPr>
                    <m:oMath xmlns:m="http://schemas.openxmlformats.org/officeDocument/2006/math">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num>
                        <m:den>
                          <m:r>
                            <a:rPr lang="en-US" sz="1400" b="0" i="1" smtClean="0">
                              <a:solidFill>
                                <a:prstClr val="black"/>
                              </a:solidFill>
                              <a:latin typeface="Cambria Math" panose="02040503050406030204" pitchFamily="18" charset="0"/>
                            </a:rPr>
                            <m:t>𝐼𝑛𝑑𝑒</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𝑥</m:t>
                              </m:r>
                            </m:e>
                            <m:sub>
                              <m:r>
                                <a:rPr lang="en-US" sz="1400" b="0" i="1" smtClean="0">
                                  <a:solidFill>
                                    <a:prstClr val="black"/>
                                  </a:solidFill>
                                  <a:latin typeface="Cambria Math" panose="02040503050406030204" pitchFamily="18" charset="0"/>
                                </a:rPr>
                                <m:t>𝑡</m:t>
                              </m:r>
                            </m:sub>
                          </m:sSub>
                        </m:den>
                      </m:f>
                      <m:r>
                        <a:rPr lang="en-US" sz="1400" b="0" i="1" smtClean="0">
                          <a:solidFill>
                            <a:prstClr val="black"/>
                          </a:solidFill>
                          <a:latin typeface="Cambria Math" panose="02040503050406030204" pitchFamily="18" charset="0"/>
                        </a:rPr>
                        <m:t>×</m:t>
                      </m:r>
                      <m:r>
                        <a:rPr lang="en-US" sz="1400" b="0" i="1" smtClean="0">
                          <a:solidFill>
                            <a:prstClr val="black"/>
                          </a:solidFill>
                          <a:latin typeface="Cambria Math" panose="02040503050406030204" pitchFamily="18" charset="0"/>
                        </a:rPr>
                        <m:t>𝐺𝐷</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𝑃</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𝐶𝑃𝐼</m:t>
                          </m:r>
                        </m:e>
                        <m:sub>
                          <m:r>
                            <a:rPr lang="en-US" sz="1400" b="0" i="1" smtClean="0">
                              <a:solidFill>
                                <a:prstClr val="black"/>
                              </a:solidFill>
                              <a:latin typeface="Cambria Math" panose="02040503050406030204" pitchFamily="18" charset="0"/>
                            </a:rPr>
                            <m:t>𝑏𝑎𝑠𝑒</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m:oMathPara>
                </a14:m>
                <a:endParaRPr lang="en-US" sz="1400" b="0" i="1" dirty="0">
                  <a:solidFill>
                    <a:prstClr val="black"/>
                  </a:solidFill>
                  <a:latin typeface="Cambria Math" panose="02040503050406030204" pitchFamily="18" charset="0"/>
                </a:endParaRPr>
              </a:p>
              <a:p>
                <a:pPr marL="285750" indent="-285750" defTabSz="457189">
                  <a:spcBef>
                    <a:spcPts val="1200"/>
                  </a:spcBef>
                  <a:spcAft>
                    <a:spcPts val="600"/>
                  </a:spcAft>
                  <a:buFont typeface="Arial" panose="020B0604020202020204" pitchFamily="34" charset="0"/>
                  <a:buChar char="•"/>
                </a:pPr>
                <a14:m>
                  <m:oMath xmlns:m="http://schemas.openxmlformats.org/officeDocument/2006/math">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𝑌</m:t>
                        </m:r>
                      </m:e>
                      <m:sub>
                        <m:r>
                          <a:rPr lang="en-US" sz="1400" b="0" i="1" smtClean="0">
                            <a:solidFill>
                              <a:prstClr val="black"/>
                            </a:solidFill>
                            <a:latin typeface="Cambria Math" panose="02040503050406030204" pitchFamily="18" charset="0"/>
                          </a:rPr>
                          <m:t>𝑡</m:t>
                        </m:r>
                      </m:sub>
                    </m:sSub>
                  </m:oMath>
                </a14:m>
                <a:r>
                  <a:rPr lang="en-US" sz="1400" i="1" dirty="0">
                    <a:solidFill>
                      <a:prstClr val="black"/>
                    </a:solidFill>
                    <a:latin typeface="Cambria Math" panose="02040503050406030204" pitchFamily="18" charset="0"/>
                  </a:rPr>
                  <a:t> </a:t>
                </a:r>
                <a:r>
                  <a:rPr lang="en-US" sz="1400" dirty="0">
                    <a:solidFill>
                      <a:prstClr val="black"/>
                    </a:solidFill>
                    <a:latin typeface="Arial"/>
                  </a:rPr>
                  <a:t>is expressed in physical units, hence </a:t>
                </a:r>
                <a14:m>
                  <m:oMath xmlns:m="http://schemas.openxmlformats.org/officeDocument/2006/math">
                    <m:sSub>
                      <m:sSubPr>
                        <m:ctrlPr>
                          <a:rPr lang="en-US" sz="1400" i="1">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m:t>
                        </m:r>
                        <m:r>
                          <a:rPr lang="en-US" sz="1400" i="1">
                            <a:solidFill>
                              <a:prstClr val="black"/>
                            </a:solidFill>
                            <a:latin typeface="Cambria Math" panose="02040503050406030204" pitchFamily="18" charset="0"/>
                          </a:rPr>
                          <m:t>𝐶𝑃𝐼</m:t>
                        </m:r>
                      </m:e>
                      <m:sub>
                        <m:r>
                          <a:rPr lang="en-US" sz="1400" i="1">
                            <a:solidFill>
                              <a:prstClr val="black"/>
                            </a:solidFill>
                            <a:latin typeface="Cambria Math" panose="02040503050406030204" pitchFamily="18" charset="0"/>
                          </a:rPr>
                          <m:t>𝑏𝑎𝑠𝑒</m:t>
                        </m:r>
                      </m:sub>
                    </m:sSub>
                    <m:r>
                      <a:rPr lang="en-US" sz="1400" i="1">
                        <a:solidFill>
                          <a:prstClr val="black"/>
                        </a:solidFill>
                        <a:latin typeface="Cambria Math" panose="02040503050406030204" pitchFamily="18" charset="0"/>
                      </a:rPr>
                      <m:t>×</m:t>
                    </m:r>
                    <m:sSub>
                      <m:sSubPr>
                        <m:ctrlPr>
                          <a:rPr lang="en-US" sz="1400" i="1">
                            <a:solidFill>
                              <a:prstClr val="black"/>
                            </a:solidFill>
                            <a:latin typeface="Cambria Math" panose="02040503050406030204" pitchFamily="18" charset="0"/>
                          </a:rPr>
                        </m:ctrlPr>
                      </m:sSubPr>
                      <m:e>
                        <m:r>
                          <a:rPr lang="en-US" sz="1400" i="1">
                            <a:solidFill>
                              <a:prstClr val="black"/>
                            </a:solidFill>
                            <a:latin typeface="Cambria Math" panose="02040503050406030204" pitchFamily="18" charset="0"/>
                          </a:rPr>
                          <m:t>𝑌</m:t>
                        </m:r>
                      </m:e>
                      <m:sub>
                        <m:r>
                          <a:rPr lang="en-US" sz="1400" i="1">
                            <a:solidFill>
                              <a:prstClr val="black"/>
                            </a:solidFill>
                            <a:latin typeface="Cambria Math" panose="02040503050406030204" pitchFamily="18" charset="0"/>
                          </a:rPr>
                          <m:t>𝑡</m:t>
                        </m:r>
                      </m:sub>
                    </m:sSub>
                  </m:oMath>
                </a14:m>
                <a:r>
                  <a:rPr lang="en-US" sz="1400" b="0" i="1" dirty="0">
                    <a:solidFill>
                      <a:prstClr val="black"/>
                    </a:solidFill>
                    <a:latin typeface="Cambria Math" panose="02040503050406030204" pitchFamily="18" charset="0"/>
                  </a:rPr>
                  <a:t>) </a:t>
                </a:r>
                <a:r>
                  <a:rPr lang="en-US" sz="1400" dirty="0">
                    <a:solidFill>
                      <a:prstClr val="black"/>
                    </a:solidFill>
                    <a:latin typeface="Arial"/>
                  </a:rPr>
                  <a:t>measures the market value of units produced in year t in terms of the value of money observed in the base year. </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147078" y="748270"/>
                <a:ext cx="8578633" cy="3862404"/>
              </a:xfrm>
              <a:prstGeom prst="rect">
                <a:avLst/>
              </a:prstGeom>
              <a:blipFill>
                <a:blip r:embed="rId2"/>
                <a:stretch>
                  <a:fillRect l="-213" t="-316" b="-790"/>
                </a:stretch>
              </a:blipFill>
            </p:spPr>
            <p:txBody>
              <a:bodyPr/>
              <a:lstStyle/>
              <a:p>
                <a:r>
                  <a:rPr lang="en-US">
                    <a:noFill/>
                  </a:rPr>
                  <a:t> </a:t>
                </a:r>
              </a:p>
            </p:txBody>
          </p:sp>
        </mc:Fallback>
      </mc:AlternateContent>
    </p:spTree>
    <p:extLst>
      <p:ext uri="{BB962C8B-B14F-4D97-AF65-F5344CB8AC3E}">
        <p14:creationId xmlns:p14="http://schemas.microsoft.com/office/powerpoint/2010/main" val="246510493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Expressing Variables in Real Terms</a:t>
            </a:r>
          </a:p>
        </p:txBody>
      </p:sp>
      <p:sp>
        <p:nvSpPr>
          <p:cNvPr id="11" name="TextBox 10">
            <a:extLst>
              <a:ext uri="{FF2B5EF4-FFF2-40B4-BE49-F238E27FC236}">
                <a16:creationId xmlns:a16="http://schemas.microsoft.com/office/drawing/2014/main" id="{8BD5BD6A-4117-9F80-6CB1-D316E34598EB}"/>
              </a:ext>
            </a:extLst>
          </p:cNvPr>
          <p:cNvSpPr txBox="1"/>
          <p:nvPr/>
        </p:nvSpPr>
        <p:spPr>
          <a:xfrm>
            <a:off x="147078" y="748270"/>
            <a:ext cx="8578633" cy="307777"/>
          </a:xfrm>
          <a:prstGeom prst="rect">
            <a:avLst/>
          </a:prstGeom>
          <a:noFill/>
        </p:spPr>
        <p:txBody>
          <a:bodyPr wrap="square">
            <a:spAutoFit/>
          </a:bodyPr>
          <a:lstStyle/>
          <a:p>
            <a:pPr defTabSz="457189">
              <a:spcBef>
                <a:spcPts val="1200"/>
              </a:spcBef>
              <a:spcAft>
                <a:spcPts val="600"/>
              </a:spcAft>
            </a:pPr>
            <a:r>
              <a:rPr lang="en-US" sz="1400" b="1" dirty="0">
                <a:solidFill>
                  <a:prstClr val="black"/>
                </a:solidFill>
                <a:latin typeface="Arial"/>
              </a:rPr>
              <a:t>Example: Nominal and Real GDP</a:t>
            </a:r>
          </a:p>
        </p:txBody>
      </p:sp>
      <p:graphicFrame>
        <p:nvGraphicFramePr>
          <p:cNvPr id="4" name="Table 3">
            <a:extLst>
              <a:ext uri="{FF2B5EF4-FFF2-40B4-BE49-F238E27FC236}">
                <a16:creationId xmlns:a16="http://schemas.microsoft.com/office/drawing/2014/main" id="{9C0B8775-107F-8DA7-90F4-770CAB0B02FE}"/>
              </a:ext>
            </a:extLst>
          </p:cNvPr>
          <p:cNvGraphicFramePr>
            <a:graphicFrameLocks noGrp="1"/>
          </p:cNvGraphicFramePr>
          <p:nvPr>
            <p:extLst>
              <p:ext uri="{D42A27DB-BD31-4B8C-83A1-F6EECF244321}">
                <p14:modId xmlns:p14="http://schemas.microsoft.com/office/powerpoint/2010/main" val="897293070"/>
              </p:ext>
            </p:extLst>
          </p:nvPr>
        </p:nvGraphicFramePr>
        <p:xfrm>
          <a:off x="836579" y="1464875"/>
          <a:ext cx="7383293" cy="2590800"/>
        </p:xfrm>
        <a:graphic>
          <a:graphicData uri="http://schemas.openxmlformats.org/drawingml/2006/table">
            <a:tbl>
              <a:tblPr/>
              <a:tblGrid>
                <a:gridCol w="874798">
                  <a:extLst>
                    <a:ext uri="{9D8B030D-6E8A-4147-A177-3AD203B41FA5}">
                      <a16:colId xmlns:a16="http://schemas.microsoft.com/office/drawing/2014/main" val="1044692036"/>
                    </a:ext>
                  </a:extLst>
                </a:gridCol>
                <a:gridCol w="839806">
                  <a:extLst>
                    <a:ext uri="{9D8B030D-6E8A-4147-A177-3AD203B41FA5}">
                      <a16:colId xmlns:a16="http://schemas.microsoft.com/office/drawing/2014/main" val="840418571"/>
                    </a:ext>
                  </a:extLst>
                </a:gridCol>
                <a:gridCol w="1714603">
                  <a:extLst>
                    <a:ext uri="{9D8B030D-6E8A-4147-A177-3AD203B41FA5}">
                      <a16:colId xmlns:a16="http://schemas.microsoft.com/office/drawing/2014/main" val="581659941"/>
                    </a:ext>
                  </a:extLst>
                </a:gridCol>
                <a:gridCol w="1417173">
                  <a:extLst>
                    <a:ext uri="{9D8B030D-6E8A-4147-A177-3AD203B41FA5}">
                      <a16:colId xmlns:a16="http://schemas.microsoft.com/office/drawing/2014/main" val="3526497007"/>
                    </a:ext>
                  </a:extLst>
                </a:gridCol>
                <a:gridCol w="2536913">
                  <a:extLst>
                    <a:ext uri="{9D8B030D-6E8A-4147-A177-3AD203B41FA5}">
                      <a16:colId xmlns:a16="http://schemas.microsoft.com/office/drawing/2014/main" val="232788540"/>
                    </a:ext>
                  </a:extLst>
                </a:gridCol>
              </a:tblGrid>
              <a:tr h="390525">
                <a:tc>
                  <a:txBody>
                    <a:bodyPr/>
                    <a:lstStyle/>
                    <a:p>
                      <a:pPr algn="ctr" rtl="0" fontAlgn="b"/>
                      <a:r>
                        <a:rPr lang="en-US" sz="1200" b="0" i="0" u="none" strike="noStrike" dirty="0">
                          <a:solidFill>
                            <a:srgbClr val="000000"/>
                          </a:solidFill>
                          <a:effectLst/>
                          <a:latin typeface="Arial" panose="020B0604020202020204" pitchFamily="34" charset="0"/>
                        </a:rPr>
                        <a:t>Year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CPI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Nominal GDP </a:t>
                      </a:r>
                    </a:p>
                    <a:p>
                      <a:pPr algn="ctr" rtl="0" fontAlgn="b"/>
                      <a:r>
                        <a:rPr lang="en-US" sz="1200" b="0" i="0" u="none" strike="noStrike" dirty="0">
                          <a:solidFill>
                            <a:srgbClr val="000000"/>
                          </a:solidFill>
                          <a:effectLst/>
                          <a:latin typeface="Arial" panose="020B0604020202020204" pitchFamily="34" charset="0"/>
                        </a:rPr>
                        <a:t>($ Billions)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CPI </a:t>
                      </a:r>
                    </a:p>
                    <a:p>
                      <a:pPr algn="ctr" rtl="0" fontAlgn="b"/>
                      <a:r>
                        <a:rPr lang="en-US" sz="1200" b="0" i="0" u="none" strike="noStrike" dirty="0">
                          <a:solidFill>
                            <a:srgbClr val="000000"/>
                          </a:solidFill>
                          <a:effectLst/>
                          <a:latin typeface="Arial" panose="020B0604020202020204" pitchFamily="34" charset="0"/>
                        </a:rPr>
                        <a:t>(Index Base 2012)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Real GDP </a:t>
                      </a:r>
                    </a:p>
                    <a:p>
                      <a:pPr algn="ctr" rtl="0" fontAlgn="b"/>
                      <a:r>
                        <a:rPr lang="en-US" sz="1200" b="0" i="0" u="none" strike="noStrike" dirty="0">
                          <a:solidFill>
                            <a:srgbClr val="000000"/>
                          </a:solidFill>
                          <a:effectLst/>
                          <a:latin typeface="Arial" panose="020B0604020202020204" pitchFamily="34" charset="0"/>
                        </a:rPr>
                        <a:t>($ Billions, Chained 2012)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3760644"/>
                  </a:ext>
                </a:extLst>
              </a:tr>
              <a:tr h="200025">
                <a:tc>
                  <a:txBody>
                    <a:bodyPr/>
                    <a:lstStyle/>
                    <a:p>
                      <a:pPr algn="ctr" rtl="0" fontAlgn="b"/>
                      <a:r>
                        <a:rPr lang="en-US" sz="1200" b="0" i="0" u="none" strike="noStrike">
                          <a:solidFill>
                            <a:srgbClr val="000000"/>
                          </a:solidFill>
                          <a:effectLst/>
                          <a:latin typeface="Arial" panose="020B0604020202020204" pitchFamily="34" charset="0"/>
                        </a:rPr>
                        <a:t>2010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15,049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0.95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15,843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0804087"/>
                  </a:ext>
                </a:extLst>
              </a:tr>
              <a:tr h="200025">
                <a:tc>
                  <a:txBody>
                    <a:bodyPr/>
                    <a:lstStyle/>
                    <a:p>
                      <a:pPr algn="ctr" rtl="0" fontAlgn="b"/>
                      <a:r>
                        <a:rPr lang="en-US" sz="1200" b="0" i="0" u="none" strike="noStrike">
                          <a:solidFill>
                            <a:srgbClr val="000000"/>
                          </a:solidFill>
                          <a:effectLst/>
                          <a:latin typeface="Arial" panose="020B0604020202020204" pitchFamily="34" charset="0"/>
                        </a:rPr>
                        <a:t>2011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225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15,600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0.98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15,923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6589013"/>
                  </a:ext>
                </a:extLst>
              </a:tr>
              <a:tr h="200025">
                <a:tc>
                  <a:txBody>
                    <a:bodyPr/>
                    <a:lstStyle/>
                    <a:p>
                      <a:pPr algn="ctr" rtl="0" fontAlgn="b"/>
                      <a:r>
                        <a:rPr lang="en-US" sz="1200" b="0" i="0" u="none" strike="noStrike" dirty="0">
                          <a:solidFill>
                            <a:srgbClr val="000000"/>
                          </a:solidFill>
                          <a:effectLst/>
                          <a:latin typeface="Arial" panose="020B0604020202020204" pitchFamily="34" charset="0"/>
                        </a:rPr>
                        <a:t>2012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r>
                        <a:rPr lang="en-US" sz="1200" b="0" i="0" u="none" strike="noStrike" dirty="0">
                          <a:solidFill>
                            <a:srgbClr val="000000"/>
                          </a:solidFill>
                          <a:effectLst/>
                          <a:latin typeface="Arial" panose="020B0604020202020204" pitchFamily="34" charset="0"/>
                        </a:rPr>
                        <a:t>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r>
                        <a:rPr lang="en-US" sz="1200" b="0" i="0" u="none" strike="noStrike" dirty="0">
                          <a:solidFill>
                            <a:srgbClr val="000000"/>
                          </a:solidFill>
                          <a:effectLst/>
                          <a:latin typeface="Arial" panose="020B0604020202020204" pitchFamily="34" charset="0"/>
                        </a:rPr>
                        <a:t>16,254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r>
                        <a:rPr lang="en-US" sz="12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rtl="0" fontAlgn="b"/>
                      <a:r>
                        <a:rPr lang="en-US" sz="1200" b="0" i="0" u="none" strike="noStrike" dirty="0">
                          <a:solidFill>
                            <a:srgbClr val="000000"/>
                          </a:solidFill>
                          <a:effectLst/>
                          <a:latin typeface="Arial" panose="020B0604020202020204" pitchFamily="34" charset="0"/>
                        </a:rPr>
                        <a:t>16,254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684580051"/>
                  </a:ext>
                </a:extLst>
              </a:tr>
              <a:tr h="200025">
                <a:tc>
                  <a:txBody>
                    <a:bodyPr/>
                    <a:lstStyle/>
                    <a:p>
                      <a:pPr algn="ctr" rtl="0" fontAlgn="b"/>
                      <a:r>
                        <a:rPr lang="en-US" sz="1200" b="0" i="0" u="none" strike="noStrike">
                          <a:solidFill>
                            <a:srgbClr val="000000"/>
                          </a:solidFill>
                          <a:effectLst/>
                          <a:latin typeface="Arial" panose="020B0604020202020204" pitchFamily="34" charset="0"/>
                        </a:rPr>
                        <a:t>2013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16,843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16,600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38789072"/>
                  </a:ext>
                </a:extLst>
              </a:tr>
              <a:tr h="200025">
                <a:tc>
                  <a:txBody>
                    <a:bodyPr/>
                    <a:lstStyle/>
                    <a:p>
                      <a:pPr algn="ctr" rtl="0" fontAlgn="b"/>
                      <a:r>
                        <a:rPr lang="en-US" sz="1200" b="0" i="0" u="none" strike="noStrike">
                          <a:solidFill>
                            <a:srgbClr val="000000"/>
                          </a:solidFill>
                          <a:effectLst/>
                          <a:latin typeface="Arial" panose="020B0604020202020204" pitchFamily="34" charset="0"/>
                        </a:rPr>
                        <a:t>2014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17,551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17,022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46729430"/>
                  </a:ext>
                </a:extLst>
              </a:tr>
              <a:tr h="200025">
                <a:tc>
                  <a:txBody>
                    <a:bodyPr/>
                    <a:lstStyle/>
                    <a:p>
                      <a:pPr algn="ctr" rtl="0" fontAlgn="b"/>
                      <a:r>
                        <a:rPr lang="en-US" sz="1200" b="0" i="0" u="none" strike="noStrike">
                          <a:solidFill>
                            <a:srgbClr val="000000"/>
                          </a:solidFill>
                          <a:effectLst/>
                          <a:latin typeface="Arial" panose="020B0604020202020204" pitchFamily="34" charset="0"/>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18,206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17,636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2161205"/>
                  </a:ext>
                </a:extLst>
              </a:tr>
              <a:tr h="200025">
                <a:tc>
                  <a:txBody>
                    <a:bodyPr/>
                    <a:lstStyle/>
                    <a:p>
                      <a:pPr algn="ctr" rtl="0" fontAlgn="b"/>
                      <a:r>
                        <a:rPr lang="en-US" sz="1200" b="0" i="0" u="none" strike="noStrike">
                          <a:solidFill>
                            <a:srgbClr val="000000"/>
                          </a:solidFill>
                          <a:effectLst/>
                          <a:latin typeface="Arial" panose="020B0604020202020204" pitchFamily="34" charset="0"/>
                        </a:rPr>
                        <a:t>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18,695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17,884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46931330"/>
                  </a:ext>
                </a:extLst>
              </a:tr>
              <a:tr h="200025">
                <a:tc>
                  <a:txBody>
                    <a:bodyPr/>
                    <a:lstStyle/>
                    <a:p>
                      <a:pPr algn="ctr" rtl="0" fontAlgn="b"/>
                      <a:r>
                        <a:rPr lang="en-US" sz="1200" b="0" i="0" u="none" strike="noStrike">
                          <a:solidFill>
                            <a:srgbClr val="000000"/>
                          </a:solidFill>
                          <a:effectLst/>
                          <a:latin typeface="Arial" panose="020B0604020202020204" pitchFamily="34" charset="0"/>
                        </a:rPr>
                        <a:t>2017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19,477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18,243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960101"/>
                  </a:ext>
                </a:extLst>
              </a:tr>
              <a:tr h="200025">
                <a:tc>
                  <a:txBody>
                    <a:bodyPr/>
                    <a:lstStyle/>
                    <a:p>
                      <a:pPr algn="ctr" rtl="0" fontAlgn="b"/>
                      <a:r>
                        <a:rPr lang="en-US" sz="1200" b="0" i="0" u="none" strike="noStrike">
                          <a:solidFill>
                            <a:srgbClr val="000000"/>
                          </a:solidFill>
                          <a:effectLst/>
                          <a:latin typeface="Arial" panose="020B0604020202020204" pitchFamily="34" charset="0"/>
                        </a:rPr>
                        <a:t>2018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20,533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18,774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89504674"/>
                  </a:ext>
                </a:extLst>
              </a:tr>
              <a:tr h="200025">
                <a:tc>
                  <a:txBody>
                    <a:bodyPr/>
                    <a:lstStyle/>
                    <a:p>
                      <a:pPr algn="ctr" rtl="0" fontAlgn="b"/>
                      <a:r>
                        <a:rPr lang="en-US" sz="1200" b="0" i="0" u="none" strike="noStrike">
                          <a:solidFill>
                            <a:srgbClr val="000000"/>
                          </a:solidFill>
                          <a:effectLst/>
                          <a:latin typeface="Arial" panose="020B0604020202020204" pitchFamily="34" charset="0"/>
                        </a:rPr>
                        <a:t>2019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21,381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19,201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49013578"/>
                  </a:ext>
                </a:extLst>
              </a:tr>
              <a:tr h="200025">
                <a:tc>
                  <a:txBody>
                    <a:bodyPr/>
                    <a:lstStyle/>
                    <a:p>
                      <a:pPr algn="ctr" rtl="0" fontAlgn="b"/>
                      <a:r>
                        <a:rPr lang="en-US" sz="1200" b="0" i="0" u="none" strike="noStrike">
                          <a:solidFill>
                            <a:srgbClr val="000000"/>
                          </a:solidFill>
                          <a:effectLst/>
                          <a:latin typeface="Arial" panose="020B0604020202020204" pitchFamily="34" charset="0"/>
                        </a:rPr>
                        <a:t>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21,060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18,680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27889447"/>
                  </a:ext>
                </a:extLst>
              </a:tr>
            </a:tbl>
          </a:graphicData>
        </a:graphic>
      </p:graphicFrame>
      <p:sp>
        <p:nvSpPr>
          <p:cNvPr id="5" name="TextBox 4">
            <a:extLst>
              <a:ext uri="{FF2B5EF4-FFF2-40B4-BE49-F238E27FC236}">
                <a16:creationId xmlns:a16="http://schemas.microsoft.com/office/drawing/2014/main" id="{49A72E0F-6539-117E-7285-9BD7EB9FC4BF}"/>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spTree>
    <p:extLst>
      <p:ext uri="{BB962C8B-B14F-4D97-AF65-F5344CB8AC3E}">
        <p14:creationId xmlns:p14="http://schemas.microsoft.com/office/powerpoint/2010/main" val="1320579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Nominal and Real GDP for the United States</a:t>
            </a:r>
          </a:p>
        </p:txBody>
      </p:sp>
      <p:sp>
        <p:nvSpPr>
          <p:cNvPr id="5" name="TextBox 4">
            <a:extLst>
              <a:ext uri="{FF2B5EF4-FFF2-40B4-BE49-F238E27FC236}">
                <a16:creationId xmlns:a16="http://schemas.microsoft.com/office/drawing/2014/main" id="{FF61E4F4-C2A2-9592-A2FD-14B81993E1A8}"/>
              </a:ext>
            </a:extLst>
          </p:cNvPr>
          <p:cNvSpPr txBox="1"/>
          <p:nvPr/>
        </p:nvSpPr>
        <p:spPr>
          <a:xfrm>
            <a:off x="7843425" y="4473628"/>
            <a:ext cx="1264762" cy="276999"/>
          </a:xfrm>
          <a:prstGeom prst="rect">
            <a:avLst/>
          </a:prstGeom>
          <a:noFill/>
        </p:spPr>
        <p:txBody>
          <a:bodyPr wrap="square">
            <a:spAutoFit/>
          </a:bodyPr>
          <a:lstStyle/>
          <a:p>
            <a:r>
              <a:rPr lang="en-US" sz="1200" i="1" dirty="0"/>
              <a:t>Source: FRED</a:t>
            </a:r>
          </a:p>
        </p:txBody>
      </p:sp>
      <p:pic>
        <p:nvPicPr>
          <p:cNvPr id="7" name="Picture 6" descr="Graphical user interface&#10;&#10;Description automatically generated">
            <a:extLst>
              <a:ext uri="{FF2B5EF4-FFF2-40B4-BE49-F238E27FC236}">
                <a16:creationId xmlns:a16="http://schemas.microsoft.com/office/drawing/2014/main" id="{723CE2FF-08B0-8E1F-8B40-858D153CD226}"/>
              </a:ext>
            </a:extLst>
          </p:cNvPr>
          <p:cNvPicPr>
            <a:picLocks noChangeAspect="1"/>
          </p:cNvPicPr>
          <p:nvPr/>
        </p:nvPicPr>
        <p:blipFill>
          <a:blip r:embed="rId2"/>
          <a:stretch>
            <a:fillRect/>
          </a:stretch>
        </p:blipFill>
        <p:spPr>
          <a:xfrm>
            <a:off x="563880" y="643247"/>
            <a:ext cx="7772400" cy="3886200"/>
          </a:xfrm>
          <a:prstGeom prst="rect">
            <a:avLst/>
          </a:prstGeom>
        </p:spPr>
      </p:pic>
    </p:spTree>
    <p:extLst>
      <p:ext uri="{BB962C8B-B14F-4D97-AF65-F5344CB8AC3E}">
        <p14:creationId xmlns:p14="http://schemas.microsoft.com/office/powerpoint/2010/main" val="2721393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Expressing Variables in Real Terms</a:t>
            </a:r>
          </a:p>
        </p:txBody>
      </p:sp>
      <p:sp>
        <p:nvSpPr>
          <p:cNvPr id="11" name="TextBox 10">
            <a:extLst>
              <a:ext uri="{FF2B5EF4-FFF2-40B4-BE49-F238E27FC236}">
                <a16:creationId xmlns:a16="http://schemas.microsoft.com/office/drawing/2014/main" id="{8BD5BD6A-4117-9F80-6CB1-D316E34598EB}"/>
              </a:ext>
            </a:extLst>
          </p:cNvPr>
          <p:cNvSpPr txBox="1"/>
          <p:nvPr/>
        </p:nvSpPr>
        <p:spPr>
          <a:xfrm>
            <a:off x="147078" y="699066"/>
            <a:ext cx="8578633" cy="523220"/>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Why should we care about making comparisons in real terms? Value of money is not constant across time. Money is worth whatever you can buy with it.</a:t>
            </a:r>
          </a:p>
        </p:txBody>
      </p:sp>
      <p:graphicFrame>
        <p:nvGraphicFramePr>
          <p:cNvPr id="4" name="Table 3">
            <a:extLst>
              <a:ext uri="{FF2B5EF4-FFF2-40B4-BE49-F238E27FC236}">
                <a16:creationId xmlns:a16="http://schemas.microsoft.com/office/drawing/2014/main" id="{C1186E2A-30D2-22D6-4448-FE2831C931C4}"/>
              </a:ext>
            </a:extLst>
          </p:cNvPr>
          <p:cNvGraphicFramePr>
            <a:graphicFrameLocks noGrp="1"/>
          </p:cNvGraphicFramePr>
          <p:nvPr>
            <p:extLst>
              <p:ext uri="{D42A27DB-BD31-4B8C-83A1-F6EECF244321}">
                <p14:modId xmlns:p14="http://schemas.microsoft.com/office/powerpoint/2010/main" val="1209048089"/>
              </p:ext>
            </p:extLst>
          </p:nvPr>
        </p:nvGraphicFramePr>
        <p:xfrm>
          <a:off x="3740551" y="1476375"/>
          <a:ext cx="5256371" cy="2190750"/>
        </p:xfrm>
        <a:graphic>
          <a:graphicData uri="http://schemas.openxmlformats.org/drawingml/2006/table">
            <a:tbl>
              <a:tblPr/>
              <a:tblGrid>
                <a:gridCol w="622792">
                  <a:extLst>
                    <a:ext uri="{9D8B030D-6E8A-4147-A177-3AD203B41FA5}">
                      <a16:colId xmlns:a16="http://schemas.microsoft.com/office/drawing/2014/main" val="1444580127"/>
                    </a:ext>
                  </a:extLst>
                </a:gridCol>
                <a:gridCol w="597881">
                  <a:extLst>
                    <a:ext uri="{9D8B030D-6E8A-4147-A177-3AD203B41FA5}">
                      <a16:colId xmlns:a16="http://schemas.microsoft.com/office/drawing/2014/main" val="519382045"/>
                    </a:ext>
                  </a:extLst>
                </a:gridCol>
                <a:gridCol w="1307738">
                  <a:extLst>
                    <a:ext uri="{9D8B030D-6E8A-4147-A177-3AD203B41FA5}">
                      <a16:colId xmlns:a16="http://schemas.microsoft.com/office/drawing/2014/main" val="701568689"/>
                    </a:ext>
                  </a:extLst>
                </a:gridCol>
                <a:gridCol w="990600">
                  <a:extLst>
                    <a:ext uri="{9D8B030D-6E8A-4147-A177-3AD203B41FA5}">
                      <a16:colId xmlns:a16="http://schemas.microsoft.com/office/drawing/2014/main" val="1155337500"/>
                    </a:ext>
                  </a:extLst>
                </a:gridCol>
                <a:gridCol w="1737360">
                  <a:extLst>
                    <a:ext uri="{9D8B030D-6E8A-4147-A177-3AD203B41FA5}">
                      <a16:colId xmlns:a16="http://schemas.microsoft.com/office/drawing/2014/main" val="2374745973"/>
                    </a:ext>
                  </a:extLst>
                </a:gridCol>
              </a:tblGrid>
              <a:tr h="390525">
                <a:tc>
                  <a:txBody>
                    <a:bodyPr/>
                    <a:lstStyle/>
                    <a:p>
                      <a:pPr algn="ctr" rtl="0" fontAlgn="b"/>
                      <a:r>
                        <a:rPr lang="en-US" sz="1200" b="0" i="0" u="none" strike="noStrike" dirty="0">
                          <a:solidFill>
                            <a:srgbClr val="000000"/>
                          </a:solidFill>
                          <a:effectLst/>
                          <a:latin typeface="Arial" panose="020B0604020202020204" pitchFamily="34" charset="0"/>
                        </a:rPr>
                        <a:t>Year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CPI</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Assigned Budget</a:t>
                      </a:r>
                    </a:p>
                    <a:p>
                      <a:pPr algn="ctr" rtl="0" fontAlgn="b"/>
                      <a:r>
                        <a:rPr lang="en-US" sz="1200" b="0" i="0" u="none" strike="noStrike" dirty="0">
                          <a:solidFill>
                            <a:srgbClr val="000000"/>
                          </a:solidFill>
                          <a:effectLst/>
                          <a:latin typeface="Arial" panose="020B0604020202020204" pitchFamily="34" charset="0"/>
                        </a:rPr>
                        <a:t>($ dollars)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CPI </a:t>
                      </a:r>
                    </a:p>
                    <a:p>
                      <a:pPr algn="ctr" rtl="0" fontAlgn="b"/>
                      <a:r>
                        <a:rPr lang="en-US" sz="1200" b="0" i="0" u="none" strike="noStrike" dirty="0">
                          <a:solidFill>
                            <a:srgbClr val="000000"/>
                          </a:solidFill>
                          <a:effectLst/>
                          <a:latin typeface="Arial" panose="020B0604020202020204" pitchFamily="34" charset="0"/>
                        </a:rPr>
                        <a:t>(Base 2012)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Real Budget </a:t>
                      </a:r>
                    </a:p>
                    <a:p>
                      <a:pPr algn="ctr" rtl="0" fontAlgn="b"/>
                      <a:r>
                        <a:rPr lang="en-US" sz="1200" b="0" i="0" u="none" strike="noStrike" dirty="0">
                          <a:solidFill>
                            <a:srgbClr val="000000"/>
                          </a:solidFill>
                          <a:effectLst/>
                          <a:latin typeface="Arial" panose="020B0604020202020204" pitchFamily="34" charset="0"/>
                        </a:rPr>
                        <a:t>($ dollars, constant 2012)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9370327"/>
                  </a:ext>
                </a:extLst>
              </a:tr>
              <a:tr h="200025">
                <a:tc>
                  <a:txBody>
                    <a:bodyPr/>
                    <a:lstStyle/>
                    <a:p>
                      <a:pPr algn="ctr" rtl="0" fontAlgn="b"/>
                      <a:r>
                        <a:rPr lang="en-US" sz="1200" b="0" i="0" u="none" strike="noStrike" dirty="0">
                          <a:solidFill>
                            <a:srgbClr val="000000"/>
                          </a:solidFill>
                          <a:effectLst/>
                          <a:latin typeface="Arial" panose="020B0604020202020204" pitchFamily="34" charset="0"/>
                        </a:rPr>
                        <a:t>2012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230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10,000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22173475"/>
                  </a:ext>
                </a:extLst>
              </a:tr>
              <a:tr h="200025">
                <a:tc>
                  <a:txBody>
                    <a:bodyPr/>
                    <a:lstStyle/>
                    <a:p>
                      <a:pPr algn="ctr" rtl="0" fontAlgn="b"/>
                      <a:r>
                        <a:rPr lang="en-US" sz="1200" b="0" i="0" u="none" strike="noStrike">
                          <a:solidFill>
                            <a:srgbClr val="000000"/>
                          </a:solidFill>
                          <a:effectLst/>
                          <a:latin typeface="Arial" panose="020B0604020202020204" pitchFamily="34" charset="0"/>
                        </a:rPr>
                        <a:t>2013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233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10,100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28521797"/>
                  </a:ext>
                </a:extLst>
              </a:tr>
              <a:tr h="200025">
                <a:tc>
                  <a:txBody>
                    <a:bodyPr/>
                    <a:lstStyle/>
                    <a:p>
                      <a:pPr algn="ctr" rtl="0" fontAlgn="b"/>
                      <a:r>
                        <a:rPr lang="en-US" sz="1200" b="0" i="0" u="none" strike="noStrike">
                          <a:solidFill>
                            <a:srgbClr val="000000"/>
                          </a:solidFill>
                          <a:effectLst/>
                          <a:latin typeface="Arial" panose="020B0604020202020204" pitchFamily="34" charset="0"/>
                        </a:rPr>
                        <a:t>2014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10,201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9,894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82434654"/>
                  </a:ext>
                </a:extLst>
              </a:tr>
              <a:tr h="200025">
                <a:tc>
                  <a:txBody>
                    <a:bodyPr/>
                    <a:lstStyle/>
                    <a:p>
                      <a:pPr algn="ctr" rtl="0" fontAlgn="b"/>
                      <a:r>
                        <a:rPr lang="en-US" sz="1200" b="0" i="0" u="none" strike="noStrike">
                          <a:solidFill>
                            <a:srgbClr val="000000"/>
                          </a:solidFill>
                          <a:effectLst/>
                          <a:latin typeface="Arial" panose="020B0604020202020204" pitchFamily="34" charset="0"/>
                        </a:rPr>
                        <a:t>2015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237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10,303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9,981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99520791"/>
                  </a:ext>
                </a:extLst>
              </a:tr>
              <a:tr h="200025">
                <a:tc>
                  <a:txBody>
                    <a:bodyPr/>
                    <a:lstStyle/>
                    <a:p>
                      <a:pPr algn="ctr" rtl="0" fontAlgn="b"/>
                      <a:r>
                        <a:rPr lang="en-US" sz="1200" b="0" i="0" u="none" strike="noStrike">
                          <a:solidFill>
                            <a:srgbClr val="000000"/>
                          </a:solidFill>
                          <a:effectLst/>
                          <a:latin typeface="Arial" panose="020B0604020202020204" pitchFamily="34" charset="0"/>
                        </a:rPr>
                        <a:t>2016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240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10,406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9,954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65093624"/>
                  </a:ext>
                </a:extLst>
              </a:tr>
              <a:tr h="200025">
                <a:tc>
                  <a:txBody>
                    <a:bodyPr/>
                    <a:lstStyle/>
                    <a:p>
                      <a:pPr algn="ctr" rtl="0" fontAlgn="b"/>
                      <a:r>
                        <a:rPr lang="en-US" sz="1200" b="0" i="0" u="none" strike="noStrike">
                          <a:solidFill>
                            <a:srgbClr val="000000"/>
                          </a:solidFill>
                          <a:effectLst/>
                          <a:latin typeface="Arial" panose="020B0604020202020204" pitchFamily="34" charset="0"/>
                        </a:rPr>
                        <a:t>2017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245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10,510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1.07</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9,844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3389304"/>
                  </a:ext>
                </a:extLst>
              </a:tr>
              <a:tr h="200025">
                <a:tc>
                  <a:txBody>
                    <a:bodyPr/>
                    <a:lstStyle/>
                    <a:p>
                      <a:pPr algn="ctr" rtl="0" fontAlgn="b"/>
                      <a:r>
                        <a:rPr lang="en-US" sz="1200" b="0" i="0" u="none" strike="noStrike">
                          <a:solidFill>
                            <a:srgbClr val="000000"/>
                          </a:solidFill>
                          <a:effectLst/>
                          <a:latin typeface="Arial" panose="020B0604020202020204" pitchFamily="34" charset="0"/>
                        </a:rPr>
                        <a:t>2018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251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10,615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9,706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812072324"/>
                  </a:ext>
                </a:extLst>
              </a:tr>
              <a:tr h="200025">
                <a:tc>
                  <a:txBody>
                    <a:bodyPr/>
                    <a:lstStyle/>
                    <a:p>
                      <a:pPr algn="ctr" rtl="0" fontAlgn="b"/>
                      <a:r>
                        <a:rPr lang="en-US" sz="1200" b="0" i="0" u="none" strike="noStrike">
                          <a:solidFill>
                            <a:srgbClr val="000000"/>
                          </a:solidFill>
                          <a:effectLst/>
                          <a:latin typeface="Arial" panose="020B0604020202020204" pitchFamily="34" charset="0"/>
                        </a:rPr>
                        <a:t>2019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256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10,721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1.11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9,628</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22235182"/>
                  </a:ext>
                </a:extLst>
              </a:tr>
              <a:tr h="200025">
                <a:tc>
                  <a:txBody>
                    <a:bodyPr/>
                    <a:lstStyle/>
                    <a:p>
                      <a:pPr algn="ctr" rtl="0" fontAlgn="b"/>
                      <a:r>
                        <a:rPr lang="en-US" sz="1200" b="0" i="0" u="none" strike="noStrike">
                          <a:solidFill>
                            <a:srgbClr val="000000"/>
                          </a:solidFill>
                          <a:effectLst/>
                          <a:latin typeface="Arial" panose="020B0604020202020204" pitchFamily="34" charset="0"/>
                        </a:rPr>
                        <a:t>2020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259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10,829</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a:solidFill>
                            <a:srgbClr val="000000"/>
                          </a:solidFill>
                          <a:effectLst/>
                          <a:latin typeface="Arial" panose="020B0604020202020204" pitchFamily="34" charset="0"/>
                        </a:rPr>
                        <a:t>1.13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b"/>
                      <a:r>
                        <a:rPr lang="en-US" sz="1200" b="0" i="0" u="none" strike="noStrike" dirty="0">
                          <a:solidFill>
                            <a:srgbClr val="000000"/>
                          </a:solidFill>
                          <a:effectLst/>
                          <a:latin typeface="Arial" panose="020B0604020202020204" pitchFamily="34" charset="0"/>
                        </a:rPr>
                        <a:t>9,605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1761459"/>
                  </a:ext>
                </a:extLst>
              </a:tr>
            </a:tbl>
          </a:graphicData>
        </a:graphic>
      </p:graphicFrame>
      <p:sp>
        <p:nvSpPr>
          <p:cNvPr id="6" name="TextBox 5">
            <a:extLst>
              <a:ext uri="{FF2B5EF4-FFF2-40B4-BE49-F238E27FC236}">
                <a16:creationId xmlns:a16="http://schemas.microsoft.com/office/drawing/2014/main" id="{C50E6B11-E50D-4EC8-2F24-8095B5AE7168}"/>
              </a:ext>
            </a:extLst>
          </p:cNvPr>
          <p:cNvSpPr txBox="1"/>
          <p:nvPr/>
        </p:nvSpPr>
        <p:spPr>
          <a:xfrm>
            <a:off x="147078" y="1302722"/>
            <a:ext cx="3464802" cy="2708434"/>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Example: budgetary allocations. Suppose you observe the following data on the budgetary allocations made to some welfare program.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A congressman suggests that the program should always receive an annual increase of 1%. Is this good?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No! Inflation is higher. This means that the real size of this program is decreasing over time. </a:t>
            </a:r>
            <a:endParaRPr lang="en-US" sz="1400" dirty="0">
              <a:solidFill>
                <a:prstClr val="black"/>
              </a:solidFill>
              <a:latin typeface="Cambria Math" panose="02040503050406030204" pitchFamily="18" charset="0"/>
            </a:endParaRPr>
          </a:p>
        </p:txBody>
      </p:sp>
      <p:sp>
        <p:nvSpPr>
          <p:cNvPr id="7" name="TextBox 6">
            <a:extLst>
              <a:ext uri="{FF2B5EF4-FFF2-40B4-BE49-F238E27FC236}">
                <a16:creationId xmlns:a16="http://schemas.microsoft.com/office/drawing/2014/main" id="{A5C86BFF-2286-57C0-8661-F71C6FB24C0B}"/>
              </a:ext>
            </a:extLst>
          </p:cNvPr>
          <p:cNvSpPr txBox="1"/>
          <p:nvPr/>
        </p:nvSpPr>
        <p:spPr>
          <a:xfrm>
            <a:off x="147078" y="4091592"/>
            <a:ext cx="8578633" cy="307777"/>
          </a:xfrm>
          <a:prstGeom prst="rect">
            <a:avLst/>
          </a:prstGeom>
          <a:noFill/>
        </p:spPr>
        <p:txBody>
          <a:bodyPr wrap="square">
            <a:spAutoFit/>
          </a:bodyPr>
          <a:lstStyle/>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The proposal is slowly shrinking the program, despite including a provision for annual increases.</a:t>
            </a:r>
          </a:p>
        </p:txBody>
      </p:sp>
    </p:spTree>
    <p:extLst>
      <p:ext uri="{BB962C8B-B14F-4D97-AF65-F5344CB8AC3E}">
        <p14:creationId xmlns:p14="http://schemas.microsoft.com/office/powerpoint/2010/main" val="72386705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Inflation and the interest rate</a:t>
            </a:r>
          </a:p>
        </p:txBody>
      </p:sp>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3616375"/>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The inflation rate captures the price of most goods and services in the economy. However, not all of them. We have discussed some of the ones not included when we looked at the difference between a real and a nominal variable.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Example: real wage. The number of consumption units you can buy given the observed prices and your current wage.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If the price of consumption increases, but wages remain constant, then you can purchase fewer units of consumption. There is a decrease in the real wage.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Example: real interest rate. The number of consumption units you can move across time, given the observed prices in the market.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If the price of consumption increases, then the money you saved today can buy less tomorrow.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Recall the mortgage example covered in the video. </a:t>
            </a:r>
          </a:p>
        </p:txBody>
      </p:sp>
    </p:spTree>
    <p:extLst>
      <p:ext uri="{BB962C8B-B14F-4D97-AF65-F5344CB8AC3E}">
        <p14:creationId xmlns:p14="http://schemas.microsoft.com/office/powerpoint/2010/main" val="102997478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Real Interest Rate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2723823"/>
              </a:xfrm>
              <a:prstGeom prst="rect">
                <a:avLst/>
              </a:prstGeom>
              <a:noFill/>
            </p:spPr>
            <p:txBody>
              <a:bodyPr wrap="square">
                <a:spAutoFit/>
              </a:bodyPr>
              <a:lstStyle/>
              <a:p>
                <a:pPr defTabSz="457189">
                  <a:spcBef>
                    <a:spcPts val="1200"/>
                  </a:spcBef>
                  <a:spcAft>
                    <a:spcPts val="600"/>
                  </a:spcAft>
                </a:pPr>
                <a:r>
                  <a:rPr lang="en-US" sz="1400" b="1" dirty="0">
                    <a:solidFill>
                      <a:prstClr val="black"/>
                    </a:solidFill>
                    <a:latin typeface="Arial"/>
                  </a:rPr>
                  <a:t>Example:</a:t>
                </a:r>
                <a:r>
                  <a:rPr lang="en-US" sz="1400" dirty="0">
                    <a:solidFill>
                      <a:prstClr val="black"/>
                    </a:solidFill>
                    <a:latin typeface="Arial"/>
                  </a:rPr>
                  <a:t> suppose you can lend/invest $1000 in a bond that pays a nominal interest rate of 15% in a year.  We normalize the price of one consumption unit to $1 (i.e. we use an index). The expected inflation rate is equal to 10%.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With those $1000, today you can buy up to 1000 units of consumption. If you decide to </a:t>
                </a:r>
                <a:r>
                  <a:rPr lang="en-US" sz="1400" b="1" dirty="0">
                    <a:solidFill>
                      <a:prstClr val="black"/>
                    </a:solidFill>
                    <a:latin typeface="Arial"/>
                  </a:rPr>
                  <a:t>not invest</a:t>
                </a:r>
                <a:r>
                  <a:rPr lang="en-US" sz="1400" dirty="0">
                    <a:solidFill>
                      <a:prstClr val="black"/>
                    </a:solidFill>
                    <a:latin typeface="Arial"/>
                  </a:rPr>
                  <a:t> and store the money under your mattress, how many consumption units you can buy in a year?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In a year, the price of one consumption unit will be $1.1. Hence, you can only buy $1000/$1.1 </a:t>
                </a:r>
                <a14:m>
                  <m:oMath xmlns:m="http://schemas.openxmlformats.org/officeDocument/2006/math">
                    <m:r>
                      <a:rPr lang="en-US" sz="1400" b="0" i="1" smtClean="0">
                        <a:solidFill>
                          <a:prstClr val="black"/>
                        </a:solidFill>
                        <a:latin typeface="Cambria Math" panose="02040503050406030204" pitchFamily="18" charset="0"/>
                      </a:rPr>
                      <m:t>≈ </m:t>
                    </m:r>
                  </m:oMath>
                </a14:m>
                <a:r>
                  <a:rPr lang="en-US" sz="1400" dirty="0">
                    <a:solidFill>
                      <a:prstClr val="black"/>
                    </a:solidFill>
                    <a:latin typeface="Arial"/>
                  </a:rPr>
                  <a:t>909 units.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If you decide to invest, then you receive $1000 + $150 in one year. Hence, you have $1150 and can buy $1150/$1.1 </a:t>
                </a:r>
                <a14:m>
                  <m:oMath xmlns:m="http://schemas.openxmlformats.org/officeDocument/2006/math">
                    <m:r>
                      <a:rPr lang="en-US" sz="1400" b="0" i="1" smtClean="0">
                        <a:solidFill>
                          <a:prstClr val="black"/>
                        </a:solidFill>
                        <a:latin typeface="Cambria Math" panose="02040503050406030204" pitchFamily="18" charset="0"/>
                      </a:rPr>
                      <m:t>≈ </m:t>
                    </m:r>
                  </m:oMath>
                </a14:m>
                <a:r>
                  <a:rPr lang="en-US" sz="1400" dirty="0">
                    <a:solidFill>
                      <a:prstClr val="black"/>
                    </a:solidFill>
                    <a:latin typeface="Arial"/>
                  </a:rPr>
                  <a:t>1045 units. Since you can buy +45 units it means the real return (interest rate) is positive.  </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99603" y="652490"/>
                <a:ext cx="8944793" cy="2723823"/>
              </a:xfrm>
              <a:prstGeom prst="rect">
                <a:avLst/>
              </a:prstGeom>
              <a:blipFill>
                <a:blip r:embed="rId2"/>
                <a:stretch>
                  <a:fillRect l="-204" t="-447" r="-409" b="-1566"/>
                </a:stretch>
              </a:blipFill>
            </p:spPr>
            <p:txBody>
              <a:bodyPr/>
              <a:lstStyle/>
              <a:p>
                <a:r>
                  <a:rPr lang="en-US">
                    <a:noFill/>
                  </a:rPr>
                  <a:t> </a:t>
                </a:r>
              </a:p>
            </p:txBody>
          </p:sp>
        </mc:Fallback>
      </mc:AlternateContent>
      <p:graphicFrame>
        <p:nvGraphicFramePr>
          <p:cNvPr id="4" name="Table 4">
            <a:extLst>
              <a:ext uri="{FF2B5EF4-FFF2-40B4-BE49-F238E27FC236}">
                <a16:creationId xmlns:a16="http://schemas.microsoft.com/office/drawing/2014/main" id="{1967F4AD-1710-F9BD-1572-9EDFD1BBD661}"/>
              </a:ext>
            </a:extLst>
          </p:cNvPr>
          <p:cNvGraphicFramePr>
            <a:graphicFrameLocks noGrp="1"/>
          </p:cNvGraphicFramePr>
          <p:nvPr>
            <p:extLst>
              <p:ext uri="{D42A27DB-BD31-4B8C-83A1-F6EECF244321}">
                <p14:modId xmlns:p14="http://schemas.microsoft.com/office/powerpoint/2010/main" val="4167182206"/>
              </p:ext>
            </p:extLst>
          </p:nvPr>
        </p:nvGraphicFramePr>
        <p:xfrm>
          <a:off x="1576251" y="3494597"/>
          <a:ext cx="6096000" cy="11125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251661069"/>
                    </a:ext>
                  </a:extLst>
                </a:gridCol>
                <a:gridCol w="2032000">
                  <a:extLst>
                    <a:ext uri="{9D8B030D-6E8A-4147-A177-3AD203B41FA5}">
                      <a16:colId xmlns:a16="http://schemas.microsoft.com/office/drawing/2014/main" val="1065016798"/>
                    </a:ext>
                  </a:extLst>
                </a:gridCol>
                <a:gridCol w="2032000">
                  <a:extLst>
                    <a:ext uri="{9D8B030D-6E8A-4147-A177-3AD203B41FA5}">
                      <a16:colId xmlns:a16="http://schemas.microsoft.com/office/drawing/2014/main" val="322787433"/>
                    </a:ext>
                  </a:extLst>
                </a:gridCol>
              </a:tblGrid>
              <a:tr h="370840">
                <a:tc>
                  <a:txBody>
                    <a:bodyPr/>
                    <a:lstStyle/>
                    <a:p>
                      <a:pPr algn="ctr"/>
                      <a:endParaRPr lang="en-US" sz="1400" dirty="0"/>
                    </a:p>
                  </a:txBody>
                  <a:tcPr anchor="ctr">
                    <a:solidFill>
                      <a:srgbClr val="690304"/>
                    </a:solidFill>
                  </a:tcPr>
                </a:tc>
                <a:tc>
                  <a:txBody>
                    <a:bodyPr/>
                    <a:lstStyle/>
                    <a:p>
                      <a:pPr algn="ctr"/>
                      <a:r>
                        <a:rPr lang="en-US" sz="1400" dirty="0"/>
                        <a:t>Nominal</a:t>
                      </a:r>
                    </a:p>
                  </a:txBody>
                  <a:tcPr anchor="ctr">
                    <a:solidFill>
                      <a:srgbClr val="690304"/>
                    </a:solidFill>
                  </a:tcPr>
                </a:tc>
                <a:tc>
                  <a:txBody>
                    <a:bodyPr/>
                    <a:lstStyle/>
                    <a:p>
                      <a:pPr algn="ctr"/>
                      <a:r>
                        <a:rPr lang="en-US" sz="1400" dirty="0"/>
                        <a:t>Real</a:t>
                      </a:r>
                    </a:p>
                  </a:txBody>
                  <a:tcPr anchor="ctr">
                    <a:solidFill>
                      <a:srgbClr val="690304"/>
                    </a:solidFill>
                  </a:tcPr>
                </a:tc>
                <a:extLst>
                  <a:ext uri="{0D108BD9-81ED-4DB2-BD59-A6C34878D82A}">
                    <a16:rowId xmlns:a16="http://schemas.microsoft.com/office/drawing/2014/main" val="1680960857"/>
                  </a:ext>
                </a:extLst>
              </a:tr>
              <a:tr h="370840">
                <a:tc>
                  <a:txBody>
                    <a:bodyPr/>
                    <a:lstStyle/>
                    <a:p>
                      <a:pPr algn="ctr"/>
                      <a:r>
                        <a:rPr lang="en-US" sz="1400" dirty="0"/>
                        <a:t>Return</a:t>
                      </a:r>
                    </a:p>
                  </a:txBody>
                  <a:tcPr anchor="ctr"/>
                </a:tc>
                <a:tc>
                  <a:txBody>
                    <a:bodyPr/>
                    <a:lstStyle/>
                    <a:p>
                      <a:pPr algn="ctr"/>
                      <a:r>
                        <a:rPr lang="en-US" sz="1400" dirty="0"/>
                        <a:t>$1150</a:t>
                      </a:r>
                    </a:p>
                  </a:txBody>
                  <a:tcPr anchor="ctr"/>
                </a:tc>
                <a:tc>
                  <a:txBody>
                    <a:bodyPr/>
                    <a:lstStyle/>
                    <a:p>
                      <a:pPr algn="ctr"/>
                      <a:r>
                        <a:rPr lang="en-US" sz="1400" dirty="0"/>
                        <a:t>1045 units</a:t>
                      </a:r>
                    </a:p>
                  </a:txBody>
                  <a:tcPr anchor="ctr"/>
                </a:tc>
                <a:extLst>
                  <a:ext uri="{0D108BD9-81ED-4DB2-BD59-A6C34878D82A}">
                    <a16:rowId xmlns:a16="http://schemas.microsoft.com/office/drawing/2014/main" val="72628401"/>
                  </a:ext>
                </a:extLst>
              </a:tr>
              <a:tr h="370840">
                <a:tc>
                  <a:txBody>
                    <a:bodyPr/>
                    <a:lstStyle/>
                    <a:p>
                      <a:pPr algn="ctr"/>
                      <a:r>
                        <a:rPr lang="en-US" sz="1400" dirty="0"/>
                        <a:t>Interest Rate (Return)</a:t>
                      </a:r>
                    </a:p>
                  </a:txBody>
                  <a:tcPr anchor="ctr"/>
                </a:tc>
                <a:tc>
                  <a:txBody>
                    <a:bodyPr/>
                    <a:lstStyle/>
                    <a:p>
                      <a:pPr algn="ctr"/>
                      <a:r>
                        <a:rPr lang="en-US" sz="1400" dirty="0"/>
                        <a:t>15%</a:t>
                      </a:r>
                    </a:p>
                  </a:txBody>
                  <a:tcPr anchor="ctr"/>
                </a:tc>
                <a:tc>
                  <a:txBody>
                    <a:bodyPr/>
                    <a:lstStyle/>
                    <a:p>
                      <a:pPr algn="ctr"/>
                      <a:r>
                        <a:rPr lang="en-US" sz="1400" dirty="0"/>
                        <a:t>4.5%</a:t>
                      </a:r>
                    </a:p>
                  </a:txBody>
                  <a:tcPr anchor="ctr"/>
                </a:tc>
                <a:extLst>
                  <a:ext uri="{0D108BD9-81ED-4DB2-BD59-A6C34878D82A}">
                    <a16:rowId xmlns:a16="http://schemas.microsoft.com/office/drawing/2014/main" val="3584008410"/>
                  </a:ext>
                </a:extLst>
              </a:tr>
            </a:tbl>
          </a:graphicData>
        </a:graphic>
      </p:graphicFrame>
    </p:spTree>
    <p:extLst>
      <p:ext uri="{BB962C8B-B14F-4D97-AF65-F5344CB8AC3E}">
        <p14:creationId xmlns:p14="http://schemas.microsoft.com/office/powerpoint/2010/main" val="14642387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Real Interest Rate</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3118739"/>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In general, the formula to express a variable in real terms stems from </a:t>
                </a:r>
                <a:r>
                  <a:rPr lang="en-US" sz="1400" dirty="0">
                    <a:solidFill>
                      <a:prstClr val="black"/>
                    </a:solidFill>
                    <a:latin typeface="Arial"/>
                    <a:hlinkClick r:id="rId2"/>
                  </a:rPr>
                  <a:t>Fisher’s equation</a:t>
                </a:r>
                <a:r>
                  <a:rPr lang="en-US" sz="1400" dirty="0">
                    <a:solidFill>
                      <a:prstClr val="black"/>
                    </a:solidFill>
                    <a:latin typeface="Arial"/>
                  </a:rPr>
                  <a:t>.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Let </a:t>
                </a:r>
                <a14:m>
                  <m:oMath xmlns:m="http://schemas.openxmlformats.org/officeDocument/2006/math">
                    <m:r>
                      <a:rPr lang="en-US" sz="1400" b="0" i="1" smtClean="0">
                        <a:solidFill>
                          <a:prstClr val="black"/>
                        </a:solidFill>
                        <a:latin typeface="Cambria Math" panose="02040503050406030204" pitchFamily="18" charset="0"/>
                      </a:rPr>
                      <m:t>𝑖</m:t>
                    </m:r>
                  </m:oMath>
                </a14:m>
                <a:r>
                  <a:rPr lang="en-US" sz="1400" dirty="0">
                    <a:solidFill>
                      <a:prstClr val="black"/>
                    </a:solidFill>
                    <a:latin typeface="Arial"/>
                  </a:rPr>
                  <a:t> be the nominal interest rate. Denote </a:t>
                </a:r>
                <a14:m>
                  <m:oMath xmlns:m="http://schemas.openxmlformats.org/officeDocument/2006/math">
                    <m:r>
                      <a:rPr lang="en-US" sz="1400" b="0" i="1" smtClean="0">
                        <a:solidFill>
                          <a:prstClr val="black"/>
                        </a:solidFill>
                        <a:latin typeface="Cambria Math" panose="02040503050406030204" pitchFamily="18" charset="0"/>
                      </a:rPr>
                      <m:t>𝑟</m:t>
                    </m:r>
                  </m:oMath>
                </a14:m>
                <a:r>
                  <a:rPr lang="en-US" sz="1400" dirty="0">
                    <a:solidFill>
                      <a:prstClr val="black"/>
                    </a:solidFill>
                    <a:latin typeface="Arial"/>
                  </a:rPr>
                  <a:t> the real interest rate and </a:t>
                </a:r>
                <a14:m>
                  <m:oMath xmlns:m="http://schemas.openxmlformats.org/officeDocument/2006/math">
                    <m:r>
                      <a:rPr lang="en-US" sz="1400" b="0" i="1" smtClean="0">
                        <a:solidFill>
                          <a:prstClr val="black"/>
                        </a:solidFill>
                        <a:latin typeface="Cambria Math" panose="02040503050406030204" pitchFamily="18" charset="0"/>
                      </a:rPr>
                      <m:t>𝜋</m:t>
                    </m:r>
                  </m:oMath>
                </a14:m>
                <a:r>
                  <a:rPr lang="en-US" sz="1400" dirty="0">
                    <a:solidFill>
                      <a:prstClr val="black"/>
                    </a:solidFill>
                    <a:latin typeface="Arial"/>
                  </a:rPr>
                  <a:t> the inflation rate.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𝑟</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f>
                        <m:fPr>
                          <m:ctrlPr>
                            <a:rPr lang="en-US" sz="1400" b="0" i="1" smtClean="0">
                              <a:solidFill>
                                <a:prstClr val="black"/>
                              </a:solidFill>
                              <a:latin typeface="Cambria Math" panose="02040503050406030204" pitchFamily="18" charset="0"/>
                            </a:rPr>
                          </m:ctrlPr>
                        </m:fPr>
                        <m:num>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𝑖</m:t>
                              </m:r>
                            </m:e>
                            <m:sub>
                              <m:r>
                                <a:rPr lang="en-US" sz="1400" b="0" i="1" smtClean="0">
                                  <a:solidFill>
                                    <a:prstClr val="black"/>
                                  </a:solidFill>
                                  <a:latin typeface="Cambria Math" panose="02040503050406030204" pitchFamily="18" charset="0"/>
                                </a:rPr>
                                <m:t>𝑡</m:t>
                              </m:r>
                            </m:sub>
                          </m:sSub>
                        </m:num>
                        <m:den>
                          <m:r>
                            <a:rPr lang="en-US" sz="1400" b="0" i="1" smtClean="0">
                              <a:solidFill>
                                <a:prstClr val="black"/>
                              </a:solidFill>
                              <a:latin typeface="Cambria Math" panose="02040503050406030204" pitchFamily="18" charset="0"/>
                            </a:rPr>
                            <m:t>1+</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den>
                      </m:f>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When </a:t>
                </a:r>
                <a14:m>
                  <m:oMath xmlns:m="http://schemas.openxmlformats.org/officeDocument/2006/math">
                    <m:r>
                      <a:rPr lang="en-US" sz="1400" b="0" i="1" smtClean="0">
                        <a:solidFill>
                          <a:prstClr val="black"/>
                        </a:solidFill>
                        <a:latin typeface="Cambria Math" panose="02040503050406030204" pitchFamily="18" charset="0"/>
                      </a:rPr>
                      <m:t>𝑖</m:t>
                    </m:r>
                  </m:oMath>
                </a14:m>
                <a:r>
                  <a:rPr lang="en-US" sz="1400" dirty="0">
                    <a:solidFill>
                      <a:prstClr val="black"/>
                    </a:solidFill>
                    <a:latin typeface="Arial"/>
                  </a:rPr>
                  <a:t> and </a:t>
                </a:r>
                <a14:m>
                  <m:oMath xmlns:m="http://schemas.openxmlformats.org/officeDocument/2006/math">
                    <m:r>
                      <a:rPr lang="en-US" sz="1400" b="0" i="1" smtClean="0">
                        <a:solidFill>
                          <a:prstClr val="black"/>
                        </a:solidFill>
                        <a:latin typeface="Cambria Math" panose="02040503050406030204" pitchFamily="18" charset="0"/>
                      </a:rPr>
                      <m:t>𝜋</m:t>
                    </m:r>
                  </m:oMath>
                </a14:m>
                <a:r>
                  <a:rPr lang="en-US" sz="1400" dirty="0">
                    <a:solidFill>
                      <a:prstClr val="black"/>
                    </a:solidFill>
                    <a:latin typeface="Arial"/>
                  </a:rPr>
                  <a:t> are relatively small, then we can approximate the previous expression as: </a:t>
                </a:r>
              </a:p>
              <a:p>
                <a:pPr defTabSz="457189">
                  <a:spcBef>
                    <a:spcPts val="1200"/>
                  </a:spcBef>
                  <a:spcAft>
                    <a:spcPts val="600"/>
                  </a:spcAft>
                </a:pPr>
                <a14:m>
                  <m:oMathPara xmlns:m="http://schemas.openxmlformats.org/officeDocument/2006/math">
                    <m:oMathParaPr>
                      <m:jc m:val="centerGroup"/>
                    </m:oMathParaPr>
                    <m:oMath xmlns:m="http://schemas.openxmlformats.org/officeDocument/2006/math">
                      <m:sSub>
                        <m:sSubPr>
                          <m:ctrlPr>
                            <a:rPr lang="en-US" sz="1400" b="0" i="1" smtClean="0">
                              <a:solidFill>
                                <a:prstClr val="black"/>
                              </a:solidFill>
                              <a:latin typeface="Cambria Math" panose="02040503050406030204" pitchFamily="18" charset="0"/>
                            </a:rPr>
                          </m:ctrlPr>
                        </m:sSubPr>
                        <m:e>
                          <m:r>
                            <m:rPr>
                              <m:sty m:val="p"/>
                            </m:rPr>
                            <a:rPr lang="en-US" sz="1400" i="1">
                              <a:solidFill>
                                <a:prstClr val="black"/>
                              </a:solidFill>
                              <a:latin typeface="Cambria Math" panose="02040503050406030204" pitchFamily="18" charset="0"/>
                            </a:rPr>
                            <m:t>r</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𝑖</m:t>
                          </m:r>
                        </m:e>
                        <m:sub>
                          <m:r>
                            <a:rPr lang="en-US" sz="1400" b="0" i="1" smtClean="0">
                              <a:solidFill>
                                <a:prstClr val="black"/>
                              </a:solidFill>
                              <a:latin typeface="Cambria Math" panose="02040503050406030204" pitchFamily="18" charset="0"/>
                            </a:rPr>
                            <m:t>𝑡</m:t>
                          </m:r>
                        </m:sub>
                      </m:sSub>
                      <m:r>
                        <a:rPr lang="en-US" sz="1400" b="0" i="1" smtClean="0">
                          <a:solidFill>
                            <a:prstClr val="black"/>
                          </a:solidFill>
                          <a:latin typeface="Cambria Math" panose="02040503050406030204" pitchFamily="18" charset="0"/>
                        </a:rPr>
                        <m:t>−</m:t>
                      </m:r>
                      <m:sSub>
                        <m:sSubPr>
                          <m:ctrlPr>
                            <a:rPr lang="en-US" sz="1400" b="0" i="1" smtClean="0">
                              <a:solidFill>
                                <a:prstClr val="black"/>
                              </a:solidFill>
                              <a:latin typeface="Cambria Math" panose="02040503050406030204" pitchFamily="18" charset="0"/>
                            </a:rPr>
                          </m:ctrlPr>
                        </m:sSubPr>
                        <m:e>
                          <m:r>
                            <a:rPr lang="en-US" sz="1400" b="0" i="1" smtClean="0">
                              <a:solidFill>
                                <a:prstClr val="black"/>
                              </a:solidFill>
                              <a:latin typeface="Cambria Math" panose="02040503050406030204" pitchFamily="18" charset="0"/>
                            </a:rPr>
                            <m:t>𝜋</m:t>
                          </m:r>
                        </m:e>
                        <m:sub>
                          <m:r>
                            <a:rPr lang="en-US" sz="1400" b="0" i="1" smtClean="0">
                              <a:solidFill>
                                <a:prstClr val="black"/>
                              </a:solidFill>
                              <a:latin typeface="Cambria Math" panose="02040503050406030204" pitchFamily="18" charset="0"/>
                            </a:rPr>
                            <m:t>𝑡</m:t>
                          </m:r>
                        </m:sub>
                      </m:sSub>
                    </m:oMath>
                  </m:oMathPara>
                </a14:m>
                <a:endParaRPr lang="en-US" sz="1400" dirty="0">
                  <a:solidFill>
                    <a:prstClr val="black"/>
                  </a:solidFill>
                  <a:latin typeface="Arial"/>
                </a:endParaRP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It is now clear the negative effect that inflation has on the real interest rate.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If consumption becomes more expensive, then number of consumption units you can buy with the money you moved across time decreased. </a:t>
                </a:r>
              </a:p>
            </p:txBody>
          </p:sp>
        </mc:Choice>
        <mc:Fallback xmlns="">
          <p:sp>
            <p:nvSpPr>
              <p:cNvPr id="11" name="TextBox 10">
                <a:extLst>
                  <a:ext uri="{FF2B5EF4-FFF2-40B4-BE49-F238E27FC236}">
                    <a16:creationId xmlns:a16="http://schemas.microsoft.com/office/drawing/2014/main" id="{8BD5BD6A-4117-9F80-6CB1-D316E34598EB}"/>
                  </a:ext>
                </a:extLst>
              </p:cNvPr>
              <p:cNvSpPr txBox="1">
                <a:spLocks noRot="1" noChangeAspect="1" noMove="1" noResize="1" noEditPoints="1" noAdjustHandles="1" noChangeArrowheads="1" noChangeShapeType="1" noTextEdit="1"/>
              </p:cNvSpPr>
              <p:nvPr/>
            </p:nvSpPr>
            <p:spPr>
              <a:xfrm>
                <a:off x="99603" y="652490"/>
                <a:ext cx="8944793" cy="3118739"/>
              </a:xfrm>
              <a:prstGeom prst="rect">
                <a:avLst/>
              </a:prstGeom>
              <a:blipFill>
                <a:blip r:embed="rId3"/>
                <a:stretch>
                  <a:fillRect l="-204" t="-391" b="-1172"/>
                </a:stretch>
              </a:blipFill>
            </p:spPr>
            <p:txBody>
              <a:bodyPr/>
              <a:lstStyle/>
              <a:p>
                <a:r>
                  <a:rPr lang="en-US">
                    <a:noFill/>
                  </a:rPr>
                  <a:t> </a:t>
                </a:r>
              </a:p>
            </p:txBody>
          </p:sp>
        </mc:Fallback>
      </mc:AlternateContent>
    </p:spTree>
    <p:extLst>
      <p:ext uri="{BB962C8B-B14F-4D97-AF65-F5344CB8AC3E}">
        <p14:creationId xmlns:p14="http://schemas.microsoft.com/office/powerpoint/2010/main" val="423993617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Real Interest Rate</a:t>
            </a:r>
          </a:p>
        </p:txBody>
      </p:sp>
      <p:pic>
        <p:nvPicPr>
          <p:cNvPr id="4" name="Picture 3">
            <a:extLst>
              <a:ext uri="{FF2B5EF4-FFF2-40B4-BE49-F238E27FC236}">
                <a16:creationId xmlns:a16="http://schemas.microsoft.com/office/drawing/2014/main" id="{75D7EAC4-9752-7B42-2763-911BA8B1C9F5}"/>
              </a:ext>
            </a:extLst>
          </p:cNvPr>
          <p:cNvPicPr>
            <a:picLocks noChangeAspect="1"/>
          </p:cNvPicPr>
          <p:nvPr/>
        </p:nvPicPr>
        <p:blipFill>
          <a:blip r:embed="rId2"/>
          <a:stretch>
            <a:fillRect/>
          </a:stretch>
        </p:blipFill>
        <p:spPr>
          <a:xfrm>
            <a:off x="515983" y="638569"/>
            <a:ext cx="8233360" cy="3866362"/>
          </a:xfrm>
          <a:prstGeom prst="rect">
            <a:avLst/>
          </a:prstGeom>
        </p:spPr>
      </p:pic>
      <p:sp>
        <p:nvSpPr>
          <p:cNvPr id="5" name="TextBox 4">
            <a:extLst>
              <a:ext uri="{FF2B5EF4-FFF2-40B4-BE49-F238E27FC236}">
                <a16:creationId xmlns:a16="http://schemas.microsoft.com/office/drawing/2014/main" id="{D09D0B69-33F3-74CF-5410-EE0C75D87FF2}"/>
              </a:ext>
            </a:extLst>
          </p:cNvPr>
          <p:cNvSpPr txBox="1"/>
          <p:nvPr/>
        </p:nvSpPr>
        <p:spPr>
          <a:xfrm>
            <a:off x="6945281" y="4492283"/>
            <a:ext cx="2582500" cy="276999"/>
          </a:xfrm>
          <a:prstGeom prst="rect">
            <a:avLst/>
          </a:prstGeom>
          <a:noFill/>
        </p:spPr>
        <p:txBody>
          <a:bodyPr wrap="square">
            <a:spAutoFit/>
          </a:bodyPr>
          <a:lstStyle/>
          <a:p>
            <a:r>
              <a:rPr lang="en-US" sz="1200" i="1" dirty="0"/>
              <a:t>Source: Mankiw Chapter 24</a:t>
            </a:r>
          </a:p>
        </p:txBody>
      </p:sp>
    </p:spTree>
    <p:extLst>
      <p:ext uri="{BB962C8B-B14F-4D97-AF65-F5344CB8AC3E}">
        <p14:creationId xmlns:p14="http://schemas.microsoft.com/office/powerpoint/2010/main" val="2051931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0"/>
            <a:ext cx="9144000" cy="699065"/>
          </a:xfrm>
        </p:spPr>
        <p:txBody>
          <a:bodyPr>
            <a:normAutofit/>
          </a:bodyPr>
          <a:lstStyle/>
          <a:p>
            <a:r>
              <a:rPr lang="en-US" dirty="0">
                <a:solidFill>
                  <a:schemeClr val="tx1"/>
                </a:solidFill>
              </a:rPr>
              <a:t>An Introduction to Money</a:t>
            </a:r>
          </a:p>
        </p:txBody>
      </p:sp>
      <p:sp>
        <p:nvSpPr>
          <p:cNvPr id="41" name="TextBox 40">
            <a:extLst>
              <a:ext uri="{FF2B5EF4-FFF2-40B4-BE49-F238E27FC236}">
                <a16:creationId xmlns:a16="http://schemas.microsoft.com/office/drawing/2014/main" id="{42E30099-FA3A-73C5-15A5-D76135102660}"/>
              </a:ext>
            </a:extLst>
          </p:cNvPr>
          <p:cNvSpPr txBox="1"/>
          <p:nvPr/>
        </p:nvSpPr>
        <p:spPr>
          <a:xfrm>
            <a:off x="0" y="632308"/>
            <a:ext cx="8877300" cy="3631763"/>
          </a:xfrm>
          <a:prstGeom prst="rect">
            <a:avLst/>
          </a:prstGeom>
          <a:noFill/>
        </p:spPr>
        <p:txBody>
          <a:bodyPr wrap="square">
            <a:spAutoFit/>
          </a:bodyPr>
          <a:lstStyle/>
          <a:p>
            <a:pPr marL="285750" indent="-285750">
              <a:spcBef>
                <a:spcPts val="1200"/>
              </a:spcBef>
              <a:spcAft>
                <a:spcPts val="600"/>
              </a:spcAft>
              <a:buFont typeface="Arial" panose="020B0604020202020204" pitchFamily="34" charset="0"/>
              <a:buChar char="•"/>
            </a:pPr>
            <a:r>
              <a:rPr lang="en-US" sz="1400" b="1" dirty="0"/>
              <a:t>Money:</a:t>
            </a:r>
            <a:r>
              <a:rPr lang="en-US" sz="1400" dirty="0"/>
              <a:t> the set of assets in an economy that people regularly use to buy goods and services from other people. </a:t>
            </a:r>
          </a:p>
          <a:p>
            <a:pPr marL="285750" indent="-285750">
              <a:spcBef>
                <a:spcPts val="1200"/>
              </a:spcBef>
              <a:spcAft>
                <a:spcPts val="600"/>
              </a:spcAft>
              <a:buFont typeface="Arial" panose="020B0604020202020204" pitchFamily="34" charset="0"/>
              <a:buChar char="•"/>
            </a:pPr>
            <a:r>
              <a:rPr lang="en-US" sz="1400" b="1" dirty="0"/>
              <a:t>Functions of Money:</a:t>
            </a:r>
            <a:r>
              <a:rPr lang="en-US" sz="1400" dirty="0"/>
              <a:t> medium of exchange (allow market transactions), unit of account (unit to record debts), store of value (an item to transfer present to future consumption), liquidity (ease with which an asset can be converted into the economy’s medium of exchange). </a:t>
            </a:r>
          </a:p>
          <a:p>
            <a:pPr marL="285750" indent="-285750">
              <a:spcBef>
                <a:spcPts val="1200"/>
              </a:spcBef>
              <a:spcAft>
                <a:spcPts val="600"/>
              </a:spcAft>
              <a:buFont typeface="Arial" panose="020B0604020202020204" pitchFamily="34" charset="0"/>
              <a:buChar char="•"/>
            </a:pPr>
            <a:r>
              <a:rPr lang="en-US" sz="1400" u="sng" dirty="0"/>
              <a:t>Fiat Money:</a:t>
            </a:r>
            <a:r>
              <a:rPr lang="en-US" sz="1400" b="1" u="sng" dirty="0"/>
              <a:t> </a:t>
            </a:r>
            <a:r>
              <a:rPr lang="en-US" sz="1400" dirty="0"/>
              <a:t>money established by the government through decree. </a:t>
            </a:r>
          </a:p>
          <a:p>
            <a:pPr marL="1200150" lvl="2" indent="-285750">
              <a:spcBef>
                <a:spcPts val="1200"/>
              </a:spcBef>
              <a:spcAft>
                <a:spcPts val="600"/>
              </a:spcAft>
              <a:buFont typeface="Arial" panose="020B0604020202020204" pitchFamily="34" charset="0"/>
              <a:buChar char="•"/>
            </a:pPr>
            <a:r>
              <a:rPr lang="en-US" sz="1400" dirty="0"/>
              <a:t>Example: why can’t you use Monopoly (the game) dollars to pay at Kroger? </a:t>
            </a:r>
          </a:p>
          <a:p>
            <a:pPr marL="285750" indent="-285750">
              <a:spcBef>
                <a:spcPts val="1200"/>
              </a:spcBef>
              <a:spcAft>
                <a:spcPts val="600"/>
              </a:spcAft>
              <a:buFont typeface="Arial" panose="020B0604020202020204" pitchFamily="34" charset="0"/>
              <a:buChar char="•"/>
            </a:pPr>
            <a:r>
              <a:rPr lang="en-US" sz="1400" dirty="0"/>
              <a:t>Since the government is the only allowed to create money. Hence, how does the money supply work? </a:t>
            </a:r>
          </a:p>
          <a:p>
            <a:pPr marL="742950" lvl="1" indent="-285750">
              <a:spcBef>
                <a:spcPts val="1200"/>
              </a:spcBef>
              <a:spcAft>
                <a:spcPts val="600"/>
              </a:spcAft>
              <a:buFont typeface="Arial" panose="020B0604020202020204" pitchFamily="34" charset="0"/>
              <a:buChar char="•"/>
            </a:pPr>
            <a:r>
              <a:rPr lang="en-US" sz="1400" u="sng" dirty="0"/>
              <a:t>Currency: </a:t>
            </a:r>
            <a:r>
              <a:rPr lang="en-US" sz="1400" dirty="0"/>
              <a:t>bills and coins. Physical money. </a:t>
            </a:r>
          </a:p>
          <a:p>
            <a:pPr marL="742950" lvl="1" indent="-285750">
              <a:spcBef>
                <a:spcPts val="1200"/>
              </a:spcBef>
              <a:spcAft>
                <a:spcPts val="600"/>
              </a:spcAft>
              <a:buFont typeface="Arial" panose="020B0604020202020204" pitchFamily="34" charset="0"/>
              <a:buChar char="•"/>
            </a:pPr>
            <a:r>
              <a:rPr lang="en-US" sz="1400" u="sng" dirty="0"/>
              <a:t>Bank Deposits: </a:t>
            </a:r>
            <a:r>
              <a:rPr lang="en-US" sz="1400" dirty="0"/>
              <a:t>balances in bank accounts that are as good as cash. Virtual money.  </a:t>
            </a:r>
          </a:p>
        </p:txBody>
      </p:sp>
    </p:spTree>
    <p:extLst>
      <p:ext uri="{BB962C8B-B14F-4D97-AF65-F5344CB8AC3E}">
        <p14:creationId xmlns:p14="http://schemas.microsoft.com/office/powerpoint/2010/main" val="1950346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1">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1">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build="p"/>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879673-9ABC-D985-CA21-11F5BD06586C}"/>
              </a:ext>
            </a:extLst>
          </p:cNvPr>
          <p:cNvSpPr>
            <a:spLocks noGrp="1"/>
          </p:cNvSpPr>
          <p:nvPr>
            <p:ph type="ctrTitle"/>
          </p:nvPr>
        </p:nvSpPr>
        <p:spPr>
          <a:xfrm>
            <a:off x="0" y="1"/>
            <a:ext cx="9144000" cy="699065"/>
          </a:xfrm>
        </p:spPr>
        <p:txBody>
          <a:bodyPr>
            <a:normAutofit/>
          </a:bodyPr>
          <a:lstStyle/>
          <a:p>
            <a:r>
              <a:rPr lang="en-US" dirty="0">
                <a:solidFill>
                  <a:schemeClr val="tx1"/>
                </a:solidFill>
              </a:rPr>
              <a:t>Real Variables and Indexation</a:t>
            </a:r>
          </a:p>
        </p:txBody>
      </p:sp>
      <p:sp>
        <p:nvSpPr>
          <p:cNvPr id="11" name="TextBox 10">
            <a:extLst>
              <a:ext uri="{FF2B5EF4-FFF2-40B4-BE49-F238E27FC236}">
                <a16:creationId xmlns:a16="http://schemas.microsoft.com/office/drawing/2014/main" id="{8BD5BD6A-4117-9F80-6CB1-D316E34598EB}"/>
              </a:ext>
            </a:extLst>
          </p:cNvPr>
          <p:cNvSpPr txBox="1"/>
          <p:nvPr/>
        </p:nvSpPr>
        <p:spPr>
          <a:xfrm>
            <a:off x="99603" y="652490"/>
            <a:ext cx="8944793" cy="2970044"/>
          </a:xfrm>
          <a:prstGeom prst="rect">
            <a:avLst/>
          </a:prstGeom>
          <a:noFill/>
        </p:spPr>
        <p:txBody>
          <a:bodyPr wrap="square">
            <a:spAutoFit/>
          </a:bodyPr>
          <a:lstStyle/>
          <a:p>
            <a:pPr defTabSz="457189">
              <a:spcBef>
                <a:spcPts val="1200"/>
              </a:spcBef>
              <a:spcAft>
                <a:spcPts val="600"/>
              </a:spcAft>
            </a:pPr>
            <a:r>
              <a:rPr lang="en-US" sz="1400" dirty="0">
                <a:solidFill>
                  <a:prstClr val="black"/>
                </a:solidFill>
                <a:latin typeface="Arial"/>
              </a:rPr>
              <a:t>Expressing variables in real terms allows to control for the effects of price changes and allows to contrast to which extent the number of consumption units you can purchase changed over time. </a:t>
            </a:r>
          </a:p>
          <a:p>
            <a:pPr marL="285750"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In practice, we observe several examples of </a:t>
            </a:r>
            <a:r>
              <a:rPr lang="en-US" sz="1400" b="1" dirty="0">
                <a:solidFill>
                  <a:prstClr val="black"/>
                </a:solidFill>
                <a:latin typeface="Arial"/>
              </a:rPr>
              <a:t>indexation</a:t>
            </a:r>
            <a:r>
              <a:rPr lang="en-US" sz="1400" dirty="0">
                <a:solidFill>
                  <a:prstClr val="black"/>
                </a:solidFill>
                <a:latin typeface="Arial"/>
              </a:rPr>
              <a:t>: automatic correction by law or contract of a dollar amount for the effects of inflation. </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Wages</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Lease agreements</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Social security benefits</a:t>
            </a:r>
          </a:p>
          <a:p>
            <a:pPr marL="742950" lvl="1" indent="-285750" defTabSz="457189">
              <a:spcBef>
                <a:spcPts val="1200"/>
              </a:spcBef>
              <a:spcAft>
                <a:spcPts val="600"/>
              </a:spcAft>
              <a:buFont typeface="Arial" panose="020B0604020202020204" pitchFamily="34" charset="0"/>
              <a:buChar char="•"/>
            </a:pPr>
            <a:r>
              <a:rPr lang="en-US" sz="1400" dirty="0">
                <a:solidFill>
                  <a:prstClr val="black"/>
                </a:solidFill>
                <a:latin typeface="Arial"/>
              </a:rPr>
              <a:t>Brackets of the federal income tax. </a:t>
            </a:r>
          </a:p>
        </p:txBody>
      </p:sp>
    </p:spTree>
    <p:extLst>
      <p:ext uri="{BB962C8B-B14F-4D97-AF65-F5344CB8AC3E}">
        <p14:creationId xmlns:p14="http://schemas.microsoft.com/office/powerpoint/2010/main" val="15049699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C81510-B585-55D4-871F-4373515622B0}"/>
              </a:ext>
            </a:extLst>
          </p:cNvPr>
          <p:cNvSpPr>
            <a:spLocks noGrp="1"/>
          </p:cNvSpPr>
          <p:nvPr>
            <p:ph type="ctrTitle"/>
          </p:nvPr>
        </p:nvSpPr>
        <p:spPr/>
        <p:txBody>
          <a:bodyPr/>
          <a:lstStyle/>
          <a:p>
            <a:r>
              <a:rPr lang="en-US" dirty="0">
                <a:solidFill>
                  <a:schemeClr val="tx1"/>
                </a:solidFill>
                <a:latin typeface="+mn-lt"/>
              </a:rPr>
              <a:t>For Next Class</a:t>
            </a:r>
          </a:p>
        </p:txBody>
      </p:sp>
      <p:sp>
        <p:nvSpPr>
          <p:cNvPr id="29" name="Content Placeholder 3">
            <a:extLst>
              <a:ext uri="{FF2B5EF4-FFF2-40B4-BE49-F238E27FC236}">
                <a16:creationId xmlns:a16="http://schemas.microsoft.com/office/drawing/2014/main" id="{3DCD8C22-0BA2-1FB7-3948-72DFE0F15594}"/>
              </a:ext>
            </a:extLst>
          </p:cNvPr>
          <p:cNvSpPr txBox="1">
            <a:spLocks/>
          </p:cNvSpPr>
          <p:nvPr/>
        </p:nvSpPr>
        <p:spPr>
          <a:xfrm>
            <a:off x="47367" y="1566274"/>
            <a:ext cx="9049265" cy="2274206"/>
          </a:xfrm>
          <a:prstGeom prst="rect">
            <a:avLst/>
          </a:prstGeom>
        </p:spPr>
        <p:txBody>
          <a:bodyPr vert="horz" lIns="91440" tIns="45720" rIns="91440" bIns="45720" rtlCol="0">
            <a:normAutofit/>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Clr>
                <a:srgbClr val="690304"/>
              </a:buClr>
              <a:buFont typeface="Wingdings" panose="05000000000000000000" pitchFamily="2" charset="2"/>
              <a:buChar char="§"/>
            </a:pPr>
            <a:r>
              <a:rPr lang="en-US" sz="1400" b="1" dirty="0">
                <a:latin typeface="+mn-lt"/>
                <a:cs typeface="Times New Roman" panose="02020603050405020304" pitchFamily="18" charset="0"/>
              </a:rPr>
              <a:t>Next class: </a:t>
            </a:r>
            <a:r>
              <a:rPr lang="en-US" sz="1400" dirty="0">
                <a:latin typeface="+mn-lt"/>
                <a:cs typeface="Times New Roman" panose="02020603050405020304" pitchFamily="18" charset="0"/>
              </a:rPr>
              <a:t>review questions and wrap up. </a:t>
            </a:r>
            <a:endParaRPr lang="en-US" sz="1400" b="1" dirty="0">
              <a:latin typeface="+mn-lt"/>
              <a:cs typeface="Times New Roman" panose="02020603050405020304" pitchFamily="18" charset="0"/>
            </a:endParaRPr>
          </a:p>
          <a:p>
            <a:pPr>
              <a:buClr>
                <a:srgbClr val="690304"/>
              </a:buClr>
              <a:buFont typeface="Wingdings" panose="05000000000000000000" pitchFamily="2" charset="2"/>
              <a:buChar char="§"/>
            </a:pPr>
            <a:r>
              <a:rPr lang="en-US" sz="1400" b="1" dirty="0">
                <a:latin typeface="+mn-lt"/>
                <a:cs typeface="Times New Roman" panose="02020603050405020304" pitchFamily="18" charset="0"/>
              </a:rPr>
              <a:t>Readings: </a:t>
            </a:r>
            <a:r>
              <a:rPr lang="en-US" sz="1400" dirty="0">
                <a:latin typeface="+mn-lt"/>
                <a:cs typeface="Times New Roman" panose="02020603050405020304" pitchFamily="18" charset="0"/>
              </a:rPr>
              <a:t> review all chapters at Canvas. </a:t>
            </a:r>
            <a:endParaRPr lang="en-US" sz="1400" b="1" dirty="0">
              <a:latin typeface="+mn-lt"/>
              <a:cs typeface="Times New Roman" panose="02020603050405020304" pitchFamily="18" charset="0"/>
            </a:endParaRPr>
          </a:p>
        </p:txBody>
      </p:sp>
    </p:spTree>
    <p:extLst>
      <p:ext uri="{BB962C8B-B14F-4D97-AF65-F5344CB8AC3E}">
        <p14:creationId xmlns:p14="http://schemas.microsoft.com/office/powerpoint/2010/main" val="32073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72863DFC-F769-1FFD-90F2-6C5240A658F7}"/>
              </a:ext>
            </a:extLst>
          </p:cNvPr>
          <p:cNvSpPr txBox="1">
            <a:spLocks/>
          </p:cNvSpPr>
          <p:nvPr/>
        </p:nvSpPr>
        <p:spPr>
          <a:xfrm>
            <a:off x="538314" y="2571750"/>
            <a:ext cx="7734222" cy="1478888"/>
          </a:xfrm>
          <a:prstGeom prst="rect">
            <a:avLst/>
          </a:prstGeom>
        </p:spPr>
        <p:txBody>
          <a:bodyPr/>
          <a:lstStyle>
            <a:lvl1pPr marL="342900" indent="-342900" algn="l" defTabSz="457200" rtl="0" eaLnBrk="1" latinLnBrk="0" hangingPunct="1">
              <a:lnSpc>
                <a:spcPct val="100000"/>
              </a:lnSpc>
              <a:spcBef>
                <a:spcPts val="0"/>
              </a:spcBef>
              <a:spcAft>
                <a:spcPts val="1800"/>
              </a:spcAft>
              <a:buClr>
                <a:schemeClr val="tx1">
                  <a:lumMod val="50000"/>
                  <a:lumOff val="50000"/>
                </a:schemeClr>
              </a:buClr>
              <a:buSzPct val="100000"/>
              <a:buFont typeface="Wingdings" charset="2"/>
              <a:buChar char="§"/>
              <a:defRPr sz="1800" kern="1200">
                <a:solidFill>
                  <a:schemeClr val="tx1"/>
                </a:solidFill>
                <a:latin typeface="Arial"/>
                <a:ea typeface="+mn-ea"/>
                <a:cs typeface="Arial"/>
              </a:defRPr>
            </a:lvl1pPr>
            <a:lvl2pPr marL="742950" indent="-28575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2pPr>
            <a:lvl3pPr marL="11430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3pPr>
            <a:lvl4pPr marL="16002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4pPr>
            <a:lvl5pPr marL="2057400" indent="-228600" algn="l" defTabSz="457200" rtl="0" eaLnBrk="1" latinLnBrk="0" hangingPunct="1">
              <a:lnSpc>
                <a:spcPct val="100000"/>
              </a:lnSpc>
              <a:spcBef>
                <a:spcPts val="0"/>
              </a:spcBef>
              <a:spcAft>
                <a:spcPts val="1800"/>
              </a:spcAft>
              <a:buFont typeface="Arial"/>
              <a:buChar char="»"/>
              <a:defRPr sz="18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endParaRPr lang="en-US" sz="2000" dirty="0">
              <a:solidFill>
                <a:schemeClr val="bg1"/>
              </a:solidFill>
            </a:endParaRPr>
          </a:p>
        </p:txBody>
      </p:sp>
      <p:sp>
        <p:nvSpPr>
          <p:cNvPr id="9" name="Title 1">
            <a:extLst>
              <a:ext uri="{FF2B5EF4-FFF2-40B4-BE49-F238E27FC236}">
                <a16:creationId xmlns:a16="http://schemas.microsoft.com/office/drawing/2014/main" id="{FB30687B-7A7D-8F6B-9025-2A4EFABAC69E}"/>
              </a:ext>
            </a:extLst>
          </p:cNvPr>
          <p:cNvSpPr txBox="1">
            <a:spLocks/>
          </p:cNvSpPr>
          <p:nvPr/>
        </p:nvSpPr>
        <p:spPr>
          <a:xfrm>
            <a:off x="0" y="306218"/>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dirty="0">
                <a:solidFill>
                  <a:schemeClr val="bg1"/>
                </a:solidFill>
              </a:rPr>
              <a:t>SPEA-V-202</a:t>
            </a:r>
          </a:p>
          <a:p>
            <a:pPr algn="ctr"/>
            <a:r>
              <a:rPr lang="en-US" sz="2400" b="0" dirty="0">
                <a:solidFill>
                  <a:schemeClr val="bg1"/>
                </a:solidFill>
              </a:rPr>
              <a:t>Contemporary Economic Issues in Public Affairs</a:t>
            </a:r>
          </a:p>
          <a:p>
            <a:pPr algn="ctr"/>
            <a:endParaRPr lang="en-US" sz="2400" b="0" dirty="0">
              <a:solidFill>
                <a:schemeClr val="bg1"/>
              </a:solidFill>
            </a:endParaRPr>
          </a:p>
        </p:txBody>
      </p:sp>
      <p:sp>
        <p:nvSpPr>
          <p:cNvPr id="10" name="Rectangle 9">
            <a:extLst>
              <a:ext uri="{FF2B5EF4-FFF2-40B4-BE49-F238E27FC236}">
                <a16:creationId xmlns:a16="http://schemas.microsoft.com/office/drawing/2014/main" id="{B08B2BB0-25A8-51DD-1E72-4A1ECB509AE5}"/>
              </a:ext>
            </a:extLst>
          </p:cNvPr>
          <p:cNvSpPr/>
          <p:nvPr/>
        </p:nvSpPr>
        <p:spPr>
          <a:xfrm>
            <a:off x="0" y="1787777"/>
            <a:ext cx="9144000" cy="871464"/>
          </a:xfrm>
          <a:prstGeom prst="rect">
            <a:avLst/>
          </a:prstGeom>
          <a:solidFill>
            <a:srgbClr val="69030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a:solidFill>
                  <a:schemeClr val="bg1"/>
                </a:solidFill>
                <a:latin typeface="+mj-lt"/>
              </a:rPr>
              <a:t>Macroeconomic and Monetary Policy</a:t>
            </a:r>
            <a:endParaRPr lang="en-US" sz="2800" b="1" dirty="0">
              <a:solidFill>
                <a:schemeClr val="bg1"/>
              </a:solidFill>
              <a:latin typeface="+mj-lt"/>
            </a:endParaRPr>
          </a:p>
        </p:txBody>
      </p:sp>
      <p:sp>
        <p:nvSpPr>
          <p:cNvPr id="11" name="Title 1">
            <a:extLst>
              <a:ext uri="{FF2B5EF4-FFF2-40B4-BE49-F238E27FC236}">
                <a16:creationId xmlns:a16="http://schemas.microsoft.com/office/drawing/2014/main" id="{BF1602D2-5AC3-8AC2-F630-020397F6961F}"/>
              </a:ext>
            </a:extLst>
          </p:cNvPr>
          <p:cNvSpPr txBox="1">
            <a:spLocks/>
          </p:cNvSpPr>
          <p:nvPr/>
        </p:nvSpPr>
        <p:spPr>
          <a:xfrm>
            <a:off x="0" y="3140606"/>
            <a:ext cx="9144000" cy="1000194"/>
          </a:xfrm>
          <a:prstGeom prst="rect">
            <a:avLst/>
          </a:prstGeom>
        </p:spPr>
        <p:txBody>
          <a:bodyPr>
            <a:normAutofit/>
          </a:bodyPr>
          <a:lstStyle>
            <a:lvl1pPr algn="l" defTabSz="457200" rtl="0" eaLnBrk="1" latinLnBrk="0" hangingPunct="1">
              <a:spcBef>
                <a:spcPct val="0"/>
              </a:spcBef>
              <a:buNone/>
              <a:defRPr sz="3200" b="1" i="0" kern="100" spc="0">
                <a:solidFill>
                  <a:schemeClr val="tx1"/>
                </a:solidFill>
                <a:latin typeface="Arial"/>
                <a:ea typeface="+mj-ea"/>
                <a:cs typeface="Arial"/>
              </a:defRPr>
            </a:lvl1pPr>
          </a:lstStyle>
          <a:p>
            <a:pPr algn="ctr"/>
            <a:r>
              <a:rPr lang="en-US" sz="2400" b="0" dirty="0">
                <a:solidFill>
                  <a:schemeClr val="bg1"/>
                </a:solidFill>
              </a:rPr>
              <a:t>Luis Navarro</a:t>
            </a:r>
          </a:p>
          <a:p>
            <a:pPr algn="ctr"/>
            <a:endParaRPr lang="en-US" sz="2400" b="0" dirty="0">
              <a:solidFill>
                <a:schemeClr val="bg1"/>
              </a:solidFill>
            </a:endParaRPr>
          </a:p>
        </p:txBody>
      </p:sp>
    </p:spTree>
    <p:extLst>
      <p:ext uri="{BB962C8B-B14F-4D97-AF65-F5344CB8AC3E}">
        <p14:creationId xmlns:p14="http://schemas.microsoft.com/office/powerpoint/2010/main" val="3110415691"/>
      </p:ext>
    </p:extLst>
  </p:cSld>
  <p:clrMapOvr>
    <a:masterClrMapping/>
  </p:clrMapOvr>
</p:sld>
</file>

<file path=ppt/theme/theme1.xml><?xml version="1.0" encoding="utf-8"?>
<a:theme xmlns:a="http://schemas.openxmlformats.org/drawingml/2006/main" name="Ma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3" id="{D4112C74-A76E-A244-A38B-7B589F31A3A0}" vid="{02DB7040-99DC-AA41-AC99-CF992BB610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74F5D463876B2498F216835DB1298F6" ma:contentTypeVersion="13" ma:contentTypeDescription="Create a new document." ma:contentTypeScope="" ma:versionID="7957ea766adc7a1f8ada85e1f16c5ad0">
  <xsd:schema xmlns:xsd="http://www.w3.org/2001/XMLSchema" xmlns:xs="http://www.w3.org/2001/XMLSchema" xmlns:p="http://schemas.microsoft.com/office/2006/metadata/properties" xmlns:ns2="82db8b44-0703-48fc-920e-285d3f66b75e" xmlns:ns3="8db4f6ed-281a-40b3-a3a6-248115f75364" targetNamespace="http://schemas.microsoft.com/office/2006/metadata/properties" ma:root="true" ma:fieldsID="51c19d7e075a31899c1cd216db6b60db" ns2:_="" ns3:_="">
    <xsd:import namespace="82db8b44-0703-48fc-920e-285d3f66b75e"/>
    <xsd:import namespace="8db4f6ed-281a-40b3-a3a6-248115f7536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db8b44-0703-48fc-920e-285d3f66b75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db4f6ed-281a-40b3-a3a6-248115f7536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6F2769-7194-4217-93D3-3AF3A4742282}">
  <ds:schemaRefs>
    <ds:schemaRef ds:uri="http://www.w3.org/XML/1998/namespace"/>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schemas.microsoft.com/office/2006/metadata/properties"/>
    <ds:schemaRef ds:uri="8db4f6ed-281a-40b3-a3a6-248115f75364"/>
    <ds:schemaRef ds:uri="82db8b44-0703-48fc-920e-285d3f66b75e"/>
    <ds:schemaRef ds:uri="http://purl.org/dc/dcmitype/"/>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00CDEACD-F46F-495A-8810-85205DBC330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db8b44-0703-48fc-920e-285d3f66b75e"/>
    <ds:schemaRef ds:uri="8db4f6ed-281a-40b3-a3a6-248115f7536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IUB-template</Template>
  <TotalTime>41110</TotalTime>
  <Words>9166</Words>
  <Application>Microsoft Office PowerPoint</Application>
  <PresentationFormat>On-screen Show (16:9)</PresentationFormat>
  <Paragraphs>875</Paragraphs>
  <Slides>92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Arial</vt:lpstr>
      <vt:lpstr>Calibri</vt:lpstr>
      <vt:lpstr>Cambria Math</vt:lpstr>
      <vt:lpstr>Wingdings</vt:lpstr>
      <vt:lpstr>Main</vt:lpstr>
      <vt:lpstr>PowerPoint Presentation</vt:lpstr>
      <vt:lpstr>General Outline</vt:lpstr>
      <vt:lpstr>Intuition behind the financial system: loans 101</vt:lpstr>
      <vt:lpstr>Intuition behind the financial system</vt:lpstr>
      <vt:lpstr>Intuition behind the financial system</vt:lpstr>
      <vt:lpstr>Market for Loanable Funds</vt:lpstr>
      <vt:lpstr>Market for Loanable Funds</vt:lpstr>
      <vt:lpstr>Financial System in Practice </vt:lpstr>
      <vt:lpstr>An Introduction to Money</vt:lpstr>
      <vt:lpstr>An Introduction to Money</vt:lpstr>
      <vt:lpstr>Federal Reserve and Money Supply</vt:lpstr>
      <vt:lpstr>Equilibrium in the Money Market</vt:lpstr>
      <vt:lpstr>Equilibrium in the Money Market</vt:lpstr>
      <vt:lpstr>Equilibrium in the Money Market</vt:lpstr>
      <vt:lpstr>Equilibrium in the Money Market</vt:lpstr>
      <vt:lpstr>Equilibrium in the Money and Loans Market</vt:lpstr>
      <vt:lpstr>The Theory of Liquidity Preference</vt:lpstr>
      <vt:lpstr>The Theory of Liquidity Preference</vt:lpstr>
      <vt:lpstr>The Theory of Liquidity Preference</vt:lpstr>
      <vt:lpstr>Monetary Policy Tools</vt:lpstr>
      <vt:lpstr>Monetary Policy Tools</vt:lpstr>
      <vt:lpstr>Monetary Policy in Practice: Intro to Banking</vt:lpstr>
      <vt:lpstr>Monetary Policy in Practice: Intro to Banking</vt:lpstr>
      <vt:lpstr>Monetary Policy in Practice: Reserve Requirements</vt:lpstr>
      <vt:lpstr>Monetary Policy in Practice: OMC</vt:lpstr>
      <vt:lpstr>Monetary Policy in Practice: Federal funds rate</vt:lpstr>
      <vt:lpstr>Monetary Policy in Practice: FOMC</vt:lpstr>
      <vt:lpstr>Monetary Policy in Practice: FOMC</vt:lpstr>
      <vt:lpstr>Monetary Policy in Practice</vt:lpstr>
      <vt:lpstr>Monetary Policy in Summary</vt:lpstr>
      <vt:lpstr>Quantity Theory of Money</vt:lpstr>
      <vt:lpstr>Classical Theory of Inflation</vt:lpstr>
      <vt:lpstr>Quantity Theory of Money</vt:lpstr>
      <vt:lpstr>Quantity Theory of Money</vt:lpstr>
      <vt:lpstr>Quantity Theory of Money</vt:lpstr>
      <vt:lpstr>Quantity Theory of Money</vt:lpstr>
      <vt:lpstr>Money Supply and Inflation for the United States</vt:lpstr>
      <vt:lpstr>Velocity of Money</vt:lpstr>
      <vt:lpstr>Interest Rates in the US</vt:lpstr>
      <vt:lpstr>Monetary Neutrality</vt:lpstr>
      <vt:lpstr>Summary</vt:lpstr>
      <vt:lpstr>Macroeconomics</vt:lpstr>
      <vt:lpstr>Economics </vt:lpstr>
      <vt:lpstr>GDP Definition</vt:lpstr>
      <vt:lpstr>Aggregate-Demand and Supply</vt:lpstr>
      <vt:lpstr>GDP and Aggregated Demand</vt:lpstr>
      <vt:lpstr>Economic Growth</vt:lpstr>
      <vt:lpstr>Economic Growth and Business Cycles</vt:lpstr>
      <vt:lpstr>Economic Growth and Business Cycles</vt:lpstr>
      <vt:lpstr>Some useful identities from the GDP equation</vt:lpstr>
      <vt:lpstr>Government Borrowing and the Interest Rate</vt:lpstr>
      <vt:lpstr>Government Borrowing and the Interest Rate</vt:lpstr>
      <vt:lpstr>Open-Economy Macroeconomics</vt:lpstr>
      <vt:lpstr>Open-Economy Macroeconomics</vt:lpstr>
      <vt:lpstr>Open-Economy Macroeconomics</vt:lpstr>
      <vt:lpstr>Price Dynamics and Inflation</vt:lpstr>
      <vt:lpstr>Introduction</vt:lpstr>
      <vt:lpstr>Introduction</vt:lpstr>
      <vt:lpstr>Evolution of Prices</vt:lpstr>
      <vt:lpstr>Introduction</vt:lpstr>
      <vt:lpstr>Evolution of Prices</vt:lpstr>
      <vt:lpstr>Evolution of Prices</vt:lpstr>
      <vt:lpstr>Evolution of Prices: Price Indices</vt:lpstr>
      <vt:lpstr>Evolution of Prices: Price Indices</vt:lpstr>
      <vt:lpstr>Evolution of Prices: Inflation Rate</vt:lpstr>
      <vt:lpstr>Evolution of Prices: Summary</vt:lpstr>
      <vt:lpstr>More on Prices: the CPI</vt:lpstr>
      <vt:lpstr>Evolution of Prices: Consumer Price Index</vt:lpstr>
      <vt:lpstr>Evolution of Prices: Consumer Price Index</vt:lpstr>
      <vt:lpstr>Evolution of Prices: Consumer Price Index</vt:lpstr>
      <vt:lpstr>Evolution of Prices: Consumer Price Index</vt:lpstr>
      <vt:lpstr>Evolution of Prices: Consumer Price Index</vt:lpstr>
      <vt:lpstr>Evolution of Prices: Consumer Price Index</vt:lpstr>
      <vt:lpstr>Evolution of Prices: Inflationary Shock</vt:lpstr>
      <vt:lpstr>Nominal and Real Variables</vt:lpstr>
      <vt:lpstr>Nominal and Real Variables </vt:lpstr>
      <vt:lpstr>Nominal and Real GDP</vt:lpstr>
      <vt:lpstr>Nominal and Real GDP</vt:lpstr>
      <vt:lpstr>Nominal and Real GDP</vt:lpstr>
      <vt:lpstr>Expressing Variables in Real Terms</vt:lpstr>
      <vt:lpstr>Expressing Variables in Real Terms</vt:lpstr>
      <vt:lpstr>Expressing Variables in Real Terms</vt:lpstr>
      <vt:lpstr>Expressing Variables in Real Terms</vt:lpstr>
      <vt:lpstr>Nominal and Real GDP for the United States</vt:lpstr>
      <vt:lpstr>Expressing Variables in Real Terms</vt:lpstr>
      <vt:lpstr>Inflation and the interest rate</vt:lpstr>
      <vt:lpstr>Real Interest Rate</vt:lpstr>
      <vt:lpstr>Real Interest Rate</vt:lpstr>
      <vt:lpstr>Real Interest Rate</vt:lpstr>
      <vt:lpstr>Real Variables and Indexation</vt:lpstr>
      <vt:lpstr>For Next Class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Unnecessarily extra long title of presentation</dc:title>
  <dc:creator>Cox, Emily</dc:creator>
  <cp:lastModifiedBy>Navarro Ulloa, Luis Enrique</cp:lastModifiedBy>
  <cp:revision>530</cp:revision>
  <cp:lastPrinted>2014-06-24T16:10:50Z</cp:lastPrinted>
  <dcterms:created xsi:type="dcterms:W3CDTF">2022-01-21T17:11:20Z</dcterms:created>
  <dcterms:modified xsi:type="dcterms:W3CDTF">2023-04-10T19:58:29Z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0x010100774F5D463876B2498F216835DB1298F6</vt:lpwstr>
  </property>
</Properties>
</file>