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2"/>
  </p:notesMasterIdLst>
  <p:handoutMasterIdLst>
    <p:handoutMasterId r:id="rId33"/>
  </p:handoutMasterIdLst>
  <p:sldIdLst>
    <p:sldId id="363" r:id="rId5"/>
    <p:sldId id="356" r:id="rId6"/>
    <p:sldId id="450" r:id="rId7"/>
    <p:sldId id="466" r:id="rId8"/>
    <p:sldId id="463" r:id="rId9"/>
    <p:sldId id="462" r:id="rId10"/>
    <p:sldId id="461" r:id="rId11"/>
    <p:sldId id="465" r:id="rId12"/>
    <p:sldId id="464" r:id="rId13"/>
    <p:sldId id="467" r:id="rId14"/>
    <p:sldId id="468" r:id="rId15"/>
    <p:sldId id="460" r:id="rId16"/>
    <p:sldId id="483" r:id="rId17"/>
    <p:sldId id="470" r:id="rId18"/>
    <p:sldId id="471" r:id="rId19"/>
    <p:sldId id="472" r:id="rId20"/>
    <p:sldId id="482" r:id="rId21"/>
    <p:sldId id="473" r:id="rId22"/>
    <p:sldId id="474" r:id="rId23"/>
    <p:sldId id="477" r:id="rId24"/>
    <p:sldId id="484" r:id="rId25"/>
    <p:sldId id="485" r:id="rId26"/>
    <p:sldId id="476" r:id="rId27"/>
    <p:sldId id="486" r:id="rId28"/>
    <p:sldId id="487" r:id="rId29"/>
    <p:sldId id="488" r:id="rId30"/>
    <p:sldId id="475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8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304"/>
    <a:srgbClr val="006600"/>
    <a:srgbClr val="99FF33"/>
    <a:srgbClr val="77933C"/>
    <a:srgbClr val="953735"/>
    <a:srgbClr val="990000"/>
    <a:srgbClr val="969696"/>
    <a:srgbClr val="252626"/>
    <a:srgbClr val="0C0D0C"/>
    <a:srgbClr val="9E9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268F2-4F0E-4081-A836-8A3B14A94CEC}" v="25" dt="2023-01-25T21:21:55.7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94" autoAdjust="0"/>
  </p:normalViewPr>
  <p:slideViewPr>
    <p:cSldViewPr snapToGrid="0" snapToObjects="1">
      <p:cViewPr>
        <p:scale>
          <a:sx n="150" d="100"/>
          <a:sy n="150" d="100"/>
        </p:scale>
        <p:origin x="432" y="-24"/>
      </p:cViewPr>
      <p:guideLst>
        <p:guide orient="horz" pos="1428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rro Ulloa, Luis Enrique" userId="adde1b74-f296-445a-8659-1214c6e2ca22" providerId="ADAL" clId="{458268F2-4F0E-4081-A836-8A3B14A94CEC}"/>
    <pc:docChg chg="custSel modSld sldOrd">
      <pc:chgData name="Navarro Ulloa, Luis Enrique" userId="adde1b74-f296-445a-8659-1214c6e2ca22" providerId="ADAL" clId="{458268F2-4F0E-4081-A836-8A3B14A94CEC}" dt="2023-01-25T21:36:39.158" v="305" actId="20577"/>
      <pc:docMkLst>
        <pc:docMk/>
      </pc:docMkLst>
      <pc:sldChg chg="modSp mod">
        <pc:chgData name="Navarro Ulloa, Luis Enrique" userId="adde1b74-f296-445a-8659-1214c6e2ca22" providerId="ADAL" clId="{458268F2-4F0E-4081-A836-8A3B14A94CEC}" dt="2023-01-25T20:51:30.619" v="7" actId="20577"/>
        <pc:sldMkLst>
          <pc:docMk/>
          <pc:sldMk cId="604613589" sldId="363"/>
        </pc:sldMkLst>
        <pc:spChg chg="mod">
          <ac:chgData name="Navarro Ulloa, Luis Enrique" userId="adde1b74-f296-445a-8659-1214c6e2ca22" providerId="ADAL" clId="{458268F2-4F0E-4081-A836-8A3B14A94CEC}" dt="2023-01-25T20:51:30.619" v="7" actId="20577"/>
          <ac:spMkLst>
            <pc:docMk/>
            <pc:sldMk cId="604613589" sldId="363"/>
            <ac:spMk id="11" creationId="{BF1602D2-5AC3-8AC2-F630-020397F6961F}"/>
          </ac:spMkLst>
        </pc:spChg>
      </pc:sldChg>
      <pc:sldChg chg="addSp delSp modSp mod">
        <pc:chgData name="Navarro Ulloa, Luis Enrique" userId="adde1b74-f296-445a-8659-1214c6e2ca22" providerId="ADAL" clId="{458268F2-4F0E-4081-A836-8A3B14A94CEC}" dt="2023-01-25T21:15:26.881" v="278" actId="20577"/>
        <pc:sldMkLst>
          <pc:docMk/>
          <pc:sldMk cId="3032176414" sldId="461"/>
        </pc:sldMkLst>
        <pc:spChg chg="add del mod">
          <ac:chgData name="Navarro Ulloa, Luis Enrique" userId="adde1b74-f296-445a-8659-1214c6e2ca22" providerId="ADAL" clId="{458268F2-4F0E-4081-A836-8A3B14A94CEC}" dt="2023-01-25T20:53:38.950" v="46" actId="478"/>
          <ac:spMkLst>
            <pc:docMk/>
            <pc:sldMk cId="3032176414" sldId="461"/>
            <ac:spMk id="2" creationId="{C0C79F6A-00FB-1EEE-B3CD-0995B5DDD66A}"/>
          </ac:spMkLst>
        </pc:spChg>
        <pc:spChg chg="mod">
          <ac:chgData name="Navarro Ulloa, Luis Enrique" userId="adde1b74-f296-445a-8659-1214c6e2ca22" providerId="ADAL" clId="{458268F2-4F0E-4081-A836-8A3B14A94CEC}" dt="2023-01-25T21:15:26.881" v="278" actId="20577"/>
          <ac:spMkLst>
            <pc:docMk/>
            <pc:sldMk cId="3032176414" sldId="461"/>
            <ac:spMk id="15" creationId="{D593B125-73A6-2DB5-DA73-CFB9CF6D3BFB}"/>
          </ac:spMkLst>
        </pc:spChg>
        <pc:spChg chg="mod">
          <ac:chgData name="Navarro Ulloa, Luis Enrique" userId="adde1b74-f296-445a-8659-1214c6e2ca22" providerId="ADAL" clId="{458268F2-4F0E-4081-A836-8A3B14A94CEC}" dt="2023-01-25T20:52:44.510" v="32" actId="571"/>
          <ac:spMkLst>
            <pc:docMk/>
            <pc:sldMk cId="3032176414" sldId="461"/>
            <ac:spMk id="17" creationId="{DB21CBBF-1597-3B28-81A2-DC91132013B4}"/>
          </ac:spMkLst>
        </pc:spChg>
        <pc:spChg chg="mod">
          <ac:chgData name="Navarro Ulloa, Luis Enrique" userId="adde1b74-f296-445a-8659-1214c6e2ca22" providerId="ADAL" clId="{458268F2-4F0E-4081-A836-8A3B14A94CEC}" dt="2023-01-25T20:52:44.510" v="32" actId="571"/>
          <ac:spMkLst>
            <pc:docMk/>
            <pc:sldMk cId="3032176414" sldId="461"/>
            <ac:spMk id="23" creationId="{6EE36182-64DC-4765-49F7-E70E8184F0F7}"/>
          </ac:spMkLst>
        </pc:spChg>
        <pc:spChg chg="mod">
          <ac:chgData name="Navarro Ulloa, Luis Enrique" userId="adde1b74-f296-445a-8659-1214c6e2ca22" providerId="ADAL" clId="{458268F2-4F0E-4081-A836-8A3B14A94CEC}" dt="2023-01-25T20:52:44.510" v="32" actId="571"/>
          <ac:spMkLst>
            <pc:docMk/>
            <pc:sldMk cId="3032176414" sldId="461"/>
            <ac:spMk id="24" creationId="{D027E596-75A6-251D-8A63-3C91BCBFE272}"/>
          </ac:spMkLst>
        </pc:spChg>
        <pc:spChg chg="mod">
          <ac:chgData name="Navarro Ulloa, Luis Enrique" userId="adde1b74-f296-445a-8659-1214c6e2ca22" providerId="ADAL" clId="{458268F2-4F0E-4081-A836-8A3B14A94CEC}" dt="2023-01-25T20:52:44.510" v="32" actId="571"/>
          <ac:spMkLst>
            <pc:docMk/>
            <pc:sldMk cId="3032176414" sldId="461"/>
            <ac:spMk id="35" creationId="{67508C74-A270-2008-E127-6669FC54B1E1}"/>
          </ac:spMkLst>
        </pc:spChg>
        <pc:spChg chg="mod">
          <ac:chgData name="Navarro Ulloa, Luis Enrique" userId="adde1b74-f296-445a-8659-1214c6e2ca22" providerId="ADAL" clId="{458268F2-4F0E-4081-A836-8A3B14A94CEC}" dt="2023-01-25T20:52:44.510" v="32" actId="571"/>
          <ac:spMkLst>
            <pc:docMk/>
            <pc:sldMk cId="3032176414" sldId="461"/>
            <ac:spMk id="36" creationId="{22806C41-19FD-333A-980A-DF0A58C2F151}"/>
          </ac:spMkLst>
        </pc:spChg>
        <pc:spChg chg="mod">
          <ac:chgData name="Navarro Ulloa, Luis Enrique" userId="adde1b74-f296-445a-8659-1214c6e2ca22" providerId="ADAL" clId="{458268F2-4F0E-4081-A836-8A3B14A94CEC}" dt="2023-01-25T20:52:44.510" v="32" actId="571"/>
          <ac:spMkLst>
            <pc:docMk/>
            <pc:sldMk cId="3032176414" sldId="461"/>
            <ac:spMk id="40" creationId="{0C681D7B-5B18-6088-BBDD-1BC960D41CC6}"/>
          </ac:spMkLst>
        </pc:spChg>
        <pc:spChg chg="mod">
          <ac:chgData name="Navarro Ulloa, Luis Enrique" userId="adde1b74-f296-445a-8659-1214c6e2ca22" providerId="ADAL" clId="{458268F2-4F0E-4081-A836-8A3B14A94CEC}" dt="2023-01-25T20:52:44.510" v="32" actId="571"/>
          <ac:spMkLst>
            <pc:docMk/>
            <pc:sldMk cId="3032176414" sldId="461"/>
            <ac:spMk id="41" creationId="{76DFAAD9-077C-F4F2-33DB-18F63979863A}"/>
          </ac:spMkLst>
        </pc:spChg>
        <pc:spChg chg="mod">
          <ac:chgData name="Navarro Ulloa, Luis Enrique" userId="adde1b74-f296-445a-8659-1214c6e2ca22" providerId="ADAL" clId="{458268F2-4F0E-4081-A836-8A3B14A94CEC}" dt="2023-01-25T20:52:44.510" v="32" actId="571"/>
          <ac:spMkLst>
            <pc:docMk/>
            <pc:sldMk cId="3032176414" sldId="461"/>
            <ac:spMk id="43" creationId="{07A06DBF-EAF9-C14B-33E1-A540C316B617}"/>
          </ac:spMkLst>
        </pc:spChg>
        <pc:spChg chg="mod">
          <ac:chgData name="Navarro Ulloa, Luis Enrique" userId="adde1b74-f296-445a-8659-1214c6e2ca22" providerId="ADAL" clId="{458268F2-4F0E-4081-A836-8A3B14A94CEC}" dt="2023-01-25T20:52:44.510" v="32" actId="571"/>
          <ac:spMkLst>
            <pc:docMk/>
            <pc:sldMk cId="3032176414" sldId="461"/>
            <ac:spMk id="44" creationId="{8A7D2458-B4B9-06D5-D37C-BE92FDF86269}"/>
          </ac:spMkLst>
        </pc:spChg>
        <pc:spChg chg="mod">
          <ac:chgData name="Navarro Ulloa, Luis Enrique" userId="adde1b74-f296-445a-8659-1214c6e2ca22" providerId="ADAL" clId="{458268F2-4F0E-4081-A836-8A3B14A94CEC}" dt="2023-01-25T20:52:26.449" v="29" actId="1076"/>
          <ac:spMkLst>
            <pc:docMk/>
            <pc:sldMk cId="3032176414" sldId="461"/>
            <ac:spMk id="46" creationId="{B2F33EB5-D4FB-F0B7-4CE3-95138B23B856}"/>
          </ac:spMkLst>
        </pc:spChg>
        <pc:spChg chg="mod">
          <ac:chgData name="Navarro Ulloa, Luis Enrique" userId="adde1b74-f296-445a-8659-1214c6e2ca22" providerId="ADAL" clId="{458268F2-4F0E-4081-A836-8A3B14A94CEC}" dt="2023-01-25T20:52:37.293" v="31" actId="1076"/>
          <ac:spMkLst>
            <pc:docMk/>
            <pc:sldMk cId="3032176414" sldId="461"/>
            <ac:spMk id="47" creationId="{A0E59366-2832-3B9C-0DC1-9A8477125E48}"/>
          </ac:spMkLst>
        </pc:spChg>
        <pc:grpChg chg="mod">
          <ac:chgData name="Navarro Ulloa, Luis Enrique" userId="adde1b74-f296-445a-8659-1214c6e2ca22" providerId="ADAL" clId="{458268F2-4F0E-4081-A836-8A3B14A94CEC}" dt="2023-01-25T20:52:44.510" v="32" actId="571"/>
          <ac:grpSpMkLst>
            <pc:docMk/>
            <pc:sldMk cId="3032176414" sldId="461"/>
            <ac:grpSpMk id="16" creationId="{161D5D31-B0EE-E5B1-E5ED-9747FA17A564}"/>
          </ac:grpSpMkLst>
        </pc:grpChg>
        <pc:grpChg chg="mod">
          <ac:chgData name="Navarro Ulloa, Luis Enrique" userId="adde1b74-f296-445a-8659-1214c6e2ca22" providerId="ADAL" clId="{458268F2-4F0E-4081-A836-8A3B14A94CEC}" dt="2023-01-25T20:52:44.510" v="32" actId="571"/>
          <ac:grpSpMkLst>
            <pc:docMk/>
            <pc:sldMk cId="3032176414" sldId="461"/>
            <ac:grpSpMk id="18" creationId="{D3FCB311-380A-3936-FA1B-C95CF637BE88}"/>
          </ac:grpSpMkLst>
        </pc:grpChg>
        <pc:grpChg chg="mod">
          <ac:chgData name="Navarro Ulloa, Luis Enrique" userId="adde1b74-f296-445a-8659-1214c6e2ca22" providerId="ADAL" clId="{458268F2-4F0E-4081-A836-8A3B14A94CEC}" dt="2023-01-25T20:52:44.510" v="32" actId="571"/>
          <ac:grpSpMkLst>
            <pc:docMk/>
            <pc:sldMk cId="3032176414" sldId="461"/>
            <ac:grpSpMk id="21" creationId="{FE1DFA78-E038-E092-44B0-A17A68D2A477}"/>
          </ac:grpSpMkLst>
        </pc:grpChg>
        <pc:grpChg chg="mod">
          <ac:chgData name="Navarro Ulloa, Luis Enrique" userId="adde1b74-f296-445a-8659-1214c6e2ca22" providerId="ADAL" clId="{458268F2-4F0E-4081-A836-8A3B14A94CEC}" dt="2023-01-25T20:52:44.510" v="32" actId="571"/>
          <ac:grpSpMkLst>
            <pc:docMk/>
            <pc:sldMk cId="3032176414" sldId="461"/>
            <ac:grpSpMk id="32" creationId="{F02EAFB0-0430-9605-F176-38B788A05C12}"/>
          </ac:grpSpMkLst>
        </pc:grpChg>
        <pc:inkChg chg="mod">
          <ac:chgData name="Navarro Ulloa, Luis Enrique" userId="adde1b74-f296-445a-8659-1214c6e2ca22" providerId="ADAL" clId="{458268F2-4F0E-4081-A836-8A3B14A94CEC}" dt="2023-01-25T20:52:44.510" v="32" actId="571"/>
          <ac:inkMkLst>
            <pc:docMk/>
            <pc:sldMk cId="3032176414" sldId="461"/>
            <ac:inkMk id="22" creationId="{FA405DDC-3EDE-605F-5F03-7C938EC2A623}"/>
          </ac:inkMkLst>
        </pc:inkChg>
        <pc:cxnChg chg="mod">
          <ac:chgData name="Navarro Ulloa, Luis Enrique" userId="adde1b74-f296-445a-8659-1214c6e2ca22" providerId="ADAL" clId="{458268F2-4F0E-4081-A836-8A3B14A94CEC}" dt="2023-01-25T20:52:44.510" v="32" actId="571"/>
          <ac:cxnSpMkLst>
            <pc:docMk/>
            <pc:sldMk cId="3032176414" sldId="461"/>
            <ac:cxnSpMk id="19" creationId="{B19CCFAC-7763-C23C-1FD8-3E1A5A899608}"/>
          </ac:cxnSpMkLst>
        </pc:cxnChg>
        <pc:cxnChg chg="mod">
          <ac:chgData name="Navarro Ulloa, Luis Enrique" userId="adde1b74-f296-445a-8659-1214c6e2ca22" providerId="ADAL" clId="{458268F2-4F0E-4081-A836-8A3B14A94CEC}" dt="2023-01-25T20:52:44.510" v="32" actId="571"/>
          <ac:cxnSpMkLst>
            <pc:docMk/>
            <pc:sldMk cId="3032176414" sldId="461"/>
            <ac:cxnSpMk id="20" creationId="{96E87C99-E5CC-A75B-341A-EA80E0E01234}"/>
          </ac:cxnSpMkLst>
        </pc:cxnChg>
        <pc:cxnChg chg="mod">
          <ac:chgData name="Navarro Ulloa, Luis Enrique" userId="adde1b74-f296-445a-8659-1214c6e2ca22" providerId="ADAL" clId="{458268F2-4F0E-4081-A836-8A3B14A94CEC}" dt="2023-01-25T20:52:44.510" v="32" actId="571"/>
          <ac:cxnSpMkLst>
            <pc:docMk/>
            <pc:sldMk cId="3032176414" sldId="461"/>
            <ac:cxnSpMk id="33" creationId="{40928643-FC47-49BE-F02F-3FD89865F203}"/>
          </ac:cxnSpMkLst>
        </pc:cxnChg>
        <pc:cxnChg chg="mod">
          <ac:chgData name="Navarro Ulloa, Luis Enrique" userId="adde1b74-f296-445a-8659-1214c6e2ca22" providerId="ADAL" clId="{458268F2-4F0E-4081-A836-8A3B14A94CEC}" dt="2023-01-25T20:52:44.510" v="32" actId="571"/>
          <ac:cxnSpMkLst>
            <pc:docMk/>
            <pc:sldMk cId="3032176414" sldId="461"/>
            <ac:cxnSpMk id="34" creationId="{C9142C0E-0B2A-8BBD-E342-CB7782E49951}"/>
          </ac:cxnSpMkLst>
        </pc:cxnChg>
        <pc:cxnChg chg="mod">
          <ac:chgData name="Navarro Ulloa, Luis Enrique" userId="adde1b74-f296-445a-8659-1214c6e2ca22" providerId="ADAL" clId="{458268F2-4F0E-4081-A836-8A3B14A94CEC}" dt="2023-01-25T20:52:44.510" v="32" actId="571"/>
          <ac:cxnSpMkLst>
            <pc:docMk/>
            <pc:sldMk cId="3032176414" sldId="461"/>
            <ac:cxnSpMk id="42" creationId="{12C19638-8893-4B9C-E0E8-A1B2AAA3D03F}"/>
          </ac:cxnSpMkLst>
        </pc:cxnChg>
        <pc:cxnChg chg="mod">
          <ac:chgData name="Navarro Ulloa, Luis Enrique" userId="adde1b74-f296-445a-8659-1214c6e2ca22" providerId="ADAL" clId="{458268F2-4F0E-4081-A836-8A3B14A94CEC}" dt="2023-01-25T20:52:44.510" v="32" actId="571"/>
          <ac:cxnSpMkLst>
            <pc:docMk/>
            <pc:sldMk cId="3032176414" sldId="461"/>
            <ac:cxnSpMk id="45" creationId="{5659FC87-91AF-A639-BD06-AF25394FE7CD}"/>
          </ac:cxnSpMkLst>
        </pc:cxnChg>
      </pc:sldChg>
      <pc:sldChg chg="ord">
        <pc:chgData name="Navarro Ulloa, Luis Enrique" userId="adde1b74-f296-445a-8659-1214c6e2ca22" providerId="ADAL" clId="{458268F2-4F0E-4081-A836-8A3B14A94CEC}" dt="2023-01-25T21:16:15.002" v="280"/>
        <pc:sldMkLst>
          <pc:docMk/>
          <pc:sldMk cId="3751112363" sldId="465"/>
        </pc:sldMkLst>
      </pc:sldChg>
      <pc:sldChg chg="modSp mod">
        <pc:chgData name="Navarro Ulloa, Luis Enrique" userId="adde1b74-f296-445a-8659-1214c6e2ca22" providerId="ADAL" clId="{458268F2-4F0E-4081-A836-8A3B14A94CEC}" dt="2023-01-25T21:35:34.519" v="302" actId="13926"/>
        <pc:sldMkLst>
          <pc:docMk/>
          <pc:sldMk cId="3414713035" sldId="473"/>
        </pc:sldMkLst>
        <pc:spChg chg="mod">
          <ac:chgData name="Navarro Ulloa, Luis Enrique" userId="adde1b74-f296-445a-8659-1214c6e2ca22" providerId="ADAL" clId="{458268F2-4F0E-4081-A836-8A3B14A94CEC}" dt="2023-01-25T21:21:55.716" v="300" actId="115"/>
          <ac:spMkLst>
            <pc:docMk/>
            <pc:sldMk cId="3414713035" sldId="473"/>
            <ac:spMk id="6" creationId="{FF9935D5-F573-2740-A68D-6D6AE97359BD}"/>
          </ac:spMkLst>
        </pc:spChg>
        <pc:spChg chg="mod">
          <ac:chgData name="Navarro Ulloa, Luis Enrique" userId="adde1b74-f296-445a-8659-1214c6e2ca22" providerId="ADAL" clId="{458268F2-4F0E-4081-A836-8A3B14A94CEC}" dt="2023-01-25T21:21:24.243" v="296" actId="20577"/>
          <ac:spMkLst>
            <pc:docMk/>
            <pc:sldMk cId="3414713035" sldId="473"/>
            <ac:spMk id="15" creationId="{D593B125-73A6-2DB5-DA73-CFB9CF6D3BFB}"/>
          </ac:spMkLst>
        </pc:spChg>
        <pc:graphicFrameChg chg="modGraphic">
          <ac:chgData name="Navarro Ulloa, Luis Enrique" userId="adde1b74-f296-445a-8659-1214c6e2ca22" providerId="ADAL" clId="{458268F2-4F0E-4081-A836-8A3B14A94CEC}" dt="2023-01-25T21:35:34.519" v="302" actId="13926"/>
          <ac:graphicFrameMkLst>
            <pc:docMk/>
            <pc:sldMk cId="3414713035" sldId="473"/>
            <ac:graphicFrameMk id="3" creationId="{276F2628-8039-DC81-7F4B-F0EF24CE7CEE}"/>
          </ac:graphicFrameMkLst>
        </pc:graphicFrameChg>
      </pc:sldChg>
      <pc:sldChg chg="modSp mod modAnim">
        <pc:chgData name="Navarro Ulloa, Luis Enrique" userId="adde1b74-f296-445a-8659-1214c6e2ca22" providerId="ADAL" clId="{458268F2-4F0E-4081-A836-8A3B14A94CEC}" dt="2023-01-25T21:35:44.286" v="304" actId="13926"/>
        <pc:sldMkLst>
          <pc:docMk/>
          <pc:sldMk cId="232969492" sldId="474"/>
        </pc:sldMkLst>
        <pc:spChg chg="mod">
          <ac:chgData name="Navarro Ulloa, Luis Enrique" userId="adde1b74-f296-445a-8659-1214c6e2ca22" providerId="ADAL" clId="{458268F2-4F0E-4081-A836-8A3B14A94CEC}" dt="2023-01-25T21:21:38.976" v="299" actId="20577"/>
          <ac:spMkLst>
            <pc:docMk/>
            <pc:sldMk cId="232969492" sldId="474"/>
            <ac:spMk id="15" creationId="{D593B125-73A6-2DB5-DA73-CFB9CF6D3BFB}"/>
          </ac:spMkLst>
        </pc:spChg>
        <pc:graphicFrameChg chg="modGraphic">
          <ac:chgData name="Navarro Ulloa, Luis Enrique" userId="adde1b74-f296-445a-8659-1214c6e2ca22" providerId="ADAL" clId="{458268F2-4F0E-4081-A836-8A3B14A94CEC}" dt="2023-01-25T21:35:44.286" v="304" actId="13926"/>
          <ac:graphicFrameMkLst>
            <pc:docMk/>
            <pc:sldMk cId="232969492" sldId="474"/>
            <ac:graphicFrameMk id="3" creationId="{276F2628-8039-DC81-7F4B-F0EF24CE7CEE}"/>
          </ac:graphicFrameMkLst>
        </pc:graphicFrameChg>
      </pc:sldChg>
      <pc:sldChg chg="modSp mod">
        <pc:chgData name="Navarro Ulloa, Luis Enrique" userId="adde1b74-f296-445a-8659-1214c6e2ca22" providerId="ADAL" clId="{458268F2-4F0E-4081-A836-8A3B14A94CEC}" dt="2023-01-25T21:36:39.158" v="305" actId="20577"/>
        <pc:sldMkLst>
          <pc:docMk/>
          <pc:sldMk cId="3619465892" sldId="475"/>
        </pc:sldMkLst>
        <pc:spChg chg="mod">
          <ac:chgData name="Navarro Ulloa, Luis Enrique" userId="adde1b74-f296-445a-8659-1214c6e2ca22" providerId="ADAL" clId="{458268F2-4F0E-4081-A836-8A3B14A94CEC}" dt="2023-01-25T21:36:39.158" v="305" actId="20577"/>
          <ac:spMkLst>
            <pc:docMk/>
            <pc:sldMk cId="3619465892" sldId="475"/>
            <ac:spMk id="11" creationId="{BF1602D2-5AC3-8AC2-F630-020397F6961F}"/>
          </ac:spMkLst>
        </pc:spChg>
      </pc:sldChg>
      <pc:sldChg chg="modSp modAnim">
        <pc:chgData name="Navarro Ulloa, Luis Enrique" userId="adde1b74-f296-445a-8659-1214c6e2ca22" providerId="ADAL" clId="{458268F2-4F0E-4081-A836-8A3B14A94CEC}" dt="2023-01-25T21:13:11.977" v="273" actId="20577"/>
        <pc:sldMkLst>
          <pc:docMk/>
          <pc:sldMk cId="2723586299" sldId="488"/>
        </pc:sldMkLst>
        <pc:spChg chg="mod">
          <ac:chgData name="Navarro Ulloa, Luis Enrique" userId="adde1b74-f296-445a-8659-1214c6e2ca22" providerId="ADAL" clId="{458268F2-4F0E-4081-A836-8A3B14A94CEC}" dt="2023-01-25T21:13:11.977" v="273" actId="20577"/>
          <ac:spMkLst>
            <pc:docMk/>
            <pc:sldMk cId="2723586299" sldId="488"/>
            <ac:spMk id="29" creationId="{3DCD8C22-0BA2-1FB7-3948-72DFE0F1559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23:40:50.57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23:40:50.57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7T00:27:46.749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7T00:27:46.749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7T03:17:15.81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7T03:22:42.62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7T03:17:15.81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7T03:22:42.62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9T01:08:38.64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9T01:09:38.69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7T03:17:15.81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23:40:50.57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7T03:17:15.81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9T02:26:07.415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7T00:24:52.92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7T00:27:46.749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7T00:27:46.749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7T00:27:46.749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7T00:27:46.749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7T00:27:46.749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23:40:50.57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>
            <a:lvl1pPr>
              <a:defRPr sz="28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6110E9-6F8A-B51E-A1FD-6F9656D0C3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9827" y="732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55057-A4C6-1359-B942-42415ACDD285}"/>
              </a:ext>
            </a:extLst>
          </p:cNvPr>
          <p:cNvSpPr/>
          <p:nvPr userDrawn="1"/>
        </p:nvSpPr>
        <p:spPr>
          <a:xfrm>
            <a:off x="0" y="2720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8" r:id="rId9"/>
    <p:sldLayoutId id="2147493477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5" Type="http://schemas.openxmlformats.org/officeDocument/2006/relationships/image" Target="../media/image31.png"/><Relationship Id="rId10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12" Type="http://schemas.openxmlformats.org/officeDocument/2006/relationships/image" Target="../media/image32.png"/><Relationship Id="rId17" Type="http://schemas.openxmlformats.org/officeDocument/2006/relationships/image" Target="../media/image36.png"/><Relationship Id="rId2" Type="http://schemas.openxmlformats.org/officeDocument/2006/relationships/customXml" Target="../ink/ink8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5" Type="http://schemas.openxmlformats.org/officeDocument/2006/relationships/image" Target="../media/image34.png"/><Relationship Id="rId10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customXml" Target="../ink/ink9.xml"/><Relationship Id="rId10" Type="http://schemas.openxmlformats.org/officeDocument/2006/relationships/image" Target="../media/image42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customXml" Target="../ink/ink10.xml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10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12" Type="http://schemas.openxmlformats.org/officeDocument/2006/relationships/image" Target="../media/image50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490.png"/><Relationship Id="rId5" Type="http://schemas.openxmlformats.org/officeDocument/2006/relationships/image" Target="../media/image460.png"/><Relationship Id="rId10" Type="http://schemas.openxmlformats.org/officeDocument/2006/relationships/image" Target="../media/image480.png"/><Relationship Id="rId4" Type="http://schemas.openxmlformats.org/officeDocument/2006/relationships/image" Target="../media/image26.png"/><Relationship Id="rId9" Type="http://schemas.openxmlformats.org/officeDocument/2006/relationships/image" Target="../media/image4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60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51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550.png"/><Relationship Id="rId5" Type="http://schemas.openxmlformats.org/officeDocument/2006/relationships/image" Target="../media/image520.png"/><Relationship Id="rId10" Type="http://schemas.openxmlformats.org/officeDocument/2006/relationships/image" Target="../media/image490.png"/><Relationship Id="rId4" Type="http://schemas.openxmlformats.org/officeDocument/2006/relationships/image" Target="../media/image26.png"/><Relationship Id="rId9" Type="http://schemas.openxmlformats.org/officeDocument/2006/relationships/image" Target="../media/image5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1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0.png"/><Relationship Id="rId2" Type="http://schemas.openxmlformats.org/officeDocument/2006/relationships/customXml" Target="../ink/ink13.xml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8.png"/><Relationship Id="rId10" Type="http://schemas.openxmlformats.org/officeDocument/2006/relationships/image" Target="../media/image64.png"/><Relationship Id="rId19" Type="http://schemas.openxmlformats.org/officeDocument/2006/relationships/image" Target="../media/image72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5.png"/><Relationship Id="rId18" Type="http://schemas.openxmlformats.org/officeDocument/2006/relationships/image" Target="../media/image71.png"/><Relationship Id="rId3" Type="http://schemas.openxmlformats.org/officeDocument/2006/relationships/image" Target="../media/image57.png"/><Relationship Id="rId21" Type="http://schemas.openxmlformats.org/officeDocument/2006/relationships/image" Target="../media/image76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0.png"/><Relationship Id="rId2" Type="http://schemas.openxmlformats.org/officeDocument/2006/relationships/customXml" Target="../ink/ink15.xml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8.png"/><Relationship Id="rId10" Type="http://schemas.openxmlformats.org/officeDocument/2006/relationships/image" Target="../media/image74.png"/><Relationship Id="rId19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72.png"/><Relationship Id="rId14" Type="http://schemas.openxmlformats.org/officeDocument/2006/relationships/customXml" Target="../ink/ink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5.png"/><Relationship Id="rId18" Type="http://schemas.openxmlformats.org/officeDocument/2006/relationships/image" Target="../media/image71.png"/><Relationship Id="rId3" Type="http://schemas.openxmlformats.org/officeDocument/2006/relationships/image" Target="../media/image57.png"/><Relationship Id="rId21" Type="http://schemas.openxmlformats.org/officeDocument/2006/relationships/image" Target="../media/image76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0.png"/><Relationship Id="rId2" Type="http://schemas.openxmlformats.org/officeDocument/2006/relationships/customXml" Target="../ink/ink17.xml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8.png"/><Relationship Id="rId10" Type="http://schemas.openxmlformats.org/officeDocument/2006/relationships/image" Target="../media/image74.png"/><Relationship Id="rId19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72.png"/><Relationship Id="rId14" Type="http://schemas.openxmlformats.org/officeDocument/2006/relationships/customXml" Target="../ink/ink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88.png"/><Relationship Id="rId3" Type="http://schemas.openxmlformats.org/officeDocument/2006/relationships/image" Target="../media/image7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79.png"/><Relationship Id="rId15" Type="http://schemas.openxmlformats.org/officeDocument/2006/relationships/image" Target="../media/image98.png"/><Relationship Id="rId10" Type="http://schemas.openxmlformats.org/officeDocument/2006/relationships/image" Target="../media/image94.png"/><Relationship Id="rId4" Type="http://schemas.openxmlformats.org/officeDocument/2006/relationships/image" Target="../media/image78.png"/><Relationship Id="rId9" Type="http://schemas.openxmlformats.org/officeDocument/2006/relationships/image" Target="../media/image93.png"/><Relationship Id="rId14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99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customXml" Target="../ink/ink3.xml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customXml" Target="../ink/ink4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customXml" Target="../ink/ink5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customXml" Target="../ink/ink6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Market Equilibrium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1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Market Adjustment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93B125-73A6-2DB5-DA73-CFB9CF6D3BFB}"/>
              </a:ext>
            </a:extLst>
          </p:cNvPr>
          <p:cNvSpPr txBox="1">
            <a:spLocks/>
          </p:cNvSpPr>
          <p:nvPr/>
        </p:nvSpPr>
        <p:spPr>
          <a:xfrm>
            <a:off x="72379" y="941569"/>
            <a:ext cx="4716764" cy="3801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What happens if price is above the equilibrium price? How does the market adjust back to the equilibrium price.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Suppose p=8. At p=8, firms know people are not willing to buy the number of burgers they are willing to produce.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Quantity supplied is larger than quantity demanded.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Firms can cut the price to 7. With that, quantity demanded increases and quantity supplied falls.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Still, there is room to make profits (i.e. there is some producer and consumer surplus left on the table).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Firms will cut the price until reaching 6, where supply equals demand and the market for burgers clears. </a:t>
            </a: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9CCFAC-7763-C23C-1FD8-3E1A5A899608}"/>
              </a:ext>
            </a:extLst>
          </p:cNvPr>
          <p:cNvCxnSpPr>
            <a:cxnSpLocks/>
          </p:cNvCxnSpPr>
          <p:nvPr/>
        </p:nvCxnSpPr>
        <p:spPr>
          <a:xfrm flipV="1">
            <a:off x="5186255" y="1138241"/>
            <a:ext cx="0" cy="30680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E87C99-E5CC-A75B-341A-EA80E0E01234}"/>
              </a:ext>
            </a:extLst>
          </p:cNvPr>
          <p:cNvCxnSpPr>
            <a:cxnSpLocks/>
          </p:cNvCxnSpPr>
          <p:nvPr/>
        </p:nvCxnSpPr>
        <p:spPr>
          <a:xfrm>
            <a:off x="5175523" y="4206311"/>
            <a:ext cx="3515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A405DDC-3EDE-605F-5F03-7C938EC2A623}"/>
                  </a:ext>
                </a:extLst>
              </p14:cNvPr>
              <p14:cNvContentPartPr/>
              <p14:nvPr/>
            </p14:nvContentPartPr>
            <p14:xfrm>
              <a:off x="6329126" y="2684987"/>
              <a:ext cx="285" cy="341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A405DDC-3EDE-605F-5F03-7C938EC2A6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4876" y="2582687"/>
                <a:ext cx="28500" cy="2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27E596-75A6-251D-8A63-3C91BCBFE272}"/>
                  </a:ext>
                </a:extLst>
              </p:cNvPr>
              <p:cNvSpPr txBox="1"/>
              <p:nvPr/>
            </p:nvSpPr>
            <p:spPr>
              <a:xfrm>
                <a:off x="8436892" y="4049534"/>
                <a:ext cx="707107" cy="313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27E596-75A6-251D-8A63-3C91BCBFE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92" y="4049534"/>
                <a:ext cx="707107" cy="313553"/>
              </a:xfrm>
              <a:prstGeom prst="rect">
                <a:avLst/>
              </a:prstGeom>
              <a:blipFill>
                <a:blip r:embed="rId4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22806C41-19FD-333A-980A-DF0A58C2F151}"/>
              </a:ext>
            </a:extLst>
          </p:cNvPr>
          <p:cNvSpPr txBox="1"/>
          <p:nvPr/>
        </p:nvSpPr>
        <p:spPr>
          <a:xfrm>
            <a:off x="5082846" y="645978"/>
            <a:ext cx="3445009" cy="31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rgbClr val="690304"/>
              </a:buClr>
              <a:buNone/>
            </a:pPr>
            <a:r>
              <a:rPr lang="en-US" sz="1800" b="1" dirty="0">
                <a:latin typeface="+mn-lt"/>
                <a:cs typeface="Times New Roman" panose="02020603050405020304" pitchFamily="18" charset="0"/>
              </a:rPr>
              <a:t>Market for Burgers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681D7B-5B18-6088-BBDD-1BC960D41CC6}"/>
                  </a:ext>
                </a:extLst>
              </p:cNvPr>
              <p:cNvSpPr txBox="1"/>
              <p:nvPr/>
            </p:nvSpPr>
            <p:spPr>
              <a:xfrm>
                <a:off x="4677676" y="3762329"/>
                <a:ext cx="7071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681D7B-5B18-6088-BBDD-1BC960D41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676" y="3762329"/>
                <a:ext cx="70710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D2E8339-4894-7988-AA79-9E3B8BF207DF}"/>
              </a:ext>
            </a:extLst>
          </p:cNvPr>
          <p:cNvGrpSpPr/>
          <p:nvPr/>
        </p:nvGrpSpPr>
        <p:grpSpPr>
          <a:xfrm>
            <a:off x="4521584" y="959531"/>
            <a:ext cx="4109790" cy="3537991"/>
            <a:chOff x="4521584" y="959531"/>
            <a:chExt cx="4109790" cy="353799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0928643-FC47-49BE-F02F-3FD89865F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3868" y="2842401"/>
              <a:ext cx="12333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142C0E-0B2A-8BBD-E342-CB7782E499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628" y="2842401"/>
              <a:ext cx="0" cy="132125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AC92D5-86C1-95DE-D9E2-DF9AA8DB72BB}"/>
                </a:ext>
              </a:extLst>
            </p:cNvPr>
            <p:cNvGrpSpPr/>
            <p:nvPr/>
          </p:nvGrpSpPr>
          <p:grpSpPr>
            <a:xfrm>
              <a:off x="4521584" y="959531"/>
              <a:ext cx="4109790" cy="3537991"/>
              <a:chOff x="4521584" y="959531"/>
              <a:chExt cx="4109790" cy="35379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B21CBBF-1597-3B28-81A2-DC91132013B4}"/>
                      </a:ext>
                    </a:extLst>
                  </p:cNvPr>
                  <p:cNvSpPr txBox="1"/>
                  <p:nvPr/>
                </p:nvSpPr>
                <p:spPr>
                  <a:xfrm>
                    <a:off x="4521584" y="2692148"/>
                    <a:ext cx="99615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B21CBBF-1597-3B28-81A2-DC91132013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584" y="2692148"/>
                    <a:ext cx="99615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1DFA78-E038-E092-44B0-A17A68D2A477}"/>
                  </a:ext>
                </a:extLst>
              </p:cNvPr>
              <p:cNvGrpSpPr/>
              <p:nvPr/>
            </p:nvGrpSpPr>
            <p:grpSpPr>
              <a:xfrm>
                <a:off x="5175523" y="1409454"/>
                <a:ext cx="3455851" cy="2524282"/>
                <a:chOff x="3685569" y="1115792"/>
                <a:chExt cx="4868522" cy="29733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A7D2458-B4B9-06D5-D37C-BE92FDF862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𝑆𝑢𝑝𝑝𝑙𝑦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A7D2458-B4B9-06D5-D37C-BE92FDF862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862" b="-279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659FC87-91AF-A639-BD06-AF25394FE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EE36182-64DC-4765-49F7-E70E8184F0F7}"/>
                      </a:ext>
                    </a:extLst>
                  </p:cNvPr>
                  <p:cNvSpPr txBox="1"/>
                  <p:nvPr/>
                </p:nvSpPr>
                <p:spPr>
                  <a:xfrm>
                    <a:off x="4721428" y="959531"/>
                    <a:ext cx="707107" cy="31355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EE36182-64DC-4765-49F7-E70E8184F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1428" y="959531"/>
                    <a:ext cx="707107" cy="3135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02EAFB0-0430-9605-F176-38B788A05C12}"/>
                  </a:ext>
                </a:extLst>
              </p:cNvPr>
              <p:cNvGrpSpPr/>
              <p:nvPr/>
            </p:nvGrpSpPr>
            <p:grpSpPr>
              <a:xfrm>
                <a:off x="5193868" y="1596061"/>
                <a:ext cx="3257523" cy="2626818"/>
                <a:chOff x="3711413" y="1335595"/>
                <a:chExt cx="4589123" cy="3094114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C19638-8893-4B9C-E0E8-A1B2AAA3D0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7A06DBF-EAF9-C14B-33E1-A540C316B6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𝐷𝑒𝑚𝑎𝑛𝑑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7A06DBF-EAF9-C14B-33E1-A540C316B6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6379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508C74-A270-2008-E127-6669FC54B1E1}"/>
                      </a:ext>
                    </a:extLst>
                  </p:cNvPr>
                  <p:cNvSpPr txBox="1"/>
                  <p:nvPr/>
                </p:nvSpPr>
                <p:spPr>
                  <a:xfrm>
                    <a:off x="6100074" y="4189745"/>
                    <a:ext cx="70710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508C74-A270-2008-E127-6669FC54B1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0074" y="4189745"/>
                    <a:ext cx="707107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6DFAAD9-077C-F4F2-33DB-18F639798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625182" y="1429861"/>
                    <a:ext cx="70710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6DFAAD9-077C-F4F2-33DB-18F639798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5182" y="1429861"/>
                    <a:ext cx="70710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FF3971-4827-B855-C8D6-894D6084B5DC}"/>
              </a:ext>
            </a:extLst>
          </p:cNvPr>
          <p:cNvGrpSpPr/>
          <p:nvPr/>
        </p:nvGrpSpPr>
        <p:grpSpPr>
          <a:xfrm>
            <a:off x="4536087" y="2113061"/>
            <a:ext cx="2978201" cy="2442439"/>
            <a:chOff x="4536087" y="2113061"/>
            <a:chExt cx="2978201" cy="244243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9EA5D-BB5F-E50C-7813-75BB43041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2310" y="2248842"/>
              <a:ext cx="0" cy="197403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563FECF-0A80-916F-B3F9-9BE8C43408DE}"/>
                    </a:ext>
                  </a:extLst>
                </p:cNvPr>
                <p:cNvSpPr txBox="1"/>
                <p:nvPr/>
              </p:nvSpPr>
              <p:spPr>
                <a:xfrm>
                  <a:off x="5502588" y="4186168"/>
                  <a:ext cx="7071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563FECF-0A80-916F-B3F9-9BE8C4340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2588" y="4186168"/>
                  <a:ext cx="70710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375970E-212B-B583-4159-0546F4CB0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7151" y="2266950"/>
              <a:ext cx="0" cy="197403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7EBF6BC-E2C0-7FE2-EE0B-22D44040B987}"/>
                    </a:ext>
                  </a:extLst>
                </p:cNvPr>
                <p:cNvSpPr txBox="1"/>
                <p:nvPr/>
              </p:nvSpPr>
              <p:spPr>
                <a:xfrm>
                  <a:off x="6807181" y="4158967"/>
                  <a:ext cx="7071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7EBF6BC-E2C0-7FE2-EE0B-22D44040B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181" y="4158967"/>
                  <a:ext cx="70710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DD114BA-08DB-72BB-9502-5BBABE0EF640}"/>
                </a:ext>
              </a:extLst>
            </p:cNvPr>
            <p:cNvGrpSpPr/>
            <p:nvPr/>
          </p:nvGrpSpPr>
          <p:grpSpPr>
            <a:xfrm>
              <a:off x="4536087" y="2113061"/>
              <a:ext cx="2561064" cy="307777"/>
              <a:chOff x="4536087" y="2113061"/>
              <a:chExt cx="2561064" cy="307777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2FB5BA6-AC7B-8C26-E781-6E1B5B3C4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75523" y="2266949"/>
                <a:ext cx="1921628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E55E379-B1C1-5504-EA9B-144B2FBE328F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087" y="2113061"/>
                    <a:ext cx="99615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E55E379-B1C1-5504-EA9B-144B2FBE32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6087" y="2113061"/>
                    <a:ext cx="99615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1D2F97-8DED-4B70-4577-06A71AE68603}"/>
              </a:ext>
            </a:extLst>
          </p:cNvPr>
          <p:cNvGrpSpPr/>
          <p:nvPr/>
        </p:nvGrpSpPr>
        <p:grpSpPr>
          <a:xfrm>
            <a:off x="4562450" y="2414079"/>
            <a:ext cx="2244731" cy="307777"/>
            <a:chOff x="4562450" y="2414079"/>
            <a:chExt cx="2244731" cy="30777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3EBD77-3F49-B5F4-5B85-F913C8EE47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231" y="2571750"/>
              <a:ext cx="158695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1D8C061-F96D-FFA4-2DD3-D3FF3422A026}"/>
                    </a:ext>
                  </a:extLst>
                </p:cNvPr>
                <p:cNvSpPr txBox="1"/>
                <p:nvPr/>
              </p:nvSpPr>
              <p:spPr>
                <a:xfrm>
                  <a:off x="4562450" y="2414079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1D8C061-F96D-FFA4-2DD3-D3FF3422A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450" y="2414079"/>
                  <a:ext cx="996156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357610-BCDE-D086-9AA9-3E4CAAC9D508}"/>
              </a:ext>
            </a:extLst>
          </p:cNvPr>
          <p:cNvGrpSpPr/>
          <p:nvPr/>
        </p:nvGrpSpPr>
        <p:grpSpPr>
          <a:xfrm>
            <a:off x="6013706" y="2266950"/>
            <a:ext cx="966564" cy="439081"/>
            <a:chOff x="6013706" y="2266950"/>
            <a:chExt cx="966564" cy="43908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BAF31FC-08B3-D758-FC80-53BF3AC3000D}"/>
                </a:ext>
              </a:extLst>
            </p:cNvPr>
            <p:cNvCxnSpPr>
              <a:cxnSpLocks/>
            </p:cNvCxnSpPr>
            <p:nvPr/>
          </p:nvCxnSpPr>
          <p:spPr>
            <a:xfrm>
              <a:off x="6013706" y="2321169"/>
              <a:ext cx="427997" cy="384862"/>
            </a:xfrm>
            <a:prstGeom prst="straightConnector1">
              <a:avLst/>
            </a:prstGeom>
            <a:ln>
              <a:solidFill>
                <a:srgbClr val="690304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BE6F012-80C8-EBB7-1208-A632E5C56D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2535" y="2266950"/>
              <a:ext cx="487735" cy="425198"/>
            </a:xfrm>
            <a:prstGeom prst="straightConnector1">
              <a:avLst/>
            </a:prstGeom>
            <a:ln>
              <a:solidFill>
                <a:srgbClr val="690304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15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Excess Supply and Excess Demand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93B125-73A6-2DB5-DA73-CFB9CF6D3BFB}"/>
              </a:ext>
            </a:extLst>
          </p:cNvPr>
          <p:cNvSpPr txBox="1">
            <a:spLocks/>
          </p:cNvSpPr>
          <p:nvPr/>
        </p:nvSpPr>
        <p:spPr>
          <a:xfrm>
            <a:off x="94735" y="1129408"/>
            <a:ext cx="4730716" cy="3801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Whenever markets are not clearing, there is either excess supply or excess demand.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0304"/>
                </a:solidFill>
                <a:latin typeface="+mn-lt"/>
                <a:cs typeface="Times New Roman" panose="02020603050405020304" pitchFamily="18" charset="0"/>
              </a:rPr>
              <a:t>Excess Supply:</a:t>
            </a:r>
            <a:r>
              <a:rPr 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happens when price is above its equilibrium level. Quantity supplied exceeds quantity demanded.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6600"/>
                </a:solidFill>
                <a:cs typeface="Times New Roman" panose="02020603050405020304" pitchFamily="18" charset="0"/>
              </a:rPr>
              <a:t>Excess Demand: </a:t>
            </a:r>
            <a:r>
              <a:rPr lang="en-US" sz="1400" dirty="0">
                <a:cs typeface="Times New Roman" panose="02020603050405020304" pitchFamily="18" charset="0"/>
              </a:rPr>
              <a:t>happens when price is below its equilibrium level. Quantity demanded exceeds quantity supplied. </a:t>
            </a:r>
            <a:endParaRPr lang="en-US" sz="1400" dirty="0"/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Market Equilibrium</a:t>
            </a:r>
            <a:r>
              <a:rPr lang="en-US" sz="1400" dirty="0">
                <a:latin typeface="+mn-lt"/>
              </a:rPr>
              <a:t> happens when there is neither excess supply nor excess demand. </a:t>
            </a:r>
            <a:endParaRPr lang="en-US" sz="1400" b="1" dirty="0">
              <a:latin typeface="+mn-lt"/>
            </a:endParaRP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9CCFAC-7763-C23C-1FD8-3E1A5A899608}"/>
              </a:ext>
            </a:extLst>
          </p:cNvPr>
          <p:cNvCxnSpPr>
            <a:cxnSpLocks/>
          </p:cNvCxnSpPr>
          <p:nvPr/>
        </p:nvCxnSpPr>
        <p:spPr>
          <a:xfrm flipV="1">
            <a:off x="5186255" y="1138241"/>
            <a:ext cx="0" cy="30680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E87C99-E5CC-A75B-341A-EA80E0E01234}"/>
              </a:ext>
            </a:extLst>
          </p:cNvPr>
          <p:cNvCxnSpPr>
            <a:cxnSpLocks/>
          </p:cNvCxnSpPr>
          <p:nvPr/>
        </p:nvCxnSpPr>
        <p:spPr>
          <a:xfrm>
            <a:off x="5175523" y="4206311"/>
            <a:ext cx="3515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A405DDC-3EDE-605F-5F03-7C938EC2A623}"/>
                  </a:ext>
                </a:extLst>
              </p14:cNvPr>
              <p14:cNvContentPartPr/>
              <p14:nvPr/>
            </p14:nvContentPartPr>
            <p14:xfrm>
              <a:off x="6329126" y="2684987"/>
              <a:ext cx="285" cy="341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A405DDC-3EDE-605F-5F03-7C938EC2A6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4876" y="2582687"/>
                <a:ext cx="28500" cy="2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27E596-75A6-251D-8A63-3C91BCBFE272}"/>
                  </a:ext>
                </a:extLst>
              </p:cNvPr>
              <p:cNvSpPr txBox="1"/>
              <p:nvPr/>
            </p:nvSpPr>
            <p:spPr>
              <a:xfrm>
                <a:off x="8436892" y="4049534"/>
                <a:ext cx="707107" cy="313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27E596-75A6-251D-8A63-3C91BCBFE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92" y="4049534"/>
                <a:ext cx="707107" cy="313553"/>
              </a:xfrm>
              <a:prstGeom prst="rect">
                <a:avLst/>
              </a:prstGeom>
              <a:blipFill>
                <a:blip r:embed="rId4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22806C41-19FD-333A-980A-DF0A58C2F151}"/>
              </a:ext>
            </a:extLst>
          </p:cNvPr>
          <p:cNvSpPr txBox="1"/>
          <p:nvPr/>
        </p:nvSpPr>
        <p:spPr>
          <a:xfrm>
            <a:off x="5082846" y="645978"/>
            <a:ext cx="3445009" cy="31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rgbClr val="690304"/>
              </a:buClr>
              <a:buNone/>
            </a:pPr>
            <a:r>
              <a:rPr lang="en-US" sz="1800" b="1" dirty="0">
                <a:latin typeface="+mn-lt"/>
                <a:cs typeface="Times New Roman" panose="02020603050405020304" pitchFamily="18" charset="0"/>
              </a:rPr>
              <a:t>Market for Burgers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681D7B-5B18-6088-BBDD-1BC960D41CC6}"/>
                  </a:ext>
                </a:extLst>
              </p:cNvPr>
              <p:cNvSpPr txBox="1"/>
              <p:nvPr/>
            </p:nvSpPr>
            <p:spPr>
              <a:xfrm>
                <a:off x="4677676" y="3762329"/>
                <a:ext cx="7071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681D7B-5B18-6088-BBDD-1BC960D41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676" y="3762329"/>
                <a:ext cx="70710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D2E8339-4894-7988-AA79-9E3B8BF207DF}"/>
              </a:ext>
            </a:extLst>
          </p:cNvPr>
          <p:cNvGrpSpPr/>
          <p:nvPr/>
        </p:nvGrpSpPr>
        <p:grpSpPr>
          <a:xfrm>
            <a:off x="4521584" y="959531"/>
            <a:ext cx="4109790" cy="3537991"/>
            <a:chOff x="4521584" y="959531"/>
            <a:chExt cx="4109790" cy="353799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0928643-FC47-49BE-F02F-3FD89865F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3868" y="2842401"/>
              <a:ext cx="12333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142C0E-0B2A-8BBD-E342-CB7782E499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628" y="2842401"/>
              <a:ext cx="0" cy="132125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AC92D5-86C1-95DE-D9E2-DF9AA8DB72BB}"/>
                </a:ext>
              </a:extLst>
            </p:cNvPr>
            <p:cNvGrpSpPr/>
            <p:nvPr/>
          </p:nvGrpSpPr>
          <p:grpSpPr>
            <a:xfrm>
              <a:off x="4521584" y="959531"/>
              <a:ext cx="4109790" cy="3537991"/>
              <a:chOff x="4521584" y="959531"/>
              <a:chExt cx="4109790" cy="35379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B21CBBF-1597-3B28-81A2-DC91132013B4}"/>
                      </a:ext>
                    </a:extLst>
                  </p:cNvPr>
                  <p:cNvSpPr txBox="1"/>
                  <p:nvPr/>
                </p:nvSpPr>
                <p:spPr>
                  <a:xfrm>
                    <a:off x="4521584" y="2692148"/>
                    <a:ext cx="99615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B21CBBF-1597-3B28-81A2-DC91132013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584" y="2692148"/>
                    <a:ext cx="99615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1DFA78-E038-E092-44B0-A17A68D2A477}"/>
                  </a:ext>
                </a:extLst>
              </p:cNvPr>
              <p:cNvGrpSpPr/>
              <p:nvPr/>
            </p:nvGrpSpPr>
            <p:grpSpPr>
              <a:xfrm>
                <a:off x="5175523" y="1409454"/>
                <a:ext cx="3455851" cy="2524282"/>
                <a:chOff x="3685569" y="1115792"/>
                <a:chExt cx="4868522" cy="29733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A7D2458-B4B9-06D5-D37C-BE92FDF862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𝑆𝑢𝑝𝑝𝑙𝑦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A7D2458-B4B9-06D5-D37C-BE92FDF862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862" b="-279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659FC87-91AF-A639-BD06-AF25394FE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EE36182-64DC-4765-49F7-E70E8184F0F7}"/>
                      </a:ext>
                    </a:extLst>
                  </p:cNvPr>
                  <p:cNvSpPr txBox="1"/>
                  <p:nvPr/>
                </p:nvSpPr>
                <p:spPr>
                  <a:xfrm>
                    <a:off x="4721428" y="959531"/>
                    <a:ext cx="707107" cy="31355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EE36182-64DC-4765-49F7-E70E8184F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1428" y="959531"/>
                    <a:ext cx="707107" cy="3135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02EAFB0-0430-9605-F176-38B788A05C12}"/>
                  </a:ext>
                </a:extLst>
              </p:cNvPr>
              <p:cNvGrpSpPr/>
              <p:nvPr/>
            </p:nvGrpSpPr>
            <p:grpSpPr>
              <a:xfrm>
                <a:off x="5193868" y="1596061"/>
                <a:ext cx="3257523" cy="2626818"/>
                <a:chOff x="3711413" y="1335595"/>
                <a:chExt cx="4589123" cy="3094114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C19638-8893-4B9C-E0E8-A1B2AAA3D0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7A06DBF-EAF9-C14B-33E1-A540C316B6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𝐷𝑒𝑚𝑎𝑛𝑑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7A06DBF-EAF9-C14B-33E1-A540C316B6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6379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508C74-A270-2008-E127-6669FC54B1E1}"/>
                      </a:ext>
                    </a:extLst>
                  </p:cNvPr>
                  <p:cNvSpPr txBox="1"/>
                  <p:nvPr/>
                </p:nvSpPr>
                <p:spPr>
                  <a:xfrm>
                    <a:off x="6100074" y="4189745"/>
                    <a:ext cx="70710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508C74-A270-2008-E127-6669FC54B1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0074" y="4189745"/>
                    <a:ext cx="707107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6DFAAD9-077C-F4F2-33DB-18F639798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625182" y="1429861"/>
                    <a:ext cx="70710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6DFAAD9-077C-F4F2-33DB-18F639798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5182" y="1429861"/>
                    <a:ext cx="70710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1306664-F887-CF04-B75A-C4B9644385D9}"/>
              </a:ext>
            </a:extLst>
          </p:cNvPr>
          <p:cNvGrpSpPr/>
          <p:nvPr/>
        </p:nvGrpSpPr>
        <p:grpSpPr>
          <a:xfrm>
            <a:off x="4536087" y="1344952"/>
            <a:ext cx="3230677" cy="1075886"/>
            <a:chOff x="4536087" y="1344952"/>
            <a:chExt cx="3230677" cy="107588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12F749-222D-FB00-B3F2-28ACA3799473}"/>
                </a:ext>
              </a:extLst>
            </p:cNvPr>
            <p:cNvGrpSpPr/>
            <p:nvPr/>
          </p:nvGrpSpPr>
          <p:grpSpPr>
            <a:xfrm>
              <a:off x="4536087" y="1815467"/>
              <a:ext cx="2848568" cy="605371"/>
              <a:chOff x="4536087" y="1815467"/>
              <a:chExt cx="2848568" cy="60537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4FF3971-4827-B855-C8D6-894D6084B5DC}"/>
                  </a:ext>
                </a:extLst>
              </p:cNvPr>
              <p:cNvGrpSpPr/>
              <p:nvPr/>
            </p:nvGrpSpPr>
            <p:grpSpPr>
              <a:xfrm>
                <a:off x="4536087" y="1815467"/>
                <a:ext cx="2848568" cy="605371"/>
                <a:chOff x="4536087" y="1815467"/>
                <a:chExt cx="2848568" cy="60537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6563FECF-0A80-916F-B3F9-9BE8C43408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756" y="1815467"/>
                      <a:ext cx="7071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6903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690304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690304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69030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6563FECF-0A80-916F-B3F9-9BE8C43408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756" y="1815467"/>
                      <a:ext cx="70710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DD114BA-08DB-72BB-9502-5BBABE0EF640}"/>
                    </a:ext>
                  </a:extLst>
                </p:cNvPr>
                <p:cNvGrpSpPr/>
                <p:nvPr/>
              </p:nvGrpSpPr>
              <p:grpSpPr>
                <a:xfrm>
                  <a:off x="4536087" y="2113061"/>
                  <a:ext cx="2561064" cy="307777"/>
                  <a:chOff x="4536087" y="2113061"/>
                  <a:chExt cx="2561064" cy="307777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02FB5BA6-AC7B-8C26-E781-6E1B5B3C49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75523" y="2266949"/>
                    <a:ext cx="1921628" cy="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3E55E379-B1C1-5504-EA9B-144B2FBE32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36087" y="2113061"/>
                        <a:ext cx="99615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3E55E379-B1C1-5504-EA9B-144B2FBE328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36087" y="2113061"/>
                        <a:ext cx="996156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FFA55F3B-CFA5-64CB-A9E3-D5B0B372B6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7548" y="1821818"/>
                      <a:ext cx="7071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6903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690304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690304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69030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FFA55F3B-CFA5-64CB-A9E3-D5B0B372B6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77548" y="1821818"/>
                      <a:ext cx="707107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6659722-1348-D402-88E2-2FCA03E73A98}"/>
                  </a:ext>
                </a:extLst>
              </p:cNvPr>
              <p:cNvSpPr/>
              <p:nvPr/>
            </p:nvSpPr>
            <p:spPr>
              <a:xfrm>
                <a:off x="5805072" y="2208442"/>
                <a:ext cx="101473" cy="101473"/>
              </a:xfrm>
              <a:prstGeom prst="ellipse">
                <a:avLst/>
              </a:prstGeom>
              <a:solidFill>
                <a:srgbClr val="69030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516F12E-4222-1346-659F-526E46B6E85B}"/>
                  </a:ext>
                </a:extLst>
              </p:cNvPr>
              <p:cNvSpPr/>
              <p:nvPr/>
            </p:nvSpPr>
            <p:spPr>
              <a:xfrm>
                <a:off x="7031102" y="2212476"/>
                <a:ext cx="101473" cy="101473"/>
              </a:xfrm>
              <a:prstGeom prst="ellipse">
                <a:avLst/>
              </a:prstGeom>
              <a:solidFill>
                <a:srgbClr val="69030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Left Brace 52">
              <a:extLst>
                <a:ext uri="{FF2B5EF4-FFF2-40B4-BE49-F238E27FC236}">
                  <a16:creationId xmlns:a16="http://schemas.microsoft.com/office/drawing/2014/main" id="{93B28F05-07DB-55B8-E432-DB54D53A8D0F}"/>
                </a:ext>
              </a:extLst>
            </p:cNvPr>
            <p:cNvSpPr/>
            <p:nvPr/>
          </p:nvSpPr>
          <p:spPr>
            <a:xfrm rot="5400000">
              <a:off x="6357650" y="1186340"/>
              <a:ext cx="194476" cy="1184742"/>
            </a:xfrm>
            <a:prstGeom prst="leftBrac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CFFD004-FE00-0B5D-241A-6ECF1C3DCE1D}"/>
                </a:ext>
              </a:extLst>
            </p:cNvPr>
            <p:cNvSpPr txBox="1"/>
            <p:nvPr/>
          </p:nvSpPr>
          <p:spPr>
            <a:xfrm>
              <a:off x="5186255" y="1344952"/>
              <a:ext cx="258050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690304"/>
                  </a:solidFill>
                  <a:latin typeface="+mn-lt"/>
                </a:rPr>
                <a:t>Excess Supply</a:t>
              </a:r>
              <a:endParaRPr lang="en-US" sz="1400" b="1" dirty="0">
                <a:solidFill>
                  <a:srgbClr val="690304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5ADA35-AFDC-A992-7B59-060F826A482C}"/>
              </a:ext>
            </a:extLst>
          </p:cNvPr>
          <p:cNvGrpSpPr/>
          <p:nvPr/>
        </p:nvGrpSpPr>
        <p:grpSpPr>
          <a:xfrm>
            <a:off x="4572000" y="2844906"/>
            <a:ext cx="3184032" cy="1092544"/>
            <a:chOff x="4572000" y="2844906"/>
            <a:chExt cx="3184032" cy="109254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394DCD7-0C98-CBCA-AFEB-5A87E2CAECE2}"/>
                </a:ext>
              </a:extLst>
            </p:cNvPr>
            <p:cNvGrpSpPr/>
            <p:nvPr/>
          </p:nvGrpSpPr>
          <p:grpSpPr>
            <a:xfrm>
              <a:off x="4572000" y="2844906"/>
              <a:ext cx="2737867" cy="605371"/>
              <a:chOff x="4536087" y="1815467"/>
              <a:chExt cx="2737867" cy="60537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0A6DD05-C9B6-9C98-3963-38C8D6B1A00C}"/>
                  </a:ext>
                </a:extLst>
              </p:cNvPr>
              <p:cNvGrpSpPr/>
              <p:nvPr/>
            </p:nvGrpSpPr>
            <p:grpSpPr>
              <a:xfrm>
                <a:off x="4536087" y="1815467"/>
                <a:ext cx="2737867" cy="605371"/>
                <a:chOff x="4536087" y="1815467"/>
                <a:chExt cx="2737867" cy="60537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E410517D-B267-95B0-E68F-F56A9A0893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756" y="1815467"/>
                      <a:ext cx="7071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66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E410517D-B267-95B0-E68F-F56A9A0893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756" y="1815467"/>
                      <a:ext cx="707107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0570FBC-460A-BE6E-ADD5-81D17FD20029}"/>
                    </a:ext>
                  </a:extLst>
                </p:cNvPr>
                <p:cNvGrpSpPr/>
                <p:nvPr/>
              </p:nvGrpSpPr>
              <p:grpSpPr>
                <a:xfrm>
                  <a:off x="4536087" y="2113061"/>
                  <a:ext cx="2361094" cy="307777"/>
                  <a:chOff x="4536087" y="2113061"/>
                  <a:chExt cx="2361094" cy="307777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EC502BB-1E13-B5C5-4449-687001BFA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75523" y="2266949"/>
                    <a:ext cx="1721658" cy="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EC022CB8-42DE-6AE7-A992-7133EBB74F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36087" y="2113061"/>
                        <a:ext cx="99615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EC022CB8-42DE-6AE7-A992-7133EBB74F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36087" y="2113061"/>
                        <a:ext cx="996156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57BCD239-A092-D7F5-6858-1972C05CE7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66847" y="1829432"/>
                      <a:ext cx="7071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66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57BCD239-A092-D7F5-6858-1972C05CE7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6847" y="1829432"/>
                      <a:ext cx="70710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FFD04BD-0136-C688-32A5-B6788F2C081A}"/>
                  </a:ext>
                </a:extLst>
              </p:cNvPr>
              <p:cNvSpPr/>
              <p:nvPr/>
            </p:nvSpPr>
            <p:spPr>
              <a:xfrm>
                <a:off x="5805072" y="2208442"/>
                <a:ext cx="101473" cy="101473"/>
              </a:xfrm>
              <a:prstGeom prst="ellipse">
                <a:avLst/>
              </a:prstGeom>
              <a:solidFill>
                <a:srgbClr val="00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4828987-E61F-50F4-F90E-F582290CF255}"/>
                  </a:ext>
                </a:extLst>
              </p:cNvPr>
              <p:cNvSpPr/>
              <p:nvPr/>
            </p:nvSpPr>
            <p:spPr>
              <a:xfrm>
                <a:off x="6826272" y="2200221"/>
                <a:ext cx="101473" cy="101473"/>
              </a:xfrm>
              <a:prstGeom prst="ellipse">
                <a:avLst/>
              </a:prstGeom>
              <a:solidFill>
                <a:srgbClr val="00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5B95D048-5A80-E542-9B5F-2A9F98042684}"/>
                </a:ext>
              </a:extLst>
            </p:cNvPr>
            <p:cNvSpPr/>
            <p:nvPr/>
          </p:nvSpPr>
          <p:spPr>
            <a:xfrm rot="16200000">
              <a:off x="6308609" y="2974016"/>
              <a:ext cx="204098" cy="1044872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00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607F9B-37A6-6203-ECBA-9C770F33F382}"/>
                </a:ext>
              </a:extLst>
            </p:cNvPr>
            <p:cNvSpPr txBox="1"/>
            <p:nvPr/>
          </p:nvSpPr>
          <p:spPr>
            <a:xfrm>
              <a:off x="5175523" y="3629673"/>
              <a:ext cx="258050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6600"/>
                  </a:solidFill>
                  <a:latin typeface="+mn-lt"/>
                </a:rPr>
                <a:t>Excess Demand</a:t>
              </a:r>
              <a:endParaRPr lang="en-US" sz="1400" b="1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71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Example: supply and demand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CCC6FC10-F21E-CAED-CF6E-C7A51D938A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7217" y="957640"/>
                <a:ext cx="4619785" cy="35791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Clr>
                    <a:srgbClr val="690304"/>
                  </a:buClr>
                  <a:buNone/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Suppose the we have the following supply and demand functions. </a:t>
                </a: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20−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−4</m:t>
                      </m:r>
                    </m:oMath>
                  </m:oMathPara>
                </a14:m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:r>
                  <a:rPr lang="en-US" sz="1400" dirty="0">
                    <a:cs typeface="Times New Roman" panose="02020603050405020304" pitchFamily="18" charset="0"/>
                  </a:rPr>
                  <a:t>Now, we shall solve for the equilibrium. This 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1400" dirty="0"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ctr">
                  <a:buClr>
                    <a:srgbClr val="690304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20−</m:t>
                    </m:r>
                    <m:r>
                      <a:rPr lang="en-US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−4</m:t>
                    </m:r>
                  </m:oMath>
                </a14:m>
                <a:r>
                  <a:rPr lang="en-US" sz="14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24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sz="1400" b="0" dirty="0">
                  <a:cs typeface="Times New Roman" panose="02020603050405020304" pitchFamily="18" charset="0"/>
                </a:endParaRPr>
              </a:p>
              <a:p>
                <a:pPr marL="0" indent="0" algn="ctr">
                  <a:buClr>
                    <a:srgbClr val="690304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</m:t>
                    </m:r>
                  </m:oMath>
                </a14:m>
                <a:r>
                  <a:rPr lang="en-US" sz="14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Clr>
                    <a:srgbClr val="690304"/>
                  </a:buClr>
                  <a:buNone/>
                </a:pPr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 algn="ctr">
                  <a:buClr>
                    <a:srgbClr val="690304"/>
                  </a:buClr>
                  <a:buNone/>
                </a:pPr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:endParaRPr lang="en-US" sz="14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CCC6FC10-F21E-CAED-CF6E-C7A51D938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17" y="957640"/>
                <a:ext cx="4619785" cy="3579191"/>
              </a:xfrm>
              <a:prstGeom prst="rect">
                <a:avLst/>
              </a:prstGeom>
              <a:blipFill>
                <a:blip r:embed="rId2"/>
                <a:stretch>
                  <a:fillRect l="-396" t="-852" r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0AE7390-B223-C735-5366-FAFB41A8021D}"/>
              </a:ext>
            </a:extLst>
          </p:cNvPr>
          <p:cNvGrpSpPr/>
          <p:nvPr/>
        </p:nvGrpSpPr>
        <p:grpSpPr>
          <a:xfrm>
            <a:off x="4606441" y="902238"/>
            <a:ext cx="4669825" cy="3844475"/>
            <a:chOff x="4606441" y="902238"/>
            <a:chExt cx="4669825" cy="3844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651CFC-DC5F-A17C-2898-3C2A89BA249E}"/>
                    </a:ext>
                  </a:extLst>
                </p:cNvPr>
                <p:cNvSpPr txBox="1"/>
                <p:nvPr/>
              </p:nvSpPr>
              <p:spPr>
                <a:xfrm>
                  <a:off x="4717035" y="2965884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651CFC-DC5F-A17C-2898-3C2A89BA2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035" y="2965884"/>
                  <a:ext cx="996156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12AC79C-3D62-4AC8-9915-38002B17DC73}"/>
                </a:ext>
              </a:extLst>
            </p:cNvPr>
            <p:cNvGrpSpPr/>
            <p:nvPr/>
          </p:nvGrpSpPr>
          <p:grpSpPr>
            <a:xfrm>
              <a:off x="4853695" y="902238"/>
              <a:ext cx="4422571" cy="3844475"/>
              <a:chOff x="3045851" y="216498"/>
              <a:chExt cx="6230415" cy="4528386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CD12ABD-9E73-1CE3-F277-4EA4C37E68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99F1CCF-5AA6-31F9-0522-5FABF266D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A7EE7E4-3130-84F1-93F5-E9190A8A6B4C}"/>
                  </a:ext>
                </a:extLst>
              </p:cNvPr>
              <p:cNvGrpSpPr/>
              <p:nvPr/>
            </p:nvGrpSpPr>
            <p:grpSpPr>
              <a:xfrm>
                <a:off x="3685569" y="1115792"/>
                <a:ext cx="4868522" cy="2973337"/>
                <a:chOff x="3685569" y="1115792"/>
                <a:chExt cx="4868522" cy="29733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E0CC57C5-3DA2-0C5F-32C8-1DCA0FB2CF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𝑆𝑢𝑝𝑝𝑙𝑦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E0CC57C5-3DA2-0C5F-32C8-1DCA0FB2CF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862" b="-279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A7869C1-25D4-AEFC-AE23-EFA9E59A7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FFDEA607-9BFC-9379-6633-E89A48E09BCA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FFDEA607-9BFC-9379-6633-E89A48E09BC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3BDE87-08F1-DD86-B687-640532A2DD07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851" y="585830"/>
                    <a:ext cx="996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3BDE87-08F1-DD86-B687-640532A2DD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851" y="585830"/>
                    <a:ext cx="99615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AF279C5-8AE8-83C5-0D43-1F3E69C46446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0" y="4225528"/>
                    <a:ext cx="996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AF279C5-8AE8-83C5-0D43-1F3E69C464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0" y="4225528"/>
                    <a:ext cx="99615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D5BD255-11F7-1F51-C4BD-B5CF76E6CDE1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89123" cy="3094114"/>
                <a:chOff x="3711413" y="1335595"/>
                <a:chExt cx="4589123" cy="3094114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0E2F8F4B-F31E-57F2-9BF5-6222B4220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1F4FFEA5-731A-8B31-624C-BCA9F795AF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𝐷𝑒𝑚𝑎𝑛𝑑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1F4FFEA5-731A-8B31-624C-BCA9F795AF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6379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F0902644-13F9-709A-FDC1-64BC2E7B19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5569" y="2816377"/>
                <a:ext cx="176166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8F785CEA-4D4B-01FC-D6CC-E83676A40A2D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V="1">
                <a:off x="5507898" y="2835921"/>
                <a:ext cx="2293" cy="154643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E45C3F59-0E18-5B4A-E281-0A05EB4C4C22}"/>
                      </a:ext>
                    </a:extLst>
                  </p:cNvPr>
                  <p:cNvSpPr txBox="1"/>
                  <p:nvPr/>
                </p:nvSpPr>
                <p:spPr>
                  <a:xfrm>
                    <a:off x="5009820" y="4382355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E45C3F59-0E18-5B4A-E281-0A05EB4C4C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9820" y="4382355"/>
                    <a:ext cx="996156" cy="3625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990C6B-B71C-EB9E-81B4-A369EC70083E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800" b="1" dirty="0">
                    <a:latin typeface="+mn-lt"/>
                    <a:cs typeface="Times New Roman" panose="02020603050405020304" pitchFamily="18" charset="0"/>
                  </a:rPr>
                  <a:t>Market for Burgers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9A7CB7-6566-0C01-25A1-DF72D19659DE}"/>
                    </a:ext>
                  </a:extLst>
                </p:cNvPr>
                <p:cNvSpPr txBox="1"/>
                <p:nvPr/>
              </p:nvSpPr>
              <p:spPr>
                <a:xfrm>
                  <a:off x="4612925" y="4012272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9A7CB7-6566-0C01-25A1-DF72D1965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925" y="4012272"/>
                  <a:ext cx="99615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57655C0-9F8E-DD31-E02A-56258F5082BC}"/>
                    </a:ext>
                  </a:extLst>
                </p:cNvPr>
                <p:cNvSpPr txBox="1"/>
                <p:nvPr/>
              </p:nvSpPr>
              <p:spPr>
                <a:xfrm>
                  <a:off x="4606441" y="1715951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57655C0-9F8E-DD31-E02A-56258F508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6441" y="1715951"/>
                  <a:ext cx="996156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CE91885-E0B7-5333-4AD7-E8AF9EB82852}"/>
                    </a:ext>
                  </a:extLst>
                </p:cNvPr>
                <p:cNvSpPr txBox="1"/>
                <p:nvPr/>
              </p:nvSpPr>
              <p:spPr>
                <a:xfrm>
                  <a:off x="7534897" y="4430775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CE91885-E0B7-5333-4AD7-E8AF9EB82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897" y="4430775"/>
                  <a:ext cx="99615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014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79A65D-1387-7D50-CEF7-012D9003A2CE}"/>
              </a:ext>
            </a:extLst>
          </p:cNvPr>
          <p:cNvSpPr/>
          <p:nvPr/>
        </p:nvSpPr>
        <p:spPr>
          <a:xfrm>
            <a:off x="5336868" y="3126056"/>
            <a:ext cx="1264476" cy="13199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Market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CCC6FC10-F21E-CAED-CF6E-C7A51D938A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7217" y="957640"/>
                <a:ext cx="4847231" cy="35791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Clr>
                    <a:srgbClr val="690304"/>
                  </a:buClr>
                  <a:buNone/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Suppose the we have the following supply and demand functions, such that in equilibrium: </a:t>
                </a: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20−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−4</m:t>
                      </m:r>
                    </m:oMath>
                  </m:oMathPara>
                </a14:m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 algn="ctr">
                  <a:buClr>
                    <a:srgbClr val="690304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</m:t>
                    </m:r>
                  </m:oMath>
                </a14:m>
                <a:r>
                  <a:rPr lang="en-US" sz="14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buClr>
                    <a:srgbClr val="690304"/>
                  </a:buClr>
                  <a:buNone/>
                </a:pPr>
                <a:r>
                  <a:rPr lang="en-US" sz="1400" dirty="0">
                    <a:cs typeface="Times New Roman" panose="02020603050405020304" pitchFamily="18" charset="0"/>
                  </a:rPr>
                  <a:t>From the firm’s perspective, the number of units sold times the price of sale equals the revenue. </a:t>
                </a:r>
              </a:p>
              <a:p>
                <a:pPr marL="0" indent="0" algn="just">
                  <a:buClr>
                    <a:srgbClr val="690304"/>
                  </a:buClr>
                  <a:buNone/>
                </a:pPr>
                <a:r>
                  <a:rPr lang="en-US" sz="1400" dirty="0">
                    <a:cs typeface="Times New Roman" panose="02020603050405020304" pitchFamily="18" charset="0"/>
                  </a:rPr>
                  <a:t>If we use this reasoning to analyze the market, we can estimate its size: number of units sold at equilibrium price. </a:t>
                </a:r>
              </a:p>
              <a:p>
                <a:pPr marL="0" indent="0" algn="just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𝑸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𝟏𝟐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𝟗𝟔</m:t>
                      </m:r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rgbClr val="690304"/>
                  </a:buClr>
                  <a:buNone/>
                </a:pPr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 algn="ctr">
                  <a:buClr>
                    <a:srgbClr val="690304"/>
                  </a:buClr>
                  <a:buNone/>
                </a:pPr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 algn="ctr">
                  <a:buClr>
                    <a:srgbClr val="690304"/>
                  </a:buClr>
                  <a:buNone/>
                </a:pPr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:endParaRPr lang="en-US" sz="14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CCC6FC10-F21E-CAED-CF6E-C7A51D938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17" y="957640"/>
                <a:ext cx="4847231" cy="3579191"/>
              </a:xfrm>
              <a:prstGeom prst="rect">
                <a:avLst/>
              </a:prstGeom>
              <a:blipFill>
                <a:blip r:embed="rId2"/>
                <a:stretch>
                  <a:fillRect l="-252" t="-681" r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0AE7390-B223-C735-5366-FAFB41A8021D}"/>
              </a:ext>
            </a:extLst>
          </p:cNvPr>
          <p:cNvGrpSpPr/>
          <p:nvPr/>
        </p:nvGrpSpPr>
        <p:grpSpPr>
          <a:xfrm>
            <a:off x="4606441" y="902238"/>
            <a:ext cx="4669825" cy="3844475"/>
            <a:chOff x="4606441" y="902238"/>
            <a:chExt cx="4669825" cy="3844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651CFC-DC5F-A17C-2898-3C2A89BA249E}"/>
                    </a:ext>
                  </a:extLst>
                </p:cNvPr>
                <p:cNvSpPr txBox="1"/>
                <p:nvPr/>
              </p:nvSpPr>
              <p:spPr>
                <a:xfrm>
                  <a:off x="4717035" y="2965884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651CFC-DC5F-A17C-2898-3C2A89BA2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035" y="2965884"/>
                  <a:ext cx="996156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12AC79C-3D62-4AC8-9915-38002B17DC73}"/>
                </a:ext>
              </a:extLst>
            </p:cNvPr>
            <p:cNvGrpSpPr/>
            <p:nvPr/>
          </p:nvGrpSpPr>
          <p:grpSpPr>
            <a:xfrm>
              <a:off x="4853695" y="902238"/>
              <a:ext cx="4422571" cy="3844475"/>
              <a:chOff x="3045851" y="216498"/>
              <a:chExt cx="6230415" cy="4528386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CD12ABD-9E73-1CE3-F277-4EA4C37E68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99F1CCF-5AA6-31F9-0522-5FABF266D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A7EE7E4-3130-84F1-93F5-E9190A8A6B4C}"/>
                  </a:ext>
                </a:extLst>
              </p:cNvPr>
              <p:cNvGrpSpPr/>
              <p:nvPr/>
            </p:nvGrpSpPr>
            <p:grpSpPr>
              <a:xfrm>
                <a:off x="3685569" y="1115792"/>
                <a:ext cx="4868522" cy="2973337"/>
                <a:chOff x="3685569" y="1115792"/>
                <a:chExt cx="4868522" cy="29733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E0CC57C5-3DA2-0C5F-32C8-1DCA0FB2CF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𝑆𝑢𝑝𝑝𝑙𝑦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E0CC57C5-3DA2-0C5F-32C8-1DCA0FB2CF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862" b="-279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A7869C1-25D4-AEFC-AE23-EFA9E59A7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FFDEA607-9BFC-9379-6633-E89A48E09BCA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FFDEA607-9BFC-9379-6633-E89A48E09BC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3BDE87-08F1-DD86-B687-640532A2DD07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851" y="585830"/>
                    <a:ext cx="996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3BDE87-08F1-DD86-B687-640532A2DD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851" y="585830"/>
                    <a:ext cx="99615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AF279C5-8AE8-83C5-0D43-1F3E69C46446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0" y="4225528"/>
                    <a:ext cx="996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AF279C5-8AE8-83C5-0D43-1F3E69C464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0" y="4225528"/>
                    <a:ext cx="99615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D5BD255-11F7-1F51-C4BD-B5CF76E6CDE1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89123" cy="3094114"/>
                <a:chOff x="3711413" y="1335595"/>
                <a:chExt cx="4589123" cy="3094114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0E2F8F4B-F31E-57F2-9BF5-6222B4220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1F4FFEA5-731A-8B31-624C-BCA9F795AF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𝐷𝑒𝑚𝑎𝑛𝑑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1F4FFEA5-731A-8B31-624C-BCA9F795AF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6379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F0902644-13F9-709A-FDC1-64BC2E7B19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5569" y="2816377"/>
                <a:ext cx="176166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8F785CEA-4D4B-01FC-D6CC-E83676A40A2D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V="1">
                <a:off x="5507898" y="2835921"/>
                <a:ext cx="2293" cy="154643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E45C3F59-0E18-5B4A-E281-0A05EB4C4C22}"/>
                      </a:ext>
                    </a:extLst>
                  </p:cNvPr>
                  <p:cNvSpPr txBox="1"/>
                  <p:nvPr/>
                </p:nvSpPr>
                <p:spPr>
                  <a:xfrm>
                    <a:off x="5009820" y="4382355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E45C3F59-0E18-5B4A-E281-0A05EB4C4C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9820" y="4382355"/>
                    <a:ext cx="996156" cy="3625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990C6B-B71C-EB9E-81B4-A369EC70083E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800" b="1" dirty="0">
                    <a:latin typeface="+mn-lt"/>
                    <a:cs typeface="Times New Roman" panose="02020603050405020304" pitchFamily="18" charset="0"/>
                  </a:rPr>
                  <a:t>Market for Burgers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9A7CB7-6566-0C01-25A1-DF72D19659DE}"/>
                    </a:ext>
                  </a:extLst>
                </p:cNvPr>
                <p:cNvSpPr txBox="1"/>
                <p:nvPr/>
              </p:nvSpPr>
              <p:spPr>
                <a:xfrm>
                  <a:off x="4612925" y="4012272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9A7CB7-6566-0C01-25A1-DF72D1965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925" y="4012272"/>
                  <a:ext cx="99615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57655C0-9F8E-DD31-E02A-56258F5082BC}"/>
                    </a:ext>
                  </a:extLst>
                </p:cNvPr>
                <p:cNvSpPr txBox="1"/>
                <p:nvPr/>
              </p:nvSpPr>
              <p:spPr>
                <a:xfrm>
                  <a:off x="4606441" y="1715951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57655C0-9F8E-DD31-E02A-56258F508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6441" y="1715951"/>
                  <a:ext cx="996156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CE91885-E0B7-5333-4AD7-E8AF9EB82852}"/>
                    </a:ext>
                  </a:extLst>
                </p:cNvPr>
                <p:cNvSpPr txBox="1"/>
                <p:nvPr/>
              </p:nvSpPr>
              <p:spPr>
                <a:xfrm>
                  <a:off x="7534897" y="4430775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CE91885-E0B7-5333-4AD7-E8AF9EB82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897" y="4430775"/>
                  <a:ext cx="99615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858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Shifts in Demand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93B125-73A6-2DB5-DA73-CFB9CF6D3BFB}"/>
              </a:ext>
            </a:extLst>
          </p:cNvPr>
          <p:cNvSpPr txBox="1">
            <a:spLocks/>
          </p:cNvSpPr>
          <p:nvPr/>
        </p:nvSpPr>
        <p:spPr>
          <a:xfrm>
            <a:off x="94735" y="1129408"/>
            <a:ext cx="4944850" cy="3801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Suppose the market is at equilibrium? What happens if there is a shift in demand?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0304"/>
                </a:solidFill>
                <a:latin typeface="+mn-lt"/>
                <a:cs typeface="Times New Roman" panose="02020603050405020304" pitchFamily="18" charset="0"/>
              </a:rPr>
              <a:t>Demand decrease (shift to the left)</a:t>
            </a: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Both equilibrium price and quantity fall.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6600"/>
                </a:solidFill>
                <a:cs typeface="Times New Roman" panose="02020603050405020304" pitchFamily="18" charset="0"/>
              </a:rPr>
              <a:t>Demand increase (shift to the right)</a:t>
            </a: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Both equilibrium price and quantity rise. </a:t>
            </a:r>
            <a:endParaRPr lang="en-US" sz="1400" b="1" dirty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Change in price and quantity follow the same direction. </a:t>
            </a:r>
            <a:endParaRPr lang="en-US" sz="1400" b="1" dirty="0">
              <a:latin typeface="+mn-lt"/>
            </a:endParaRP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Supply is constant: </a:t>
            </a:r>
            <a:r>
              <a:rPr lang="en-US" sz="1400" dirty="0">
                <a:latin typeface="+mn-lt"/>
              </a:rPr>
              <a:t>movements happen along the supply curve. Thus, elasticity of supply determines the new equilibrium. </a:t>
            </a:r>
            <a:endParaRPr lang="en-US" sz="1400" b="1" dirty="0">
              <a:latin typeface="+mn-lt"/>
            </a:endParaRP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9CCFAC-7763-C23C-1FD8-3E1A5A899608}"/>
              </a:ext>
            </a:extLst>
          </p:cNvPr>
          <p:cNvCxnSpPr>
            <a:cxnSpLocks/>
          </p:cNvCxnSpPr>
          <p:nvPr/>
        </p:nvCxnSpPr>
        <p:spPr>
          <a:xfrm flipV="1">
            <a:off x="5186255" y="1138241"/>
            <a:ext cx="0" cy="30680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E87C99-E5CC-A75B-341A-EA80E0E01234}"/>
              </a:ext>
            </a:extLst>
          </p:cNvPr>
          <p:cNvCxnSpPr>
            <a:cxnSpLocks/>
          </p:cNvCxnSpPr>
          <p:nvPr/>
        </p:nvCxnSpPr>
        <p:spPr>
          <a:xfrm>
            <a:off x="5175523" y="4206311"/>
            <a:ext cx="3515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A405DDC-3EDE-605F-5F03-7C938EC2A623}"/>
                  </a:ext>
                </a:extLst>
              </p14:cNvPr>
              <p14:cNvContentPartPr/>
              <p14:nvPr/>
            </p14:nvContentPartPr>
            <p14:xfrm>
              <a:off x="6329126" y="2684987"/>
              <a:ext cx="285" cy="341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A405DDC-3EDE-605F-5F03-7C938EC2A6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4876" y="2582687"/>
                <a:ext cx="28500" cy="2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27E596-75A6-251D-8A63-3C91BCBFE272}"/>
                  </a:ext>
                </a:extLst>
              </p:cNvPr>
              <p:cNvSpPr txBox="1"/>
              <p:nvPr/>
            </p:nvSpPr>
            <p:spPr>
              <a:xfrm>
                <a:off x="8436892" y="4049534"/>
                <a:ext cx="707107" cy="313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27E596-75A6-251D-8A63-3C91BCBFE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92" y="4049534"/>
                <a:ext cx="707107" cy="313553"/>
              </a:xfrm>
              <a:prstGeom prst="rect">
                <a:avLst/>
              </a:prstGeom>
              <a:blipFill>
                <a:blip r:embed="rId4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22806C41-19FD-333A-980A-DF0A58C2F151}"/>
              </a:ext>
            </a:extLst>
          </p:cNvPr>
          <p:cNvSpPr txBox="1"/>
          <p:nvPr/>
        </p:nvSpPr>
        <p:spPr>
          <a:xfrm>
            <a:off x="5082846" y="645978"/>
            <a:ext cx="3445009" cy="31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rgbClr val="690304"/>
              </a:buClr>
              <a:buNone/>
            </a:pPr>
            <a:r>
              <a:rPr lang="en-US" sz="1800" b="1" dirty="0">
                <a:latin typeface="+mn-lt"/>
                <a:cs typeface="Times New Roman" panose="02020603050405020304" pitchFamily="18" charset="0"/>
              </a:rPr>
              <a:t>Market for Burgers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928643-FC47-49BE-F02F-3FD89865F203}"/>
              </a:ext>
            </a:extLst>
          </p:cNvPr>
          <p:cNvCxnSpPr>
            <a:cxnSpLocks/>
          </p:cNvCxnSpPr>
          <p:nvPr/>
        </p:nvCxnSpPr>
        <p:spPr>
          <a:xfrm flipH="1">
            <a:off x="5193868" y="2842401"/>
            <a:ext cx="123339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142C0E-0B2A-8BBD-E342-CB7782E49951}"/>
              </a:ext>
            </a:extLst>
          </p:cNvPr>
          <p:cNvCxnSpPr>
            <a:cxnSpLocks/>
          </p:cNvCxnSpPr>
          <p:nvPr/>
        </p:nvCxnSpPr>
        <p:spPr>
          <a:xfrm flipV="1">
            <a:off x="6453628" y="2842401"/>
            <a:ext cx="0" cy="132125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21CBBF-1597-3B28-81A2-DC91132013B4}"/>
                  </a:ext>
                </a:extLst>
              </p:cNvPr>
              <p:cNvSpPr txBox="1"/>
              <p:nvPr/>
            </p:nvSpPr>
            <p:spPr>
              <a:xfrm>
                <a:off x="4521584" y="2692148"/>
                <a:ext cx="99615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21CBBF-1597-3B28-81A2-DC9113201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584" y="2692148"/>
                <a:ext cx="996156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FE1DFA78-E038-E092-44B0-A17A68D2A477}"/>
              </a:ext>
            </a:extLst>
          </p:cNvPr>
          <p:cNvGrpSpPr/>
          <p:nvPr/>
        </p:nvGrpSpPr>
        <p:grpSpPr>
          <a:xfrm>
            <a:off x="5175523" y="1409454"/>
            <a:ext cx="3455851" cy="2524282"/>
            <a:chOff x="3685569" y="1115792"/>
            <a:chExt cx="4868522" cy="29733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A7D2458-B4B9-06D5-D37C-BE92FDF86269}"/>
                    </a:ext>
                  </a:extLst>
                </p:cNvPr>
                <p:cNvSpPr txBox="1"/>
                <p:nvPr/>
              </p:nvSpPr>
              <p:spPr>
                <a:xfrm>
                  <a:off x="7557935" y="1309847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𝑆𝑢𝑝𝑝𝑙𝑦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A7D2458-B4B9-06D5-D37C-BE92FDF86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935" y="1309847"/>
                  <a:ext cx="996156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862" b="-279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659FC87-91AF-A639-BD06-AF25394FE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5569" y="1115792"/>
              <a:ext cx="4116888" cy="2973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E36182-64DC-4765-49F7-E70E8184F0F7}"/>
                  </a:ext>
                </a:extLst>
              </p:cNvPr>
              <p:cNvSpPr txBox="1"/>
              <p:nvPr/>
            </p:nvSpPr>
            <p:spPr>
              <a:xfrm>
                <a:off x="4721428" y="959531"/>
                <a:ext cx="707107" cy="313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E36182-64DC-4765-49F7-E70E8184F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428" y="959531"/>
                <a:ext cx="707107" cy="313553"/>
              </a:xfrm>
              <a:prstGeom prst="rect">
                <a:avLst/>
              </a:prstGeom>
              <a:blipFill>
                <a:blip r:embed="rId7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C19638-8893-4B9C-E0E8-A1B2AAA3D03F}"/>
              </a:ext>
            </a:extLst>
          </p:cNvPr>
          <p:cNvCxnSpPr>
            <a:cxnSpLocks/>
          </p:cNvCxnSpPr>
          <p:nvPr/>
        </p:nvCxnSpPr>
        <p:spPr>
          <a:xfrm>
            <a:off x="5193868" y="1596061"/>
            <a:ext cx="2688837" cy="2626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7A06DBF-EAF9-C14B-33E1-A540C316B617}"/>
                  </a:ext>
                </a:extLst>
              </p:cNvPr>
              <p:cNvSpPr txBox="1"/>
              <p:nvPr/>
            </p:nvSpPr>
            <p:spPr>
              <a:xfrm>
                <a:off x="7744284" y="3902364"/>
                <a:ext cx="707107" cy="261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𝐷𝑒𝑚𝑎𝑛𝑑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7A06DBF-EAF9-C14B-33E1-A540C316B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284" y="3902364"/>
                <a:ext cx="707107" cy="261294"/>
              </a:xfrm>
              <a:prstGeom prst="rect">
                <a:avLst/>
              </a:prstGeom>
              <a:blipFill>
                <a:blip r:embed="rId8"/>
                <a:stretch>
                  <a:fillRect r="-1637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508C74-A270-2008-E127-6669FC54B1E1}"/>
                  </a:ext>
                </a:extLst>
              </p:cNvPr>
              <p:cNvSpPr txBox="1"/>
              <p:nvPr/>
            </p:nvSpPr>
            <p:spPr>
              <a:xfrm>
                <a:off x="6275644" y="4195853"/>
                <a:ext cx="404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508C74-A270-2008-E127-6669FC54B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644" y="4195853"/>
                <a:ext cx="404291" cy="307777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CBABABAB-B826-DA42-8B2D-530C86EA84DE}"/>
              </a:ext>
            </a:extLst>
          </p:cNvPr>
          <p:cNvSpPr/>
          <p:nvPr/>
        </p:nvSpPr>
        <p:spPr>
          <a:xfrm>
            <a:off x="6402890" y="2786822"/>
            <a:ext cx="101473" cy="1014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E4E518A-24D8-A69D-EB45-A94D1075CAA5}"/>
              </a:ext>
            </a:extLst>
          </p:cNvPr>
          <p:cNvGrpSpPr/>
          <p:nvPr/>
        </p:nvGrpSpPr>
        <p:grpSpPr>
          <a:xfrm>
            <a:off x="4527312" y="1229688"/>
            <a:ext cx="3708585" cy="3226248"/>
            <a:chOff x="4527312" y="1229688"/>
            <a:chExt cx="3708585" cy="322624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628622-5AE4-0834-AFE6-E4E8D77390DF}"/>
                </a:ext>
              </a:extLst>
            </p:cNvPr>
            <p:cNvCxnSpPr>
              <a:cxnSpLocks/>
            </p:cNvCxnSpPr>
            <p:nvPr/>
          </p:nvCxnSpPr>
          <p:spPr>
            <a:xfrm>
              <a:off x="5547060" y="1229688"/>
              <a:ext cx="2688837" cy="2626819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E504BA0-8D98-3E88-0490-42F8AF6FAC94}"/>
                    </a:ext>
                  </a:extLst>
                </p:cNvPr>
                <p:cNvSpPr txBox="1"/>
                <p:nvPr/>
              </p:nvSpPr>
              <p:spPr>
                <a:xfrm>
                  <a:off x="4527312" y="2287432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E504BA0-8D98-3E88-0490-42F8AF6FAC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312" y="2287432"/>
                  <a:ext cx="996156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A84E31-EDA8-A9A1-CD1E-0E5C8F5C6378}"/>
                </a:ext>
              </a:extLst>
            </p:cNvPr>
            <p:cNvSpPr/>
            <p:nvPr/>
          </p:nvSpPr>
          <p:spPr>
            <a:xfrm>
              <a:off x="6793594" y="2441624"/>
              <a:ext cx="101473" cy="101473"/>
            </a:xfrm>
            <a:prstGeom prst="ellipse">
              <a:avLst/>
            </a:prstGeom>
            <a:solidFill>
              <a:srgbClr val="00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3B50F75-4682-F3E8-C856-4A428E514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6255" y="2492360"/>
              <a:ext cx="1631712" cy="0"/>
            </a:xfrm>
            <a:prstGeom prst="line">
              <a:avLst/>
            </a:prstGeom>
            <a:ln w="12700">
              <a:solidFill>
                <a:srgbClr val="0066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0F1B3ED-87F9-8CE2-46E6-9A49E75B4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330" y="2543097"/>
              <a:ext cx="0" cy="1680818"/>
            </a:xfrm>
            <a:prstGeom prst="line">
              <a:avLst/>
            </a:prstGeom>
            <a:ln w="12700">
              <a:solidFill>
                <a:srgbClr val="0066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88BDD28-8515-FF1E-6280-6980A32311A7}"/>
                    </a:ext>
                  </a:extLst>
                </p:cNvPr>
                <p:cNvSpPr txBox="1"/>
                <p:nvPr/>
              </p:nvSpPr>
              <p:spPr>
                <a:xfrm>
                  <a:off x="6595545" y="4148159"/>
                  <a:ext cx="59186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88BDD28-8515-FF1E-6280-6980A3231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545" y="4148159"/>
                  <a:ext cx="591865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8A43EF-FDC1-32A6-EDF3-88F3839FCD41}"/>
              </a:ext>
            </a:extLst>
          </p:cNvPr>
          <p:cNvGrpSpPr/>
          <p:nvPr/>
        </p:nvGrpSpPr>
        <p:grpSpPr>
          <a:xfrm>
            <a:off x="4555659" y="2289646"/>
            <a:ext cx="2628874" cy="2172274"/>
            <a:chOff x="4555659" y="2289646"/>
            <a:chExt cx="2628874" cy="217227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EB5F9FA-95AF-8A01-0F38-ACE7148731D1}"/>
                </a:ext>
              </a:extLst>
            </p:cNvPr>
            <p:cNvCxnSpPr>
              <a:cxnSpLocks/>
            </p:cNvCxnSpPr>
            <p:nvPr/>
          </p:nvCxnSpPr>
          <p:spPr>
            <a:xfrm>
              <a:off x="5245485" y="2289646"/>
              <a:ext cx="1939048" cy="1894323"/>
            </a:xfrm>
            <a:prstGeom prst="lin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2E6C0FF-0239-ACA4-18A8-DFC23198C24C}"/>
                    </a:ext>
                  </a:extLst>
                </p:cNvPr>
                <p:cNvSpPr txBox="1"/>
                <p:nvPr/>
              </p:nvSpPr>
              <p:spPr>
                <a:xfrm>
                  <a:off x="4555659" y="2947236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2E6C0FF-0239-ACA4-18A8-DFC23198C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659" y="2947236"/>
                  <a:ext cx="996156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2F2FEDE-5031-41B3-72A3-191EE39B135F}"/>
                </a:ext>
              </a:extLst>
            </p:cNvPr>
            <p:cNvSpPr/>
            <p:nvPr/>
          </p:nvSpPr>
          <p:spPr>
            <a:xfrm>
              <a:off x="6075701" y="3072961"/>
              <a:ext cx="101473" cy="101473"/>
            </a:xfrm>
            <a:prstGeom prst="ellipse">
              <a:avLst/>
            </a:prstGeom>
            <a:solidFill>
              <a:srgbClr val="69030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1853B2-64F3-166C-88DC-CFD09D190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5523" y="3123697"/>
              <a:ext cx="924551" cy="0"/>
            </a:xfrm>
            <a:prstGeom prst="line">
              <a:avLst/>
            </a:prstGeom>
            <a:ln w="12700">
              <a:solidFill>
                <a:srgbClr val="690304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19E1E14-9D71-091A-7F92-8B3C6D9FC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6437" y="3174434"/>
              <a:ext cx="0" cy="1009535"/>
            </a:xfrm>
            <a:prstGeom prst="line">
              <a:avLst/>
            </a:prstGeom>
            <a:ln w="12700">
              <a:solidFill>
                <a:srgbClr val="690304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55B19D1-A1D2-BA1B-2848-5E87C7649F5E}"/>
                    </a:ext>
                  </a:extLst>
                </p:cNvPr>
                <p:cNvSpPr txBox="1"/>
                <p:nvPr/>
              </p:nvSpPr>
              <p:spPr>
                <a:xfrm>
                  <a:off x="5833696" y="4154143"/>
                  <a:ext cx="59186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55B19D1-A1D2-BA1B-2848-5E87C7649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696" y="4154143"/>
                  <a:ext cx="591865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992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Shifts in Supply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93B125-73A6-2DB5-DA73-CFB9CF6D3BFB}"/>
              </a:ext>
            </a:extLst>
          </p:cNvPr>
          <p:cNvSpPr txBox="1">
            <a:spLocks/>
          </p:cNvSpPr>
          <p:nvPr/>
        </p:nvSpPr>
        <p:spPr>
          <a:xfrm>
            <a:off x="94734" y="1129408"/>
            <a:ext cx="4983179" cy="3801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Suppose the market is at equilibrium? What happens if there is a shift in supply?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0304"/>
                </a:solidFill>
                <a:latin typeface="+mn-lt"/>
                <a:cs typeface="Times New Roman" panose="02020603050405020304" pitchFamily="18" charset="0"/>
              </a:rPr>
              <a:t>Supply decrease (shift to the left)</a:t>
            </a: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Equilibrium price increases, but quantity falls.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6600"/>
                </a:solidFill>
                <a:cs typeface="Times New Roman" panose="02020603050405020304" pitchFamily="18" charset="0"/>
              </a:rPr>
              <a:t>Supply increase (shift to the right)</a:t>
            </a: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Equilibrium price drops and quantity rise. </a:t>
            </a:r>
            <a:endParaRPr lang="en-US" sz="1400" b="1" dirty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Change in price and quantity follow opposite directions.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Demand is constant: </a:t>
            </a:r>
            <a:r>
              <a:rPr lang="en-US" sz="1400" dirty="0">
                <a:latin typeface="+mn-lt"/>
              </a:rPr>
              <a:t>movements happen along the demand curve. Thus, elasticity of demand determines the new equilibrium. </a:t>
            </a:r>
            <a:endParaRPr lang="en-US" sz="1400" b="1" dirty="0">
              <a:latin typeface="+mn-lt"/>
            </a:endParaRP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9CCFAC-7763-C23C-1FD8-3E1A5A899608}"/>
              </a:ext>
            </a:extLst>
          </p:cNvPr>
          <p:cNvCxnSpPr>
            <a:cxnSpLocks/>
          </p:cNvCxnSpPr>
          <p:nvPr/>
        </p:nvCxnSpPr>
        <p:spPr>
          <a:xfrm flipV="1">
            <a:off x="5186255" y="1138241"/>
            <a:ext cx="0" cy="30680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E87C99-E5CC-A75B-341A-EA80E0E01234}"/>
              </a:ext>
            </a:extLst>
          </p:cNvPr>
          <p:cNvCxnSpPr>
            <a:cxnSpLocks/>
          </p:cNvCxnSpPr>
          <p:nvPr/>
        </p:nvCxnSpPr>
        <p:spPr>
          <a:xfrm>
            <a:off x="5175523" y="4206311"/>
            <a:ext cx="3515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A405DDC-3EDE-605F-5F03-7C938EC2A623}"/>
                  </a:ext>
                </a:extLst>
              </p14:cNvPr>
              <p14:cNvContentPartPr/>
              <p14:nvPr/>
            </p14:nvContentPartPr>
            <p14:xfrm>
              <a:off x="6329126" y="2684987"/>
              <a:ext cx="285" cy="341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A405DDC-3EDE-605F-5F03-7C938EC2A6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4876" y="2582687"/>
                <a:ext cx="28500" cy="2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27E596-75A6-251D-8A63-3C91BCBFE272}"/>
                  </a:ext>
                </a:extLst>
              </p:cNvPr>
              <p:cNvSpPr txBox="1"/>
              <p:nvPr/>
            </p:nvSpPr>
            <p:spPr>
              <a:xfrm>
                <a:off x="8436892" y="4049534"/>
                <a:ext cx="707107" cy="313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27E596-75A6-251D-8A63-3C91BCBFE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92" y="4049534"/>
                <a:ext cx="707107" cy="313553"/>
              </a:xfrm>
              <a:prstGeom prst="rect">
                <a:avLst/>
              </a:prstGeom>
              <a:blipFill>
                <a:blip r:embed="rId4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22806C41-19FD-333A-980A-DF0A58C2F151}"/>
              </a:ext>
            </a:extLst>
          </p:cNvPr>
          <p:cNvSpPr txBox="1"/>
          <p:nvPr/>
        </p:nvSpPr>
        <p:spPr>
          <a:xfrm>
            <a:off x="5082846" y="645978"/>
            <a:ext cx="3445009" cy="31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rgbClr val="690304"/>
              </a:buClr>
              <a:buNone/>
            </a:pPr>
            <a:r>
              <a:rPr lang="en-US" sz="1800" b="1" dirty="0">
                <a:latin typeface="+mn-lt"/>
                <a:cs typeface="Times New Roman" panose="02020603050405020304" pitchFamily="18" charset="0"/>
              </a:rPr>
              <a:t>Market for Burgers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928643-FC47-49BE-F02F-3FD89865F203}"/>
              </a:ext>
            </a:extLst>
          </p:cNvPr>
          <p:cNvCxnSpPr>
            <a:cxnSpLocks/>
          </p:cNvCxnSpPr>
          <p:nvPr/>
        </p:nvCxnSpPr>
        <p:spPr>
          <a:xfrm flipH="1" flipV="1">
            <a:off x="5186255" y="2700102"/>
            <a:ext cx="1137469" cy="998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142C0E-0B2A-8BBD-E342-CB7782E49951}"/>
              </a:ext>
            </a:extLst>
          </p:cNvPr>
          <p:cNvCxnSpPr>
            <a:cxnSpLocks/>
          </p:cNvCxnSpPr>
          <p:nvPr/>
        </p:nvCxnSpPr>
        <p:spPr>
          <a:xfrm flipV="1">
            <a:off x="6329459" y="2710663"/>
            <a:ext cx="0" cy="1452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21CBBF-1597-3B28-81A2-DC91132013B4}"/>
                  </a:ext>
                </a:extLst>
              </p:cNvPr>
              <p:cNvSpPr txBox="1"/>
              <p:nvPr/>
            </p:nvSpPr>
            <p:spPr>
              <a:xfrm>
                <a:off x="4547541" y="2586871"/>
                <a:ext cx="99615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21CBBF-1597-3B28-81A2-DC9113201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41" y="2586871"/>
                <a:ext cx="996156" cy="307777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59FC87-91AF-A639-BD06-AF25394FE7CD}"/>
              </a:ext>
            </a:extLst>
          </p:cNvPr>
          <p:cNvCxnSpPr>
            <a:cxnSpLocks/>
          </p:cNvCxnSpPr>
          <p:nvPr/>
        </p:nvCxnSpPr>
        <p:spPr>
          <a:xfrm flipV="1">
            <a:off x="5183274" y="1195518"/>
            <a:ext cx="2922313" cy="252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E36182-64DC-4765-49F7-E70E8184F0F7}"/>
                  </a:ext>
                </a:extLst>
              </p:cNvPr>
              <p:cNvSpPr txBox="1"/>
              <p:nvPr/>
            </p:nvSpPr>
            <p:spPr>
              <a:xfrm>
                <a:off x="4721428" y="959531"/>
                <a:ext cx="707107" cy="313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E36182-64DC-4765-49F7-E70E8184F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428" y="959531"/>
                <a:ext cx="707107" cy="313553"/>
              </a:xfrm>
              <a:prstGeom prst="rect">
                <a:avLst/>
              </a:prstGeom>
              <a:blipFill>
                <a:blip r:embed="rId6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C19638-8893-4B9C-E0E8-A1B2AAA3D03F}"/>
              </a:ext>
            </a:extLst>
          </p:cNvPr>
          <p:cNvCxnSpPr>
            <a:cxnSpLocks/>
          </p:cNvCxnSpPr>
          <p:nvPr/>
        </p:nvCxnSpPr>
        <p:spPr>
          <a:xfrm>
            <a:off x="5193868" y="1596061"/>
            <a:ext cx="2688837" cy="2626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7A06DBF-EAF9-C14B-33E1-A540C316B617}"/>
                  </a:ext>
                </a:extLst>
              </p:cNvPr>
              <p:cNvSpPr txBox="1"/>
              <p:nvPr/>
            </p:nvSpPr>
            <p:spPr>
              <a:xfrm>
                <a:off x="7744284" y="3902364"/>
                <a:ext cx="707107" cy="261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𝐷𝑒𝑚𝑎𝑛𝑑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7A06DBF-EAF9-C14B-33E1-A540C316B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284" y="3902364"/>
                <a:ext cx="707107" cy="261294"/>
              </a:xfrm>
              <a:prstGeom prst="rect">
                <a:avLst/>
              </a:prstGeom>
              <a:blipFill>
                <a:blip r:embed="rId7"/>
                <a:stretch>
                  <a:fillRect r="-1637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508C74-A270-2008-E127-6669FC54B1E1}"/>
                  </a:ext>
                </a:extLst>
              </p:cNvPr>
              <p:cNvSpPr txBox="1"/>
              <p:nvPr/>
            </p:nvSpPr>
            <p:spPr>
              <a:xfrm>
                <a:off x="6172315" y="4169821"/>
                <a:ext cx="404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508C74-A270-2008-E127-6669FC54B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5" y="4169821"/>
                <a:ext cx="404291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CBABABAB-B826-DA42-8B2D-530C86EA84DE}"/>
              </a:ext>
            </a:extLst>
          </p:cNvPr>
          <p:cNvSpPr/>
          <p:nvPr/>
        </p:nvSpPr>
        <p:spPr>
          <a:xfrm>
            <a:off x="6272988" y="2658668"/>
            <a:ext cx="101473" cy="1014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E4E518A-24D8-A69D-EB45-A94D1075CAA5}"/>
              </a:ext>
            </a:extLst>
          </p:cNvPr>
          <p:cNvGrpSpPr/>
          <p:nvPr/>
        </p:nvGrpSpPr>
        <p:grpSpPr>
          <a:xfrm>
            <a:off x="4539929" y="1617334"/>
            <a:ext cx="3737892" cy="2849727"/>
            <a:chOff x="4547982" y="1386773"/>
            <a:chExt cx="3737892" cy="284972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628622-5AE4-0834-AFE6-E4E8D773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1921" y="1386773"/>
              <a:ext cx="3083953" cy="2607605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E504BA0-8D98-3E88-0490-42F8AF6FAC94}"/>
                    </a:ext>
                  </a:extLst>
                </p:cNvPr>
                <p:cNvSpPr txBox="1"/>
                <p:nvPr/>
              </p:nvSpPr>
              <p:spPr>
                <a:xfrm>
                  <a:off x="4547982" y="2639579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E504BA0-8D98-3E88-0490-42F8AF6FAC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982" y="2639579"/>
                  <a:ext cx="996156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A84E31-EDA8-A9A1-CD1E-0E5C8F5C6378}"/>
                </a:ext>
              </a:extLst>
            </p:cNvPr>
            <p:cNvSpPr/>
            <p:nvPr/>
          </p:nvSpPr>
          <p:spPr>
            <a:xfrm>
              <a:off x="6588545" y="2714199"/>
              <a:ext cx="101473" cy="101473"/>
            </a:xfrm>
            <a:prstGeom prst="ellipse">
              <a:avLst/>
            </a:prstGeom>
            <a:solidFill>
              <a:srgbClr val="00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3B50F75-4682-F3E8-C856-4A428E514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3629" y="2793468"/>
              <a:ext cx="1441047" cy="0"/>
            </a:xfrm>
            <a:prstGeom prst="line">
              <a:avLst/>
            </a:prstGeom>
            <a:ln w="12700">
              <a:solidFill>
                <a:srgbClr val="0066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0F1B3ED-87F9-8CE2-46E6-9A49E75B4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5693" y="2799679"/>
              <a:ext cx="0" cy="1165613"/>
            </a:xfrm>
            <a:prstGeom prst="line">
              <a:avLst/>
            </a:prstGeom>
            <a:ln w="12700">
              <a:solidFill>
                <a:srgbClr val="0066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88BDD28-8515-FF1E-6280-6980A32311A7}"/>
                    </a:ext>
                  </a:extLst>
                </p:cNvPr>
                <p:cNvSpPr txBox="1"/>
                <p:nvPr/>
              </p:nvSpPr>
              <p:spPr>
                <a:xfrm>
                  <a:off x="6424599" y="3928723"/>
                  <a:ext cx="59186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88BDD28-8515-FF1E-6280-6980A3231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4599" y="3928723"/>
                  <a:ext cx="591865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8A43EF-FDC1-32A6-EDF3-88F3839FCD41}"/>
              </a:ext>
            </a:extLst>
          </p:cNvPr>
          <p:cNvGrpSpPr/>
          <p:nvPr/>
        </p:nvGrpSpPr>
        <p:grpSpPr>
          <a:xfrm>
            <a:off x="4519259" y="1043956"/>
            <a:ext cx="3212783" cy="3428399"/>
            <a:chOff x="4555659" y="1712098"/>
            <a:chExt cx="3212783" cy="3428399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EB5F9FA-95AF-8A01-0F38-ACE7148731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976" y="1712098"/>
              <a:ext cx="2516466" cy="2170263"/>
            </a:xfrm>
            <a:prstGeom prst="lin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2E6C0FF-0239-ACA4-18A8-DFC23198C24C}"/>
                    </a:ext>
                  </a:extLst>
                </p:cNvPr>
                <p:cNvSpPr txBox="1"/>
                <p:nvPr/>
              </p:nvSpPr>
              <p:spPr>
                <a:xfrm>
                  <a:off x="4555659" y="2947236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2E6C0FF-0239-ACA4-18A8-DFC23198C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659" y="2947236"/>
                  <a:ext cx="996156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2F2FEDE-5031-41B3-72A3-191EE39B135F}"/>
                </a:ext>
              </a:extLst>
            </p:cNvPr>
            <p:cNvSpPr/>
            <p:nvPr/>
          </p:nvSpPr>
          <p:spPr>
            <a:xfrm>
              <a:off x="6075701" y="3072961"/>
              <a:ext cx="101473" cy="101473"/>
            </a:xfrm>
            <a:prstGeom prst="ellipse">
              <a:avLst/>
            </a:prstGeom>
            <a:solidFill>
              <a:srgbClr val="69030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1853B2-64F3-166C-88DC-CFD09D190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5523" y="3123697"/>
              <a:ext cx="924551" cy="0"/>
            </a:xfrm>
            <a:prstGeom prst="line">
              <a:avLst/>
            </a:prstGeom>
            <a:ln w="12700">
              <a:solidFill>
                <a:srgbClr val="690304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19E1E14-9D71-091A-7F92-8B3C6D9FC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6437" y="3174434"/>
              <a:ext cx="0" cy="1641867"/>
            </a:xfrm>
            <a:prstGeom prst="line">
              <a:avLst/>
            </a:prstGeom>
            <a:ln w="12700">
              <a:solidFill>
                <a:srgbClr val="690304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55B19D1-A1D2-BA1B-2848-5E87C7649F5E}"/>
                    </a:ext>
                  </a:extLst>
                </p:cNvPr>
                <p:cNvSpPr txBox="1"/>
                <p:nvPr/>
              </p:nvSpPr>
              <p:spPr>
                <a:xfrm>
                  <a:off x="5820088" y="4832720"/>
                  <a:ext cx="59186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55B19D1-A1D2-BA1B-2848-5E87C7649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88" y="4832720"/>
                  <a:ext cx="591865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92DC5A-9407-3B0C-B6F0-2BD825C83A28}"/>
                  </a:ext>
                </a:extLst>
              </p:cNvPr>
              <p:cNvSpPr txBox="1"/>
              <p:nvPr/>
            </p:nvSpPr>
            <p:spPr>
              <a:xfrm>
                <a:off x="8059141" y="1072139"/>
                <a:ext cx="707107" cy="261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𝑆𝑢𝑝𝑝𝑙𝑦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92DC5A-9407-3B0C-B6F0-2BD825C83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141" y="1072139"/>
                <a:ext cx="707107" cy="261294"/>
              </a:xfrm>
              <a:prstGeom prst="rect">
                <a:avLst/>
              </a:prstGeom>
              <a:blipFill>
                <a:blip r:embed="rId13"/>
                <a:stretch>
                  <a:fillRect r="-1724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24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Shifts in Supply and Demand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93B125-73A6-2DB5-DA73-CFB9CF6D3BFB}"/>
              </a:ext>
            </a:extLst>
          </p:cNvPr>
          <p:cNvSpPr txBox="1">
            <a:spLocks/>
          </p:cNvSpPr>
          <p:nvPr/>
        </p:nvSpPr>
        <p:spPr>
          <a:xfrm>
            <a:off x="170934" y="699065"/>
            <a:ext cx="9049265" cy="4161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What happens if there are shifts in both supply and demand? There will be new equilibrium prices and quantities. </a:t>
            </a:r>
          </a:p>
          <a:p>
            <a:pPr marL="0" indent="0">
              <a:buClr>
                <a:srgbClr val="690304"/>
              </a:buClr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How do we know whether this new equilibrium will lead to higher/lower prices or quantities ? Depends on the shift. </a:t>
            </a:r>
            <a:r>
              <a:rPr lang="en-US" sz="1400" b="1" dirty="0">
                <a:latin typeface="+mn-lt"/>
                <a:cs typeface="Times New Roman" panose="02020603050405020304" pitchFamily="18" charset="0"/>
              </a:rPr>
              <a:t>Example: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cs typeface="Times New Roman" panose="02020603050405020304" pitchFamily="18" charset="0"/>
              </a:rPr>
              <a:t>Supply and Demand Increase (2 cases) </a:t>
            </a:r>
            <a:r>
              <a:rPr lang="en-US" sz="1400" i="1" dirty="0">
                <a:cs typeface="Times New Roman" panose="02020603050405020304" pitchFamily="18" charset="0"/>
              </a:rPr>
              <a:t>[Tip: compare large vs small changes]</a:t>
            </a: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3C66BF-6B4E-57AF-A22E-A0A4CBFBECBC}"/>
              </a:ext>
            </a:extLst>
          </p:cNvPr>
          <p:cNvGrpSpPr/>
          <p:nvPr/>
        </p:nvGrpSpPr>
        <p:grpSpPr>
          <a:xfrm>
            <a:off x="276583" y="1701992"/>
            <a:ext cx="3571488" cy="2968850"/>
            <a:chOff x="-110312" y="760009"/>
            <a:chExt cx="4738669" cy="393908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BD5A8AC-63A7-22D0-AF93-3CBD363DB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85" y="1379442"/>
              <a:ext cx="0" cy="30680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25CEC4D-6984-054E-B348-F913F9239EFD}"/>
                </a:ext>
              </a:extLst>
            </p:cNvPr>
            <p:cNvCxnSpPr>
              <a:cxnSpLocks/>
            </p:cNvCxnSpPr>
            <p:nvPr/>
          </p:nvCxnSpPr>
          <p:spPr>
            <a:xfrm>
              <a:off x="571453" y="4447512"/>
              <a:ext cx="35151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392E8E-9267-E02C-ADCA-EB0BC6F47D03}"/>
                    </a:ext>
                  </a:extLst>
                </p14:cNvPr>
                <p14:cNvContentPartPr/>
                <p14:nvPr/>
              </p14:nvContentPartPr>
              <p14:xfrm>
                <a:off x="1725056" y="2926188"/>
                <a:ext cx="285" cy="341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392E8E-9267-E02C-ADCA-EB0BC6F47D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0806" y="2823888"/>
                  <a:ext cx="28500" cy="2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BF49575-4C02-DA71-D092-50EB17971CC5}"/>
                    </a:ext>
                  </a:extLst>
                </p:cNvPr>
                <p:cNvSpPr txBox="1"/>
                <p:nvPr/>
              </p:nvSpPr>
              <p:spPr>
                <a:xfrm>
                  <a:off x="3832821" y="4290735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BF49575-4C02-DA71-D092-50EB17971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821" y="4290735"/>
                  <a:ext cx="707108" cy="408360"/>
                </a:xfrm>
                <a:prstGeom prst="rect">
                  <a:avLst/>
                </a:prstGeom>
                <a:blipFill>
                  <a:blip r:embed="rId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844238-B7F4-1619-6A30-8BD2B5C6EA84}"/>
                </a:ext>
              </a:extLst>
            </p:cNvPr>
            <p:cNvSpPr txBox="1"/>
            <p:nvPr/>
          </p:nvSpPr>
          <p:spPr>
            <a:xfrm>
              <a:off x="478776" y="760009"/>
              <a:ext cx="3884225" cy="408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Clr>
                  <a:srgbClr val="690304"/>
                </a:buClr>
                <a:buNone/>
              </a:pPr>
              <a:r>
                <a:rPr lang="en-US" sz="1400" b="1" dirty="0">
                  <a:latin typeface="+mn-lt"/>
                  <a:cs typeface="Times New Roman" panose="02020603050405020304" pitchFamily="18" charset="0"/>
                </a:rPr>
                <a:t>Case 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382976-511E-8E2C-502C-E6C43CF0FD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185" y="2941303"/>
              <a:ext cx="1137469" cy="998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07B3EC-3CBA-631B-EF05-0E2761E2E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389" y="2951864"/>
              <a:ext cx="0" cy="1452995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FF704A6-233D-899B-B217-C26A0E98D874}"/>
                    </a:ext>
                  </a:extLst>
                </p:cNvPr>
                <p:cNvSpPr txBox="1"/>
                <p:nvPr/>
              </p:nvSpPr>
              <p:spPr>
                <a:xfrm>
                  <a:off x="-56529" y="2828072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FF704A6-233D-899B-B217-C26A0E98D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6529" y="2828072"/>
                  <a:ext cx="99615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9EF109-CD71-D9AD-1549-4484CA5E6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204" y="1436719"/>
              <a:ext cx="2922313" cy="2524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99F4711-FF6C-FAAF-31FB-EF49B9113E0D}"/>
                    </a:ext>
                  </a:extLst>
                </p:cNvPr>
                <p:cNvSpPr txBox="1"/>
                <p:nvPr/>
              </p:nvSpPr>
              <p:spPr>
                <a:xfrm>
                  <a:off x="117358" y="1200733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99F4711-FF6C-FAAF-31FB-EF49B9113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58" y="1200733"/>
                  <a:ext cx="707108" cy="4083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88D769-055E-B3DA-2BA1-5B4327EA67F3}"/>
                </a:ext>
              </a:extLst>
            </p:cNvPr>
            <p:cNvCxnSpPr>
              <a:cxnSpLocks/>
            </p:cNvCxnSpPr>
            <p:nvPr/>
          </p:nvCxnSpPr>
          <p:spPr>
            <a:xfrm>
              <a:off x="589798" y="1837262"/>
              <a:ext cx="2688837" cy="2626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2DF945A-23C6-C189-D0AE-06484B55896C}"/>
                    </a:ext>
                  </a:extLst>
                </p:cNvPr>
                <p:cNvSpPr txBox="1"/>
                <p:nvPr/>
              </p:nvSpPr>
              <p:spPr>
                <a:xfrm>
                  <a:off x="3039316" y="4060426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2DF945A-23C6-C189-D0AE-06484B5589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316" y="4060426"/>
                  <a:ext cx="707108" cy="4083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9A86443-0125-90E7-DB29-D3C1A871055D}"/>
                    </a:ext>
                  </a:extLst>
                </p:cNvPr>
                <p:cNvSpPr txBox="1"/>
                <p:nvPr/>
              </p:nvSpPr>
              <p:spPr>
                <a:xfrm>
                  <a:off x="1474955" y="4390589"/>
                  <a:ext cx="404291" cy="307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9A86443-0125-90E7-DB29-D3C1A8710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955" y="4390589"/>
                  <a:ext cx="404291" cy="307776"/>
                </a:xfrm>
                <a:prstGeom prst="rect">
                  <a:avLst/>
                </a:prstGeom>
                <a:blipFill>
                  <a:blip r:embed="rId8"/>
                  <a:stretch>
                    <a:fillRect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1567C4-158F-A2A7-6E13-4EB0587EBBBC}"/>
                </a:ext>
              </a:extLst>
            </p:cNvPr>
            <p:cNvSpPr/>
            <p:nvPr/>
          </p:nvSpPr>
          <p:spPr>
            <a:xfrm>
              <a:off x="1668918" y="2899869"/>
              <a:ext cx="101473" cy="10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860EA3-BE88-1FDB-4F99-D3C97BBFA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71" y="1644168"/>
              <a:ext cx="3083953" cy="2607605"/>
            </a:xfrm>
            <a:prstGeom prst="lin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18A236A-2CC8-C31B-EC51-4EBD52DE72E8}"/>
                </a:ext>
              </a:extLst>
            </p:cNvPr>
            <p:cNvGrpSpPr/>
            <p:nvPr/>
          </p:nvGrpSpPr>
          <p:grpSpPr>
            <a:xfrm>
              <a:off x="-110312" y="1107610"/>
              <a:ext cx="4261292" cy="3576725"/>
              <a:chOff x="4530158" y="1534551"/>
              <a:chExt cx="4261292" cy="3576725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04E0ED9-E73B-E49A-CA45-47BBD64205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68594" y="1534551"/>
                <a:ext cx="3022856" cy="2916703"/>
              </a:xfrm>
              <a:prstGeom prst="line">
                <a:avLst/>
              </a:prstGeom>
              <a:ln>
                <a:solidFill>
                  <a:srgbClr val="69030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B2C61D9-1AD7-A489-6DDD-84253B1C984A}"/>
                      </a:ext>
                    </a:extLst>
                  </p:cNvPr>
                  <p:cNvSpPr txBox="1"/>
                  <p:nvPr/>
                </p:nvSpPr>
                <p:spPr>
                  <a:xfrm>
                    <a:off x="4530158" y="2670742"/>
                    <a:ext cx="996156" cy="3077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69030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B2C61D9-1AD7-A489-6DDD-84253B1C98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0158" y="2670742"/>
                    <a:ext cx="996156" cy="30777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64B7155-0185-2ABE-A545-C576761F2FB3}"/>
                  </a:ext>
                </a:extLst>
              </p:cNvPr>
              <p:cNvSpPr/>
              <p:nvPr/>
            </p:nvSpPr>
            <p:spPr>
              <a:xfrm>
                <a:off x="7199527" y="2919676"/>
                <a:ext cx="101473" cy="101473"/>
              </a:xfrm>
              <a:prstGeom prst="ellipse">
                <a:avLst/>
              </a:prstGeom>
              <a:solidFill>
                <a:srgbClr val="69030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C824630-169D-8775-01BA-3B1B2506C5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50141" y="2954184"/>
                <a:ext cx="2016453" cy="0"/>
              </a:xfrm>
              <a:prstGeom prst="line">
                <a:avLst/>
              </a:prstGeom>
              <a:ln w="12700">
                <a:solidFill>
                  <a:srgbClr val="690304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4A84198-9141-81CB-CB48-66009964737E}"/>
                  </a:ext>
                </a:extLst>
              </p:cNvPr>
              <p:cNvCxnSpPr>
                <a:cxnSpLocks/>
                <a:endCxn id="50" idx="4"/>
              </p:cNvCxnSpPr>
              <p:nvPr/>
            </p:nvCxnSpPr>
            <p:spPr>
              <a:xfrm flipH="1" flipV="1">
                <a:off x="7250264" y="3021149"/>
                <a:ext cx="8366" cy="1806277"/>
              </a:xfrm>
              <a:prstGeom prst="line">
                <a:avLst/>
              </a:prstGeom>
              <a:ln w="12700">
                <a:solidFill>
                  <a:srgbClr val="690304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03505ECD-0BF3-844E-BA67-D3D7AC280838}"/>
                      </a:ext>
                    </a:extLst>
                  </p:cNvPr>
                  <p:cNvSpPr txBox="1"/>
                  <p:nvPr/>
                </p:nvSpPr>
                <p:spPr>
                  <a:xfrm>
                    <a:off x="6962696" y="4803498"/>
                    <a:ext cx="591865" cy="30777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69030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03505ECD-0BF3-844E-BA67-D3D7AC280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2696" y="4803498"/>
                    <a:ext cx="591865" cy="30777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1FA2D23-E482-A3BC-635A-D251A59757DE}"/>
                    </a:ext>
                  </a:extLst>
                </p:cNvPr>
                <p:cNvSpPr txBox="1"/>
                <p:nvPr/>
              </p:nvSpPr>
              <p:spPr>
                <a:xfrm>
                  <a:off x="3288656" y="1191505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1FA2D23-E482-A3BC-635A-D251A5975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656" y="1191505"/>
                  <a:ext cx="707108" cy="4083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62D3979-09E6-7259-20DA-F9AFBF4E19FD}"/>
                    </a:ext>
                  </a:extLst>
                </p:cNvPr>
                <p:cNvSpPr txBox="1"/>
                <p:nvPr/>
              </p:nvSpPr>
              <p:spPr>
                <a:xfrm>
                  <a:off x="3478388" y="1666393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62D3979-09E6-7259-20DA-F9AFBF4E1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388" y="1666393"/>
                  <a:ext cx="707108" cy="40836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2C7B673-23A6-E4BB-FDDD-9F02580247EC}"/>
                    </a:ext>
                  </a:extLst>
                </p:cNvPr>
                <p:cNvSpPr txBox="1"/>
                <p:nvPr/>
              </p:nvSpPr>
              <p:spPr>
                <a:xfrm>
                  <a:off x="3921249" y="3587500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2C7B673-23A6-E4BB-FDDD-9F0258024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249" y="3587500"/>
                  <a:ext cx="707108" cy="40836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3A65E3C-46B4-0948-CD8B-7391936C0E28}"/>
              </a:ext>
            </a:extLst>
          </p:cNvPr>
          <p:cNvGrpSpPr/>
          <p:nvPr/>
        </p:nvGrpSpPr>
        <p:grpSpPr>
          <a:xfrm>
            <a:off x="4486443" y="1690867"/>
            <a:ext cx="3473086" cy="3040833"/>
            <a:chOff x="-68179" y="760009"/>
            <a:chExt cx="4608108" cy="4034593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C754CF5-161F-5EE4-6515-5F82B782B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85" y="1379442"/>
              <a:ext cx="0" cy="30680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5BC2C32-96B7-601D-0A0D-14772AB2DDBD}"/>
                </a:ext>
              </a:extLst>
            </p:cNvPr>
            <p:cNvCxnSpPr>
              <a:cxnSpLocks/>
            </p:cNvCxnSpPr>
            <p:nvPr/>
          </p:nvCxnSpPr>
          <p:spPr>
            <a:xfrm>
              <a:off x="571453" y="4447512"/>
              <a:ext cx="35151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E525A0-B1E4-0E9A-9720-8FD0499892DC}"/>
                    </a:ext>
                  </a:extLst>
                </p14:cNvPr>
                <p14:cNvContentPartPr/>
                <p14:nvPr/>
              </p14:nvContentPartPr>
              <p14:xfrm>
                <a:off x="1725056" y="2926188"/>
                <a:ext cx="285" cy="341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E525A0-B1E4-0E9A-9720-8FD0499892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0806" y="2823888"/>
                  <a:ext cx="28500" cy="2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D919389-74D3-0C7F-E75B-F5226DDCAC99}"/>
                    </a:ext>
                  </a:extLst>
                </p:cNvPr>
                <p:cNvSpPr txBox="1"/>
                <p:nvPr/>
              </p:nvSpPr>
              <p:spPr>
                <a:xfrm>
                  <a:off x="3832821" y="4290735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D919389-74D3-0C7F-E75B-F5226DDCA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821" y="4290735"/>
                  <a:ext cx="707108" cy="408360"/>
                </a:xfrm>
                <a:prstGeom prst="rect">
                  <a:avLst/>
                </a:prstGeom>
                <a:blipFill>
                  <a:blip r:embed="rId1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D47407-489A-11BC-1060-5D1E65E9EEE7}"/>
                </a:ext>
              </a:extLst>
            </p:cNvPr>
            <p:cNvSpPr txBox="1"/>
            <p:nvPr/>
          </p:nvSpPr>
          <p:spPr>
            <a:xfrm>
              <a:off x="478776" y="760009"/>
              <a:ext cx="3884225" cy="408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Clr>
                  <a:srgbClr val="690304"/>
                </a:buClr>
                <a:buNone/>
              </a:pPr>
              <a:r>
                <a:rPr lang="en-US" sz="1400" b="1" dirty="0">
                  <a:latin typeface="+mn-lt"/>
                  <a:cs typeface="Times New Roman" panose="02020603050405020304" pitchFamily="18" charset="0"/>
                </a:rPr>
                <a:t>Case 2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9D1024-2339-2083-18DE-843C5BF366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185" y="2941303"/>
              <a:ext cx="1137469" cy="998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9D35430-CD39-CF40-8F9D-86CB542AD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389" y="2951864"/>
              <a:ext cx="0" cy="1452995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8C9581A-8FBF-E2A1-92C7-1076CAC66F98}"/>
                    </a:ext>
                  </a:extLst>
                </p:cNvPr>
                <p:cNvSpPr txBox="1"/>
                <p:nvPr/>
              </p:nvSpPr>
              <p:spPr>
                <a:xfrm>
                  <a:off x="-56529" y="2828072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8C9581A-8FBF-E2A1-92C7-1076CAC66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6529" y="2828072"/>
                  <a:ext cx="996156" cy="307777"/>
                </a:xfrm>
                <a:prstGeom prst="rect">
                  <a:avLst/>
                </a:prstGeom>
                <a:blipFill>
                  <a:blip r:embed="rId17"/>
                  <a:stretch>
                    <a:fillRect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D2E55A-E0E9-0E28-187B-01AE697EB5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204" y="1436719"/>
              <a:ext cx="2922313" cy="2524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EC4C135-5BD5-BA7B-856A-2E74A3F5025E}"/>
                    </a:ext>
                  </a:extLst>
                </p:cNvPr>
                <p:cNvSpPr txBox="1"/>
                <p:nvPr/>
              </p:nvSpPr>
              <p:spPr>
                <a:xfrm>
                  <a:off x="117358" y="1200733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EC4C135-5BD5-BA7B-856A-2E74A3F50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58" y="1200733"/>
                  <a:ext cx="707108" cy="4083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2DA3129-616A-53C0-15C0-DF81FCD2E708}"/>
                </a:ext>
              </a:extLst>
            </p:cNvPr>
            <p:cNvCxnSpPr>
              <a:cxnSpLocks/>
            </p:cNvCxnSpPr>
            <p:nvPr/>
          </p:nvCxnSpPr>
          <p:spPr>
            <a:xfrm>
              <a:off x="589798" y="1837262"/>
              <a:ext cx="2688837" cy="2626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DB1416C-16DA-1C6C-DC84-DE9337DCB74A}"/>
                    </a:ext>
                  </a:extLst>
                </p:cNvPr>
                <p:cNvSpPr txBox="1"/>
                <p:nvPr/>
              </p:nvSpPr>
              <p:spPr>
                <a:xfrm>
                  <a:off x="3002967" y="4386242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DB1416C-16DA-1C6C-DC84-DE9337DCB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967" y="4386242"/>
                  <a:ext cx="707108" cy="40836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66308F9-55AF-C92E-E111-BAAF66EAE0D2}"/>
                    </a:ext>
                  </a:extLst>
                </p:cNvPr>
                <p:cNvSpPr txBox="1"/>
                <p:nvPr/>
              </p:nvSpPr>
              <p:spPr>
                <a:xfrm>
                  <a:off x="1474955" y="4390589"/>
                  <a:ext cx="404291" cy="307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66308F9-55AF-C92E-E111-BAAF66EAE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955" y="4390589"/>
                  <a:ext cx="404291" cy="307776"/>
                </a:xfrm>
                <a:prstGeom prst="rect">
                  <a:avLst/>
                </a:prstGeom>
                <a:blipFill>
                  <a:blip r:embed="rId8"/>
                  <a:stretch>
                    <a:fillRect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F0A5A7-A638-09A5-81D2-C3BAD0E9ACE5}"/>
                </a:ext>
              </a:extLst>
            </p:cNvPr>
            <p:cNvSpPr/>
            <p:nvPr/>
          </p:nvSpPr>
          <p:spPr>
            <a:xfrm>
              <a:off x="1668918" y="2899869"/>
              <a:ext cx="101473" cy="10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7E39484-FEA1-0F70-2133-3E64614F56FE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1028673" y="2074754"/>
              <a:ext cx="2803269" cy="2356832"/>
            </a:xfrm>
            <a:prstGeom prst="lin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3BE4BDE-D186-3CFB-773C-53E13F0F6CDE}"/>
                </a:ext>
              </a:extLst>
            </p:cNvPr>
            <p:cNvGrpSpPr/>
            <p:nvPr/>
          </p:nvGrpSpPr>
          <p:grpSpPr>
            <a:xfrm>
              <a:off x="-68179" y="1593674"/>
              <a:ext cx="3742032" cy="3080937"/>
              <a:chOff x="4572291" y="2020615"/>
              <a:chExt cx="3742032" cy="308093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6008EEF-EE46-7F58-E790-C6B7EF985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91467" y="2020615"/>
                <a:ext cx="3022856" cy="2916704"/>
              </a:xfrm>
              <a:prstGeom prst="line">
                <a:avLst/>
              </a:prstGeom>
              <a:ln>
                <a:solidFill>
                  <a:srgbClr val="69030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C2FAA7DD-84E0-6840-53D8-5601E48EF892}"/>
                      </a:ext>
                    </a:extLst>
                  </p:cNvPr>
                  <p:cNvSpPr txBox="1"/>
                  <p:nvPr/>
                </p:nvSpPr>
                <p:spPr>
                  <a:xfrm>
                    <a:off x="4572291" y="3498600"/>
                    <a:ext cx="996156" cy="30777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69030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C2FAA7DD-84E0-6840-53D8-5601E48EF8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291" y="3498600"/>
                    <a:ext cx="996156" cy="30777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74D1B3A-6C0C-8AC2-B16D-9AAD6CEA67A4}"/>
                  </a:ext>
                </a:extLst>
              </p:cNvPr>
              <p:cNvSpPr/>
              <p:nvPr/>
            </p:nvSpPr>
            <p:spPr>
              <a:xfrm>
                <a:off x="6999754" y="3604532"/>
                <a:ext cx="101473" cy="101473"/>
              </a:xfrm>
              <a:prstGeom prst="ellipse">
                <a:avLst/>
              </a:prstGeom>
              <a:solidFill>
                <a:srgbClr val="69030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0FBCCDE9-4766-650E-690F-B17AD987C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1923" y="3655268"/>
                <a:ext cx="1757571" cy="0"/>
              </a:xfrm>
              <a:prstGeom prst="line">
                <a:avLst/>
              </a:prstGeom>
              <a:ln w="12700">
                <a:solidFill>
                  <a:srgbClr val="690304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DB05317-A6CD-7B84-FFEB-C5B7BCEF2433}"/>
                  </a:ext>
                </a:extLst>
              </p:cNvPr>
              <p:cNvCxnSpPr>
                <a:cxnSpLocks/>
                <a:endCxn id="98" idx="4"/>
              </p:cNvCxnSpPr>
              <p:nvPr/>
            </p:nvCxnSpPr>
            <p:spPr>
              <a:xfrm flipH="1" flipV="1">
                <a:off x="7050491" y="3706005"/>
                <a:ext cx="10868" cy="1126285"/>
              </a:xfrm>
              <a:prstGeom prst="line">
                <a:avLst/>
              </a:prstGeom>
              <a:ln w="12700">
                <a:solidFill>
                  <a:srgbClr val="690304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5CEF6A16-5E36-A36E-8123-F7926F4BDB16}"/>
                      </a:ext>
                    </a:extLst>
                  </p:cNvPr>
                  <p:cNvSpPr txBox="1"/>
                  <p:nvPr/>
                </p:nvSpPr>
                <p:spPr>
                  <a:xfrm>
                    <a:off x="6859685" y="4793774"/>
                    <a:ext cx="591865" cy="30777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69030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5CEF6A16-5E36-A36E-8123-F7926F4BD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9685" y="4793774"/>
                    <a:ext cx="591865" cy="30777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45D61A-74C6-6228-D845-467BF8F48094}"/>
                    </a:ext>
                  </a:extLst>
                </p:cNvPr>
                <p:cNvSpPr txBox="1"/>
                <p:nvPr/>
              </p:nvSpPr>
              <p:spPr>
                <a:xfrm>
                  <a:off x="3288656" y="1191505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45D61A-74C6-6228-D845-467BF8F48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656" y="1191505"/>
                  <a:ext cx="707108" cy="4083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7FF1C27-9D0C-92AD-E4DF-97058D04331D}"/>
                    </a:ext>
                  </a:extLst>
                </p:cNvPr>
                <p:cNvSpPr txBox="1"/>
                <p:nvPr/>
              </p:nvSpPr>
              <p:spPr>
                <a:xfrm>
                  <a:off x="3478388" y="1666393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7FF1C27-9D0C-92AD-E4DF-97058D043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388" y="1666393"/>
                  <a:ext cx="707108" cy="40836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AC4E064-F59B-8FC5-6CDB-30659974357E}"/>
                    </a:ext>
                  </a:extLst>
                </p:cNvPr>
                <p:cNvSpPr txBox="1"/>
                <p:nvPr/>
              </p:nvSpPr>
              <p:spPr>
                <a:xfrm>
                  <a:off x="3320740" y="3967145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AC4E064-F59B-8FC5-6CDB-306599743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0740" y="3967145"/>
                  <a:ext cx="707108" cy="40836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F9729E25-0CA9-D47B-305D-93772154CA4C}"/>
              </a:ext>
            </a:extLst>
          </p:cNvPr>
          <p:cNvSpPr txBox="1"/>
          <p:nvPr/>
        </p:nvSpPr>
        <p:spPr>
          <a:xfrm>
            <a:off x="7140615" y="3260671"/>
            <a:ext cx="1957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690304"/>
                </a:solidFill>
                <a:latin typeface="+mn-lt"/>
                <a:cs typeface="Times New Roman" panose="02020603050405020304" pitchFamily="18" charset="0"/>
              </a:rPr>
              <a:t>Effect on prices is ambiguous. </a:t>
            </a:r>
            <a:endParaRPr lang="en-US" sz="1400" b="1" dirty="0">
              <a:solidFill>
                <a:srgbClr val="6903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1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Class Example.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93B125-73A6-2DB5-DA73-CFB9CF6D3BFB}"/>
              </a:ext>
            </a:extLst>
          </p:cNvPr>
          <p:cNvSpPr txBox="1">
            <a:spLocks/>
          </p:cNvSpPr>
          <p:nvPr/>
        </p:nvSpPr>
        <p:spPr>
          <a:xfrm>
            <a:off x="183669" y="570248"/>
            <a:ext cx="9049265" cy="4161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Take the market for burgers. Suppose there is a </a:t>
            </a:r>
            <a:r>
              <a:rPr lang="en-US" sz="1400" b="1" dirty="0">
                <a:latin typeface="+mn-lt"/>
                <a:cs typeface="Times New Roman" panose="02020603050405020304" pitchFamily="18" charset="0"/>
              </a:rPr>
              <a:t>supply increase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because there is a new restaurant in town and at the same time there is a </a:t>
            </a:r>
            <a:r>
              <a:rPr lang="en-US" sz="1400" b="1" dirty="0">
                <a:latin typeface="+mn-lt"/>
                <a:cs typeface="Times New Roman" panose="02020603050405020304" pitchFamily="18" charset="0"/>
              </a:rPr>
              <a:t>decrease in demand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due to a reduction in the price of chicken (substitute for beef). </a:t>
            </a:r>
          </a:p>
          <a:p>
            <a:pPr marL="0" indent="0">
              <a:buClr>
                <a:srgbClr val="690304"/>
              </a:buClr>
              <a:buNone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Think-Pair-Share: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make a prediction about the new equilibrium. Will it derive in higher/lower prices and/or quantities ? Take 2 minutes and discuss your predictions with the person beside you. </a:t>
            </a:r>
            <a:endParaRPr lang="en-US" sz="1400" b="1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3C66BF-6B4E-57AF-A22E-A0A4CBFBECBC}"/>
              </a:ext>
            </a:extLst>
          </p:cNvPr>
          <p:cNvGrpSpPr/>
          <p:nvPr/>
        </p:nvGrpSpPr>
        <p:grpSpPr>
          <a:xfrm>
            <a:off x="262865" y="1701992"/>
            <a:ext cx="3518559" cy="2968850"/>
            <a:chOff x="-128513" y="760009"/>
            <a:chExt cx="4668442" cy="393908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BD5A8AC-63A7-22D0-AF93-3CBD363DB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85" y="1379442"/>
              <a:ext cx="0" cy="30680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25CEC4D-6984-054E-B348-F913F9239EFD}"/>
                </a:ext>
              </a:extLst>
            </p:cNvPr>
            <p:cNvCxnSpPr>
              <a:cxnSpLocks/>
            </p:cNvCxnSpPr>
            <p:nvPr/>
          </p:nvCxnSpPr>
          <p:spPr>
            <a:xfrm>
              <a:off x="571453" y="4447512"/>
              <a:ext cx="35151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392E8E-9267-E02C-ADCA-EB0BC6F47D03}"/>
                    </a:ext>
                  </a:extLst>
                </p14:cNvPr>
                <p14:cNvContentPartPr/>
                <p14:nvPr/>
              </p14:nvContentPartPr>
              <p14:xfrm>
                <a:off x="1725056" y="2926188"/>
                <a:ext cx="285" cy="341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392E8E-9267-E02C-ADCA-EB0BC6F47D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0806" y="2823888"/>
                  <a:ext cx="28500" cy="2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BF49575-4C02-DA71-D092-50EB17971CC5}"/>
                    </a:ext>
                  </a:extLst>
                </p:cNvPr>
                <p:cNvSpPr txBox="1"/>
                <p:nvPr/>
              </p:nvSpPr>
              <p:spPr>
                <a:xfrm>
                  <a:off x="3832821" y="4290735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BF49575-4C02-DA71-D092-50EB17971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821" y="4290735"/>
                  <a:ext cx="707108" cy="408360"/>
                </a:xfrm>
                <a:prstGeom prst="rect">
                  <a:avLst/>
                </a:prstGeom>
                <a:blipFill>
                  <a:blip r:embed="rId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844238-B7F4-1619-6A30-8BD2B5C6EA84}"/>
                </a:ext>
              </a:extLst>
            </p:cNvPr>
            <p:cNvSpPr txBox="1"/>
            <p:nvPr/>
          </p:nvSpPr>
          <p:spPr>
            <a:xfrm>
              <a:off x="478776" y="760009"/>
              <a:ext cx="3884225" cy="408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Clr>
                  <a:srgbClr val="690304"/>
                </a:buClr>
                <a:buNone/>
              </a:pPr>
              <a:r>
                <a:rPr lang="en-US" sz="1400" b="1" dirty="0">
                  <a:latin typeface="+mn-lt"/>
                  <a:cs typeface="Times New Roman" panose="02020603050405020304" pitchFamily="18" charset="0"/>
                </a:rPr>
                <a:t>Case 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382976-511E-8E2C-502C-E6C43CF0FD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185" y="2941303"/>
              <a:ext cx="1137469" cy="998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07B3EC-3CBA-631B-EF05-0E2761E2E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389" y="2951864"/>
              <a:ext cx="0" cy="1452995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FF704A6-233D-899B-B217-C26A0E98D874}"/>
                    </a:ext>
                  </a:extLst>
                </p:cNvPr>
                <p:cNvSpPr txBox="1"/>
                <p:nvPr/>
              </p:nvSpPr>
              <p:spPr>
                <a:xfrm>
                  <a:off x="-56529" y="2828072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FF704A6-233D-899B-B217-C26A0E98D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6529" y="2828072"/>
                  <a:ext cx="99615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9EF109-CD71-D9AD-1549-4484CA5E6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204" y="1436719"/>
              <a:ext cx="2922313" cy="2524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99F4711-FF6C-FAAF-31FB-EF49B9113E0D}"/>
                    </a:ext>
                  </a:extLst>
                </p:cNvPr>
                <p:cNvSpPr txBox="1"/>
                <p:nvPr/>
              </p:nvSpPr>
              <p:spPr>
                <a:xfrm>
                  <a:off x="117358" y="1200733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99F4711-FF6C-FAAF-31FB-EF49B9113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58" y="1200733"/>
                  <a:ext cx="707108" cy="4083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88D769-055E-B3DA-2BA1-5B4327EA67F3}"/>
                </a:ext>
              </a:extLst>
            </p:cNvPr>
            <p:cNvCxnSpPr>
              <a:cxnSpLocks/>
            </p:cNvCxnSpPr>
            <p:nvPr/>
          </p:nvCxnSpPr>
          <p:spPr>
            <a:xfrm>
              <a:off x="589798" y="1837262"/>
              <a:ext cx="2688837" cy="2626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2DF945A-23C6-C189-D0AE-06484B55896C}"/>
                    </a:ext>
                  </a:extLst>
                </p:cNvPr>
                <p:cNvSpPr txBox="1"/>
                <p:nvPr/>
              </p:nvSpPr>
              <p:spPr>
                <a:xfrm>
                  <a:off x="3039316" y="4060426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2DF945A-23C6-C189-D0AE-06484B5589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316" y="4060426"/>
                  <a:ext cx="707108" cy="4083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9A86443-0125-90E7-DB29-D3C1A871055D}"/>
                    </a:ext>
                  </a:extLst>
                </p:cNvPr>
                <p:cNvSpPr txBox="1"/>
                <p:nvPr/>
              </p:nvSpPr>
              <p:spPr>
                <a:xfrm>
                  <a:off x="1474955" y="4390589"/>
                  <a:ext cx="404291" cy="307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9A86443-0125-90E7-DB29-D3C1A8710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955" y="4390589"/>
                  <a:ext cx="404291" cy="307776"/>
                </a:xfrm>
                <a:prstGeom prst="rect">
                  <a:avLst/>
                </a:prstGeom>
                <a:blipFill>
                  <a:blip r:embed="rId8"/>
                  <a:stretch>
                    <a:fillRect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1567C4-158F-A2A7-6E13-4EB0587EBBBC}"/>
                </a:ext>
              </a:extLst>
            </p:cNvPr>
            <p:cNvSpPr/>
            <p:nvPr/>
          </p:nvSpPr>
          <p:spPr>
            <a:xfrm>
              <a:off x="1668918" y="2899869"/>
              <a:ext cx="101473" cy="10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860EA3-BE88-1FDB-4F99-D3C97BBFA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71" y="1644168"/>
              <a:ext cx="3083953" cy="2607605"/>
            </a:xfrm>
            <a:prstGeom prst="lin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18A236A-2CC8-C31B-EC51-4EBD52DE72E8}"/>
                </a:ext>
              </a:extLst>
            </p:cNvPr>
            <p:cNvGrpSpPr/>
            <p:nvPr/>
          </p:nvGrpSpPr>
          <p:grpSpPr>
            <a:xfrm>
              <a:off x="-128513" y="3168043"/>
              <a:ext cx="2075655" cy="1480760"/>
              <a:chOff x="4511957" y="3594984"/>
              <a:chExt cx="2075655" cy="148076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04E0ED9-E73B-E49A-CA45-47BBD64205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4405" y="3594984"/>
                <a:ext cx="1343207" cy="1296038"/>
              </a:xfrm>
              <a:prstGeom prst="line">
                <a:avLst/>
              </a:prstGeom>
              <a:ln>
                <a:solidFill>
                  <a:srgbClr val="69030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B2C61D9-1AD7-A489-6DDD-84253B1C984A}"/>
                      </a:ext>
                    </a:extLst>
                  </p:cNvPr>
                  <p:cNvSpPr txBox="1"/>
                  <p:nvPr/>
                </p:nvSpPr>
                <p:spPr>
                  <a:xfrm>
                    <a:off x="4511957" y="3938897"/>
                    <a:ext cx="996156" cy="3077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69030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B2C61D9-1AD7-A489-6DDD-84253B1C98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1957" y="3938897"/>
                    <a:ext cx="996156" cy="30777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64B7155-0185-2ABE-A545-C576761F2FB3}"/>
                  </a:ext>
                </a:extLst>
              </p:cNvPr>
              <p:cNvSpPr/>
              <p:nvPr/>
            </p:nvSpPr>
            <p:spPr>
              <a:xfrm>
                <a:off x="5808011" y="4123460"/>
                <a:ext cx="101473" cy="101473"/>
              </a:xfrm>
              <a:prstGeom prst="ellipse">
                <a:avLst/>
              </a:prstGeom>
              <a:solidFill>
                <a:srgbClr val="69030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C824630-169D-8775-01BA-3B1B2506C5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1923" y="4186648"/>
                <a:ext cx="617506" cy="0"/>
              </a:xfrm>
              <a:prstGeom prst="line">
                <a:avLst/>
              </a:prstGeom>
              <a:ln w="12700">
                <a:solidFill>
                  <a:srgbClr val="690304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4A84198-9141-81CB-CB48-6600996473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0995" y="4174197"/>
                <a:ext cx="0" cy="690830"/>
              </a:xfrm>
              <a:prstGeom prst="line">
                <a:avLst/>
              </a:prstGeom>
              <a:ln w="12700">
                <a:solidFill>
                  <a:srgbClr val="690304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03505ECD-0BF3-844E-BA67-D3D7AC280838}"/>
                      </a:ext>
                    </a:extLst>
                  </p:cNvPr>
                  <p:cNvSpPr txBox="1"/>
                  <p:nvPr/>
                </p:nvSpPr>
                <p:spPr>
                  <a:xfrm>
                    <a:off x="5533496" y="4767966"/>
                    <a:ext cx="591865" cy="30777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69030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03505ECD-0BF3-844E-BA67-D3D7AC280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3496" y="4767966"/>
                    <a:ext cx="591865" cy="30777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1FA2D23-E482-A3BC-635A-D251A59757DE}"/>
                    </a:ext>
                  </a:extLst>
                </p:cNvPr>
                <p:cNvSpPr txBox="1"/>
                <p:nvPr/>
              </p:nvSpPr>
              <p:spPr>
                <a:xfrm>
                  <a:off x="3288656" y="1191505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1FA2D23-E482-A3BC-635A-D251A5975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656" y="1191505"/>
                  <a:ext cx="707108" cy="4083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62D3979-09E6-7259-20DA-F9AFBF4E19FD}"/>
                    </a:ext>
                  </a:extLst>
                </p:cNvPr>
                <p:cNvSpPr txBox="1"/>
                <p:nvPr/>
              </p:nvSpPr>
              <p:spPr>
                <a:xfrm>
                  <a:off x="3478388" y="1666393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62D3979-09E6-7259-20DA-F9AFBF4E1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388" y="1666393"/>
                  <a:ext cx="707108" cy="40836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2C7B673-23A6-E4BB-FDDD-9F02580247EC}"/>
                    </a:ext>
                  </a:extLst>
                </p:cNvPr>
                <p:cNvSpPr txBox="1"/>
                <p:nvPr/>
              </p:nvSpPr>
              <p:spPr>
                <a:xfrm>
                  <a:off x="1653673" y="4026008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2C7B673-23A6-E4BB-FDDD-9F0258024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3673" y="4026008"/>
                  <a:ext cx="707108" cy="40836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3A65E3C-46B4-0948-CD8B-7391936C0E28}"/>
              </a:ext>
            </a:extLst>
          </p:cNvPr>
          <p:cNvGrpSpPr/>
          <p:nvPr/>
        </p:nvGrpSpPr>
        <p:grpSpPr>
          <a:xfrm>
            <a:off x="4486443" y="1690867"/>
            <a:ext cx="3473086" cy="3040833"/>
            <a:chOff x="-68179" y="760009"/>
            <a:chExt cx="4608108" cy="4034593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C754CF5-161F-5EE4-6515-5F82B782B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85" y="1379442"/>
              <a:ext cx="0" cy="30680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5BC2C32-96B7-601D-0A0D-14772AB2DDBD}"/>
                </a:ext>
              </a:extLst>
            </p:cNvPr>
            <p:cNvCxnSpPr>
              <a:cxnSpLocks/>
            </p:cNvCxnSpPr>
            <p:nvPr/>
          </p:nvCxnSpPr>
          <p:spPr>
            <a:xfrm>
              <a:off x="571453" y="4447512"/>
              <a:ext cx="35151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E525A0-B1E4-0E9A-9720-8FD0499892DC}"/>
                    </a:ext>
                  </a:extLst>
                </p14:cNvPr>
                <p14:cNvContentPartPr/>
                <p14:nvPr/>
              </p14:nvContentPartPr>
              <p14:xfrm>
                <a:off x="1725056" y="2926188"/>
                <a:ext cx="285" cy="341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E525A0-B1E4-0E9A-9720-8FD0499892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0806" y="2823888"/>
                  <a:ext cx="28500" cy="2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D919389-74D3-0C7F-E75B-F5226DDCAC99}"/>
                    </a:ext>
                  </a:extLst>
                </p:cNvPr>
                <p:cNvSpPr txBox="1"/>
                <p:nvPr/>
              </p:nvSpPr>
              <p:spPr>
                <a:xfrm>
                  <a:off x="3832821" y="4290735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D919389-74D3-0C7F-E75B-F5226DDCA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821" y="4290735"/>
                  <a:ext cx="707108" cy="408360"/>
                </a:xfrm>
                <a:prstGeom prst="rect">
                  <a:avLst/>
                </a:prstGeom>
                <a:blipFill>
                  <a:blip r:embed="rId1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D47407-489A-11BC-1060-5D1E65E9EEE7}"/>
                </a:ext>
              </a:extLst>
            </p:cNvPr>
            <p:cNvSpPr txBox="1"/>
            <p:nvPr/>
          </p:nvSpPr>
          <p:spPr>
            <a:xfrm>
              <a:off x="478776" y="760009"/>
              <a:ext cx="3884225" cy="408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Clr>
                  <a:srgbClr val="690304"/>
                </a:buClr>
                <a:buNone/>
              </a:pPr>
              <a:r>
                <a:rPr lang="en-US" sz="1400" b="1" dirty="0">
                  <a:latin typeface="+mn-lt"/>
                  <a:cs typeface="Times New Roman" panose="02020603050405020304" pitchFamily="18" charset="0"/>
                </a:rPr>
                <a:t>Case 2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9D1024-2339-2083-18DE-843C5BF366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185" y="2941303"/>
              <a:ext cx="1137469" cy="998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9D35430-CD39-CF40-8F9D-86CB542AD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389" y="2951864"/>
              <a:ext cx="0" cy="1452995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8C9581A-8FBF-E2A1-92C7-1076CAC66F98}"/>
                    </a:ext>
                  </a:extLst>
                </p:cNvPr>
                <p:cNvSpPr txBox="1"/>
                <p:nvPr/>
              </p:nvSpPr>
              <p:spPr>
                <a:xfrm>
                  <a:off x="-56529" y="2828072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8C9581A-8FBF-E2A1-92C7-1076CAC66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6529" y="2828072"/>
                  <a:ext cx="996156" cy="307777"/>
                </a:xfrm>
                <a:prstGeom prst="rect">
                  <a:avLst/>
                </a:prstGeom>
                <a:blipFill>
                  <a:blip r:embed="rId17"/>
                  <a:stretch>
                    <a:fillRect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D2E55A-E0E9-0E28-187B-01AE697EB5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204" y="1436719"/>
              <a:ext cx="2922313" cy="2524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EC4C135-5BD5-BA7B-856A-2E74A3F5025E}"/>
                    </a:ext>
                  </a:extLst>
                </p:cNvPr>
                <p:cNvSpPr txBox="1"/>
                <p:nvPr/>
              </p:nvSpPr>
              <p:spPr>
                <a:xfrm>
                  <a:off x="117358" y="1200733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EC4C135-5BD5-BA7B-856A-2E74A3F50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58" y="1200733"/>
                  <a:ext cx="707108" cy="4083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2DA3129-616A-53C0-15C0-DF81FCD2E708}"/>
                </a:ext>
              </a:extLst>
            </p:cNvPr>
            <p:cNvCxnSpPr>
              <a:cxnSpLocks/>
            </p:cNvCxnSpPr>
            <p:nvPr/>
          </p:nvCxnSpPr>
          <p:spPr>
            <a:xfrm>
              <a:off x="589798" y="1837262"/>
              <a:ext cx="2688837" cy="2626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DB1416C-16DA-1C6C-DC84-DE9337DCB74A}"/>
                    </a:ext>
                  </a:extLst>
                </p:cNvPr>
                <p:cNvSpPr txBox="1"/>
                <p:nvPr/>
              </p:nvSpPr>
              <p:spPr>
                <a:xfrm>
                  <a:off x="3002967" y="4386242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DB1416C-16DA-1C6C-DC84-DE9337DCB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967" y="4386242"/>
                  <a:ext cx="707108" cy="40836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66308F9-55AF-C92E-E111-BAAF66EAE0D2}"/>
                    </a:ext>
                  </a:extLst>
                </p:cNvPr>
                <p:cNvSpPr txBox="1"/>
                <p:nvPr/>
              </p:nvSpPr>
              <p:spPr>
                <a:xfrm>
                  <a:off x="1474955" y="4390589"/>
                  <a:ext cx="404291" cy="307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66308F9-55AF-C92E-E111-BAAF66EAE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955" y="4390589"/>
                  <a:ext cx="404291" cy="307776"/>
                </a:xfrm>
                <a:prstGeom prst="rect">
                  <a:avLst/>
                </a:prstGeom>
                <a:blipFill>
                  <a:blip r:embed="rId8"/>
                  <a:stretch>
                    <a:fillRect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F0A5A7-A638-09A5-81D2-C3BAD0E9ACE5}"/>
                </a:ext>
              </a:extLst>
            </p:cNvPr>
            <p:cNvSpPr/>
            <p:nvPr/>
          </p:nvSpPr>
          <p:spPr>
            <a:xfrm>
              <a:off x="1668918" y="2899869"/>
              <a:ext cx="101473" cy="10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7E39484-FEA1-0F70-2133-3E64614F56FE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1028673" y="2074754"/>
              <a:ext cx="2803268" cy="2356832"/>
            </a:xfrm>
            <a:prstGeom prst="lin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3BE4BDE-D186-3CFB-773C-53E13F0F6CDE}"/>
                </a:ext>
              </a:extLst>
            </p:cNvPr>
            <p:cNvGrpSpPr/>
            <p:nvPr/>
          </p:nvGrpSpPr>
          <p:grpSpPr>
            <a:xfrm>
              <a:off x="-68179" y="2095604"/>
              <a:ext cx="2998287" cy="2569984"/>
              <a:chOff x="4572291" y="2522545"/>
              <a:chExt cx="2998287" cy="2569984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6008EEF-EE46-7F58-E790-C6B7EF985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0268" y="2522545"/>
                <a:ext cx="2340310" cy="2309745"/>
              </a:xfrm>
              <a:prstGeom prst="line">
                <a:avLst/>
              </a:prstGeom>
              <a:ln>
                <a:solidFill>
                  <a:srgbClr val="69030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C2FAA7DD-84E0-6840-53D8-5601E48EF892}"/>
                      </a:ext>
                    </a:extLst>
                  </p:cNvPr>
                  <p:cNvSpPr txBox="1"/>
                  <p:nvPr/>
                </p:nvSpPr>
                <p:spPr>
                  <a:xfrm>
                    <a:off x="4572291" y="3719234"/>
                    <a:ext cx="996156" cy="30777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69030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C2FAA7DD-84E0-6840-53D8-5601E48EF8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291" y="3719234"/>
                    <a:ext cx="996156" cy="30777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74D1B3A-6C0C-8AC2-B16D-9AAD6CEA67A4}"/>
                  </a:ext>
                </a:extLst>
              </p:cNvPr>
              <p:cNvSpPr/>
              <p:nvPr/>
            </p:nvSpPr>
            <p:spPr>
              <a:xfrm>
                <a:off x="6644909" y="3946129"/>
                <a:ext cx="101473" cy="101473"/>
              </a:xfrm>
              <a:prstGeom prst="ellipse">
                <a:avLst/>
              </a:prstGeom>
              <a:solidFill>
                <a:srgbClr val="69030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0FBCCDE9-4766-650E-690F-B17AD987C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0268" y="3996864"/>
                <a:ext cx="1465376" cy="0"/>
              </a:xfrm>
              <a:prstGeom prst="line">
                <a:avLst/>
              </a:prstGeom>
              <a:ln w="12700">
                <a:solidFill>
                  <a:srgbClr val="690304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DB05317-A6CD-7B84-FFEB-C5B7BCEF2433}"/>
                  </a:ext>
                </a:extLst>
              </p:cNvPr>
              <p:cNvCxnSpPr>
                <a:cxnSpLocks/>
                <a:endCxn id="98" idx="4"/>
              </p:cNvCxnSpPr>
              <p:nvPr/>
            </p:nvCxnSpPr>
            <p:spPr>
              <a:xfrm flipV="1">
                <a:off x="6695646" y="4047602"/>
                <a:ext cx="0" cy="798958"/>
              </a:xfrm>
              <a:prstGeom prst="line">
                <a:avLst/>
              </a:prstGeom>
              <a:ln w="12700">
                <a:solidFill>
                  <a:srgbClr val="690304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5CEF6A16-5E36-A36E-8123-F7926F4BDB16}"/>
                      </a:ext>
                    </a:extLst>
                  </p:cNvPr>
                  <p:cNvSpPr txBox="1"/>
                  <p:nvPr/>
                </p:nvSpPr>
                <p:spPr>
                  <a:xfrm>
                    <a:off x="6438719" y="4784751"/>
                    <a:ext cx="591865" cy="30777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69030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5CEF6A16-5E36-A36E-8123-F7926F4BD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719" y="4784751"/>
                    <a:ext cx="591865" cy="30777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45D61A-74C6-6228-D845-467BF8F48094}"/>
                    </a:ext>
                  </a:extLst>
                </p:cNvPr>
                <p:cNvSpPr txBox="1"/>
                <p:nvPr/>
              </p:nvSpPr>
              <p:spPr>
                <a:xfrm>
                  <a:off x="3288656" y="1191505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45D61A-74C6-6228-D845-467BF8F48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656" y="1191505"/>
                  <a:ext cx="707108" cy="4083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7FF1C27-9D0C-92AD-E4DF-97058D04331D}"/>
                    </a:ext>
                  </a:extLst>
                </p:cNvPr>
                <p:cNvSpPr txBox="1"/>
                <p:nvPr/>
              </p:nvSpPr>
              <p:spPr>
                <a:xfrm>
                  <a:off x="3478388" y="1666393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7FF1C27-9D0C-92AD-E4DF-97058D043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388" y="1666393"/>
                  <a:ext cx="707108" cy="40836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AC4E064-F59B-8FC5-6CDB-30659974357E}"/>
                    </a:ext>
                  </a:extLst>
                </p:cNvPr>
                <p:cNvSpPr txBox="1"/>
                <p:nvPr/>
              </p:nvSpPr>
              <p:spPr>
                <a:xfrm>
                  <a:off x="2245501" y="4041830"/>
                  <a:ext cx="707107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AC4E064-F59B-8FC5-6CDB-306599743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501" y="4041830"/>
                  <a:ext cx="707107" cy="40836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F9729E25-0CA9-D47B-305D-93772154CA4C}"/>
              </a:ext>
            </a:extLst>
          </p:cNvPr>
          <p:cNvSpPr txBox="1"/>
          <p:nvPr/>
        </p:nvSpPr>
        <p:spPr>
          <a:xfrm>
            <a:off x="7063425" y="3133561"/>
            <a:ext cx="19574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690304"/>
                </a:solidFill>
                <a:latin typeface="+mn-lt"/>
                <a:cs typeface="Times New Roman" panose="02020603050405020304" pitchFamily="18" charset="0"/>
              </a:rPr>
              <a:t>Effect on quantities is ambiguous, but prices will be lower.</a:t>
            </a:r>
            <a:endParaRPr lang="en-US" sz="1400" b="1" dirty="0">
              <a:solidFill>
                <a:srgbClr val="6903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Shifts in Supply and Demand: Effects on Prices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93B125-73A6-2DB5-DA73-CFB9CF6D3BFB}"/>
              </a:ext>
            </a:extLst>
          </p:cNvPr>
          <p:cNvSpPr txBox="1">
            <a:spLocks/>
          </p:cNvSpPr>
          <p:nvPr/>
        </p:nvSpPr>
        <p:spPr>
          <a:xfrm>
            <a:off x="170934" y="699065"/>
            <a:ext cx="9049265" cy="1386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What happens if there are shifts in both supply and demand? There are four possibilities.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If demand shifts, then the effect on price and quantity has the same direction.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If supply shifts, quantity follows but price moves in the opposite direction. 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76F2628-8039-DC81-7F4B-F0EF24CE7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90340"/>
              </p:ext>
            </p:extLst>
          </p:nvPr>
        </p:nvGraphicFramePr>
        <p:xfrm>
          <a:off x="255011" y="2501266"/>
          <a:ext cx="39705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540">
                  <a:extLst>
                    <a:ext uri="{9D8B030D-6E8A-4147-A177-3AD203B41FA5}">
                      <a16:colId xmlns:a16="http://schemas.microsoft.com/office/drawing/2014/main" val="817054702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561352687"/>
                    </a:ext>
                  </a:extLst>
                </a:gridCol>
                <a:gridCol w="1303534">
                  <a:extLst>
                    <a:ext uri="{9D8B030D-6E8A-4147-A177-3AD203B41FA5}">
                      <a16:colId xmlns:a16="http://schemas.microsoft.com/office/drawing/2014/main" val="2905306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Effect on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Supply 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Supply 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Demand 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(d=↑, s=↓)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(d=↑, s=↑)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71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Demand 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(d=↓, s=↓)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(d=↓, s=↑)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604066"/>
                  </a:ext>
                </a:extLst>
              </a:tr>
            </a:tbl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F9935D5-F573-2740-A68D-6D6AE97359BD}"/>
              </a:ext>
            </a:extLst>
          </p:cNvPr>
          <p:cNvSpPr txBox="1">
            <a:spLocks/>
          </p:cNvSpPr>
          <p:nvPr/>
        </p:nvSpPr>
        <p:spPr>
          <a:xfrm>
            <a:off x="4305300" y="1905000"/>
            <a:ext cx="4667766" cy="272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</a:pPr>
            <a:r>
              <a:rPr lang="en-US" sz="1400" u="sng" dirty="0">
                <a:latin typeface="+mn-lt"/>
                <a:cs typeface="Times New Roman" panose="02020603050405020304" pitchFamily="18" charset="0"/>
              </a:rPr>
              <a:t>If demand falls and supply increases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, then we know that the new equilibrium will definitively have a lower equilibrium price. </a:t>
            </a:r>
          </a:p>
          <a:p>
            <a:pPr>
              <a:buClr>
                <a:srgbClr val="690304"/>
              </a:buClr>
            </a:pPr>
            <a:r>
              <a:rPr lang="en-US" sz="1400" dirty="0">
                <a:cs typeface="Times New Roman" panose="02020603050405020304" pitchFamily="18" charset="0"/>
              </a:rPr>
              <a:t>If demand rises and supply drops, then we know that the new equilibrium will definitively have a higher equilibrium price. </a:t>
            </a:r>
          </a:p>
          <a:p>
            <a:pPr>
              <a:buClr>
                <a:srgbClr val="690304"/>
              </a:buClr>
            </a:pPr>
            <a:r>
              <a:rPr lang="en-US" sz="1400" dirty="0">
                <a:cs typeface="Times New Roman" panose="02020603050405020304" pitchFamily="18" charset="0"/>
              </a:rPr>
              <a:t>For both joint decreases/increases in supply and demand, the effect on prices is uncertain. Depends on both supply and demand’s shift magnitude.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1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Shifts in Supply and Demand: Effects on Quantities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93B125-73A6-2DB5-DA73-CFB9CF6D3BFB}"/>
              </a:ext>
            </a:extLst>
          </p:cNvPr>
          <p:cNvSpPr txBox="1">
            <a:spLocks/>
          </p:cNvSpPr>
          <p:nvPr/>
        </p:nvSpPr>
        <p:spPr>
          <a:xfrm>
            <a:off x="170934" y="699065"/>
            <a:ext cx="9049265" cy="1386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cs typeface="Times New Roman" panose="02020603050405020304" pitchFamily="18" charset="0"/>
              </a:rPr>
              <a:t>What happens if there are shifts in both supply and demand? There are four possibilities.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cs typeface="Times New Roman" panose="02020603050405020304" pitchFamily="18" charset="0"/>
              </a:rPr>
              <a:t>If demand shifts, then the effect on price and quantity has the same direction.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cs typeface="Times New Roman" panose="02020603050405020304" pitchFamily="18" charset="0"/>
              </a:rPr>
              <a:t>If supply shifts, quantity follows but price moves in the opposite direction.  </a:t>
            </a:r>
            <a:endParaRPr lang="en-US" sz="14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76F2628-8039-DC81-7F4B-F0EF24CE7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79588"/>
              </p:ext>
            </p:extLst>
          </p:nvPr>
        </p:nvGraphicFramePr>
        <p:xfrm>
          <a:off x="255011" y="2501266"/>
          <a:ext cx="3970534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540">
                  <a:extLst>
                    <a:ext uri="{9D8B030D-6E8A-4147-A177-3AD203B41FA5}">
                      <a16:colId xmlns:a16="http://schemas.microsoft.com/office/drawing/2014/main" val="817054702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561352687"/>
                    </a:ext>
                  </a:extLst>
                </a:gridCol>
                <a:gridCol w="1303534">
                  <a:extLst>
                    <a:ext uri="{9D8B030D-6E8A-4147-A177-3AD203B41FA5}">
                      <a16:colId xmlns:a16="http://schemas.microsoft.com/office/drawing/2014/main" val="2905306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Effect on Quantity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Supply ↑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Supply ↓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Demand ↑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(d=↑, s=↑)</a:t>
                      </a:r>
                      <a:endParaRPr lang="en-US" sz="1800" b="0" i="0" u="none" strike="noStrike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(d=↑, s=↓)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71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Demand ↓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(d=↓, s=↑)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(d=↓, s=↓)</a:t>
                      </a:r>
                      <a:endParaRPr lang="en-US" sz="1800" b="0" i="0" u="none" strike="noStrike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604066"/>
                  </a:ext>
                </a:extLst>
              </a:tr>
            </a:tbl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F9935D5-F573-2740-A68D-6D6AE97359BD}"/>
              </a:ext>
            </a:extLst>
          </p:cNvPr>
          <p:cNvSpPr txBox="1">
            <a:spLocks/>
          </p:cNvSpPr>
          <p:nvPr/>
        </p:nvSpPr>
        <p:spPr>
          <a:xfrm>
            <a:off x="4305300" y="2352675"/>
            <a:ext cx="4667766" cy="21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</a:pPr>
            <a:r>
              <a:rPr lang="en-US" sz="1400" dirty="0">
                <a:cs typeface="Times New Roman" panose="02020603050405020304" pitchFamily="18" charset="0"/>
              </a:rPr>
              <a:t>For both joint decreases/increases in supply and demand, we know for sure the effect on equilibrium quantity: it will move with the direction of the change. </a:t>
            </a:r>
          </a:p>
          <a:p>
            <a:pPr>
              <a:buClr>
                <a:srgbClr val="690304"/>
              </a:buClr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If demand falls and supply increases, or </a:t>
            </a:r>
            <a:r>
              <a:rPr lang="en-US" sz="1400" dirty="0" err="1">
                <a:latin typeface="+mn-lt"/>
                <a:cs typeface="Times New Roman" panose="02020603050405020304" pitchFamily="18" charset="0"/>
              </a:rPr>
              <a:t>viceversa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, then the effect on the new equilibrium quantity is uncertain. </a:t>
            </a:r>
            <a:r>
              <a:rPr lang="en-US" sz="1400" dirty="0">
                <a:cs typeface="Times New Roman" panose="02020603050405020304" pitchFamily="18" charset="0"/>
              </a:rPr>
              <a:t>Depends on both supply and demand’s shift magnitude. </a:t>
            </a: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Outline for Today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4FEA06-C696-4D02-9576-8C2D8D74A084}"/>
              </a:ext>
            </a:extLst>
          </p:cNvPr>
          <p:cNvGrpSpPr/>
          <p:nvPr/>
        </p:nvGrpSpPr>
        <p:grpSpPr>
          <a:xfrm rot="19831284">
            <a:off x="238719" y="672424"/>
            <a:ext cx="2878764" cy="3816488"/>
            <a:chOff x="305951" y="144762"/>
            <a:chExt cx="3661337" cy="4853977"/>
          </a:xfrm>
        </p:grpSpPr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76EAED5-F5DC-2C2C-94A8-BA8C881AFA56}"/>
                </a:ext>
              </a:extLst>
            </p:cNvPr>
            <p:cNvSpPr/>
            <p:nvPr/>
          </p:nvSpPr>
          <p:spPr>
            <a:xfrm>
              <a:off x="305951" y="2313204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507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33771CB6-6A87-0CE8-B886-701BB18F5283}"/>
                </a:ext>
              </a:extLst>
            </p:cNvPr>
            <p:cNvSpPr/>
            <p:nvPr/>
          </p:nvSpPr>
          <p:spPr>
            <a:xfrm>
              <a:off x="1556975" y="144762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474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7C8E09B0-DFF6-358D-B2AD-484119F42B46}"/>
                </a:ext>
              </a:extLst>
            </p:cNvPr>
            <p:cNvSpPr/>
            <p:nvPr/>
          </p:nvSpPr>
          <p:spPr>
            <a:xfrm>
              <a:off x="1807183" y="2438306"/>
              <a:ext cx="413508" cy="50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6" h="20649" extrusionOk="0">
                  <a:moveTo>
                    <a:pt x="5331" y="19729"/>
                  </a:moveTo>
                  <a:cubicBezTo>
                    <a:pt x="9813" y="21600"/>
                    <a:pt x="15315" y="20580"/>
                    <a:pt x="18168" y="17008"/>
                  </a:cubicBezTo>
                  <a:cubicBezTo>
                    <a:pt x="19391" y="15477"/>
                    <a:pt x="20002" y="13947"/>
                    <a:pt x="20002" y="12246"/>
                  </a:cubicBezTo>
                  <a:cubicBezTo>
                    <a:pt x="20002" y="11565"/>
                    <a:pt x="20002" y="10715"/>
                    <a:pt x="19595" y="10035"/>
                  </a:cubicBezTo>
                  <a:cubicBezTo>
                    <a:pt x="19595" y="9695"/>
                    <a:pt x="19391" y="9525"/>
                    <a:pt x="19187" y="9184"/>
                  </a:cubicBezTo>
                  <a:cubicBezTo>
                    <a:pt x="18576" y="7313"/>
                    <a:pt x="18983" y="5273"/>
                    <a:pt x="20206" y="3402"/>
                  </a:cubicBezTo>
                  <a:lnTo>
                    <a:pt x="18372" y="2551"/>
                  </a:lnTo>
                  <a:cubicBezTo>
                    <a:pt x="18168" y="2381"/>
                    <a:pt x="17965" y="2041"/>
                    <a:pt x="18168" y="1871"/>
                  </a:cubicBezTo>
                  <a:lnTo>
                    <a:pt x="18168" y="1871"/>
                  </a:lnTo>
                  <a:cubicBezTo>
                    <a:pt x="18372" y="1701"/>
                    <a:pt x="18780" y="1531"/>
                    <a:pt x="18983" y="1701"/>
                  </a:cubicBezTo>
                  <a:lnTo>
                    <a:pt x="19798" y="2041"/>
                  </a:lnTo>
                  <a:lnTo>
                    <a:pt x="18779" y="340"/>
                  </a:lnTo>
                  <a:cubicBezTo>
                    <a:pt x="18575" y="0"/>
                    <a:pt x="18372" y="0"/>
                    <a:pt x="17964" y="0"/>
                  </a:cubicBezTo>
                  <a:lnTo>
                    <a:pt x="15723" y="0"/>
                  </a:lnTo>
                  <a:lnTo>
                    <a:pt x="16538" y="340"/>
                  </a:lnTo>
                  <a:cubicBezTo>
                    <a:pt x="16741" y="510"/>
                    <a:pt x="16945" y="850"/>
                    <a:pt x="16741" y="1021"/>
                  </a:cubicBezTo>
                  <a:lnTo>
                    <a:pt x="16741" y="1021"/>
                  </a:lnTo>
                  <a:cubicBezTo>
                    <a:pt x="16538" y="1191"/>
                    <a:pt x="16130" y="1361"/>
                    <a:pt x="15927" y="1191"/>
                  </a:cubicBezTo>
                  <a:lnTo>
                    <a:pt x="13889" y="170"/>
                  </a:lnTo>
                  <a:cubicBezTo>
                    <a:pt x="12666" y="2041"/>
                    <a:pt x="10628" y="3232"/>
                    <a:pt x="8387" y="3742"/>
                  </a:cubicBezTo>
                  <a:cubicBezTo>
                    <a:pt x="7980" y="3742"/>
                    <a:pt x="7776" y="3912"/>
                    <a:pt x="7368" y="3912"/>
                  </a:cubicBezTo>
                  <a:cubicBezTo>
                    <a:pt x="6553" y="4082"/>
                    <a:pt x="5738" y="4422"/>
                    <a:pt x="4923" y="4762"/>
                  </a:cubicBezTo>
                  <a:cubicBezTo>
                    <a:pt x="3497" y="5443"/>
                    <a:pt x="2274" y="6463"/>
                    <a:pt x="1255" y="7824"/>
                  </a:cubicBezTo>
                  <a:cubicBezTo>
                    <a:pt x="-1394" y="12246"/>
                    <a:pt x="236" y="17518"/>
                    <a:pt x="5331" y="19729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" name="Rounded Rectangle 18">
            <a:extLst>
              <a:ext uri="{FF2B5EF4-FFF2-40B4-BE49-F238E27FC236}">
                <a16:creationId xmlns:a16="http://schemas.microsoft.com/office/drawing/2014/main" id="{4263E894-78B4-8FA2-D9C1-E9F0155EB4F8}"/>
              </a:ext>
            </a:extLst>
          </p:cNvPr>
          <p:cNvSpPr/>
          <p:nvPr/>
        </p:nvSpPr>
        <p:spPr>
          <a:xfrm>
            <a:off x="3371247" y="692154"/>
            <a:ext cx="73317" cy="1662695"/>
          </a:xfrm>
          <a:prstGeom prst="roundRect">
            <a:avLst/>
          </a:prstGeom>
          <a:solidFill>
            <a:srgbClr val="690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DA9559B5-8577-7B5C-B261-9215C0B95F0F}"/>
              </a:ext>
            </a:extLst>
          </p:cNvPr>
          <p:cNvSpPr/>
          <p:nvPr/>
        </p:nvSpPr>
        <p:spPr>
          <a:xfrm>
            <a:off x="3364802" y="2792346"/>
            <a:ext cx="73317" cy="16626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Graphic 23" descr="Research outline">
            <a:extLst>
              <a:ext uri="{FF2B5EF4-FFF2-40B4-BE49-F238E27FC236}">
                <a16:creationId xmlns:a16="http://schemas.microsoft.com/office/drawing/2014/main" id="{9FC42ADE-DE06-E23E-F24D-550792E4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437" y="838775"/>
            <a:ext cx="1481707" cy="1481707"/>
          </a:xfrm>
          <a:prstGeom prst="rect">
            <a:avLst/>
          </a:prstGeom>
        </p:spPr>
      </p:pic>
      <p:pic>
        <p:nvPicPr>
          <p:cNvPr id="25" name="Graphic 24" descr="Statistics outline">
            <a:extLst>
              <a:ext uri="{FF2B5EF4-FFF2-40B4-BE49-F238E27FC236}">
                <a16:creationId xmlns:a16="http://schemas.microsoft.com/office/drawing/2014/main" id="{5E42B2F7-C417-E25E-DF10-80D1ADB08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88" y="2855515"/>
            <a:ext cx="1536356" cy="15363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B19BD8D-CC08-F0D2-D11A-71C7C0641D21}"/>
              </a:ext>
            </a:extLst>
          </p:cNvPr>
          <p:cNvSpPr txBox="1"/>
          <p:nvPr/>
        </p:nvSpPr>
        <p:spPr>
          <a:xfrm>
            <a:off x="3604501" y="738671"/>
            <a:ext cx="4858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Market Equilibrium</a:t>
            </a:r>
          </a:p>
          <a:p>
            <a:pPr algn="just"/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Conditions for equilibrium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Economic Intuition and Willingness to sell/buy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Examples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05DBDB-6DEB-B6E7-6713-121821D19602}"/>
              </a:ext>
            </a:extLst>
          </p:cNvPr>
          <p:cNvSpPr txBox="1"/>
          <p:nvPr/>
        </p:nvSpPr>
        <p:spPr>
          <a:xfrm>
            <a:off x="3572954" y="2807013"/>
            <a:ext cx="4858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Market Changes and Market Equilibrium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Shifts in supply and demand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Role of elasticities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Market Size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Empirical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16004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Market Size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D766A9-0CCF-316E-DBA2-96735CB8F328}"/>
              </a:ext>
            </a:extLst>
          </p:cNvPr>
          <p:cNvGrpSpPr/>
          <p:nvPr/>
        </p:nvGrpSpPr>
        <p:grpSpPr>
          <a:xfrm>
            <a:off x="262865" y="1701992"/>
            <a:ext cx="3518559" cy="2968850"/>
            <a:chOff x="-128513" y="760009"/>
            <a:chExt cx="4668442" cy="393908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31A8010-C546-169C-3846-2531B40F2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85" y="1379442"/>
              <a:ext cx="0" cy="30680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8483670-D3D5-93B2-C9E3-CF8A79B57455}"/>
                </a:ext>
              </a:extLst>
            </p:cNvPr>
            <p:cNvCxnSpPr>
              <a:cxnSpLocks/>
            </p:cNvCxnSpPr>
            <p:nvPr/>
          </p:nvCxnSpPr>
          <p:spPr>
            <a:xfrm>
              <a:off x="571453" y="4447512"/>
              <a:ext cx="35151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8082B1C-A2E0-5AF0-4115-060A4F8AF2C4}"/>
                    </a:ext>
                  </a:extLst>
                </p14:cNvPr>
                <p14:cNvContentPartPr/>
                <p14:nvPr/>
              </p14:nvContentPartPr>
              <p14:xfrm>
                <a:off x="1725056" y="2926188"/>
                <a:ext cx="285" cy="341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392E8E-9267-E02C-ADCA-EB0BC6F47D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0806" y="2823888"/>
                  <a:ext cx="28500" cy="2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3D8B09D-1CC5-6701-ABB1-6C98772BD502}"/>
                    </a:ext>
                  </a:extLst>
                </p:cNvPr>
                <p:cNvSpPr txBox="1"/>
                <p:nvPr/>
              </p:nvSpPr>
              <p:spPr>
                <a:xfrm>
                  <a:off x="3832821" y="4290735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BF49575-4C02-DA71-D092-50EB17971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821" y="4290735"/>
                  <a:ext cx="707108" cy="408360"/>
                </a:xfrm>
                <a:prstGeom prst="rect">
                  <a:avLst/>
                </a:prstGeom>
                <a:blipFill>
                  <a:blip r:embed="rId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09E379-E970-581A-30E6-D0C3C904CB99}"/>
                </a:ext>
              </a:extLst>
            </p:cNvPr>
            <p:cNvSpPr txBox="1"/>
            <p:nvPr/>
          </p:nvSpPr>
          <p:spPr>
            <a:xfrm>
              <a:off x="478776" y="760009"/>
              <a:ext cx="3884225" cy="408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Clr>
                  <a:srgbClr val="690304"/>
                </a:buClr>
                <a:buNone/>
              </a:pPr>
              <a:r>
                <a:rPr lang="en-US" sz="1400" b="1" dirty="0">
                  <a:latin typeface="+mn-lt"/>
                  <a:cs typeface="Times New Roman" panose="02020603050405020304" pitchFamily="18" charset="0"/>
                </a:rPr>
                <a:t>Case 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438D3E0-C71B-55CF-0B96-F07EA4105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185" y="2941303"/>
              <a:ext cx="1137469" cy="998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BCBFA9-0555-A17F-807E-BA29C8180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389" y="2951864"/>
              <a:ext cx="0" cy="1452995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4B3DC2A-38E7-1736-AE17-A3C2350BBFEF}"/>
                    </a:ext>
                  </a:extLst>
                </p:cNvPr>
                <p:cNvSpPr txBox="1"/>
                <p:nvPr/>
              </p:nvSpPr>
              <p:spPr>
                <a:xfrm>
                  <a:off x="-56529" y="2828072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FF704A6-233D-899B-B217-C26A0E98D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6529" y="2828072"/>
                  <a:ext cx="99615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4CD21C-8656-D1E5-A62D-476ED924C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204" y="1436719"/>
              <a:ext cx="2922313" cy="2524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BD4849D-2844-BFAE-E3E1-DD823280E06C}"/>
                    </a:ext>
                  </a:extLst>
                </p:cNvPr>
                <p:cNvSpPr txBox="1"/>
                <p:nvPr/>
              </p:nvSpPr>
              <p:spPr>
                <a:xfrm>
                  <a:off x="117358" y="1200733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99F4711-FF6C-FAAF-31FB-EF49B9113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58" y="1200733"/>
                  <a:ext cx="707108" cy="4083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8F26F4-1359-46BC-40DC-7CD5CB9C2CE1}"/>
                </a:ext>
              </a:extLst>
            </p:cNvPr>
            <p:cNvCxnSpPr>
              <a:cxnSpLocks/>
            </p:cNvCxnSpPr>
            <p:nvPr/>
          </p:nvCxnSpPr>
          <p:spPr>
            <a:xfrm>
              <a:off x="589798" y="1837262"/>
              <a:ext cx="2688837" cy="2626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1BE7DE5-6B13-B05B-FFD5-4CB2B9405742}"/>
                    </a:ext>
                  </a:extLst>
                </p:cNvPr>
                <p:cNvSpPr txBox="1"/>
                <p:nvPr/>
              </p:nvSpPr>
              <p:spPr>
                <a:xfrm>
                  <a:off x="3039316" y="4060426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2DF945A-23C6-C189-D0AE-06484B5589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316" y="4060426"/>
                  <a:ext cx="707108" cy="4083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5779FFB-CF38-F282-A1CC-797FFFC8EC28}"/>
                    </a:ext>
                  </a:extLst>
                </p:cNvPr>
                <p:cNvSpPr txBox="1"/>
                <p:nvPr/>
              </p:nvSpPr>
              <p:spPr>
                <a:xfrm>
                  <a:off x="1474955" y="4390589"/>
                  <a:ext cx="404291" cy="307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9A86443-0125-90E7-DB29-D3C1A8710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955" y="4390589"/>
                  <a:ext cx="404291" cy="307776"/>
                </a:xfrm>
                <a:prstGeom prst="rect">
                  <a:avLst/>
                </a:prstGeom>
                <a:blipFill>
                  <a:blip r:embed="rId8"/>
                  <a:stretch>
                    <a:fillRect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1B7263-C15C-5FEB-CCF7-AE2737FC2F67}"/>
                </a:ext>
              </a:extLst>
            </p:cNvPr>
            <p:cNvSpPr/>
            <p:nvPr/>
          </p:nvSpPr>
          <p:spPr>
            <a:xfrm>
              <a:off x="1668918" y="2899869"/>
              <a:ext cx="101473" cy="10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686DAD-4773-854B-93D5-C0C96AA0D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71" y="1644168"/>
              <a:ext cx="3083953" cy="2607605"/>
            </a:xfrm>
            <a:prstGeom prst="lin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C1743-B009-260C-8FA8-FE6848DCCCBB}"/>
                </a:ext>
              </a:extLst>
            </p:cNvPr>
            <p:cNvGrpSpPr/>
            <p:nvPr/>
          </p:nvGrpSpPr>
          <p:grpSpPr>
            <a:xfrm>
              <a:off x="-128513" y="3168043"/>
              <a:ext cx="2075655" cy="1480760"/>
              <a:chOff x="4511957" y="3594984"/>
              <a:chExt cx="2075655" cy="148076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24B61D0-5952-1A61-5933-CAEBC8488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4405" y="3594984"/>
                <a:ext cx="1343207" cy="1296038"/>
              </a:xfrm>
              <a:prstGeom prst="line">
                <a:avLst/>
              </a:prstGeom>
              <a:ln>
                <a:solidFill>
                  <a:srgbClr val="69030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3B4D11F-4AA2-F04C-BB73-C9353E96A3FD}"/>
                      </a:ext>
                    </a:extLst>
                  </p:cNvPr>
                  <p:cNvSpPr txBox="1"/>
                  <p:nvPr/>
                </p:nvSpPr>
                <p:spPr>
                  <a:xfrm>
                    <a:off x="4511957" y="3938897"/>
                    <a:ext cx="996156" cy="3077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69030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B2C61D9-1AD7-A489-6DDD-84253B1C98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1957" y="3938897"/>
                    <a:ext cx="996156" cy="30777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FBFA85-6673-0F16-41DF-93F08C11E5EB}"/>
                  </a:ext>
                </a:extLst>
              </p:cNvPr>
              <p:cNvSpPr/>
              <p:nvPr/>
            </p:nvSpPr>
            <p:spPr>
              <a:xfrm>
                <a:off x="5808011" y="4123460"/>
                <a:ext cx="101473" cy="101473"/>
              </a:xfrm>
              <a:prstGeom prst="ellipse">
                <a:avLst/>
              </a:prstGeom>
              <a:solidFill>
                <a:srgbClr val="69030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537F352-976C-82E8-07E3-B78EDEC6E7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1923" y="4186648"/>
                <a:ext cx="617506" cy="0"/>
              </a:xfrm>
              <a:prstGeom prst="line">
                <a:avLst/>
              </a:prstGeom>
              <a:ln w="12700">
                <a:solidFill>
                  <a:srgbClr val="690304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36136B0-179A-C500-CF4F-EC660113CA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0995" y="4174197"/>
                <a:ext cx="0" cy="690830"/>
              </a:xfrm>
              <a:prstGeom prst="line">
                <a:avLst/>
              </a:prstGeom>
              <a:ln w="12700">
                <a:solidFill>
                  <a:srgbClr val="690304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F8470B4-63F8-64A4-379B-89115B6F3185}"/>
                      </a:ext>
                    </a:extLst>
                  </p:cNvPr>
                  <p:cNvSpPr txBox="1"/>
                  <p:nvPr/>
                </p:nvSpPr>
                <p:spPr>
                  <a:xfrm>
                    <a:off x="5533496" y="4767966"/>
                    <a:ext cx="591865" cy="30777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69030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03505ECD-0BF3-844E-BA67-D3D7AC280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3496" y="4767966"/>
                    <a:ext cx="591865" cy="30777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B4277C1-94FE-64CE-AB88-CD389BD68F33}"/>
                    </a:ext>
                  </a:extLst>
                </p:cNvPr>
                <p:cNvSpPr txBox="1"/>
                <p:nvPr/>
              </p:nvSpPr>
              <p:spPr>
                <a:xfrm>
                  <a:off x="3288656" y="1191505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1FA2D23-E482-A3BC-635A-D251A5975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656" y="1191505"/>
                  <a:ext cx="707108" cy="4083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205698D-B5B8-7937-CEE4-AC275AB01E19}"/>
                    </a:ext>
                  </a:extLst>
                </p:cNvPr>
                <p:cNvSpPr txBox="1"/>
                <p:nvPr/>
              </p:nvSpPr>
              <p:spPr>
                <a:xfrm>
                  <a:off x="3478388" y="1666393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62D3979-09E6-7259-20DA-F9AFBF4E1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388" y="1666393"/>
                  <a:ext cx="707108" cy="40836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79F77E-9837-BA20-CC66-D158E53023AD}"/>
                    </a:ext>
                  </a:extLst>
                </p:cNvPr>
                <p:cNvSpPr txBox="1"/>
                <p:nvPr/>
              </p:nvSpPr>
              <p:spPr>
                <a:xfrm>
                  <a:off x="1653673" y="4026008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2C7B673-23A6-E4BB-FDDD-9F0258024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3673" y="4026008"/>
                  <a:ext cx="707108" cy="40836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796621-170E-52BE-03D6-08492F160B9B}"/>
              </a:ext>
            </a:extLst>
          </p:cNvPr>
          <p:cNvGrpSpPr/>
          <p:nvPr/>
        </p:nvGrpSpPr>
        <p:grpSpPr>
          <a:xfrm>
            <a:off x="4486443" y="1690867"/>
            <a:ext cx="3473086" cy="3040833"/>
            <a:chOff x="-68179" y="760009"/>
            <a:chExt cx="4608108" cy="403459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CA183B-163D-7E37-F5B3-6720179DC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85" y="1379442"/>
              <a:ext cx="0" cy="30680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63D3193-665C-3C2F-48E2-CE409A299C04}"/>
                </a:ext>
              </a:extLst>
            </p:cNvPr>
            <p:cNvCxnSpPr>
              <a:cxnSpLocks/>
            </p:cNvCxnSpPr>
            <p:nvPr/>
          </p:nvCxnSpPr>
          <p:spPr>
            <a:xfrm>
              <a:off x="571453" y="4447512"/>
              <a:ext cx="35151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884526C-E5D9-4A90-1A47-85462492C882}"/>
                    </a:ext>
                  </a:extLst>
                </p14:cNvPr>
                <p14:cNvContentPartPr/>
                <p14:nvPr/>
              </p14:nvContentPartPr>
              <p14:xfrm>
                <a:off x="1725056" y="2926188"/>
                <a:ext cx="285" cy="341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E525A0-B1E4-0E9A-9720-8FD0499892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0806" y="2823888"/>
                  <a:ext cx="28500" cy="2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E210E2-99F7-2350-6181-94323982030E}"/>
                    </a:ext>
                  </a:extLst>
                </p:cNvPr>
                <p:cNvSpPr txBox="1"/>
                <p:nvPr/>
              </p:nvSpPr>
              <p:spPr>
                <a:xfrm>
                  <a:off x="3832821" y="4290735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D919389-74D3-0C7F-E75B-F5226DDCA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821" y="4290735"/>
                  <a:ext cx="707108" cy="408360"/>
                </a:xfrm>
                <a:prstGeom prst="rect">
                  <a:avLst/>
                </a:prstGeom>
                <a:blipFill>
                  <a:blip r:embed="rId1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FF6DE1-B1C7-0C2E-E1C1-F6CA9240A0FB}"/>
                </a:ext>
              </a:extLst>
            </p:cNvPr>
            <p:cNvSpPr txBox="1"/>
            <p:nvPr/>
          </p:nvSpPr>
          <p:spPr>
            <a:xfrm>
              <a:off x="478776" y="760009"/>
              <a:ext cx="3884225" cy="408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Clr>
                  <a:srgbClr val="690304"/>
                </a:buClr>
                <a:buNone/>
              </a:pPr>
              <a:r>
                <a:rPr lang="en-US" sz="1400" b="1" dirty="0">
                  <a:latin typeface="+mn-lt"/>
                  <a:cs typeface="Times New Roman" panose="02020603050405020304" pitchFamily="18" charset="0"/>
                </a:rPr>
                <a:t>Case 2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C95B9B-9E35-6B27-77AB-3B4B7BE78D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185" y="2941303"/>
              <a:ext cx="1137469" cy="998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9F8170-8BF2-1C53-6028-3CDE021E2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389" y="2951864"/>
              <a:ext cx="0" cy="1452995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D0A470-B995-5C75-2AC6-4CBAD0A325C0}"/>
                    </a:ext>
                  </a:extLst>
                </p:cNvPr>
                <p:cNvSpPr txBox="1"/>
                <p:nvPr/>
              </p:nvSpPr>
              <p:spPr>
                <a:xfrm>
                  <a:off x="-56529" y="2828072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8C9581A-8FBF-E2A1-92C7-1076CAC66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6529" y="2828072"/>
                  <a:ext cx="996156" cy="307777"/>
                </a:xfrm>
                <a:prstGeom prst="rect">
                  <a:avLst/>
                </a:prstGeom>
                <a:blipFill>
                  <a:blip r:embed="rId17"/>
                  <a:stretch>
                    <a:fillRect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2C43BF-FDE7-AE3B-9D7C-0AC1C418A4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204" y="1436719"/>
              <a:ext cx="2922313" cy="2524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A3E10D6-4C7D-2D84-EB82-F37F33494976}"/>
                    </a:ext>
                  </a:extLst>
                </p:cNvPr>
                <p:cNvSpPr txBox="1"/>
                <p:nvPr/>
              </p:nvSpPr>
              <p:spPr>
                <a:xfrm>
                  <a:off x="117358" y="1200733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EC4C135-5BD5-BA7B-856A-2E74A3F50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58" y="1200733"/>
                  <a:ext cx="707108" cy="4083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641870-3F3F-156C-903C-A38562151EF2}"/>
                </a:ext>
              </a:extLst>
            </p:cNvPr>
            <p:cNvCxnSpPr>
              <a:cxnSpLocks/>
            </p:cNvCxnSpPr>
            <p:nvPr/>
          </p:nvCxnSpPr>
          <p:spPr>
            <a:xfrm>
              <a:off x="589798" y="1837262"/>
              <a:ext cx="2688837" cy="2626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8B987A2-845C-13B7-C2F7-54CB5219B109}"/>
                    </a:ext>
                  </a:extLst>
                </p:cNvPr>
                <p:cNvSpPr txBox="1"/>
                <p:nvPr/>
              </p:nvSpPr>
              <p:spPr>
                <a:xfrm>
                  <a:off x="3002967" y="4386242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DB1416C-16DA-1C6C-DC84-DE9337DCB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967" y="4386242"/>
                  <a:ext cx="707108" cy="40836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1AAE9C7-C46D-4666-89EB-75485D7163EE}"/>
                    </a:ext>
                  </a:extLst>
                </p:cNvPr>
                <p:cNvSpPr txBox="1"/>
                <p:nvPr/>
              </p:nvSpPr>
              <p:spPr>
                <a:xfrm>
                  <a:off x="1474955" y="4390589"/>
                  <a:ext cx="404291" cy="307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66308F9-55AF-C92E-E111-BAAF66EAE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955" y="4390589"/>
                  <a:ext cx="404291" cy="307776"/>
                </a:xfrm>
                <a:prstGeom prst="rect">
                  <a:avLst/>
                </a:prstGeom>
                <a:blipFill>
                  <a:blip r:embed="rId8"/>
                  <a:stretch>
                    <a:fillRect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4C08EA6-6C6D-D276-89BE-375EBAD94BAC}"/>
                </a:ext>
              </a:extLst>
            </p:cNvPr>
            <p:cNvSpPr/>
            <p:nvPr/>
          </p:nvSpPr>
          <p:spPr>
            <a:xfrm>
              <a:off x="1668918" y="2899869"/>
              <a:ext cx="101473" cy="10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3566CE7-DE64-1EE5-F401-69D2A3D0F699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1028673" y="2074754"/>
              <a:ext cx="2803268" cy="2356832"/>
            </a:xfrm>
            <a:prstGeom prst="lin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0446DA0-2408-F883-A3A4-743D06C1B6E2}"/>
                </a:ext>
              </a:extLst>
            </p:cNvPr>
            <p:cNvGrpSpPr/>
            <p:nvPr/>
          </p:nvGrpSpPr>
          <p:grpSpPr>
            <a:xfrm>
              <a:off x="-68179" y="2095604"/>
              <a:ext cx="2998287" cy="2569984"/>
              <a:chOff x="4572291" y="2522545"/>
              <a:chExt cx="2998287" cy="256998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7AB454B-F16F-BBBC-E41B-15196CBFC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0268" y="2522545"/>
                <a:ext cx="2340310" cy="2309745"/>
              </a:xfrm>
              <a:prstGeom prst="line">
                <a:avLst/>
              </a:prstGeom>
              <a:ln>
                <a:solidFill>
                  <a:srgbClr val="69030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BFCB2E85-198D-FCDF-4122-EC2DEE07C6EF}"/>
                      </a:ext>
                    </a:extLst>
                  </p:cNvPr>
                  <p:cNvSpPr txBox="1"/>
                  <p:nvPr/>
                </p:nvSpPr>
                <p:spPr>
                  <a:xfrm>
                    <a:off x="4572291" y="3719234"/>
                    <a:ext cx="996156" cy="30777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69030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C2FAA7DD-84E0-6840-53D8-5601E48EF8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291" y="3719234"/>
                    <a:ext cx="996156" cy="30777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A29BF5C-8E28-AD24-3D16-75ACF272414F}"/>
                  </a:ext>
                </a:extLst>
              </p:cNvPr>
              <p:cNvSpPr/>
              <p:nvPr/>
            </p:nvSpPr>
            <p:spPr>
              <a:xfrm>
                <a:off x="6644909" y="3946129"/>
                <a:ext cx="101473" cy="101473"/>
              </a:xfrm>
              <a:prstGeom prst="ellipse">
                <a:avLst/>
              </a:prstGeom>
              <a:solidFill>
                <a:srgbClr val="69030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4F03597-67B4-B758-6553-541AFF403A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0268" y="3996864"/>
                <a:ext cx="1465376" cy="0"/>
              </a:xfrm>
              <a:prstGeom prst="line">
                <a:avLst/>
              </a:prstGeom>
              <a:ln w="12700">
                <a:solidFill>
                  <a:srgbClr val="690304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B895A39-7133-BD02-0C8F-DE8D41A675ED}"/>
                  </a:ext>
                </a:extLst>
              </p:cNvPr>
              <p:cNvCxnSpPr>
                <a:cxnSpLocks/>
                <a:endCxn id="51" idx="4"/>
              </p:cNvCxnSpPr>
              <p:nvPr/>
            </p:nvCxnSpPr>
            <p:spPr>
              <a:xfrm flipV="1">
                <a:off x="6695646" y="4047602"/>
                <a:ext cx="0" cy="798958"/>
              </a:xfrm>
              <a:prstGeom prst="line">
                <a:avLst/>
              </a:prstGeom>
              <a:ln w="12700">
                <a:solidFill>
                  <a:srgbClr val="690304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44A1750-646A-0B0B-4835-086FA5159AA5}"/>
                      </a:ext>
                    </a:extLst>
                  </p:cNvPr>
                  <p:cNvSpPr txBox="1"/>
                  <p:nvPr/>
                </p:nvSpPr>
                <p:spPr>
                  <a:xfrm>
                    <a:off x="6438719" y="4784751"/>
                    <a:ext cx="591865" cy="30777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69030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69030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5CEF6A16-5E36-A36E-8123-F7926F4BD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719" y="4784751"/>
                    <a:ext cx="591865" cy="30777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4302D4E-79CA-CC96-FB42-11E06417F6A5}"/>
                    </a:ext>
                  </a:extLst>
                </p:cNvPr>
                <p:cNvSpPr txBox="1"/>
                <p:nvPr/>
              </p:nvSpPr>
              <p:spPr>
                <a:xfrm>
                  <a:off x="3288656" y="1191505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45D61A-74C6-6228-D845-467BF8F48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656" y="1191505"/>
                  <a:ext cx="707108" cy="4083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5B5BBC5-B606-EA4B-6AE7-93A76FEF9132}"/>
                    </a:ext>
                  </a:extLst>
                </p:cNvPr>
                <p:cNvSpPr txBox="1"/>
                <p:nvPr/>
              </p:nvSpPr>
              <p:spPr>
                <a:xfrm>
                  <a:off x="3478388" y="1666393"/>
                  <a:ext cx="707108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7FF1C27-9D0C-92AD-E4DF-97058D043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388" y="1666393"/>
                  <a:ext cx="707108" cy="40836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5B742C5-1747-253C-5490-6E76DEF3E95A}"/>
                    </a:ext>
                  </a:extLst>
                </p:cNvPr>
                <p:cNvSpPr txBox="1"/>
                <p:nvPr/>
              </p:nvSpPr>
              <p:spPr>
                <a:xfrm>
                  <a:off x="2245501" y="4041830"/>
                  <a:ext cx="707107" cy="40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AC4E064-F59B-8FC5-6CDB-306599743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501" y="4041830"/>
                  <a:ext cx="707107" cy="40836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6B34233-C8AA-9C2F-C8F1-3607F2FFBCBB}"/>
              </a:ext>
            </a:extLst>
          </p:cNvPr>
          <p:cNvSpPr txBox="1"/>
          <p:nvPr/>
        </p:nvSpPr>
        <p:spPr>
          <a:xfrm>
            <a:off x="112108" y="686264"/>
            <a:ext cx="876622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690304"/>
              </a:buClr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Recall our example: </a:t>
            </a:r>
            <a:r>
              <a:rPr lang="en-US" sz="1400" b="1" dirty="0">
                <a:latin typeface="+mn-lt"/>
                <a:cs typeface="Times New Roman" panose="02020603050405020304" pitchFamily="18" charset="0"/>
              </a:rPr>
              <a:t>supply increase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sz="1400" b="1" dirty="0">
                <a:latin typeface="+mn-lt"/>
                <a:cs typeface="Times New Roman" panose="02020603050405020304" pitchFamily="18" charset="0"/>
              </a:rPr>
              <a:t>demand decrease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at the same time.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In the first case, the market’s size will be lower.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For the second case, however, it is not clear whether the market’s </a:t>
            </a:r>
            <a:r>
              <a:rPr lang="en-US" sz="1400" dirty="0">
                <a:cs typeface="Times New Roman" panose="02020603050405020304" pitchFamily="18" charset="0"/>
              </a:rPr>
              <a:t>size will rise or drop. It is ambiguous. </a:t>
            </a: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81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Elasticities of Supply and Demand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93B125-73A6-2DB5-DA73-CFB9CF6D3BFB}"/>
              </a:ext>
            </a:extLst>
          </p:cNvPr>
          <p:cNvSpPr txBox="1">
            <a:spLocks/>
          </p:cNvSpPr>
          <p:nvPr/>
        </p:nvSpPr>
        <p:spPr>
          <a:xfrm>
            <a:off x="66304" y="563710"/>
            <a:ext cx="9049265" cy="84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Suppose we have two consumers: </a:t>
            </a:r>
            <a:r>
              <a:rPr lang="en-US" sz="1400" b="1" dirty="0">
                <a:solidFill>
                  <a:srgbClr val="690304"/>
                </a:solidFill>
                <a:latin typeface="+mn-lt"/>
                <a:cs typeface="Times New Roman" panose="02020603050405020304" pitchFamily="18" charset="0"/>
              </a:rPr>
              <a:t>Bob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Sandy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. Both are consuming at the same equilibrium point. The only difference is that </a:t>
            </a:r>
            <a:r>
              <a:rPr lang="en-US" sz="14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Sandy’s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 demand for burgers is more </a:t>
            </a:r>
            <a:r>
              <a:rPr lang="en-US" sz="14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inelastic.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D5A8AC-63A7-22D0-AF93-3CBD363DBABA}"/>
              </a:ext>
            </a:extLst>
          </p:cNvPr>
          <p:cNvCxnSpPr>
            <a:cxnSpLocks/>
          </p:cNvCxnSpPr>
          <p:nvPr/>
        </p:nvCxnSpPr>
        <p:spPr>
          <a:xfrm flipV="1">
            <a:off x="882108" y="1052945"/>
            <a:ext cx="0" cy="340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5CEC4D-6984-054E-B348-F913F9239EFD}"/>
              </a:ext>
            </a:extLst>
          </p:cNvPr>
          <p:cNvCxnSpPr>
            <a:cxnSpLocks/>
          </p:cNvCxnSpPr>
          <p:nvPr/>
        </p:nvCxnSpPr>
        <p:spPr>
          <a:xfrm>
            <a:off x="871329" y="4456249"/>
            <a:ext cx="43033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392E8E-9267-E02C-ADCA-EB0BC6F47D03}"/>
                  </a:ext>
                </a:extLst>
              </p14:cNvPr>
              <p14:cNvContentPartPr/>
              <p14:nvPr/>
            </p14:nvContentPartPr>
            <p14:xfrm>
              <a:off x="2030014" y="2928223"/>
              <a:ext cx="286" cy="34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392E8E-9267-E02C-ADCA-EB0BC6F47D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714" y="2825323"/>
                <a:ext cx="28600" cy="2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F49575-4C02-DA71-D092-50EB17971CC5}"/>
                  </a:ext>
                </a:extLst>
              </p:cNvPr>
              <p:cNvSpPr txBox="1"/>
              <p:nvPr/>
            </p:nvSpPr>
            <p:spPr>
              <a:xfrm>
                <a:off x="4571999" y="4419595"/>
                <a:ext cx="710223" cy="410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F49575-4C02-DA71-D092-50EB17971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4419595"/>
                <a:ext cx="710223" cy="410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9EF109-CD71-D9AD-1549-4484CA5E6045}"/>
              </a:ext>
            </a:extLst>
          </p:cNvPr>
          <p:cNvCxnSpPr>
            <a:cxnSpLocks/>
          </p:cNvCxnSpPr>
          <p:nvPr/>
        </p:nvCxnSpPr>
        <p:spPr>
          <a:xfrm flipV="1">
            <a:off x="879114" y="1432193"/>
            <a:ext cx="2935187" cy="2535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9F4711-FF6C-FAAF-31FB-EF49B9113E0D}"/>
                  </a:ext>
                </a:extLst>
              </p:cNvPr>
              <p:cNvSpPr txBox="1"/>
              <p:nvPr/>
            </p:nvSpPr>
            <p:spPr>
              <a:xfrm>
                <a:off x="385740" y="1018227"/>
                <a:ext cx="710223" cy="410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9F4711-FF6C-FAAF-31FB-EF49B9113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40" y="1018227"/>
                <a:ext cx="710223" cy="410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88D769-055E-B3DA-2BA1-5B4327EA67F3}"/>
              </a:ext>
            </a:extLst>
          </p:cNvPr>
          <p:cNvCxnSpPr>
            <a:cxnSpLocks/>
          </p:cNvCxnSpPr>
          <p:nvPr/>
        </p:nvCxnSpPr>
        <p:spPr>
          <a:xfrm>
            <a:off x="855424" y="2642015"/>
            <a:ext cx="3645869" cy="1825994"/>
          </a:xfrm>
          <a:prstGeom prst="line">
            <a:avLst/>
          </a:prstGeom>
          <a:ln>
            <a:solidFill>
              <a:srgbClr val="6903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DF945A-23C6-C189-D0AE-06484B55896C}"/>
                  </a:ext>
                </a:extLst>
              </p:cNvPr>
              <p:cNvSpPr txBox="1"/>
              <p:nvPr/>
            </p:nvSpPr>
            <p:spPr>
              <a:xfrm>
                <a:off x="4114484" y="4039600"/>
                <a:ext cx="710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690304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DF945A-23C6-C189-D0AE-06484B55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84" y="4039600"/>
                <a:ext cx="7102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04E0ED9-E73B-E49A-CA45-47BBD64205B5}"/>
              </a:ext>
            </a:extLst>
          </p:cNvPr>
          <p:cNvCxnSpPr>
            <a:cxnSpLocks/>
          </p:cNvCxnSpPr>
          <p:nvPr/>
        </p:nvCxnSpPr>
        <p:spPr>
          <a:xfrm flipH="1" flipV="1">
            <a:off x="924204" y="1567814"/>
            <a:ext cx="1685532" cy="285178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FA2D23-E482-A3BC-635A-D251A59757DE}"/>
                  </a:ext>
                </a:extLst>
              </p:cNvPr>
              <p:cNvSpPr txBox="1"/>
              <p:nvPr/>
            </p:nvSpPr>
            <p:spPr>
              <a:xfrm>
                <a:off x="3600503" y="1185898"/>
                <a:ext cx="710223" cy="410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FA2D23-E482-A3BC-635A-D251A5975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503" y="1185898"/>
                <a:ext cx="710223" cy="410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2C7B673-23A6-E4BB-FDDD-9F02580247EC}"/>
                  </a:ext>
                </a:extLst>
              </p:cNvPr>
              <p:cNvSpPr txBox="1"/>
              <p:nvPr/>
            </p:nvSpPr>
            <p:spPr>
              <a:xfrm>
                <a:off x="873334" y="1688027"/>
                <a:ext cx="710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2C7B673-23A6-E4BB-FDDD-9F0258024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34" y="1688027"/>
                <a:ext cx="71022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B5E4EDE3-1839-CA96-AD79-620F0DBB6423}"/>
              </a:ext>
            </a:extLst>
          </p:cNvPr>
          <p:cNvGrpSpPr/>
          <p:nvPr/>
        </p:nvGrpSpPr>
        <p:grpSpPr>
          <a:xfrm>
            <a:off x="538627" y="2981163"/>
            <a:ext cx="1491387" cy="1727044"/>
            <a:chOff x="538627" y="2981163"/>
            <a:chExt cx="1491387" cy="172704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382976-511E-8E2C-502C-E6C43CF0F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159" y="3139523"/>
              <a:ext cx="96221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07B3EC-3CBA-631B-EF05-0E2761E2E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512" y="3179436"/>
              <a:ext cx="0" cy="124015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FF704A6-233D-899B-B217-C26A0E98D874}"/>
                    </a:ext>
                  </a:extLst>
                </p:cNvPr>
                <p:cNvSpPr txBox="1"/>
                <p:nvPr/>
              </p:nvSpPr>
              <p:spPr>
                <a:xfrm>
                  <a:off x="538627" y="2981163"/>
                  <a:ext cx="484000" cy="3091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FF704A6-233D-899B-B217-C26A0E98D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627" y="2981163"/>
                  <a:ext cx="484000" cy="309133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9A86443-0125-90E7-DB29-D3C1A871055D}"/>
                    </a:ext>
                  </a:extLst>
                </p:cNvPr>
                <p:cNvSpPr txBox="1"/>
                <p:nvPr/>
              </p:nvSpPr>
              <p:spPr>
                <a:xfrm>
                  <a:off x="1623942" y="4399075"/>
                  <a:ext cx="406072" cy="3091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9A86443-0125-90E7-DB29-D3C1A8710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3942" y="4399075"/>
                  <a:ext cx="406072" cy="309132"/>
                </a:xfrm>
                <a:prstGeom prst="rect">
                  <a:avLst/>
                </a:prstGeom>
                <a:blipFill>
                  <a:blip r:embed="rId10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1567C4-158F-A2A7-6E13-4EB0587EBBBC}"/>
                </a:ext>
              </a:extLst>
            </p:cNvPr>
            <p:cNvSpPr/>
            <p:nvPr/>
          </p:nvSpPr>
          <p:spPr>
            <a:xfrm>
              <a:off x="1790552" y="3077516"/>
              <a:ext cx="101920" cy="10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B81B596-D3E9-DE65-C9D6-C5BB18983C42}"/>
              </a:ext>
            </a:extLst>
          </p:cNvPr>
          <p:cNvSpPr txBox="1">
            <a:spLocks/>
          </p:cNvSpPr>
          <p:nvPr/>
        </p:nvSpPr>
        <p:spPr>
          <a:xfrm>
            <a:off x="4656439" y="1283471"/>
            <a:ext cx="4453923" cy="3127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Now suppose there is an increase in supply. </a:t>
            </a:r>
          </a:p>
          <a:p>
            <a:pPr>
              <a:buClr>
                <a:srgbClr val="690304"/>
              </a:buClr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For both consumers: equilibrium price drops and quantity consumed increases. </a:t>
            </a:r>
          </a:p>
          <a:p>
            <a:pPr>
              <a:buClr>
                <a:srgbClr val="690304"/>
              </a:buClr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Magnitudes of the changes differ. Depend on the elasticities of demand. </a:t>
            </a:r>
          </a:p>
          <a:p>
            <a:pPr>
              <a:buClr>
                <a:srgbClr val="690304"/>
              </a:buClr>
            </a:pPr>
            <a:r>
              <a:rPr lang="en-US" sz="1400" b="1" dirty="0">
                <a:solidFill>
                  <a:srgbClr val="690304"/>
                </a:solidFill>
                <a:latin typeface="+mn-lt"/>
                <a:cs typeface="Times New Roman" panose="02020603050405020304" pitchFamily="18" charset="0"/>
              </a:rPr>
              <a:t>Bob (Elastic):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change in price is smaller, but change in the quantity is larger.</a:t>
            </a:r>
          </a:p>
          <a:p>
            <a:pPr>
              <a:buClr>
                <a:srgbClr val="690304"/>
              </a:buClr>
            </a:pPr>
            <a:r>
              <a:rPr lang="en-US" sz="1400" b="1" dirty="0">
                <a:solidFill>
                  <a:srgbClr val="002060"/>
                </a:solidFill>
                <a:cs typeface="Times New Roman" panose="02020603050405020304" pitchFamily="18" charset="0"/>
              </a:rPr>
              <a:t>Sandy (Inelastic):</a:t>
            </a:r>
            <a:r>
              <a:rPr lang="en-US" sz="1400" b="1" dirty="0">
                <a:solidFill>
                  <a:srgbClr val="690304"/>
                </a:solidFill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change in price is larger, but change in the quantity is smaller.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153698-6C5E-3744-5C08-D9ED1701AB92}"/>
              </a:ext>
            </a:extLst>
          </p:cNvPr>
          <p:cNvGrpSpPr/>
          <p:nvPr/>
        </p:nvGrpSpPr>
        <p:grpSpPr>
          <a:xfrm>
            <a:off x="455615" y="3280321"/>
            <a:ext cx="2365488" cy="1420485"/>
            <a:chOff x="455615" y="3280321"/>
            <a:chExt cx="2365488" cy="14204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ED0893A-D054-58AF-2322-C183E8F81B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333" y="3480281"/>
              <a:ext cx="1585234" cy="0"/>
            </a:xfrm>
            <a:prstGeom prst="line">
              <a:avLst/>
            </a:prstGeom>
            <a:ln w="12700">
              <a:solidFill>
                <a:srgbClr val="690304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B5632A-582D-FD76-012E-89F6615C0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3457" y="3481375"/>
              <a:ext cx="0" cy="938220"/>
            </a:xfrm>
            <a:prstGeom prst="line">
              <a:avLst/>
            </a:prstGeom>
            <a:ln w="12700">
              <a:solidFill>
                <a:srgbClr val="690304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3505ECD-0BF3-844E-BA67-D3D7AC280838}"/>
                    </a:ext>
                  </a:extLst>
                </p:cNvPr>
                <p:cNvSpPr txBox="1"/>
                <p:nvPr/>
              </p:nvSpPr>
              <p:spPr>
                <a:xfrm>
                  <a:off x="2226631" y="4391672"/>
                  <a:ext cx="594472" cy="3091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3505ECD-0BF3-844E-BA67-D3D7AC28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631" y="4391672"/>
                  <a:ext cx="594472" cy="309134"/>
                </a:xfrm>
                <a:prstGeom prst="rect">
                  <a:avLst/>
                </a:prstGeom>
                <a:blipFill>
                  <a:blip r:embed="rId11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9E0A807-075B-296A-733B-7D56435DE0FE}"/>
                </a:ext>
              </a:extLst>
            </p:cNvPr>
            <p:cNvSpPr/>
            <p:nvPr/>
          </p:nvSpPr>
          <p:spPr>
            <a:xfrm>
              <a:off x="2458567" y="3430415"/>
              <a:ext cx="101920" cy="101920"/>
            </a:xfrm>
            <a:prstGeom prst="ellipse">
              <a:avLst/>
            </a:prstGeom>
            <a:solidFill>
              <a:srgbClr val="69030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AFB8DA4-109B-61CC-7922-18982C744608}"/>
                    </a:ext>
                  </a:extLst>
                </p:cNvPr>
                <p:cNvSpPr txBox="1"/>
                <p:nvPr/>
              </p:nvSpPr>
              <p:spPr>
                <a:xfrm>
                  <a:off x="455615" y="3280321"/>
                  <a:ext cx="594473" cy="3091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AFB8DA4-109B-61CC-7922-18982C744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15" y="3280321"/>
                  <a:ext cx="594473" cy="309134"/>
                </a:xfrm>
                <a:prstGeom prst="rect">
                  <a:avLst/>
                </a:prstGeom>
                <a:blipFill>
                  <a:blip r:embed="rId1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C99E149-24BA-3AD4-B653-D28D0A13ABBE}"/>
              </a:ext>
            </a:extLst>
          </p:cNvPr>
          <p:cNvGrpSpPr/>
          <p:nvPr/>
        </p:nvGrpSpPr>
        <p:grpSpPr>
          <a:xfrm>
            <a:off x="461784" y="3524479"/>
            <a:ext cx="2036597" cy="1176327"/>
            <a:chOff x="461784" y="3524479"/>
            <a:chExt cx="2036597" cy="117632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572E06C-EA44-8B63-5210-0664F64F85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158" y="3722735"/>
              <a:ext cx="1296852" cy="0"/>
            </a:xfrm>
            <a:prstGeom prst="line">
              <a:avLst/>
            </a:prstGeom>
            <a:ln w="12700">
              <a:solidFill>
                <a:srgbClr val="00206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1269E9-85AA-3B48-53C3-3028FDBBE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2689" y="3722735"/>
              <a:ext cx="0" cy="716068"/>
            </a:xfrm>
            <a:prstGeom prst="line">
              <a:avLst/>
            </a:prstGeom>
            <a:ln w="12700">
              <a:solidFill>
                <a:srgbClr val="00206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5D15B6F-1C49-44FE-B512-BA423B6F0FEF}"/>
                    </a:ext>
                  </a:extLst>
                </p:cNvPr>
                <p:cNvSpPr txBox="1"/>
                <p:nvPr/>
              </p:nvSpPr>
              <p:spPr>
                <a:xfrm>
                  <a:off x="1903909" y="4391672"/>
                  <a:ext cx="594472" cy="3091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5D15B6F-1C49-44FE-B512-BA423B6F0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909" y="4391672"/>
                  <a:ext cx="594472" cy="309134"/>
                </a:xfrm>
                <a:prstGeom prst="rect">
                  <a:avLst/>
                </a:prstGeom>
                <a:blipFill>
                  <a:blip r:embed="rId13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9BAC100-1232-0CCD-FA91-F2EE05F836B4}"/>
                </a:ext>
              </a:extLst>
            </p:cNvPr>
            <p:cNvSpPr/>
            <p:nvPr/>
          </p:nvSpPr>
          <p:spPr>
            <a:xfrm>
              <a:off x="2121903" y="3671775"/>
              <a:ext cx="101920" cy="1019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61F982E-777C-1432-FF9C-C72CE6D4E35B}"/>
                    </a:ext>
                  </a:extLst>
                </p:cNvPr>
                <p:cNvSpPr txBox="1"/>
                <p:nvPr/>
              </p:nvSpPr>
              <p:spPr>
                <a:xfrm>
                  <a:off x="461784" y="3524479"/>
                  <a:ext cx="594473" cy="3091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61F982E-777C-1432-FF9C-C72CE6D4E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84" y="3524479"/>
                  <a:ext cx="594473" cy="309134"/>
                </a:xfrm>
                <a:prstGeom prst="rect">
                  <a:avLst/>
                </a:prstGeom>
                <a:blipFill>
                  <a:blip r:embed="rId1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7411FD3-31F9-6A43-56F5-686A7F55A530}"/>
              </a:ext>
            </a:extLst>
          </p:cNvPr>
          <p:cNvGrpSpPr/>
          <p:nvPr/>
        </p:nvGrpSpPr>
        <p:grpSpPr>
          <a:xfrm>
            <a:off x="1307431" y="1662878"/>
            <a:ext cx="3193862" cy="2805131"/>
            <a:chOff x="1307431" y="1662878"/>
            <a:chExt cx="3193862" cy="280513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860EA3-BE88-1FDB-4F99-D3C97BBFA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7431" y="1848917"/>
              <a:ext cx="3097539" cy="26190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62D3979-09E6-7259-20DA-F9AFBF4E19FD}"/>
                    </a:ext>
                  </a:extLst>
                </p:cNvPr>
                <p:cNvSpPr txBox="1"/>
                <p:nvPr/>
              </p:nvSpPr>
              <p:spPr>
                <a:xfrm>
                  <a:off x="3791070" y="1662878"/>
                  <a:ext cx="71022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62D3979-09E6-7259-20DA-F9AFBF4E1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070" y="1662878"/>
                  <a:ext cx="710223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6ECCD09-343F-2DE4-A76D-014F9BD18D0C}"/>
                </a:ext>
              </a:extLst>
            </p:cNvPr>
            <p:cNvCxnSpPr/>
            <p:nvPr/>
          </p:nvCxnSpPr>
          <p:spPr>
            <a:xfrm>
              <a:off x="3239721" y="2082890"/>
              <a:ext cx="361860" cy="36186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123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Elasticities of Supply and Demand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93B125-73A6-2DB5-DA73-CFB9CF6D3BFB}"/>
              </a:ext>
            </a:extLst>
          </p:cNvPr>
          <p:cNvSpPr txBox="1">
            <a:spLocks/>
          </p:cNvSpPr>
          <p:nvPr/>
        </p:nvSpPr>
        <p:spPr>
          <a:xfrm>
            <a:off x="66304" y="563710"/>
            <a:ext cx="9049265" cy="84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Suppose we have two firms: </a:t>
            </a:r>
            <a:r>
              <a:rPr lang="en-US" sz="1400" b="1" dirty="0">
                <a:solidFill>
                  <a:srgbClr val="690304"/>
                </a:solidFill>
                <a:latin typeface="+mn-lt"/>
                <a:cs typeface="Times New Roman" panose="02020603050405020304" pitchFamily="18" charset="0"/>
              </a:rPr>
              <a:t>Apple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Samsung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. Both are producing at the same equilibrium point. The only difference is that </a:t>
            </a:r>
            <a:r>
              <a:rPr lang="en-US" sz="14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Samsung’s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supply for cellphones is more </a:t>
            </a:r>
            <a:r>
              <a:rPr lang="en-US" sz="14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inelastic.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D5A8AC-63A7-22D0-AF93-3CBD363DBABA}"/>
              </a:ext>
            </a:extLst>
          </p:cNvPr>
          <p:cNvCxnSpPr>
            <a:cxnSpLocks/>
          </p:cNvCxnSpPr>
          <p:nvPr/>
        </p:nvCxnSpPr>
        <p:spPr>
          <a:xfrm flipV="1">
            <a:off x="882108" y="1052945"/>
            <a:ext cx="0" cy="340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5CEC4D-6984-054E-B348-F913F9239EFD}"/>
              </a:ext>
            </a:extLst>
          </p:cNvPr>
          <p:cNvCxnSpPr>
            <a:cxnSpLocks/>
          </p:cNvCxnSpPr>
          <p:nvPr/>
        </p:nvCxnSpPr>
        <p:spPr>
          <a:xfrm>
            <a:off x="871329" y="4456249"/>
            <a:ext cx="43033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392E8E-9267-E02C-ADCA-EB0BC6F47D03}"/>
                  </a:ext>
                </a:extLst>
              </p14:cNvPr>
              <p14:cNvContentPartPr/>
              <p14:nvPr/>
            </p14:nvContentPartPr>
            <p14:xfrm>
              <a:off x="2030014" y="2928223"/>
              <a:ext cx="286" cy="34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392E8E-9267-E02C-ADCA-EB0BC6F47D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714" y="2825323"/>
                <a:ext cx="28600" cy="2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F49575-4C02-DA71-D092-50EB17971CC5}"/>
                  </a:ext>
                </a:extLst>
              </p:cNvPr>
              <p:cNvSpPr txBox="1"/>
              <p:nvPr/>
            </p:nvSpPr>
            <p:spPr>
              <a:xfrm>
                <a:off x="4571999" y="4419595"/>
                <a:ext cx="710223" cy="410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F49575-4C02-DA71-D092-50EB17971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4419595"/>
                <a:ext cx="710223" cy="410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9EF109-CD71-D9AD-1549-4484CA5E6045}"/>
              </a:ext>
            </a:extLst>
          </p:cNvPr>
          <p:cNvCxnSpPr>
            <a:cxnSpLocks/>
          </p:cNvCxnSpPr>
          <p:nvPr/>
        </p:nvCxnSpPr>
        <p:spPr>
          <a:xfrm>
            <a:off x="862881" y="2266950"/>
            <a:ext cx="2217788" cy="217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9F4711-FF6C-FAAF-31FB-EF49B9113E0D}"/>
                  </a:ext>
                </a:extLst>
              </p:cNvPr>
              <p:cNvSpPr txBox="1"/>
              <p:nvPr/>
            </p:nvSpPr>
            <p:spPr>
              <a:xfrm>
                <a:off x="385740" y="1018227"/>
                <a:ext cx="710223" cy="410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9F4711-FF6C-FAAF-31FB-EF49B9113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40" y="1018227"/>
                <a:ext cx="710223" cy="410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88D769-055E-B3DA-2BA1-5B4327EA67F3}"/>
              </a:ext>
            </a:extLst>
          </p:cNvPr>
          <p:cNvCxnSpPr>
            <a:cxnSpLocks/>
          </p:cNvCxnSpPr>
          <p:nvPr/>
        </p:nvCxnSpPr>
        <p:spPr>
          <a:xfrm flipV="1">
            <a:off x="897058" y="1749166"/>
            <a:ext cx="3355520" cy="1810734"/>
          </a:xfrm>
          <a:prstGeom prst="line">
            <a:avLst/>
          </a:prstGeom>
          <a:ln>
            <a:solidFill>
              <a:srgbClr val="6903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DF945A-23C6-C189-D0AE-06484B55896C}"/>
                  </a:ext>
                </a:extLst>
              </p:cNvPr>
              <p:cNvSpPr txBox="1"/>
              <p:nvPr/>
            </p:nvSpPr>
            <p:spPr>
              <a:xfrm>
                <a:off x="3689518" y="1923185"/>
                <a:ext cx="710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690304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DF945A-23C6-C189-D0AE-06484B55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518" y="1923185"/>
                <a:ext cx="7102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04E0ED9-E73B-E49A-CA45-47BBD64205B5}"/>
              </a:ext>
            </a:extLst>
          </p:cNvPr>
          <p:cNvCxnSpPr>
            <a:cxnSpLocks/>
          </p:cNvCxnSpPr>
          <p:nvPr/>
        </p:nvCxnSpPr>
        <p:spPr>
          <a:xfrm flipV="1">
            <a:off x="969042" y="1126287"/>
            <a:ext cx="1858067" cy="33414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FA2D23-E482-A3BC-635A-D251A59757DE}"/>
                  </a:ext>
                </a:extLst>
              </p:cNvPr>
              <p:cNvSpPr txBox="1"/>
              <p:nvPr/>
            </p:nvSpPr>
            <p:spPr>
              <a:xfrm>
                <a:off x="2812490" y="4116532"/>
                <a:ext cx="710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FA2D23-E482-A3BC-635A-D251A5975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90" y="4116532"/>
                <a:ext cx="71022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2C7B673-23A6-E4BB-FDDD-9F02580247EC}"/>
                  </a:ext>
                </a:extLst>
              </p:cNvPr>
              <p:cNvSpPr txBox="1"/>
              <p:nvPr/>
            </p:nvSpPr>
            <p:spPr>
              <a:xfrm>
                <a:off x="2505368" y="1269174"/>
                <a:ext cx="710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2C7B673-23A6-E4BB-FDDD-9F0258024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368" y="1269174"/>
                <a:ext cx="71022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B81B596-D3E9-DE65-C9D6-C5BB18983C42}"/>
              </a:ext>
            </a:extLst>
          </p:cNvPr>
          <p:cNvSpPr txBox="1">
            <a:spLocks/>
          </p:cNvSpPr>
          <p:nvPr/>
        </p:nvSpPr>
        <p:spPr>
          <a:xfrm>
            <a:off x="4656439" y="1283471"/>
            <a:ext cx="4453923" cy="3127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Now suppose there is an increase in demand. </a:t>
            </a:r>
          </a:p>
          <a:p>
            <a:pPr>
              <a:buClr>
                <a:srgbClr val="690304"/>
              </a:buClr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For both suppliers: equilibrium price and quantity produced increases. </a:t>
            </a:r>
          </a:p>
          <a:p>
            <a:pPr>
              <a:buClr>
                <a:srgbClr val="690304"/>
              </a:buClr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Magnitudes of the changes differ. Depend on the elasticities of supply. </a:t>
            </a:r>
          </a:p>
          <a:p>
            <a:pPr>
              <a:buClr>
                <a:srgbClr val="690304"/>
              </a:buClr>
            </a:pPr>
            <a:r>
              <a:rPr lang="en-US" sz="1400" b="1" dirty="0">
                <a:solidFill>
                  <a:srgbClr val="690304"/>
                </a:solidFill>
                <a:latin typeface="+mn-lt"/>
                <a:cs typeface="Times New Roman" panose="02020603050405020304" pitchFamily="18" charset="0"/>
              </a:rPr>
              <a:t>Apple (Elastic):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change in price is smaller, but change in the quantity is larger.</a:t>
            </a:r>
          </a:p>
          <a:p>
            <a:pPr>
              <a:buClr>
                <a:srgbClr val="690304"/>
              </a:buClr>
            </a:pPr>
            <a:r>
              <a:rPr lang="en-US" sz="1400" b="1" dirty="0">
                <a:solidFill>
                  <a:srgbClr val="002060"/>
                </a:solidFill>
                <a:cs typeface="Times New Roman" panose="02020603050405020304" pitchFamily="18" charset="0"/>
              </a:rPr>
              <a:t>Samsung (Inelastic):</a:t>
            </a:r>
            <a:r>
              <a:rPr lang="en-US" sz="1400" b="1" dirty="0">
                <a:solidFill>
                  <a:srgbClr val="690304"/>
                </a:solidFill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change in price is larger, but change in the quantity is smaller.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7411FD3-31F9-6A43-56F5-686A7F55A530}"/>
              </a:ext>
            </a:extLst>
          </p:cNvPr>
          <p:cNvGrpSpPr/>
          <p:nvPr/>
        </p:nvGrpSpPr>
        <p:grpSpPr>
          <a:xfrm>
            <a:off x="1022627" y="1561269"/>
            <a:ext cx="3211899" cy="2690281"/>
            <a:chOff x="1022627" y="1561269"/>
            <a:chExt cx="3211899" cy="269028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860EA3-BE88-1FDB-4F99-D3C97BBFA61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627" y="1561269"/>
              <a:ext cx="2768443" cy="2690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62D3979-09E6-7259-20DA-F9AFBF4E19FD}"/>
                    </a:ext>
                  </a:extLst>
                </p:cNvPr>
                <p:cNvSpPr txBox="1"/>
                <p:nvPr/>
              </p:nvSpPr>
              <p:spPr>
                <a:xfrm>
                  <a:off x="3524303" y="3943270"/>
                  <a:ext cx="71022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62D3979-09E6-7259-20DA-F9AFBF4E1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303" y="3943270"/>
                  <a:ext cx="71022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6ECCD09-343F-2DE4-A76D-014F9BD18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3934" y="2361343"/>
              <a:ext cx="308635" cy="27599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153698-6C5E-3744-5C08-D9ED1701AB92}"/>
              </a:ext>
            </a:extLst>
          </p:cNvPr>
          <p:cNvGrpSpPr/>
          <p:nvPr/>
        </p:nvGrpSpPr>
        <p:grpSpPr>
          <a:xfrm>
            <a:off x="447116" y="2614501"/>
            <a:ext cx="2147058" cy="2093934"/>
            <a:chOff x="663635" y="3280321"/>
            <a:chExt cx="2147058" cy="20939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ED0893A-D054-58AF-2322-C183E8F81B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3577" y="3480281"/>
              <a:ext cx="1344990" cy="0"/>
            </a:xfrm>
            <a:prstGeom prst="line">
              <a:avLst/>
            </a:prstGeom>
            <a:ln w="12700">
              <a:solidFill>
                <a:srgbClr val="690304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B5632A-582D-FD76-012E-89F6615C0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3457" y="3481375"/>
              <a:ext cx="0" cy="1640695"/>
            </a:xfrm>
            <a:prstGeom prst="line">
              <a:avLst/>
            </a:prstGeom>
            <a:ln w="12700">
              <a:solidFill>
                <a:srgbClr val="690304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3505ECD-0BF3-844E-BA67-D3D7AC280838}"/>
                    </a:ext>
                  </a:extLst>
                </p:cNvPr>
                <p:cNvSpPr txBox="1"/>
                <p:nvPr/>
              </p:nvSpPr>
              <p:spPr>
                <a:xfrm>
                  <a:off x="2216221" y="5065121"/>
                  <a:ext cx="594472" cy="3091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3505ECD-0BF3-844E-BA67-D3D7AC28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6221" y="5065121"/>
                  <a:ext cx="594472" cy="309134"/>
                </a:xfrm>
                <a:prstGeom prst="rect">
                  <a:avLst/>
                </a:prstGeom>
                <a:blipFill>
                  <a:blip r:embed="rId10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9E0A807-075B-296A-733B-7D56435DE0FE}"/>
                </a:ext>
              </a:extLst>
            </p:cNvPr>
            <p:cNvSpPr/>
            <p:nvPr/>
          </p:nvSpPr>
          <p:spPr>
            <a:xfrm>
              <a:off x="2458567" y="3430415"/>
              <a:ext cx="101920" cy="101920"/>
            </a:xfrm>
            <a:prstGeom prst="ellipse">
              <a:avLst/>
            </a:prstGeom>
            <a:solidFill>
              <a:srgbClr val="69030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AFB8DA4-109B-61CC-7922-18982C744608}"/>
                    </a:ext>
                  </a:extLst>
                </p:cNvPr>
                <p:cNvSpPr txBox="1"/>
                <p:nvPr/>
              </p:nvSpPr>
              <p:spPr>
                <a:xfrm>
                  <a:off x="663635" y="3280321"/>
                  <a:ext cx="594473" cy="3091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690304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AFB8DA4-109B-61CC-7922-18982C744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35" y="3280321"/>
                  <a:ext cx="594473" cy="309134"/>
                </a:xfrm>
                <a:prstGeom prst="rect">
                  <a:avLst/>
                </a:prstGeom>
                <a:blipFill>
                  <a:blip r:embed="rId11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C99E149-24BA-3AD4-B653-D28D0A13ABBE}"/>
              </a:ext>
            </a:extLst>
          </p:cNvPr>
          <p:cNvGrpSpPr/>
          <p:nvPr/>
        </p:nvGrpSpPr>
        <p:grpSpPr>
          <a:xfrm>
            <a:off x="443108" y="2366720"/>
            <a:ext cx="1893308" cy="2334886"/>
            <a:chOff x="591682" y="3533832"/>
            <a:chExt cx="1893308" cy="2334886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572E06C-EA44-8B63-5210-0664F64F85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5632" y="3721384"/>
              <a:ext cx="1118378" cy="1351"/>
            </a:xfrm>
            <a:prstGeom prst="line">
              <a:avLst/>
            </a:prstGeom>
            <a:ln w="12700">
              <a:solidFill>
                <a:srgbClr val="00206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1269E9-85AA-3B48-53C3-3028FDBBE74D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H="1" flipV="1">
              <a:off x="2182689" y="3722735"/>
              <a:ext cx="5065" cy="1836849"/>
            </a:xfrm>
            <a:prstGeom prst="line">
              <a:avLst/>
            </a:prstGeom>
            <a:ln w="12700">
              <a:solidFill>
                <a:srgbClr val="00206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5D15B6F-1C49-44FE-B512-BA423B6F0FEF}"/>
                    </a:ext>
                  </a:extLst>
                </p:cNvPr>
                <p:cNvSpPr txBox="1"/>
                <p:nvPr/>
              </p:nvSpPr>
              <p:spPr>
                <a:xfrm>
                  <a:off x="1890518" y="5559584"/>
                  <a:ext cx="594472" cy="3091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5D15B6F-1C49-44FE-B512-BA423B6F0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518" y="5559584"/>
                  <a:ext cx="594472" cy="309134"/>
                </a:xfrm>
                <a:prstGeom prst="rect">
                  <a:avLst/>
                </a:prstGeom>
                <a:blipFill>
                  <a:blip r:embed="rId12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9BAC100-1232-0CCD-FA91-F2EE05F836B4}"/>
                </a:ext>
              </a:extLst>
            </p:cNvPr>
            <p:cNvSpPr/>
            <p:nvPr/>
          </p:nvSpPr>
          <p:spPr>
            <a:xfrm>
              <a:off x="2121903" y="3671775"/>
              <a:ext cx="101920" cy="1019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61F982E-777C-1432-FF9C-C72CE6D4E35B}"/>
                    </a:ext>
                  </a:extLst>
                </p:cNvPr>
                <p:cNvSpPr txBox="1"/>
                <p:nvPr/>
              </p:nvSpPr>
              <p:spPr>
                <a:xfrm>
                  <a:off x="591682" y="3533832"/>
                  <a:ext cx="594473" cy="3091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61F982E-777C-1432-FF9C-C72CE6D4E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82" y="3533832"/>
                  <a:ext cx="594473" cy="309134"/>
                </a:xfrm>
                <a:prstGeom prst="rect">
                  <a:avLst/>
                </a:prstGeom>
                <a:blipFill>
                  <a:blip r:embed="rId13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E4EDE3-1839-CA96-AD79-620F0DBB6423}"/>
              </a:ext>
            </a:extLst>
          </p:cNvPr>
          <p:cNvGrpSpPr/>
          <p:nvPr/>
        </p:nvGrpSpPr>
        <p:grpSpPr>
          <a:xfrm>
            <a:off x="524398" y="2990578"/>
            <a:ext cx="1378814" cy="1727044"/>
            <a:chOff x="651200" y="2981163"/>
            <a:chExt cx="1378814" cy="172704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382976-511E-8E2C-502C-E6C43CF0F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136" y="3139523"/>
              <a:ext cx="82923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07B3EC-3CBA-631B-EF05-0E2761E2E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512" y="3179436"/>
              <a:ext cx="0" cy="124015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FF704A6-233D-899B-B217-C26A0E98D874}"/>
                    </a:ext>
                  </a:extLst>
                </p:cNvPr>
                <p:cNvSpPr txBox="1"/>
                <p:nvPr/>
              </p:nvSpPr>
              <p:spPr>
                <a:xfrm>
                  <a:off x="651200" y="2981163"/>
                  <a:ext cx="484000" cy="3091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FF704A6-233D-899B-B217-C26A0E98D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00" y="2981163"/>
                  <a:ext cx="484000" cy="309133"/>
                </a:xfrm>
                <a:prstGeom prst="rect">
                  <a:avLst/>
                </a:prstGeom>
                <a:blipFill>
                  <a:blip r:embed="rId14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9A86443-0125-90E7-DB29-D3C1A871055D}"/>
                    </a:ext>
                  </a:extLst>
                </p:cNvPr>
                <p:cNvSpPr txBox="1"/>
                <p:nvPr/>
              </p:nvSpPr>
              <p:spPr>
                <a:xfrm>
                  <a:off x="1623942" y="4399075"/>
                  <a:ext cx="406072" cy="3091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9A86443-0125-90E7-DB29-D3C1A8710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3942" y="4399075"/>
                  <a:ext cx="406072" cy="309132"/>
                </a:xfrm>
                <a:prstGeom prst="rect">
                  <a:avLst/>
                </a:prstGeom>
                <a:blipFill>
                  <a:blip r:embed="rId15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1567C4-158F-A2A7-6E13-4EB0587EBBBC}"/>
                </a:ext>
              </a:extLst>
            </p:cNvPr>
            <p:cNvSpPr/>
            <p:nvPr/>
          </p:nvSpPr>
          <p:spPr>
            <a:xfrm>
              <a:off x="1790552" y="3077516"/>
              <a:ext cx="101920" cy="10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90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Empirical Considerations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3DCD8C22-0BA2-1FB7-3948-72DFE0F15594}"/>
              </a:ext>
            </a:extLst>
          </p:cNvPr>
          <p:cNvSpPr txBox="1">
            <a:spLocks/>
          </p:cNvSpPr>
          <p:nvPr/>
        </p:nvSpPr>
        <p:spPr>
          <a:xfrm>
            <a:off x="47367" y="687450"/>
            <a:ext cx="9049265" cy="655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When we look at data, what can we infer about the market? </a:t>
            </a: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81812B-2FDC-0902-3425-950CD7D68307}"/>
              </a:ext>
            </a:extLst>
          </p:cNvPr>
          <p:cNvGrpSpPr/>
          <p:nvPr/>
        </p:nvGrpSpPr>
        <p:grpSpPr>
          <a:xfrm>
            <a:off x="5672714" y="1215797"/>
            <a:ext cx="3343059" cy="3379128"/>
            <a:chOff x="5672714" y="1215797"/>
            <a:chExt cx="3343059" cy="337912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7DD47A-A046-FEFF-282D-78E41B641861}"/>
                </a:ext>
              </a:extLst>
            </p:cNvPr>
            <p:cNvGrpSpPr/>
            <p:nvPr/>
          </p:nvGrpSpPr>
          <p:grpSpPr>
            <a:xfrm>
              <a:off x="5672714" y="1722108"/>
              <a:ext cx="3343059" cy="2872817"/>
              <a:chOff x="-56529" y="749184"/>
              <a:chExt cx="4596458" cy="3949911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654FEA04-6B3E-7B4E-514E-C095873EDF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185" y="1379442"/>
                <a:ext cx="0" cy="306807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627B877-8669-8B7D-0BE6-C27CDED2B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453" y="4447512"/>
                <a:ext cx="351514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E9A9E00E-7255-F2F2-91D8-3EAD0656ADE2}"/>
                      </a:ext>
                    </a:extLst>
                  </p14:cNvPr>
                  <p14:cNvContentPartPr/>
                  <p14:nvPr/>
                </p14:nvContentPartPr>
                <p14:xfrm>
                  <a:off x="1725056" y="2926188"/>
                  <a:ext cx="285" cy="341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1392E8E-9267-E02C-ADCA-EB0BC6F47D0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710806" y="2823888"/>
                    <a:ext cx="28500" cy="20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CE49C1FE-77BA-513C-C5CD-FBA2FF1E7CE1}"/>
                      </a:ext>
                    </a:extLst>
                  </p:cNvPr>
                  <p:cNvSpPr txBox="1"/>
                  <p:nvPr/>
                </p:nvSpPr>
                <p:spPr>
                  <a:xfrm>
                    <a:off x="3832821" y="4290735"/>
                    <a:ext cx="707108" cy="4083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BF49575-4C02-DA71-D092-50EB17971C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2821" y="4290735"/>
                    <a:ext cx="707108" cy="4083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266A56-A46C-943A-F492-444819FD5A6E}"/>
                  </a:ext>
                </a:extLst>
              </p:cNvPr>
              <p:cNvSpPr txBox="1"/>
              <p:nvPr/>
            </p:nvSpPr>
            <p:spPr>
              <a:xfrm>
                <a:off x="117358" y="749184"/>
                <a:ext cx="4281822" cy="473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400" b="1" dirty="0">
                    <a:latin typeface="+mn-lt"/>
                    <a:cs typeface="Times New Roman" panose="02020603050405020304" pitchFamily="18" charset="0"/>
                  </a:rPr>
                  <a:t>Light Weight Vehicles Market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DC1947D-07F6-BED5-7218-20E6F7E790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2185" y="2941303"/>
                <a:ext cx="1137469" cy="998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314D30-0B88-5646-4EFA-C3E429CBB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5389" y="2951864"/>
                <a:ext cx="0" cy="145299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65D59AB-FAB0-B189-4A78-7E014845FB49}"/>
                      </a:ext>
                    </a:extLst>
                  </p:cNvPr>
                  <p:cNvSpPr txBox="1"/>
                  <p:nvPr/>
                </p:nvSpPr>
                <p:spPr>
                  <a:xfrm>
                    <a:off x="-56529" y="2828072"/>
                    <a:ext cx="99615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FF704A6-233D-899B-B217-C26A0E98D8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6529" y="2828072"/>
                    <a:ext cx="99615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F7F2484-1D15-9EC1-0976-44E0FA921A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9204" y="1436719"/>
                <a:ext cx="2922313" cy="252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AA9AD42-979E-2734-C2CF-7B387F410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7358" y="1200733"/>
                    <a:ext cx="707108" cy="4083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99F4711-FF6C-FAAF-31FB-EF49B9113E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358" y="1200733"/>
                    <a:ext cx="707108" cy="40836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522DA3C-84F3-D4B6-5E0F-738D2E711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798" y="1837262"/>
                <a:ext cx="2688837" cy="26268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9BC7DE3-917B-5426-4E65-E1C6E014350F}"/>
                      </a:ext>
                    </a:extLst>
                  </p:cNvPr>
                  <p:cNvSpPr txBox="1"/>
                  <p:nvPr/>
                </p:nvSpPr>
                <p:spPr>
                  <a:xfrm>
                    <a:off x="3039316" y="4060426"/>
                    <a:ext cx="707108" cy="4083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2DF945A-23C6-C189-D0AE-06484B558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9316" y="4060426"/>
                    <a:ext cx="707108" cy="4083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34A6D42-66F3-CFAA-501A-1588188F564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4955" y="4390589"/>
                    <a:ext cx="404291" cy="3077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9A86443-0125-90E7-DB29-D3C1A8710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4955" y="4390589"/>
                    <a:ext cx="404291" cy="30777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748867E-DF9E-3CB0-934D-48F3020101B0}"/>
                  </a:ext>
                </a:extLst>
              </p:cNvPr>
              <p:cNvSpPr/>
              <p:nvPr/>
            </p:nvSpPr>
            <p:spPr>
              <a:xfrm>
                <a:off x="1668918" y="2899869"/>
                <a:ext cx="101473" cy="1014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D00D67C-D5F8-36CA-F2D7-5D83C0B2B627}"/>
                      </a:ext>
                    </a:extLst>
                  </p:cNvPr>
                  <p:cNvSpPr txBox="1"/>
                  <p:nvPr/>
                </p:nvSpPr>
                <p:spPr>
                  <a:xfrm>
                    <a:off x="3288656" y="1191505"/>
                    <a:ext cx="707108" cy="4083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51FA2D23-E482-A3BC-635A-D251A59757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8656" y="1191505"/>
                    <a:ext cx="707108" cy="40836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Content Placeholder 3">
              <a:extLst>
                <a:ext uri="{FF2B5EF4-FFF2-40B4-BE49-F238E27FC236}">
                  <a16:creationId xmlns:a16="http://schemas.microsoft.com/office/drawing/2014/main" id="{2BB71677-75A7-7EDC-0332-729B3EB1B624}"/>
                </a:ext>
              </a:extLst>
            </p:cNvPr>
            <p:cNvSpPr txBox="1">
              <a:spLocks/>
            </p:cNvSpPr>
            <p:nvPr/>
          </p:nvSpPr>
          <p:spPr>
            <a:xfrm>
              <a:off x="6034972" y="1215797"/>
              <a:ext cx="2980801" cy="6552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charset="2"/>
                <a:buChar char="§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690304"/>
                </a:buClr>
                <a:buNone/>
              </a:pPr>
              <a:r>
                <a:rPr lang="en-US" sz="1400" dirty="0">
                  <a:latin typeface="+mn-lt"/>
                  <a:cs typeface="Times New Roman" panose="02020603050405020304" pitchFamily="18" charset="0"/>
                </a:rPr>
                <a:t>…relates to this chart?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14226C-FFCF-D5A3-39EF-B0880BFEF98C}"/>
              </a:ext>
            </a:extLst>
          </p:cNvPr>
          <p:cNvGrpSpPr/>
          <p:nvPr/>
        </p:nvGrpSpPr>
        <p:grpSpPr>
          <a:xfrm>
            <a:off x="230597" y="1283601"/>
            <a:ext cx="5373792" cy="2298190"/>
            <a:chOff x="230597" y="1283601"/>
            <a:chExt cx="5373792" cy="2298190"/>
          </a:xfrm>
        </p:grpSpPr>
        <p:sp>
          <p:nvSpPr>
            <p:cNvPr id="32" name="Content Placeholder 3">
              <a:extLst>
                <a:ext uri="{FF2B5EF4-FFF2-40B4-BE49-F238E27FC236}">
                  <a16:creationId xmlns:a16="http://schemas.microsoft.com/office/drawing/2014/main" id="{76FACC51-EE9E-C517-514B-D1B70243BB80}"/>
                </a:ext>
              </a:extLst>
            </p:cNvPr>
            <p:cNvSpPr txBox="1">
              <a:spLocks/>
            </p:cNvSpPr>
            <p:nvPr/>
          </p:nvSpPr>
          <p:spPr>
            <a:xfrm>
              <a:off x="230597" y="1283601"/>
              <a:ext cx="5373792" cy="6552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charset="2"/>
                <a:buChar char="§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690304"/>
                </a:buClr>
                <a:buNone/>
              </a:pPr>
              <a:r>
                <a:rPr lang="en-US" sz="1400" dirty="0">
                  <a:latin typeface="+mn-lt"/>
                  <a:cs typeface="Times New Roman" panose="02020603050405020304" pitchFamily="18" charset="0"/>
                </a:rPr>
                <a:t>How does this chart…. </a:t>
              </a:r>
            </a:p>
            <a:p>
              <a:pPr marL="0" indent="0">
                <a:buClr>
                  <a:srgbClr val="690304"/>
                </a:buClr>
                <a:buNone/>
              </a:pPr>
              <a:endParaRPr lang="en-US" sz="1400" dirty="0">
                <a:latin typeface="+mn-lt"/>
                <a:cs typeface="Times New Roman" panose="02020603050405020304" pitchFamily="18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0EC68D4-68F0-42C8-56A1-C831E8CC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9179" y="1624616"/>
              <a:ext cx="5226596" cy="195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686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Empirical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3">
                <a:extLst>
                  <a:ext uri="{FF2B5EF4-FFF2-40B4-BE49-F238E27FC236}">
                    <a16:creationId xmlns:a16="http://schemas.microsoft.com/office/drawing/2014/main" id="{3DCD8C22-0BA2-1FB7-3948-72DFE0F155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35" y="3142827"/>
                <a:ext cx="9049265" cy="1605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90304"/>
                  </a:buClr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What does this data represent? </a:t>
                </a:r>
              </a:p>
              <a:p>
                <a:pPr>
                  <a:buClr>
                    <a:srgbClr val="690304"/>
                  </a:buClr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Each point in the chart shows the number of cars sold in the US. Each time one guy buys a car from the dealership, it is a small meeting between suppliers and consumers. This shows the aggregated results of all such transactions in the economy. </a:t>
                </a:r>
              </a:p>
              <a:p>
                <a:pPr>
                  <a:buClr>
                    <a:srgbClr val="690304"/>
                  </a:buClr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In our model, this is graph that shows 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 changes over time. For example, we know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𝑎𝑝𝑟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=18.3</m:t>
                    </m:r>
                  </m:oMath>
                </a14:m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 million units.</a:t>
                </a:r>
              </a:p>
              <a:p>
                <a:pPr>
                  <a:buClr>
                    <a:srgbClr val="690304"/>
                  </a:buClr>
                  <a:buFont typeface="Wingdings" panose="05000000000000000000" pitchFamily="2" charset="2"/>
                  <a:buChar char="§"/>
                </a:pPr>
                <a:endParaRPr lang="en-US" sz="14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Wingdings" panose="05000000000000000000" pitchFamily="2" charset="2"/>
                  <a:buChar char="§"/>
                </a:pPr>
                <a:endParaRPr lang="en-US" sz="14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Wingdings" panose="05000000000000000000" pitchFamily="2" charset="2"/>
                  <a:buChar char="§"/>
                </a:pPr>
                <a:endParaRPr lang="en-US" sz="14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Content Placeholder 3">
                <a:extLst>
                  <a:ext uri="{FF2B5EF4-FFF2-40B4-BE49-F238E27FC236}">
                    <a16:creationId xmlns:a16="http://schemas.microsoft.com/office/drawing/2014/main" id="{3DCD8C22-0BA2-1FB7-3948-72DFE0F15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5" y="3142827"/>
                <a:ext cx="9049265" cy="1605280"/>
              </a:xfrm>
              <a:prstGeom prst="rect">
                <a:avLst/>
              </a:prstGeom>
              <a:blipFill>
                <a:blip r:embed="rId2"/>
                <a:stretch>
                  <a:fillRect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8C1626EA-39BE-53E1-BEFB-FFF378026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21" y="642629"/>
            <a:ext cx="6421212" cy="240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Empirical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3">
                <a:extLst>
                  <a:ext uri="{FF2B5EF4-FFF2-40B4-BE49-F238E27FC236}">
                    <a16:creationId xmlns:a16="http://schemas.microsoft.com/office/drawing/2014/main" id="{3DCD8C22-0BA2-1FB7-3948-72DFE0F155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35" y="3061547"/>
                <a:ext cx="9049265" cy="16865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90304"/>
                  </a:buClr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Take the drop in sales caused by the COVID-19 pandemic? How does a change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is explained ? Or look at the recovery after the pandemic? Is that caused by an increase in demand or by supply ? </a:t>
                </a:r>
              </a:p>
              <a:p>
                <a:pPr>
                  <a:buClr>
                    <a:srgbClr val="690304"/>
                  </a:buClr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In both cases, both changes on demand and/or supply could explain movements in the equilibrium quantity. Theory is inconclusive. </a:t>
                </a:r>
              </a:p>
              <a:p>
                <a:pPr>
                  <a:buClr>
                    <a:srgbClr val="690304"/>
                  </a:buClr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Most of the times: both effect take place at the same time. Disentangling supply from demand effects it is hard. Estimating causal elasticities is complicated. </a:t>
                </a:r>
              </a:p>
              <a:p>
                <a:pPr>
                  <a:buClr>
                    <a:srgbClr val="690304"/>
                  </a:buClr>
                  <a:buFont typeface="Wingdings" panose="05000000000000000000" pitchFamily="2" charset="2"/>
                  <a:buChar char="§"/>
                </a:pPr>
                <a:endParaRPr lang="en-US" sz="14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Wingdings" panose="05000000000000000000" pitchFamily="2" charset="2"/>
                  <a:buChar char="§"/>
                </a:pPr>
                <a:endParaRPr lang="en-US" sz="14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Wingdings" panose="05000000000000000000" pitchFamily="2" charset="2"/>
                  <a:buChar char="§"/>
                </a:pPr>
                <a:endParaRPr lang="en-US" sz="14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Content Placeholder 3">
                <a:extLst>
                  <a:ext uri="{FF2B5EF4-FFF2-40B4-BE49-F238E27FC236}">
                    <a16:creationId xmlns:a16="http://schemas.microsoft.com/office/drawing/2014/main" id="{3DCD8C22-0BA2-1FB7-3948-72DFE0F15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5" y="3061547"/>
                <a:ext cx="9049265" cy="1686560"/>
              </a:xfrm>
              <a:prstGeom prst="rect">
                <a:avLst/>
              </a:prstGeom>
              <a:blipFill>
                <a:blip r:embed="rId2"/>
                <a:stretch>
                  <a:fillRect t="-2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7D816B4-1BEC-7F72-4016-6E7751BD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42" y="649687"/>
            <a:ext cx="5594774" cy="2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5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For Next Class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3DCD8C22-0BA2-1FB7-3948-72DFE0F15594}"/>
              </a:ext>
            </a:extLst>
          </p:cNvPr>
          <p:cNvSpPr txBox="1">
            <a:spLocks/>
          </p:cNvSpPr>
          <p:nvPr/>
        </p:nvSpPr>
        <p:spPr>
          <a:xfrm>
            <a:off x="47367" y="1855834"/>
            <a:ext cx="9049265" cy="168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Readings: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Mankiw 6 &amp; 7, Stiglitz &amp; Rosengard 4, Gruber 2. Optional (Winston) </a:t>
            </a:r>
            <a:endParaRPr lang="en-US" sz="1400" b="1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Assignment: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A1 is out. </a:t>
            </a: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Discussion Forum: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is out. </a:t>
            </a:r>
            <a:endParaRPr lang="en-US" sz="1400" b="1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8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Market Equilibrium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6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Introduction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C6FC10-F21E-CAED-CF6E-C7A51D938A9E}"/>
              </a:ext>
            </a:extLst>
          </p:cNvPr>
          <p:cNvSpPr txBox="1">
            <a:spLocks/>
          </p:cNvSpPr>
          <p:nvPr/>
        </p:nvSpPr>
        <p:spPr>
          <a:xfrm>
            <a:off x="134257" y="657211"/>
            <a:ext cx="3566432" cy="396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Demand Curve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Law of Demand: if ↑P then </a:t>
            </a:r>
            <a:r>
              <a:rPr lang="en-US" sz="1600" dirty="0">
                <a:cs typeface="Times New Roman" panose="02020603050405020304" pitchFamily="18" charset="0"/>
              </a:rPr>
              <a:t>↓Q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Negatively sloped.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Willingness to Pay (WTP) curve.</a:t>
            </a:r>
          </a:p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cs typeface="Times New Roman" panose="02020603050405020304" pitchFamily="18" charset="0"/>
              </a:rPr>
              <a:t>Supply Curve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Law of Supply: if ↑P then ↑ Q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Positively sloped.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Willingness to Sell (WTS) curve. 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D12ABD-9E73-1CE3-F277-4EA4C37E6820}"/>
              </a:ext>
            </a:extLst>
          </p:cNvPr>
          <p:cNvCxnSpPr>
            <a:cxnSpLocks/>
          </p:cNvCxnSpPr>
          <p:nvPr/>
        </p:nvCxnSpPr>
        <p:spPr>
          <a:xfrm flipV="1">
            <a:off x="3700689" y="796332"/>
            <a:ext cx="0" cy="3613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9F1CCF-5AA6-31F9-0522-5FABF266D974}"/>
              </a:ext>
            </a:extLst>
          </p:cNvPr>
          <p:cNvCxnSpPr>
            <a:cxnSpLocks/>
          </p:cNvCxnSpPr>
          <p:nvPr/>
        </p:nvCxnSpPr>
        <p:spPr>
          <a:xfrm>
            <a:off x="3685569" y="4410194"/>
            <a:ext cx="4952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A7EE7E4-3130-84F1-93F5-E9190A8A6B4C}"/>
              </a:ext>
            </a:extLst>
          </p:cNvPr>
          <p:cNvGrpSpPr/>
          <p:nvPr/>
        </p:nvGrpSpPr>
        <p:grpSpPr>
          <a:xfrm>
            <a:off x="3685569" y="1350495"/>
            <a:ext cx="4868522" cy="3059701"/>
            <a:chOff x="3685569" y="1350495"/>
            <a:chExt cx="4868522" cy="3059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CC57C5-3DA2-0C5F-32C8-1DCA0FB2CF79}"/>
                    </a:ext>
                  </a:extLst>
                </p:cNvPr>
                <p:cNvSpPr txBox="1"/>
                <p:nvPr/>
              </p:nvSpPr>
              <p:spPr>
                <a:xfrm>
                  <a:off x="7557935" y="1350495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𝑆𝑢𝑝𝑝𝑙𝑦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CC57C5-3DA2-0C5F-32C8-1DCA0FB2C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935" y="1350495"/>
                  <a:ext cx="996156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7869C1-25D4-AEFC-AE23-EFA9E59A7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5569" y="1350495"/>
              <a:ext cx="3872366" cy="30597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FDEA607-9BFC-9379-6633-E89A48E09BCA}"/>
                  </a:ext>
                </a:extLst>
              </p14:cNvPr>
              <p14:cNvContentPartPr/>
              <p14:nvPr/>
            </p14:nvContentPartPr>
            <p14:xfrm>
              <a:off x="5310738" y="2618235"/>
              <a:ext cx="402" cy="40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FDEA607-9BFC-9379-6633-E89A48E09B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0638" y="2497635"/>
                <a:ext cx="402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3BDE87-08F1-DD86-B687-640532A2DD07}"/>
                  </a:ext>
                </a:extLst>
              </p:cNvPr>
              <p:cNvSpPr txBox="1"/>
              <p:nvPr/>
            </p:nvSpPr>
            <p:spPr>
              <a:xfrm>
                <a:off x="3056931" y="726947"/>
                <a:ext cx="9961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3BDE87-08F1-DD86-B687-640532A2D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931" y="726947"/>
                <a:ext cx="9961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F279C5-8AE8-83C5-0D43-1F3E69C46446}"/>
                  </a:ext>
                </a:extLst>
              </p:cNvPr>
              <p:cNvSpPr txBox="1"/>
              <p:nvPr/>
            </p:nvSpPr>
            <p:spPr>
              <a:xfrm>
                <a:off x="8280110" y="4225528"/>
                <a:ext cx="9961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F279C5-8AE8-83C5-0D43-1F3E69C46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110" y="4225528"/>
                <a:ext cx="99615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1E20E-38BD-D619-7194-15F0665AEED5}"/>
              </a:ext>
            </a:extLst>
          </p:cNvPr>
          <p:cNvGrpSpPr/>
          <p:nvPr/>
        </p:nvGrpSpPr>
        <p:grpSpPr>
          <a:xfrm>
            <a:off x="3711413" y="1227451"/>
            <a:ext cx="3378337" cy="3163230"/>
            <a:chOff x="3711413" y="1227451"/>
            <a:chExt cx="3378337" cy="316323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D6E8EF-3328-BAD3-F896-1F7ED80EB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413" y="2911359"/>
              <a:ext cx="189398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4BF8B4-5044-0FF9-9CD3-2F520CE7D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5158" y="2941844"/>
              <a:ext cx="0" cy="144883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D4B2C3-63FB-ECFE-1681-1DC67E8F526A}"/>
                </a:ext>
              </a:extLst>
            </p:cNvPr>
            <p:cNvSpPr txBox="1"/>
            <p:nvPr/>
          </p:nvSpPr>
          <p:spPr>
            <a:xfrm>
              <a:off x="4180566" y="1227451"/>
              <a:ext cx="290918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690304"/>
                  </a:solidFill>
                  <a:cs typeface="Times New Roman" panose="02020603050405020304" pitchFamily="18" charset="0"/>
                </a:rPr>
                <a:t>Question</a:t>
              </a:r>
              <a:endParaRPr lang="en-US" sz="1400" b="1" dirty="0">
                <a:solidFill>
                  <a:srgbClr val="690304"/>
                </a:solidFill>
                <a:latin typeface="+mn-lt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cs typeface="Times New Roman" panose="02020603050405020304" pitchFamily="18" charset="0"/>
                </a:rPr>
                <a:t>What does it mean that supply equals demand ? </a:t>
              </a:r>
              <a:endParaRPr lang="en-US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5BD255-11F7-1F51-C4BD-B5CF76E6CDE1}"/>
              </a:ext>
            </a:extLst>
          </p:cNvPr>
          <p:cNvGrpSpPr/>
          <p:nvPr/>
        </p:nvGrpSpPr>
        <p:grpSpPr>
          <a:xfrm>
            <a:off x="3711413" y="1335595"/>
            <a:ext cx="4589123" cy="3094114"/>
            <a:chOff x="3711413" y="1335595"/>
            <a:chExt cx="4589123" cy="309411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E2F8F4B-F31E-57F2-9BF5-6222B422035A}"/>
                </a:ext>
              </a:extLst>
            </p:cNvPr>
            <p:cNvCxnSpPr>
              <a:cxnSpLocks/>
            </p:cNvCxnSpPr>
            <p:nvPr/>
          </p:nvCxnSpPr>
          <p:spPr>
            <a:xfrm>
              <a:off x="3711413" y="1335595"/>
              <a:ext cx="3787972" cy="30941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F4FFEA5-731A-8B31-624C-BCA9F795AF89}"/>
                    </a:ext>
                  </a:extLst>
                </p:cNvPr>
                <p:cNvSpPr txBox="1"/>
                <p:nvPr/>
              </p:nvSpPr>
              <p:spPr>
                <a:xfrm>
                  <a:off x="7304380" y="4052175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𝐷𝑒𝑚𝑎𝑛𝑑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F4FFEA5-731A-8B31-624C-BCA9F795A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380" y="4052175"/>
                  <a:ext cx="996156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721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Introduction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C6FC10-F21E-CAED-CF6E-C7A51D938A9E}"/>
              </a:ext>
            </a:extLst>
          </p:cNvPr>
          <p:cNvSpPr txBox="1">
            <a:spLocks/>
          </p:cNvSpPr>
          <p:nvPr/>
        </p:nvSpPr>
        <p:spPr>
          <a:xfrm>
            <a:off x="104982" y="919480"/>
            <a:ext cx="3566432" cy="396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Assumptions for Equilibrium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Sellers and buyers can sell (and buy) as much as they want, so long they are willing to.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Price received equals price paid. Can only buy and sell at an agreed price.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At equilibrium: marginal benefit equals marginal cost. </a:t>
            </a:r>
          </a:p>
          <a:p>
            <a:pPr marL="0" indent="0">
              <a:buClr>
                <a:srgbClr val="690304"/>
              </a:buClr>
              <a:buNone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D12ABD-9E73-1CE3-F277-4EA4C37E6820}"/>
              </a:ext>
            </a:extLst>
          </p:cNvPr>
          <p:cNvCxnSpPr>
            <a:cxnSpLocks/>
          </p:cNvCxnSpPr>
          <p:nvPr/>
        </p:nvCxnSpPr>
        <p:spPr>
          <a:xfrm flipV="1">
            <a:off x="3700689" y="796332"/>
            <a:ext cx="0" cy="3613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9F1CCF-5AA6-31F9-0522-5FABF266D974}"/>
              </a:ext>
            </a:extLst>
          </p:cNvPr>
          <p:cNvCxnSpPr>
            <a:cxnSpLocks/>
          </p:cNvCxnSpPr>
          <p:nvPr/>
        </p:nvCxnSpPr>
        <p:spPr>
          <a:xfrm>
            <a:off x="3685569" y="4410194"/>
            <a:ext cx="4952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A7EE7E4-3130-84F1-93F5-E9190A8A6B4C}"/>
              </a:ext>
            </a:extLst>
          </p:cNvPr>
          <p:cNvGrpSpPr/>
          <p:nvPr/>
        </p:nvGrpSpPr>
        <p:grpSpPr>
          <a:xfrm>
            <a:off x="3685569" y="1350495"/>
            <a:ext cx="4868522" cy="3059701"/>
            <a:chOff x="3685569" y="1350495"/>
            <a:chExt cx="4868522" cy="3059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CC57C5-3DA2-0C5F-32C8-1DCA0FB2CF79}"/>
                    </a:ext>
                  </a:extLst>
                </p:cNvPr>
                <p:cNvSpPr txBox="1"/>
                <p:nvPr/>
              </p:nvSpPr>
              <p:spPr>
                <a:xfrm>
                  <a:off x="7557935" y="1350495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𝑆𝑢𝑝𝑝𝑙𝑦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CC57C5-3DA2-0C5F-32C8-1DCA0FB2C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935" y="1350495"/>
                  <a:ext cx="996156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7869C1-25D4-AEFC-AE23-EFA9E59A7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5569" y="1350495"/>
              <a:ext cx="3872366" cy="30597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FDEA607-9BFC-9379-6633-E89A48E09BCA}"/>
                  </a:ext>
                </a:extLst>
              </p14:cNvPr>
              <p14:cNvContentPartPr/>
              <p14:nvPr/>
            </p14:nvContentPartPr>
            <p14:xfrm>
              <a:off x="5310738" y="2618235"/>
              <a:ext cx="402" cy="40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FDEA607-9BFC-9379-6633-E89A48E09B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0638" y="2497635"/>
                <a:ext cx="402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3BDE87-08F1-DD86-B687-640532A2DD07}"/>
                  </a:ext>
                </a:extLst>
              </p:cNvPr>
              <p:cNvSpPr txBox="1"/>
              <p:nvPr/>
            </p:nvSpPr>
            <p:spPr>
              <a:xfrm>
                <a:off x="3056931" y="726947"/>
                <a:ext cx="9961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3BDE87-08F1-DD86-B687-640532A2D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931" y="726947"/>
                <a:ext cx="9961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F279C5-8AE8-83C5-0D43-1F3E69C46446}"/>
                  </a:ext>
                </a:extLst>
              </p:cNvPr>
              <p:cNvSpPr txBox="1"/>
              <p:nvPr/>
            </p:nvSpPr>
            <p:spPr>
              <a:xfrm>
                <a:off x="8280110" y="4225528"/>
                <a:ext cx="9961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F279C5-8AE8-83C5-0D43-1F3E69C46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110" y="4225528"/>
                <a:ext cx="99615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1E20E-38BD-D619-7194-15F0665AEED5}"/>
              </a:ext>
            </a:extLst>
          </p:cNvPr>
          <p:cNvGrpSpPr/>
          <p:nvPr/>
        </p:nvGrpSpPr>
        <p:grpSpPr>
          <a:xfrm>
            <a:off x="3711413" y="2911359"/>
            <a:ext cx="1923745" cy="1479322"/>
            <a:chOff x="3711413" y="2911359"/>
            <a:chExt cx="1923745" cy="147932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D6E8EF-3328-BAD3-F896-1F7ED80EB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413" y="2911359"/>
              <a:ext cx="189398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4BF8B4-5044-0FF9-9CD3-2F520CE7D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5158" y="2941844"/>
              <a:ext cx="0" cy="144883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5BD255-11F7-1F51-C4BD-B5CF76E6CDE1}"/>
              </a:ext>
            </a:extLst>
          </p:cNvPr>
          <p:cNvGrpSpPr/>
          <p:nvPr/>
        </p:nvGrpSpPr>
        <p:grpSpPr>
          <a:xfrm>
            <a:off x="3711413" y="1335595"/>
            <a:ext cx="4589123" cy="3094114"/>
            <a:chOff x="3711413" y="1335595"/>
            <a:chExt cx="4589123" cy="309411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E2F8F4B-F31E-57F2-9BF5-6222B422035A}"/>
                </a:ext>
              </a:extLst>
            </p:cNvPr>
            <p:cNvCxnSpPr>
              <a:cxnSpLocks/>
            </p:cNvCxnSpPr>
            <p:nvPr/>
          </p:nvCxnSpPr>
          <p:spPr>
            <a:xfrm>
              <a:off x="3711413" y="1335595"/>
              <a:ext cx="3787972" cy="30941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F4FFEA5-731A-8B31-624C-BCA9F795AF89}"/>
                    </a:ext>
                  </a:extLst>
                </p:cNvPr>
                <p:cNvSpPr txBox="1"/>
                <p:nvPr/>
              </p:nvSpPr>
              <p:spPr>
                <a:xfrm>
                  <a:off x="7304380" y="4052175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𝐷𝑒𝑚𝑎𝑛𝑑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F4FFEA5-731A-8B31-624C-BCA9F795A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380" y="4052175"/>
                  <a:ext cx="996156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46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CCC6FC10-F21E-CAED-CF6E-C7A51D938A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05" y="744842"/>
                <a:ext cx="4069511" cy="18183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Clr>
                    <a:srgbClr val="690304"/>
                  </a:buClr>
                  <a:buNone/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Suppose the we have the following supply and demand functions for the market for burgers. </a:t>
                </a: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10−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</m:oMath>
                  </m:oMathPara>
                </a14:m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:endParaRPr lang="en-US" sz="14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CCC6FC10-F21E-CAED-CF6E-C7A51D938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5" y="744842"/>
                <a:ext cx="4069511" cy="1818329"/>
              </a:xfrm>
              <a:prstGeom prst="rect">
                <a:avLst/>
              </a:prstGeom>
              <a:blipFill>
                <a:blip r:embed="rId2"/>
                <a:stretch>
                  <a:fillRect l="-450" t="-671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C254113F-3A76-A0EB-5D21-254CF33A043A}"/>
              </a:ext>
            </a:extLst>
          </p:cNvPr>
          <p:cNvGraphicFramePr>
            <a:graphicFrameLocks noGrp="1"/>
          </p:cNvGraphicFramePr>
          <p:nvPr/>
        </p:nvGraphicFramePr>
        <p:xfrm>
          <a:off x="2028245" y="2488778"/>
          <a:ext cx="689877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77">
                  <a:extLst>
                    <a:ext uri="{9D8B030D-6E8A-4147-A177-3AD203B41FA5}">
                      <a16:colId xmlns:a16="http://schemas.microsoft.com/office/drawing/2014/main" val="553469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Supply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528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7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149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894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03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00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389229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A0E1A742-F970-6D45-C5F6-22D9FD898DB1}"/>
              </a:ext>
            </a:extLst>
          </p:cNvPr>
          <p:cNvGraphicFramePr>
            <a:graphicFrameLocks noGrp="1"/>
          </p:cNvGraphicFramePr>
          <p:nvPr/>
        </p:nvGraphicFramePr>
        <p:xfrm>
          <a:off x="1292735" y="2490753"/>
          <a:ext cx="734719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719">
                  <a:extLst>
                    <a:ext uri="{9D8B030D-6E8A-4147-A177-3AD203B41FA5}">
                      <a16:colId xmlns:a16="http://schemas.microsoft.com/office/drawing/2014/main" val="3848260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Demand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528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7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149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894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03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00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596733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D7EB1079-B4F8-1952-FE35-2198655E3FFA}"/>
              </a:ext>
            </a:extLst>
          </p:cNvPr>
          <p:cNvGraphicFramePr>
            <a:graphicFrameLocks noGrp="1"/>
          </p:cNvGraphicFramePr>
          <p:nvPr/>
        </p:nvGraphicFramePr>
        <p:xfrm>
          <a:off x="2714598" y="2490753"/>
          <a:ext cx="99615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156">
                  <a:extLst>
                    <a:ext uri="{9D8B030D-6E8A-4147-A177-3AD203B41FA5}">
                      <a16:colId xmlns:a16="http://schemas.microsoft.com/office/drawing/2014/main" val="1540525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Dem - Supp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528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7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+8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01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+4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149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894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03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009579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B3E9D6B7-D377-877D-C20E-05E170A35AC7}"/>
              </a:ext>
            </a:extLst>
          </p:cNvPr>
          <p:cNvGraphicFramePr>
            <a:graphicFrameLocks noGrp="1"/>
          </p:cNvGraphicFramePr>
          <p:nvPr/>
        </p:nvGraphicFramePr>
        <p:xfrm>
          <a:off x="647700" y="2490753"/>
          <a:ext cx="645035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35">
                  <a:extLst>
                    <a:ext uri="{9D8B030D-6E8A-4147-A177-3AD203B41FA5}">
                      <a16:colId xmlns:a16="http://schemas.microsoft.com/office/drawing/2014/main" val="96168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528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7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149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894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03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00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99730"/>
                  </a:ext>
                </a:extLst>
              </a:tr>
            </a:tbl>
          </a:graphicData>
        </a:graphic>
      </p:graphicFrame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93B125-73A6-2DB5-DA73-CFB9CF6D3BFB}"/>
              </a:ext>
            </a:extLst>
          </p:cNvPr>
          <p:cNvSpPr txBox="1">
            <a:spLocks/>
          </p:cNvSpPr>
          <p:nvPr/>
        </p:nvSpPr>
        <p:spPr>
          <a:xfrm>
            <a:off x="4236720" y="398429"/>
            <a:ext cx="4823675" cy="44859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Some Lessons: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Recall these are curves of </a:t>
            </a:r>
            <a:r>
              <a:rPr lang="en-US" sz="1400" b="1" dirty="0">
                <a:latin typeface="+mn-lt"/>
                <a:cs typeface="Times New Roman" panose="02020603050405020304" pitchFamily="18" charset="0"/>
              </a:rPr>
              <a:t>willingness to buy and sell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If price is below 2, then there is no market. No burger place is willing to sell a burger.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If the price is above 10, then there is no market. Consumers won’t buy. Burgers too expensive.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For example, for p=4, consumers are willing to buy up to 6 burgers, but suppliers are only willing to sell 2 burgers. </a:t>
            </a:r>
            <a:r>
              <a:rPr lang="en-US" sz="1400" u="sng" dirty="0">
                <a:cs typeface="Times New Roman" panose="02020603050405020304" pitchFamily="18" charset="0"/>
              </a:rPr>
              <a:t>Willingness to buy is larger than the willingness to sell.  </a:t>
            </a:r>
            <a:endParaRPr lang="en-US" sz="1400" dirty="0"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Now, for p=8 suppliers are willing sell 6 burgers, but consumers are only willing to buy 2. </a:t>
            </a:r>
            <a:r>
              <a:rPr lang="en-US" sz="1400" u="sng" dirty="0">
                <a:cs typeface="Times New Roman" panose="02020603050405020304" pitchFamily="18" charset="0"/>
              </a:rPr>
              <a:t>Willingness to buy is lower than the willingness to sell.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At p=6, both consumers and suppliers are willing to buy and sell 4 burgers. </a:t>
            </a:r>
            <a:r>
              <a:rPr lang="en-US" sz="1400" u="sng" dirty="0">
                <a:cs typeface="Times New Roman" panose="02020603050405020304" pitchFamily="18" charset="0"/>
              </a:rPr>
              <a:t>Willingness to buy = willingness to sell</a:t>
            </a:r>
            <a:r>
              <a:rPr lang="en-US" sz="1400" dirty="0"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An Example: Visual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CCC6FC10-F21E-CAED-CF6E-C7A51D938A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05" y="744842"/>
                <a:ext cx="4069511" cy="18183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Clr>
                    <a:srgbClr val="690304"/>
                  </a:buClr>
                  <a:buNone/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Suppose the we have the following supply and demand functions for the market for burgers. </a:t>
                </a: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10−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</m:oMath>
                  </m:oMathPara>
                </a14:m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:endParaRPr lang="en-US" sz="14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CCC6FC10-F21E-CAED-CF6E-C7A51D938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5" y="744842"/>
                <a:ext cx="4069511" cy="1818329"/>
              </a:xfrm>
              <a:prstGeom prst="rect">
                <a:avLst/>
              </a:prstGeom>
              <a:blipFill>
                <a:blip r:embed="rId2"/>
                <a:stretch>
                  <a:fillRect l="-450" t="-671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C254113F-3A76-A0EB-5D21-254CF33A043A}"/>
              </a:ext>
            </a:extLst>
          </p:cNvPr>
          <p:cNvGraphicFramePr>
            <a:graphicFrameLocks noGrp="1"/>
          </p:cNvGraphicFramePr>
          <p:nvPr/>
        </p:nvGraphicFramePr>
        <p:xfrm>
          <a:off x="2028245" y="2488778"/>
          <a:ext cx="689877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77">
                  <a:extLst>
                    <a:ext uri="{9D8B030D-6E8A-4147-A177-3AD203B41FA5}">
                      <a16:colId xmlns:a16="http://schemas.microsoft.com/office/drawing/2014/main" val="553469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Supply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528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7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149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894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03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00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389229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A0E1A742-F970-6D45-C5F6-22D9FD898DB1}"/>
              </a:ext>
            </a:extLst>
          </p:cNvPr>
          <p:cNvGraphicFramePr>
            <a:graphicFrameLocks noGrp="1"/>
          </p:cNvGraphicFramePr>
          <p:nvPr/>
        </p:nvGraphicFramePr>
        <p:xfrm>
          <a:off x="1292735" y="2490753"/>
          <a:ext cx="734719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719">
                  <a:extLst>
                    <a:ext uri="{9D8B030D-6E8A-4147-A177-3AD203B41FA5}">
                      <a16:colId xmlns:a16="http://schemas.microsoft.com/office/drawing/2014/main" val="3848260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Demand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528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7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149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894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03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00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596733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D7EB1079-B4F8-1952-FE35-2198655E3FFA}"/>
              </a:ext>
            </a:extLst>
          </p:cNvPr>
          <p:cNvGraphicFramePr>
            <a:graphicFrameLocks noGrp="1"/>
          </p:cNvGraphicFramePr>
          <p:nvPr/>
        </p:nvGraphicFramePr>
        <p:xfrm>
          <a:off x="2714598" y="2490753"/>
          <a:ext cx="99615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156">
                  <a:extLst>
                    <a:ext uri="{9D8B030D-6E8A-4147-A177-3AD203B41FA5}">
                      <a16:colId xmlns:a16="http://schemas.microsoft.com/office/drawing/2014/main" val="1540525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Dem - Supp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528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7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+8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01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+4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149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894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03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009579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B3E9D6B7-D377-877D-C20E-05E170A35AC7}"/>
              </a:ext>
            </a:extLst>
          </p:cNvPr>
          <p:cNvGraphicFramePr>
            <a:graphicFrameLocks noGrp="1"/>
          </p:cNvGraphicFramePr>
          <p:nvPr/>
        </p:nvGraphicFramePr>
        <p:xfrm>
          <a:off x="647700" y="2490753"/>
          <a:ext cx="645035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35">
                  <a:extLst>
                    <a:ext uri="{9D8B030D-6E8A-4147-A177-3AD203B41FA5}">
                      <a16:colId xmlns:a16="http://schemas.microsoft.com/office/drawing/2014/main" val="96168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528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7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149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894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03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00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9973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FB00091D-1E3C-C7FC-5508-BBBB78BCD103}"/>
              </a:ext>
            </a:extLst>
          </p:cNvPr>
          <p:cNvGrpSpPr/>
          <p:nvPr/>
        </p:nvGrpSpPr>
        <p:grpSpPr>
          <a:xfrm>
            <a:off x="4153116" y="767803"/>
            <a:ext cx="4622415" cy="3851544"/>
            <a:chOff x="4153116" y="767803"/>
            <a:chExt cx="4622415" cy="3851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B05E2BA-25EE-5C26-FC6D-C3684ECA0B8F}"/>
                    </a:ext>
                  </a:extLst>
                </p:cNvPr>
                <p:cNvSpPr txBox="1"/>
                <p:nvPr/>
              </p:nvSpPr>
              <p:spPr>
                <a:xfrm>
                  <a:off x="4153116" y="2813973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B05E2BA-25EE-5C26-FC6D-C3684ECA0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116" y="2813973"/>
                  <a:ext cx="996156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56D5A9-1D61-290A-969A-2F74C4BD36E3}"/>
                </a:ext>
              </a:extLst>
            </p:cNvPr>
            <p:cNvGrpSpPr/>
            <p:nvPr/>
          </p:nvGrpSpPr>
          <p:grpSpPr>
            <a:xfrm>
              <a:off x="4256714" y="767803"/>
              <a:ext cx="4518817" cy="3851544"/>
              <a:chOff x="2910262" y="216498"/>
              <a:chExt cx="6366004" cy="453671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42C477F-D147-2A23-D653-5C9BA8600C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61E7DF1-082F-4DAA-3632-9F4FDBE4E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946D35F-6E39-D0F4-3D7D-6E1C2FB917FB}"/>
                  </a:ext>
                </a:extLst>
              </p:cNvPr>
              <p:cNvGrpSpPr/>
              <p:nvPr/>
            </p:nvGrpSpPr>
            <p:grpSpPr>
              <a:xfrm>
                <a:off x="3685569" y="1115792"/>
                <a:ext cx="4868522" cy="2973337"/>
                <a:chOff x="3685569" y="1115792"/>
                <a:chExt cx="4868522" cy="29733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396C11F5-2876-C480-7BA0-3616AD74A0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𝑆𝑢𝑝𝑝𝑙𝑦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396C11F5-2876-C480-7BA0-3616AD74A0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724" b="-279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0304ED6-CCFB-1902-0B31-4656E2D81F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A44AAD98-DEFF-F368-47B2-261D4D9CE3EF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A44AAD98-DEFF-F368-47B2-261D4D9CE3E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3EABF48-0EA5-2AB6-9200-ED11F2164D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851" y="585830"/>
                    <a:ext cx="996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3EABF48-0EA5-2AB6-9200-ED11F2164D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851" y="585830"/>
                    <a:ext cx="99615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C8ADDE0-A326-14A9-7C1C-7FEBF685513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0" y="4225528"/>
                    <a:ext cx="996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C8ADDE0-A326-14A9-7C1C-7FEBF68551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0" y="4225528"/>
                    <a:ext cx="99615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BE4FA82-202D-5EAD-DE93-4DBB6B108972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89123" cy="3094114"/>
                <a:chOff x="3711413" y="1335595"/>
                <a:chExt cx="4589123" cy="3094114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F54DB54-617C-99BE-ED48-0D617D0432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89A0A4AD-84BD-569E-2C1D-DB00CBA25D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𝐷𝑒𝑚𝑎𝑛𝑑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89A0A4AD-84BD-569E-2C1D-DB00CBA25D4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5517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3B21ACB-2ABA-ABD7-4B05-78B65F4DF7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4AD345E-48ED-07A5-5CEA-A0CBFD4A5C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CDE6587-85F0-A3E1-FA23-DBDEEEE6CB58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CDE6587-85F0-A3E1-FA23-DBDEEEE6CB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6" cy="3625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0384DB-618B-8DA8-0671-BA7448AB58C9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800" b="1" dirty="0">
                    <a:latin typeface="+mn-lt"/>
                    <a:cs typeface="Times New Roman" panose="02020603050405020304" pitchFamily="18" charset="0"/>
                  </a:rPr>
                  <a:t>Market for Burgers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E378FF3-BEC1-F60F-470C-5115109BA52B}"/>
                      </a:ext>
                    </a:extLst>
                  </p:cNvPr>
                  <p:cNvSpPr txBox="1"/>
                  <p:nvPr/>
                </p:nvSpPr>
                <p:spPr>
                  <a:xfrm>
                    <a:off x="2984214" y="3887230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E378FF3-BEC1-F60F-470C-5115109BA5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4214" y="3887230"/>
                    <a:ext cx="996156" cy="3625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A9C995D-E826-0F3D-4F70-BE618A4B90AC}"/>
                      </a:ext>
                    </a:extLst>
                  </p:cNvPr>
                  <p:cNvSpPr txBox="1"/>
                  <p:nvPr/>
                </p:nvSpPr>
                <p:spPr>
                  <a:xfrm>
                    <a:off x="2910262" y="1139829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A9C995D-E826-0F3D-4F70-BE618A4B90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262" y="1139829"/>
                    <a:ext cx="996156" cy="3625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5BA1819-8B7F-1FFA-09D5-2FCB4B6720FA}"/>
              </a:ext>
            </a:extLst>
          </p:cNvPr>
          <p:cNvSpPr txBox="1"/>
          <p:nvPr/>
        </p:nvSpPr>
        <p:spPr>
          <a:xfrm>
            <a:off x="6672655" y="2441451"/>
            <a:ext cx="24584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690304"/>
              </a:buClr>
              <a:buNone/>
            </a:pPr>
            <a:r>
              <a:rPr lang="en-US" sz="1400" dirty="0">
                <a:cs typeface="Times New Roman" panose="02020603050405020304" pitchFamily="18" charset="0"/>
              </a:rPr>
              <a:t>P=6 is </a:t>
            </a:r>
            <a:r>
              <a:rPr lang="en-US" sz="1400" b="1" dirty="0">
                <a:cs typeface="Times New Roman" panose="02020603050405020304" pitchFamily="18" charset="0"/>
              </a:rPr>
              <a:t>the market clearing price</a:t>
            </a:r>
            <a:r>
              <a:rPr lang="en-US" sz="1400" dirty="0">
                <a:cs typeface="Times New Roman" panose="02020603050405020304" pitchFamily="18" charset="0"/>
              </a:rPr>
              <a:t>. At such price, quantity demanded equals quantity supplied. </a:t>
            </a: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What’s the fuzz about equilibrium ?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93B125-73A6-2DB5-DA73-CFB9CF6D3BFB}"/>
              </a:ext>
            </a:extLst>
          </p:cNvPr>
          <p:cNvSpPr txBox="1">
            <a:spLocks/>
          </p:cNvSpPr>
          <p:nvPr/>
        </p:nvSpPr>
        <p:spPr>
          <a:xfrm>
            <a:off x="90723" y="777240"/>
            <a:ext cx="4888013" cy="4060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Market equilibrium it is when consumer’s willingness to pay (WTP) equals producer’s willingness to sell (WTS). In simple words, when supply equals demand.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How do we reach market equilibrium?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Adam Smith: the invisible hand and market forces.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0304"/>
                </a:solidFill>
                <a:cs typeface="Times New Roman" panose="02020603050405020304" pitchFamily="18" charset="0"/>
              </a:rPr>
              <a:t>For prices below 6, WTP &gt; WTS. </a:t>
            </a: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Consumers could be better-off because there is unsatisfied demand. But there are no incentives to produce enough burgers at such prices.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6600"/>
                </a:solidFill>
                <a:cs typeface="Times New Roman" panose="02020603050405020304" pitchFamily="18" charset="0"/>
              </a:rPr>
              <a:t>For prices above 6, WTP &lt; WTS. </a:t>
            </a: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Suppliers are willing to sell more burgers, but there is not enough demand to buy them.  </a:t>
            </a: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1D5D31-B0EE-E5B1-E5ED-9747FA17A564}"/>
              </a:ext>
            </a:extLst>
          </p:cNvPr>
          <p:cNvGrpSpPr/>
          <p:nvPr/>
        </p:nvGrpSpPr>
        <p:grpSpPr>
          <a:xfrm>
            <a:off x="4521584" y="645978"/>
            <a:ext cx="4622415" cy="3851544"/>
            <a:chOff x="4153116" y="767803"/>
            <a:chExt cx="4622415" cy="3851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B21CBBF-1597-3B28-81A2-DC91132013B4}"/>
                    </a:ext>
                  </a:extLst>
                </p:cNvPr>
                <p:cNvSpPr txBox="1"/>
                <p:nvPr/>
              </p:nvSpPr>
              <p:spPr>
                <a:xfrm>
                  <a:off x="4153116" y="2813973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B21CBBF-1597-3B28-81A2-DC9113201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116" y="2813973"/>
                  <a:ext cx="996156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3FCB311-380A-3936-FA1B-C95CF637BE88}"/>
                </a:ext>
              </a:extLst>
            </p:cNvPr>
            <p:cNvGrpSpPr/>
            <p:nvPr/>
          </p:nvGrpSpPr>
          <p:grpSpPr>
            <a:xfrm>
              <a:off x="4256714" y="767803"/>
              <a:ext cx="4518817" cy="3851544"/>
              <a:chOff x="2910262" y="216498"/>
              <a:chExt cx="6366004" cy="4536712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19CCFAC-7763-C23C-1FD8-3E1A5A8996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6E87C99-E5CC-A75B-341A-EA80E0E01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1DFA78-E038-E092-44B0-A17A68D2A477}"/>
                  </a:ext>
                </a:extLst>
              </p:cNvPr>
              <p:cNvGrpSpPr/>
              <p:nvPr/>
            </p:nvGrpSpPr>
            <p:grpSpPr>
              <a:xfrm>
                <a:off x="3685569" y="1115792"/>
                <a:ext cx="4868522" cy="2973337"/>
                <a:chOff x="3685569" y="1115792"/>
                <a:chExt cx="4868522" cy="29733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A7D2458-B4B9-06D5-D37C-BE92FDF862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𝑆𝑢𝑝𝑝𝑙𝑦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A7D2458-B4B9-06D5-D37C-BE92FDF862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862" b="-279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659FC87-91AF-A639-BD06-AF25394FE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A405DDC-3EDE-605F-5F03-7C938EC2A623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A405DDC-3EDE-605F-5F03-7C938EC2A623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EE36182-64DC-4765-49F7-E70E8184F0F7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851" y="585830"/>
                    <a:ext cx="996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EE36182-64DC-4765-49F7-E70E8184F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851" y="585830"/>
                    <a:ext cx="9961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027E596-75A6-251D-8A63-3C91BCBFE272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0" y="4225528"/>
                    <a:ext cx="996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027E596-75A6-251D-8A63-3C91BCBFE2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0" y="4225528"/>
                    <a:ext cx="99615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02EAFB0-0430-9605-F176-38B788A05C12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89123" cy="3094114"/>
                <a:chOff x="3711413" y="1335595"/>
                <a:chExt cx="4589123" cy="3094114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C19638-8893-4B9C-E0E8-A1B2AAA3D0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7A06DBF-EAF9-C14B-33E1-A540C316B6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𝐷𝑒𝑚𝑎𝑛𝑑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7A06DBF-EAF9-C14B-33E1-A540C316B6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6379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0928643-FC47-49BE-F02F-3FD89865F2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9142C0E-0B2A-8BBD-E342-CB7782E499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508C74-A270-2008-E127-6669FC54B1E1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508C74-A270-2008-E127-6669FC54B1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6" cy="36252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806C41-19FD-333A-980A-DF0A58C2F151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800" b="1" dirty="0">
                    <a:latin typeface="+mn-lt"/>
                    <a:cs typeface="Times New Roman" panose="02020603050405020304" pitchFamily="18" charset="0"/>
                  </a:rPr>
                  <a:t>Market for Burgers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C681D7B-5B18-6088-BBDD-1BC960D41CC6}"/>
                      </a:ext>
                    </a:extLst>
                  </p:cNvPr>
                  <p:cNvSpPr txBox="1"/>
                  <p:nvPr/>
                </p:nvSpPr>
                <p:spPr>
                  <a:xfrm>
                    <a:off x="2984214" y="3887230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C681D7B-5B18-6088-BBDD-1BC960D41C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4214" y="3887230"/>
                    <a:ext cx="996156" cy="3625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6DFAAD9-077C-F4F2-33DB-18F6397986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10262" y="1139829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6DFAAD9-077C-F4F2-33DB-18F639798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262" y="1139829"/>
                    <a:ext cx="996156" cy="3625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6" name="Left Brace 45">
            <a:extLst>
              <a:ext uri="{FF2B5EF4-FFF2-40B4-BE49-F238E27FC236}">
                <a16:creationId xmlns:a16="http://schemas.microsoft.com/office/drawing/2014/main" id="{B2F33EB5-D4FB-F0B7-4CE3-95138B23B856}"/>
              </a:ext>
            </a:extLst>
          </p:cNvPr>
          <p:cNvSpPr/>
          <p:nvPr/>
        </p:nvSpPr>
        <p:spPr>
          <a:xfrm rot="16200000">
            <a:off x="6356389" y="2910658"/>
            <a:ext cx="194476" cy="1184742"/>
          </a:xfrm>
          <a:prstGeom prst="leftBrace">
            <a:avLst/>
          </a:prstGeom>
          <a:ln>
            <a:solidFill>
              <a:srgbClr val="6903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A0E59366-2832-3B9C-0DC1-9A8477125E48}"/>
              </a:ext>
            </a:extLst>
          </p:cNvPr>
          <p:cNvSpPr/>
          <p:nvPr/>
        </p:nvSpPr>
        <p:spPr>
          <a:xfrm rot="5400000">
            <a:off x="6389526" y="1302760"/>
            <a:ext cx="204098" cy="1424746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00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7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What’s the fuzz about equilibrium ?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93B125-73A6-2DB5-DA73-CFB9CF6D3BFB}"/>
              </a:ext>
            </a:extLst>
          </p:cNvPr>
          <p:cNvSpPr txBox="1">
            <a:spLocks/>
          </p:cNvSpPr>
          <p:nvPr/>
        </p:nvSpPr>
        <p:spPr>
          <a:xfrm>
            <a:off x="38586" y="1165232"/>
            <a:ext cx="4888013" cy="406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Economists like equilibrium because it is </a:t>
            </a:r>
            <a:r>
              <a:rPr lang="en-US" sz="1400" b="1" dirty="0">
                <a:latin typeface="+mn-lt"/>
                <a:cs typeface="Times New Roman" panose="02020603050405020304" pitchFamily="18" charset="0"/>
              </a:rPr>
              <a:t>efficient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Market forces lead to the case where </a:t>
            </a:r>
            <a:r>
              <a:rPr lang="en-US" sz="1400" b="1" dirty="0">
                <a:solidFill>
                  <a:srgbClr val="690304"/>
                </a:solidFill>
                <a:latin typeface="+mn-lt"/>
                <a:cs typeface="Times New Roman" panose="02020603050405020304" pitchFamily="18" charset="0"/>
              </a:rPr>
              <a:t>consumer</a:t>
            </a:r>
            <a:r>
              <a:rPr 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690304"/>
                </a:solidFill>
                <a:latin typeface="+mn-lt"/>
                <a:cs typeface="Times New Roman" panose="02020603050405020304" pitchFamily="18" charset="0"/>
              </a:rPr>
              <a:t>surplus</a:t>
            </a:r>
            <a:r>
              <a:rPr 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sz="14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producer surplus</a:t>
            </a:r>
            <a:r>
              <a:rPr lang="en-US" sz="14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are maximized.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This is the main argument for </a:t>
            </a:r>
            <a:r>
              <a:rPr lang="en-US" sz="1400" i="1" dirty="0">
                <a:latin typeface="+mn-lt"/>
                <a:cs typeface="Times New Roman" panose="02020603050405020304" pitchFamily="18" charset="0"/>
              </a:rPr>
              <a:t>laissez-faire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economics. </a:t>
            </a: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Let the markets work and we’ll get and efficient allocation of resources in the economy. </a:t>
            </a: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Marginal benefit of buying = marginal cost of producing. </a:t>
            </a: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cs typeface="Times New Roman" panose="02020603050405020304" pitchFamily="18" charset="0"/>
            </a:endParaRP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1D5D31-B0EE-E5B1-E5ED-9747FA17A564}"/>
              </a:ext>
            </a:extLst>
          </p:cNvPr>
          <p:cNvGrpSpPr/>
          <p:nvPr/>
        </p:nvGrpSpPr>
        <p:grpSpPr>
          <a:xfrm>
            <a:off x="4521584" y="645978"/>
            <a:ext cx="4622415" cy="3851544"/>
            <a:chOff x="4153116" y="767803"/>
            <a:chExt cx="4622415" cy="3851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B21CBBF-1597-3B28-81A2-DC91132013B4}"/>
                    </a:ext>
                  </a:extLst>
                </p:cNvPr>
                <p:cNvSpPr txBox="1"/>
                <p:nvPr/>
              </p:nvSpPr>
              <p:spPr>
                <a:xfrm>
                  <a:off x="4153116" y="2813973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B21CBBF-1597-3B28-81A2-DC9113201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116" y="2813973"/>
                  <a:ext cx="996156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3FCB311-380A-3936-FA1B-C95CF637BE88}"/>
                </a:ext>
              </a:extLst>
            </p:cNvPr>
            <p:cNvGrpSpPr/>
            <p:nvPr/>
          </p:nvGrpSpPr>
          <p:grpSpPr>
            <a:xfrm>
              <a:off x="4256714" y="767803"/>
              <a:ext cx="4518817" cy="3851544"/>
              <a:chOff x="2910262" y="216498"/>
              <a:chExt cx="6366004" cy="4536712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19CCFAC-7763-C23C-1FD8-3E1A5A8996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6E87C99-E5CC-A75B-341A-EA80E0E01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1DFA78-E038-E092-44B0-A17A68D2A477}"/>
                  </a:ext>
                </a:extLst>
              </p:cNvPr>
              <p:cNvGrpSpPr/>
              <p:nvPr/>
            </p:nvGrpSpPr>
            <p:grpSpPr>
              <a:xfrm>
                <a:off x="3685569" y="1115792"/>
                <a:ext cx="4868522" cy="2973337"/>
                <a:chOff x="3685569" y="1115792"/>
                <a:chExt cx="4868522" cy="29733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A7D2458-B4B9-06D5-D37C-BE92FDF862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𝑆𝑢𝑝𝑝𝑙𝑦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A7D2458-B4B9-06D5-D37C-BE92FDF862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862" b="-279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659FC87-91AF-A639-BD06-AF25394FE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A405DDC-3EDE-605F-5F03-7C938EC2A623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A405DDC-3EDE-605F-5F03-7C938EC2A623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EE36182-64DC-4765-49F7-E70E8184F0F7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851" y="585830"/>
                    <a:ext cx="996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EE36182-64DC-4765-49F7-E70E8184F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851" y="585830"/>
                    <a:ext cx="9961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027E596-75A6-251D-8A63-3C91BCBFE272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0" y="4225528"/>
                    <a:ext cx="996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027E596-75A6-251D-8A63-3C91BCBFE2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0" y="4225528"/>
                    <a:ext cx="99615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02EAFB0-0430-9605-F176-38B788A05C12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89123" cy="3094114"/>
                <a:chOff x="3711413" y="1335595"/>
                <a:chExt cx="4589123" cy="3094114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C19638-8893-4B9C-E0E8-A1B2AAA3D0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7A06DBF-EAF9-C14B-33E1-A540C316B6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𝐷𝑒𝑚𝑎𝑛𝑑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7A06DBF-EAF9-C14B-33E1-A540C316B6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6379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0928643-FC47-49BE-F02F-3FD89865F2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9142C0E-0B2A-8BBD-E342-CB7782E499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508C74-A270-2008-E127-6669FC54B1E1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508C74-A270-2008-E127-6669FC54B1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6" cy="36252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806C41-19FD-333A-980A-DF0A58C2F151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800" b="1" dirty="0">
                    <a:latin typeface="+mn-lt"/>
                    <a:cs typeface="Times New Roman" panose="02020603050405020304" pitchFamily="18" charset="0"/>
                  </a:rPr>
                  <a:t>Market for Burgers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C681D7B-5B18-6088-BBDD-1BC960D41CC6}"/>
                      </a:ext>
                    </a:extLst>
                  </p:cNvPr>
                  <p:cNvSpPr txBox="1"/>
                  <p:nvPr/>
                </p:nvSpPr>
                <p:spPr>
                  <a:xfrm>
                    <a:off x="2984214" y="3887230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C681D7B-5B18-6088-BBDD-1BC960D41C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4214" y="3887230"/>
                    <a:ext cx="996156" cy="3625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6DFAAD9-077C-F4F2-33DB-18F6397986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10262" y="1139829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6DFAAD9-077C-F4F2-33DB-18F639798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262" y="1139829"/>
                    <a:ext cx="996156" cy="3625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B93706-DCDC-92F5-66BA-6B4171924B3C}"/>
              </a:ext>
            </a:extLst>
          </p:cNvPr>
          <p:cNvGrpSpPr/>
          <p:nvPr/>
        </p:nvGrpSpPr>
        <p:grpSpPr>
          <a:xfrm>
            <a:off x="5217264" y="1635142"/>
            <a:ext cx="1236364" cy="2247301"/>
            <a:chOff x="5217264" y="1635142"/>
            <a:chExt cx="1236364" cy="2247301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F7800F7E-9A96-6C44-8E70-185FC3DC7F27}"/>
                </a:ext>
              </a:extLst>
            </p:cNvPr>
            <p:cNvSpPr>
              <a:spLocks/>
            </p:cNvSpPr>
            <p:nvPr/>
          </p:nvSpPr>
          <p:spPr>
            <a:xfrm flipV="1">
              <a:off x="5217264" y="2865531"/>
              <a:ext cx="1210001" cy="1016912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39EBD408-7292-30AB-7E72-926983D35685}"/>
                </a:ext>
              </a:extLst>
            </p:cNvPr>
            <p:cNvSpPr>
              <a:spLocks/>
            </p:cNvSpPr>
            <p:nvPr/>
          </p:nvSpPr>
          <p:spPr>
            <a:xfrm>
              <a:off x="5217264" y="1635142"/>
              <a:ext cx="1236364" cy="1198583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rgbClr val="69030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11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What’s the fuzz about equilibrium ?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93B125-73A6-2DB5-DA73-CFB9CF6D3BFB}"/>
              </a:ext>
            </a:extLst>
          </p:cNvPr>
          <p:cNvSpPr txBox="1">
            <a:spLocks/>
          </p:cNvSpPr>
          <p:nvPr/>
        </p:nvSpPr>
        <p:spPr>
          <a:xfrm>
            <a:off x="28761" y="1082629"/>
            <a:ext cx="4888013" cy="406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Economists like equilibrium because it is </a:t>
            </a:r>
            <a:r>
              <a:rPr lang="en-US" sz="1400" b="1" dirty="0">
                <a:latin typeface="+mn-lt"/>
                <a:cs typeface="Times New Roman" panose="02020603050405020304" pitchFamily="18" charset="0"/>
              </a:rPr>
              <a:t>stable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Given preferences, technology and all other factors influencing market’s supply and demand: </a:t>
            </a: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There are no incentives to produce more units by suppliers, and</a:t>
            </a: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No incentives from consumers to buy another unit.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In the absence of changes on supply and demand, we expect the market to remain in equilibrium.</a:t>
            </a: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When there are changes, the market will adjust to a new equilibrium. </a:t>
            </a: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cs typeface="Times New Roman" panose="02020603050405020304" pitchFamily="18" charset="0"/>
            </a:endParaRP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 lvl="1"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1D5D31-B0EE-E5B1-E5ED-9747FA17A564}"/>
              </a:ext>
            </a:extLst>
          </p:cNvPr>
          <p:cNvGrpSpPr/>
          <p:nvPr/>
        </p:nvGrpSpPr>
        <p:grpSpPr>
          <a:xfrm>
            <a:off x="4521584" y="645978"/>
            <a:ext cx="4622415" cy="3851544"/>
            <a:chOff x="4153116" y="767803"/>
            <a:chExt cx="4622415" cy="3851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B21CBBF-1597-3B28-81A2-DC91132013B4}"/>
                    </a:ext>
                  </a:extLst>
                </p:cNvPr>
                <p:cNvSpPr txBox="1"/>
                <p:nvPr/>
              </p:nvSpPr>
              <p:spPr>
                <a:xfrm>
                  <a:off x="4153116" y="2813973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B21CBBF-1597-3B28-81A2-DC9113201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116" y="2813973"/>
                  <a:ext cx="996156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3FCB311-380A-3936-FA1B-C95CF637BE88}"/>
                </a:ext>
              </a:extLst>
            </p:cNvPr>
            <p:cNvGrpSpPr/>
            <p:nvPr/>
          </p:nvGrpSpPr>
          <p:grpSpPr>
            <a:xfrm>
              <a:off x="4256714" y="767803"/>
              <a:ext cx="4518817" cy="3851544"/>
              <a:chOff x="2910262" y="216498"/>
              <a:chExt cx="6366004" cy="4536712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19CCFAC-7763-C23C-1FD8-3E1A5A8996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6E87C99-E5CC-A75B-341A-EA80E0E01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1DFA78-E038-E092-44B0-A17A68D2A477}"/>
                  </a:ext>
                </a:extLst>
              </p:cNvPr>
              <p:cNvGrpSpPr/>
              <p:nvPr/>
            </p:nvGrpSpPr>
            <p:grpSpPr>
              <a:xfrm>
                <a:off x="3685569" y="1115792"/>
                <a:ext cx="4868522" cy="2973337"/>
                <a:chOff x="3685569" y="1115792"/>
                <a:chExt cx="4868522" cy="29733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A7D2458-B4B9-06D5-D37C-BE92FDF862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𝑆𝑢𝑝𝑝𝑙𝑦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A7D2458-B4B9-06D5-D37C-BE92FDF862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862" b="-279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659FC87-91AF-A639-BD06-AF25394FE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A405DDC-3EDE-605F-5F03-7C938EC2A623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A405DDC-3EDE-605F-5F03-7C938EC2A623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EE36182-64DC-4765-49F7-E70E8184F0F7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851" y="585830"/>
                    <a:ext cx="996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EE36182-64DC-4765-49F7-E70E8184F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851" y="585830"/>
                    <a:ext cx="9961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027E596-75A6-251D-8A63-3C91BCBFE272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0" y="4225528"/>
                    <a:ext cx="996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027E596-75A6-251D-8A63-3C91BCBFE2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0" y="4225528"/>
                    <a:ext cx="99615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02EAFB0-0430-9605-F176-38B788A05C12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89123" cy="3094114"/>
                <a:chOff x="3711413" y="1335595"/>
                <a:chExt cx="4589123" cy="3094114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C19638-8893-4B9C-E0E8-A1B2AAA3D0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7A06DBF-EAF9-C14B-33E1-A540C316B6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𝐷𝑒𝑚𝑎𝑛𝑑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7A06DBF-EAF9-C14B-33E1-A540C316B6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6379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0928643-FC47-49BE-F02F-3FD89865F2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9142C0E-0B2A-8BBD-E342-CB7782E499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508C74-A270-2008-E127-6669FC54B1E1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508C74-A270-2008-E127-6669FC54B1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6" cy="36252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806C41-19FD-333A-980A-DF0A58C2F151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800" b="1" dirty="0">
                    <a:latin typeface="+mn-lt"/>
                    <a:cs typeface="Times New Roman" panose="02020603050405020304" pitchFamily="18" charset="0"/>
                  </a:rPr>
                  <a:t>Market for Burgers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C681D7B-5B18-6088-BBDD-1BC960D41CC6}"/>
                      </a:ext>
                    </a:extLst>
                  </p:cNvPr>
                  <p:cNvSpPr txBox="1"/>
                  <p:nvPr/>
                </p:nvSpPr>
                <p:spPr>
                  <a:xfrm>
                    <a:off x="2984214" y="3887230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C681D7B-5B18-6088-BBDD-1BC960D41C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4214" y="3887230"/>
                    <a:ext cx="996156" cy="3625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6DFAAD9-077C-F4F2-33DB-18F6397986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10262" y="1139829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6DFAAD9-077C-F4F2-33DB-18F639798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262" y="1139829"/>
                    <a:ext cx="996156" cy="3625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4F5D463876B2498F216835DB1298F6" ma:contentTypeVersion="13" ma:contentTypeDescription="Create a new document." ma:contentTypeScope="" ma:versionID="7957ea766adc7a1f8ada85e1f16c5ad0">
  <xsd:schema xmlns:xsd="http://www.w3.org/2001/XMLSchema" xmlns:xs="http://www.w3.org/2001/XMLSchema" xmlns:p="http://schemas.microsoft.com/office/2006/metadata/properties" xmlns:ns2="82db8b44-0703-48fc-920e-285d3f66b75e" xmlns:ns3="8db4f6ed-281a-40b3-a3a6-248115f75364" targetNamespace="http://schemas.microsoft.com/office/2006/metadata/properties" ma:root="true" ma:fieldsID="51c19d7e075a31899c1cd216db6b60db" ns2:_="" ns3:_="">
    <xsd:import namespace="82db8b44-0703-48fc-920e-285d3f66b75e"/>
    <xsd:import namespace="8db4f6ed-281a-40b3-a3a6-248115f753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b8b44-0703-48fc-920e-285d3f66b7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4f6ed-281a-40b3-a3a6-248115f753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82db8b44-0703-48fc-920e-285d3f66b75e"/>
    <ds:schemaRef ds:uri="http://schemas.microsoft.com/office/infopath/2007/PartnerControls"/>
    <ds:schemaRef ds:uri="http://schemas.openxmlformats.org/package/2006/metadata/core-properties"/>
    <ds:schemaRef ds:uri="8db4f6ed-281a-40b3-a3a6-248115f7536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0CDEACD-F46F-495A-8810-85205DBC3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db8b44-0703-48fc-920e-285d3f66b75e"/>
    <ds:schemaRef ds:uri="8db4f6ed-281a-40b3-a3a6-248115f753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IUB-template</Template>
  <TotalTime>5126</TotalTime>
  <Words>2493</Words>
  <Application>Microsoft Office PowerPoint</Application>
  <PresentationFormat>On-screen Show (16:9)</PresentationFormat>
  <Paragraphs>477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Main</vt:lpstr>
      <vt:lpstr>PowerPoint Presentation</vt:lpstr>
      <vt:lpstr>Outline for Today</vt:lpstr>
      <vt:lpstr>Introduction</vt:lpstr>
      <vt:lpstr>Introduction</vt:lpstr>
      <vt:lpstr>An Example</vt:lpstr>
      <vt:lpstr>An Example: Visual Representation</vt:lpstr>
      <vt:lpstr>What’s the fuzz about equilibrium ? </vt:lpstr>
      <vt:lpstr>What’s the fuzz about equilibrium ? </vt:lpstr>
      <vt:lpstr>What’s the fuzz about equilibrium ? </vt:lpstr>
      <vt:lpstr>Market Adjustment</vt:lpstr>
      <vt:lpstr>Excess Supply and Excess Demand </vt:lpstr>
      <vt:lpstr>Example: supply and demand together</vt:lpstr>
      <vt:lpstr>Market Size</vt:lpstr>
      <vt:lpstr>Shifts in Demand</vt:lpstr>
      <vt:lpstr>Shifts in Supply</vt:lpstr>
      <vt:lpstr>Shifts in Supply and Demand </vt:lpstr>
      <vt:lpstr>Class Example. </vt:lpstr>
      <vt:lpstr>Shifts in Supply and Demand: Effects on Prices </vt:lpstr>
      <vt:lpstr>Shifts in Supply and Demand: Effects on Quantities </vt:lpstr>
      <vt:lpstr>Market Size</vt:lpstr>
      <vt:lpstr>Elasticities of Supply and Demand </vt:lpstr>
      <vt:lpstr>Elasticities of Supply and Demand </vt:lpstr>
      <vt:lpstr>Empirical Considerations</vt:lpstr>
      <vt:lpstr>Empirical Considerations</vt:lpstr>
      <vt:lpstr>Empirical Considerations</vt:lpstr>
      <vt:lpstr>For Next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Cox, Emily</dc:creator>
  <cp:lastModifiedBy>Navarro Ulloa, Luis Enrique</cp:lastModifiedBy>
  <cp:revision>211</cp:revision>
  <cp:lastPrinted>2014-06-24T16:10:50Z</cp:lastPrinted>
  <dcterms:created xsi:type="dcterms:W3CDTF">2022-01-21T17:11:20Z</dcterms:created>
  <dcterms:modified xsi:type="dcterms:W3CDTF">2023-01-25T21:36:42Z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0x010100774F5D463876B2498F216835DB1298F6</vt:lpwstr>
  </property>
</Properties>
</file>