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9"/>
  </p:notesMasterIdLst>
  <p:handoutMasterIdLst>
    <p:handoutMasterId r:id="rId30"/>
  </p:handoutMasterIdLst>
  <p:sldIdLst>
    <p:sldId id="363" r:id="rId5"/>
    <p:sldId id="356" r:id="rId6"/>
    <p:sldId id="493" r:id="rId7"/>
    <p:sldId id="495" r:id="rId8"/>
    <p:sldId id="496" r:id="rId9"/>
    <p:sldId id="489" r:id="rId10"/>
    <p:sldId id="499" r:id="rId11"/>
    <p:sldId id="501" r:id="rId12"/>
    <p:sldId id="517" r:id="rId13"/>
    <p:sldId id="450" r:id="rId14"/>
    <p:sldId id="503" r:id="rId15"/>
    <p:sldId id="516" r:id="rId16"/>
    <p:sldId id="490" r:id="rId17"/>
    <p:sldId id="506" r:id="rId18"/>
    <p:sldId id="507" r:id="rId19"/>
    <p:sldId id="514" r:id="rId20"/>
    <p:sldId id="498" r:id="rId21"/>
    <p:sldId id="508" r:id="rId22"/>
    <p:sldId id="509" r:id="rId23"/>
    <p:sldId id="510" r:id="rId24"/>
    <p:sldId id="512" r:id="rId25"/>
    <p:sldId id="513" r:id="rId26"/>
    <p:sldId id="488" r:id="rId27"/>
    <p:sldId id="515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8" userDrawn="1">
          <p15:clr>
            <a:srgbClr val="A4A3A4"/>
          </p15:clr>
        </p15:guide>
        <p15:guide id="2" pos="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0304"/>
    <a:srgbClr val="006600"/>
    <a:srgbClr val="99FF33"/>
    <a:srgbClr val="77933C"/>
    <a:srgbClr val="953735"/>
    <a:srgbClr val="990000"/>
    <a:srgbClr val="969696"/>
    <a:srgbClr val="252626"/>
    <a:srgbClr val="0C0D0C"/>
    <a:srgbClr val="9E9A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94" autoAdjust="0"/>
  </p:normalViewPr>
  <p:slideViewPr>
    <p:cSldViewPr snapToGrid="0" snapToObjects="1">
      <p:cViewPr>
        <p:scale>
          <a:sx n="150" d="100"/>
          <a:sy n="150" d="100"/>
        </p:scale>
        <p:origin x="432" y="108"/>
      </p:cViewPr>
      <p:guideLst>
        <p:guide orient="horz" pos="1428"/>
        <p:guide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2" d="100"/>
          <a:sy n="132" d="100"/>
        </p:scale>
        <p:origin x="-592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8T21:12:38.556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7T00:27:46.749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7T00:27:46.749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7T00:27:46.749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1T02:23:21.171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9T02:44:32.643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633304" y="-648376"/>
            <a:ext cx="733465" cy="2367520"/>
            <a:chOff x="685136" y="-246616"/>
            <a:chExt cx="733465" cy="2367520"/>
          </a:xfrm>
        </p:grpSpPr>
        <p:sp>
          <p:nvSpPr>
            <p:cNvPr id="6" name="Rectangle 5"/>
            <p:cNvSpPr/>
            <p:nvPr userDrawn="1"/>
          </p:nvSpPr>
          <p:spPr>
            <a:xfrm>
              <a:off x="685136" y="-246616"/>
              <a:ext cx="733465" cy="236752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08" y="1380149"/>
              <a:ext cx="489120" cy="62080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3" y="2766523"/>
            <a:ext cx="7734221" cy="111449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0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Unnecessarily extra long title of presentation</a:t>
            </a:r>
          </a:p>
        </p:txBody>
      </p:sp>
      <p:sp>
        <p:nvSpPr>
          <p:cNvPr id="1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0694" y="4709821"/>
            <a:ext cx="7734222" cy="277654"/>
          </a:xfrm>
        </p:spPr>
        <p:txBody>
          <a:bodyPr anchor="ctr">
            <a:noAutofit/>
          </a:bodyPr>
          <a:lstStyle>
            <a:lvl1pPr marL="0" indent="0">
              <a:buNone/>
              <a:defRPr sz="1100" b="1" spc="8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INDIANA UNIVERSITY BLOOMINGTON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2443859"/>
            <a:ext cx="7734222" cy="252412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SUBHEAD OR NAME OF SCHOOL, DEPARTMENT, OR UNIT</a:t>
            </a:r>
          </a:p>
        </p:txBody>
      </p:sp>
    </p:spTree>
    <p:extLst>
      <p:ext uri="{BB962C8B-B14F-4D97-AF65-F5344CB8AC3E}">
        <p14:creationId xmlns:p14="http://schemas.microsoft.com/office/powerpoint/2010/main" val="125665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631042" y="4235585"/>
            <a:ext cx="536130" cy="922081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10E6-FF8A-CC4E-B6D5-BFBD2D0FEC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083" t="-148" r="-1556" b="28718"/>
          <a:stretch/>
        </p:blipFill>
        <p:spPr>
          <a:xfrm>
            <a:off x="1240484" y="4147274"/>
            <a:ext cx="4622227" cy="457200"/>
          </a:xfrm>
          <a:prstGeom prst="rect">
            <a:avLst/>
          </a:prstGeom>
        </p:spPr>
      </p:pic>
      <p:pic>
        <p:nvPicPr>
          <p:cNvPr id="13" name="Picture 12" descr="tab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5" y="4326066"/>
            <a:ext cx="357525" cy="4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2274522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031339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4942" y="2032000"/>
            <a:ext cx="148614" cy="836706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99065"/>
          </a:xfrm>
        </p:spPr>
        <p:txBody>
          <a:bodyPr>
            <a:normAutofit/>
          </a:bodyPr>
          <a:lstStyle>
            <a:lvl1pPr>
              <a:defRPr sz="28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25303" y="1629405"/>
            <a:ext cx="4560579" cy="279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73058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6110E9-6F8A-B51E-A1FD-6F9656D0C3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9827" y="73270"/>
            <a:ext cx="8004391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E55057-A4C6-1359-B942-42415ACDD285}"/>
              </a:ext>
            </a:extLst>
          </p:cNvPr>
          <p:cNvSpPr/>
          <p:nvPr userDrawn="1"/>
        </p:nvSpPr>
        <p:spPr>
          <a:xfrm>
            <a:off x="0" y="2720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348" y="759070"/>
            <a:ext cx="8004409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348" y="1630404"/>
            <a:ext cx="8011069" cy="2818769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0124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30124" y="1629404"/>
            <a:ext cx="4560579" cy="280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09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15847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9" name="Rectangle 8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5847" y="680397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1042" y="4235585"/>
            <a:ext cx="536130" cy="922081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10E6-FF8A-CC4E-B6D5-BFBD2D0FEC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083" t="-148" r="-1556" b="28718"/>
          <a:stretch/>
        </p:blipFill>
        <p:spPr>
          <a:xfrm>
            <a:off x="1240484" y="4147274"/>
            <a:ext cx="4622227" cy="457200"/>
          </a:xfrm>
          <a:prstGeom prst="rect">
            <a:avLst/>
          </a:prstGeom>
        </p:spPr>
      </p:pic>
      <p:pic>
        <p:nvPicPr>
          <p:cNvPr id="13" name="Picture 12" descr="tab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5" y="4326066"/>
            <a:ext cx="357525" cy="4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4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67" r:id="rId2"/>
    <p:sldLayoutId id="2147493472" r:id="rId3"/>
    <p:sldLayoutId id="2147493457" r:id="rId4"/>
    <p:sldLayoutId id="2147493456" r:id="rId5"/>
    <p:sldLayoutId id="2147493474" r:id="rId6"/>
    <p:sldLayoutId id="2147493475" r:id="rId7"/>
    <p:sldLayoutId id="2147493476" r:id="rId8"/>
    <p:sldLayoutId id="2147493478" r:id="rId9"/>
    <p:sldLayoutId id="2147493477" r:id="rId10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0.png"/><Relationship Id="rId7" Type="http://schemas.openxmlformats.org/officeDocument/2006/relationships/image" Target="../media/image48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0.png"/><Relationship Id="rId10" Type="http://schemas.openxmlformats.org/officeDocument/2006/relationships/image" Target="../media/image51.png"/><Relationship Id="rId4" Type="http://schemas.openxmlformats.org/officeDocument/2006/relationships/customXml" Target="../ink/ink6.xml"/><Relationship Id="rId9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customXml" Target="../ink/ink1.xml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70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image" Target="../media/image17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21.png"/><Relationship Id="rId5" Type="http://schemas.openxmlformats.org/officeDocument/2006/relationships/image" Target="../media/image24.png"/><Relationship Id="rId15" Type="http://schemas.openxmlformats.org/officeDocument/2006/relationships/image" Target="../media/image22.png"/><Relationship Id="rId10" Type="http://schemas.openxmlformats.org/officeDocument/2006/relationships/image" Target="../media/image20.png"/><Relationship Id="rId4" Type="http://schemas.openxmlformats.org/officeDocument/2006/relationships/customXml" Target="../ink/ink2.xml"/><Relationship Id="rId9" Type="http://schemas.openxmlformats.org/officeDocument/2006/relationships/image" Target="../media/image19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70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21.png"/><Relationship Id="rId5" Type="http://schemas.openxmlformats.org/officeDocument/2006/relationships/image" Target="../media/image24.png"/><Relationship Id="rId15" Type="http://schemas.openxmlformats.org/officeDocument/2006/relationships/image" Target="../media/image22.png"/><Relationship Id="rId10" Type="http://schemas.openxmlformats.org/officeDocument/2006/relationships/image" Target="../media/image20.png"/><Relationship Id="rId4" Type="http://schemas.openxmlformats.org/officeDocument/2006/relationships/customXml" Target="../ink/ink3.xml"/><Relationship Id="rId9" Type="http://schemas.openxmlformats.org/officeDocument/2006/relationships/image" Target="../media/image19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71.png"/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12" Type="http://schemas.openxmlformats.org/officeDocument/2006/relationships/image" Target="../media/image21.png"/><Relationship Id="rId16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20.png"/><Relationship Id="rId5" Type="http://schemas.openxmlformats.org/officeDocument/2006/relationships/customXml" Target="../ink/ink4.xml"/><Relationship Id="rId15" Type="http://schemas.openxmlformats.org/officeDocument/2006/relationships/image" Target="../media/image18.png"/><Relationship Id="rId10" Type="http://schemas.openxmlformats.org/officeDocument/2006/relationships/image" Target="../media/image19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image" Target="../media/image1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2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customXml" Target="../ink/ink5.xml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2863DFC-F769-1FFD-90F2-6C5240A658F7}"/>
              </a:ext>
            </a:extLst>
          </p:cNvPr>
          <p:cNvSpPr txBox="1">
            <a:spLocks/>
          </p:cNvSpPr>
          <p:nvPr/>
        </p:nvSpPr>
        <p:spPr>
          <a:xfrm>
            <a:off x="538314" y="2571750"/>
            <a:ext cx="7734222" cy="14788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30687B-7A7D-8F6B-9025-2A4EFABAC69E}"/>
              </a:ext>
            </a:extLst>
          </p:cNvPr>
          <p:cNvSpPr txBox="1">
            <a:spLocks/>
          </p:cNvSpPr>
          <p:nvPr/>
        </p:nvSpPr>
        <p:spPr>
          <a:xfrm>
            <a:off x="0" y="306218"/>
            <a:ext cx="9144000" cy="1000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SPEA-V-202</a:t>
            </a:r>
          </a:p>
          <a:p>
            <a:pPr algn="ctr"/>
            <a:r>
              <a:rPr lang="en-US" sz="2400" b="0" dirty="0">
                <a:solidFill>
                  <a:schemeClr val="bg1"/>
                </a:solidFill>
              </a:rPr>
              <a:t>Contemporary Economic Issues in Public Affairs</a:t>
            </a:r>
          </a:p>
          <a:p>
            <a:pPr algn="ctr"/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8B2BB0-25A8-51DD-1E72-4A1ECB509AE5}"/>
              </a:ext>
            </a:extLst>
          </p:cNvPr>
          <p:cNvSpPr/>
          <p:nvPr/>
        </p:nvSpPr>
        <p:spPr>
          <a:xfrm>
            <a:off x="0" y="1787777"/>
            <a:ext cx="9144000" cy="871464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Market Failure and Government Intervention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1602D2-5AC3-8AC2-F630-020397F6961F}"/>
              </a:ext>
            </a:extLst>
          </p:cNvPr>
          <p:cNvSpPr txBox="1">
            <a:spLocks/>
          </p:cNvSpPr>
          <p:nvPr/>
        </p:nvSpPr>
        <p:spPr>
          <a:xfrm>
            <a:off x="0" y="3140606"/>
            <a:ext cx="9144000" cy="1000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b="0" dirty="0">
                <a:solidFill>
                  <a:schemeClr val="bg1"/>
                </a:solidFill>
              </a:rPr>
              <a:t>Luis Navarro</a:t>
            </a:r>
          </a:p>
          <a:p>
            <a:pPr algn="ctr"/>
            <a:endParaRPr lang="en-US" sz="2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61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Maximize Welfare and Pareto Efficiency 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CC6FC10-F21E-CAED-CF6E-C7A51D938A9E}"/>
              </a:ext>
            </a:extLst>
          </p:cNvPr>
          <p:cNvSpPr txBox="1">
            <a:spLocks/>
          </p:cNvSpPr>
          <p:nvPr/>
        </p:nvSpPr>
        <p:spPr>
          <a:xfrm>
            <a:off x="0" y="699066"/>
            <a:ext cx="8865804" cy="344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Economist’s story: 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the social planner or the benevolent dictator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807972B9-8D53-205D-B019-FF058A5F7737}"/>
              </a:ext>
            </a:extLst>
          </p:cNvPr>
          <p:cNvSpPr txBox="1">
            <a:spLocks/>
          </p:cNvSpPr>
          <p:nvPr/>
        </p:nvSpPr>
        <p:spPr>
          <a:xfrm>
            <a:off x="139098" y="3152587"/>
            <a:ext cx="8865804" cy="14532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dirty="0">
                <a:cs typeface="Times New Roman" panose="02020603050405020304" pitchFamily="18" charset="0"/>
              </a:rPr>
              <a:t>Why is this useful? </a:t>
            </a:r>
          </a:p>
          <a:p>
            <a:pPr>
              <a:buClr>
                <a:srgbClr val="690304"/>
              </a:buClr>
            </a:pPr>
            <a:r>
              <a:rPr lang="en-US" sz="1600" b="1" dirty="0">
                <a:cs typeface="Times New Roman" panose="02020603050405020304" pitchFamily="18" charset="0"/>
              </a:rPr>
              <a:t>Normative analysis: </a:t>
            </a:r>
            <a:r>
              <a:rPr lang="en-US" sz="1600" dirty="0">
                <a:cs typeface="Times New Roman" panose="02020603050405020304" pitchFamily="18" charset="0"/>
              </a:rPr>
              <a:t>allows for a benchmark of the social optimum. </a:t>
            </a:r>
          </a:p>
          <a:p>
            <a:pPr>
              <a:buClr>
                <a:srgbClr val="690304"/>
              </a:buClr>
            </a:pPr>
            <a:r>
              <a:rPr lang="en-US" sz="1600" dirty="0">
                <a:cs typeface="Times New Roman" panose="02020603050405020304" pitchFamily="18" charset="0"/>
              </a:rPr>
              <a:t>By definition: the outcome chosen by the planner </a:t>
            </a:r>
            <a:r>
              <a:rPr lang="en-US" sz="1600" b="1" dirty="0">
                <a:cs typeface="Times New Roman" panose="02020603050405020304" pitchFamily="18" charset="0"/>
              </a:rPr>
              <a:t>is Pareto efficient. </a:t>
            </a:r>
          </a:p>
          <a:p>
            <a:pPr lvl="1">
              <a:buClr>
                <a:srgbClr val="690304"/>
              </a:buClr>
            </a:pPr>
            <a:endParaRPr lang="en-US" sz="16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EE98CB8-1829-FD01-F4CD-9EC899F972E0}"/>
              </a:ext>
            </a:extLst>
          </p:cNvPr>
          <p:cNvSpPr txBox="1">
            <a:spLocks/>
          </p:cNvSpPr>
          <p:nvPr/>
        </p:nvSpPr>
        <p:spPr>
          <a:xfrm>
            <a:off x="139098" y="1120990"/>
            <a:ext cx="8865804" cy="245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Suppose there is one agent that </a:t>
            </a:r>
            <a:r>
              <a:rPr lang="en-US" sz="1600" b="1" dirty="0">
                <a:latin typeface="+mn-lt"/>
                <a:cs typeface="Times New Roman" panose="02020603050405020304" pitchFamily="18" charset="0"/>
              </a:rPr>
              <a:t>knows perfectly the demand and supply curves, 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and</a:t>
            </a:r>
            <a:r>
              <a:rPr lang="en-US" sz="16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also knows the conditions under which exchange is taking place. But most important, </a:t>
            </a:r>
            <a:r>
              <a:rPr lang="en-US" sz="1600" b="1" dirty="0">
                <a:latin typeface="+mn-lt"/>
                <a:cs typeface="Times New Roman" panose="02020603050405020304" pitchFamily="18" charset="0"/>
              </a:rPr>
              <a:t>it can determine the price at which goods should be exchanged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.  </a:t>
            </a:r>
          </a:p>
          <a:p>
            <a:pPr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If this planner is benevolent, then it will choose the prices that maximize total surplus. </a:t>
            </a:r>
          </a:p>
          <a:p>
            <a:pPr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Hence, the planner must choose p*=6 such that q*=4 and TS*=16.</a:t>
            </a:r>
          </a:p>
        </p:txBody>
      </p:sp>
    </p:spTree>
    <p:extLst>
      <p:ext uri="{BB962C8B-B14F-4D97-AF65-F5344CB8AC3E}">
        <p14:creationId xmlns:p14="http://schemas.microsoft.com/office/powerpoint/2010/main" val="197721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Free Market Economy and the Invisible Hand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CC6FC10-F21E-CAED-CF6E-C7A51D938A9E}"/>
              </a:ext>
            </a:extLst>
          </p:cNvPr>
          <p:cNvSpPr txBox="1">
            <a:spLocks/>
          </p:cNvSpPr>
          <p:nvPr/>
        </p:nvSpPr>
        <p:spPr>
          <a:xfrm>
            <a:off x="2154710" y="597651"/>
            <a:ext cx="4601381" cy="337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Adam Smith and the Invisible Hand metaphor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518759-0845-5A52-A000-01AB261F4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252" y="934721"/>
            <a:ext cx="5749827" cy="356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71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Free Market Economy and the Invisible Hand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CC6FC10-F21E-CAED-CF6E-C7A51D938A9E}"/>
              </a:ext>
            </a:extLst>
          </p:cNvPr>
          <p:cNvSpPr txBox="1">
            <a:spLocks/>
          </p:cNvSpPr>
          <p:nvPr/>
        </p:nvSpPr>
        <p:spPr>
          <a:xfrm>
            <a:off x="115937" y="947183"/>
            <a:ext cx="5311616" cy="36043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Adam Smith and the Invisible Hand metaphor</a:t>
            </a:r>
          </a:p>
          <a:p>
            <a:pPr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Individuals are driven by self-interest. </a:t>
            </a:r>
          </a:p>
          <a:p>
            <a:pPr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What does this mean for our supply-demand world?</a:t>
            </a:r>
          </a:p>
          <a:p>
            <a:pPr lvl="1"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Consumers: look to maximize consumer surplus. </a:t>
            </a:r>
          </a:p>
          <a:p>
            <a:pPr lvl="1"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Producers: look to maximize producer surplus. </a:t>
            </a:r>
          </a:p>
          <a:p>
            <a:pPr>
              <a:buClr>
                <a:srgbClr val="690304"/>
              </a:buClr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The invisible hand = individual’s self-interest. </a:t>
            </a:r>
          </a:p>
          <a:p>
            <a:pPr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Intuition: if people engage in free exchange looking for their own interests, then total surplus is maximized.</a:t>
            </a:r>
          </a:p>
          <a:p>
            <a:pPr>
              <a:buClr>
                <a:srgbClr val="690304"/>
              </a:buClr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Free Market Exchange leads to Pareto Efficiency!!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EEBB65A-02EC-BD15-BAAB-8F37808C3B11}"/>
              </a:ext>
            </a:extLst>
          </p:cNvPr>
          <p:cNvGrpSpPr/>
          <p:nvPr/>
        </p:nvGrpSpPr>
        <p:grpSpPr>
          <a:xfrm>
            <a:off x="5152418" y="1124889"/>
            <a:ext cx="3674307" cy="3071428"/>
            <a:chOff x="4521584" y="645978"/>
            <a:chExt cx="4622415" cy="390885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5F842DE-C687-4228-1AB6-E215F59D3D3F}"/>
                </a:ext>
              </a:extLst>
            </p:cNvPr>
            <p:cNvGrpSpPr/>
            <p:nvPr/>
          </p:nvGrpSpPr>
          <p:grpSpPr>
            <a:xfrm>
              <a:off x="4521584" y="645978"/>
              <a:ext cx="4622415" cy="3908855"/>
              <a:chOff x="4153116" y="767803"/>
              <a:chExt cx="4622415" cy="39088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108E5085-4D44-6D3F-3268-625A1A3B582C}"/>
                      </a:ext>
                    </a:extLst>
                  </p:cNvPr>
                  <p:cNvSpPr txBox="1"/>
                  <p:nvPr/>
                </p:nvSpPr>
                <p:spPr>
                  <a:xfrm>
                    <a:off x="4153116" y="2813973"/>
                    <a:ext cx="996156" cy="36508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108E5085-4D44-6D3F-3268-625A1A3B58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3116" y="2813973"/>
                    <a:ext cx="996156" cy="36508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2BEAC6D-D9CC-9D9B-CCEE-841F0C6C8CE8}"/>
                  </a:ext>
                </a:extLst>
              </p:cNvPr>
              <p:cNvGrpSpPr/>
              <p:nvPr/>
            </p:nvGrpSpPr>
            <p:grpSpPr>
              <a:xfrm>
                <a:off x="4256714" y="767803"/>
                <a:ext cx="4518817" cy="3908855"/>
                <a:chOff x="2910262" y="216498"/>
                <a:chExt cx="6366004" cy="4604219"/>
              </a:xfrm>
            </p:grpSpPr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8A4973A6-A6BC-324E-40DF-D9BED519AA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00689" y="796332"/>
                  <a:ext cx="0" cy="361386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A9A00C03-7929-CC69-8855-403B1B7155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5569" y="4410194"/>
                  <a:ext cx="495205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A8614039-E22D-3B18-9241-D71BFDD90B0B}"/>
                    </a:ext>
                  </a:extLst>
                </p:cNvPr>
                <p:cNvGrpSpPr/>
                <p:nvPr/>
              </p:nvGrpSpPr>
              <p:grpSpPr>
                <a:xfrm>
                  <a:off x="3685569" y="1115792"/>
                  <a:ext cx="4868522" cy="2973337"/>
                  <a:chOff x="3685569" y="1115792"/>
                  <a:chExt cx="4868522" cy="297333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11984FF8-58D2-81EE-690F-2935B88ABFD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57934" y="1309847"/>
                        <a:ext cx="996157" cy="43003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𝑆𝑢𝑝𝑝𝑙𝑦</m:t>
                              </m:r>
                            </m:oMath>
                          </m:oMathPara>
                        </a14:m>
                        <a:endParaRPr lang="en-US" sz="11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11984FF8-58D2-81EE-690F-2935B88ABFD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7934" y="1309847"/>
                        <a:ext cx="996157" cy="430036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r="-543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59714329-EDEB-0F4D-74C1-FC0A99812A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85569" y="1115792"/>
                    <a:ext cx="4116888" cy="297333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p14="http://schemas.microsoft.com/office/powerpoint/2010/main" xmlns:aink="http://schemas.microsoft.com/office/drawing/2016/ink">
              <mc:Choice Requires="p14 aink">
                <p:contentPart p14:bwMode="auto" r:id="rId4">
                  <p14:nvContentPartPr>
                    <p14:cNvPr id="14" name="Ink 13">
                      <a:extLst>
                        <a:ext uri="{FF2B5EF4-FFF2-40B4-BE49-F238E27FC236}">
                          <a16:creationId xmlns:a16="http://schemas.microsoft.com/office/drawing/2014/main" id="{3B11F14C-B1B2-3BDC-249F-9D31182CBF5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310738" y="2618235"/>
                    <a:ext cx="402" cy="402"/>
                  </p14:xfrm>
                </p:contentPart>
              </mc:Choice>
              <mc:Fallback xmlns="">
                <p:pic>
                  <p:nvPicPr>
                    <p:cNvPr id="14" name="Ink 13">
                      <a:extLst>
                        <a:ext uri="{FF2B5EF4-FFF2-40B4-BE49-F238E27FC236}">
                          <a16:creationId xmlns:a16="http://schemas.microsoft.com/office/drawing/2014/main" id="{3B11F14C-B1B2-3BDC-249F-9D31182CBF55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5290638" y="2497635"/>
                      <a:ext cx="40200" cy="241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AB2DE5D4-4E0E-6A35-BFD0-FAC34E153A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5852" y="585830"/>
                      <a:ext cx="996157" cy="5059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AB2DE5D4-4E0E-6A35-BFD0-FAC34E153A5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5852" y="585830"/>
                      <a:ext cx="996157" cy="50592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D2B3ED04-8A83-8008-0577-1DD427F534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80109" y="4225529"/>
                      <a:ext cx="996157" cy="5059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D2B3ED04-8A83-8008-0577-1DD427F5343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80109" y="4225529"/>
                      <a:ext cx="996157" cy="50592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025124D5-7958-586E-E647-BF96EB88CF62}"/>
                    </a:ext>
                  </a:extLst>
                </p:cNvPr>
                <p:cNvGrpSpPr/>
                <p:nvPr/>
              </p:nvGrpSpPr>
              <p:grpSpPr>
                <a:xfrm>
                  <a:off x="3711413" y="1335595"/>
                  <a:ext cx="4589123" cy="3146617"/>
                  <a:chOff x="3711413" y="1335595"/>
                  <a:chExt cx="4589123" cy="3146617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87862489-E574-1560-9AB2-5841E0A7EB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1413" y="1335595"/>
                    <a:ext cx="3787972" cy="309411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E4162362-8F10-D0C9-8661-6AB26939CED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04379" y="4052176"/>
                        <a:ext cx="996157" cy="43003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𝐷𝑒𝑚𝑎𝑛𝑑</m:t>
                              </m:r>
                            </m:oMath>
                          </m:oMathPara>
                        </a14:m>
                        <a:endParaRPr lang="en-US" sz="11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E4162362-8F10-D0C9-8661-6AB26939CED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04379" y="4052176"/>
                        <a:ext cx="996157" cy="430036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r="-172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17462A52-9DF5-D3A1-6F7D-63572F71BF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11413" y="2803652"/>
                  <a:ext cx="1737581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DDAD805B-1CDA-B968-726A-C871C7968D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6134" y="2803652"/>
                  <a:ext cx="0" cy="155630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E4DED9F2-22D0-98CA-BD66-B4ED0896A19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8056" y="4390681"/>
                      <a:ext cx="996157" cy="43003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E4DED9F2-22D0-98CA-BD66-B4ED0896A19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8056" y="4390681"/>
                      <a:ext cx="996157" cy="43003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96D3383-9692-C511-B891-BDAD134F4F38}"/>
                    </a:ext>
                  </a:extLst>
                </p:cNvPr>
                <p:cNvSpPr txBox="1"/>
                <p:nvPr/>
              </p:nvSpPr>
              <p:spPr>
                <a:xfrm>
                  <a:off x="3555008" y="216498"/>
                  <a:ext cx="4853248" cy="5059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algn="ctr">
                    <a:buClr>
                      <a:srgbClr val="690304"/>
                    </a:buClr>
                    <a:buNone/>
                  </a:pPr>
                  <a:r>
                    <a:rPr lang="en-US" sz="1400" b="1" dirty="0">
                      <a:cs typeface="Times New Roman" panose="02020603050405020304" pitchFamily="18" charset="0"/>
                    </a:rPr>
                    <a:t>Market for Burgers</a:t>
                  </a:r>
                  <a:endParaRPr lang="en-US" sz="1400" b="1" dirty="0">
                    <a:latin typeface="+mn-lt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B72F1435-9F2B-1087-9856-EB0B0C34DF8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4214" y="3887231"/>
                      <a:ext cx="996157" cy="43003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B72F1435-9F2B-1087-9856-EB0B0C34DF8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4214" y="3887231"/>
                      <a:ext cx="996157" cy="430036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471111DD-F4C3-EDE7-8673-74AEF934AB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10262" y="1139829"/>
                      <a:ext cx="996157" cy="43003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471111DD-F4C3-EDE7-8673-74AEF934AB5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10262" y="1139829"/>
                      <a:ext cx="996157" cy="430036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B17ECE3-A8EC-7933-F4F6-81CEAFCEC7A3}"/>
                </a:ext>
              </a:extLst>
            </p:cNvPr>
            <p:cNvGrpSpPr/>
            <p:nvPr/>
          </p:nvGrpSpPr>
          <p:grpSpPr>
            <a:xfrm>
              <a:off x="5217264" y="1635142"/>
              <a:ext cx="1236364" cy="2247301"/>
              <a:chOff x="5217264" y="1635142"/>
              <a:chExt cx="1236364" cy="2247301"/>
            </a:xfrm>
          </p:grpSpPr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C3B18210-0610-D7FF-8FAD-C515BA36F04B}"/>
                  </a:ext>
                </a:extLst>
              </p:cNvPr>
              <p:cNvSpPr>
                <a:spLocks/>
              </p:cNvSpPr>
              <p:nvPr/>
            </p:nvSpPr>
            <p:spPr>
              <a:xfrm flipV="1">
                <a:off x="5217264" y="2865531"/>
                <a:ext cx="1210001" cy="1016912"/>
              </a:xfrm>
              <a:prstGeom prst="triangle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94016061-3327-89E8-0EA1-1B3F0148514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17264" y="1635142"/>
                <a:ext cx="1236364" cy="1198583"/>
              </a:xfrm>
              <a:prstGeom prst="triangle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b="1" dirty="0">
                  <a:solidFill>
                    <a:srgbClr val="690304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394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Free Market Economy: How does it really works? 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CC6FC10-F21E-CAED-CF6E-C7A51D938A9E}"/>
              </a:ext>
            </a:extLst>
          </p:cNvPr>
          <p:cNvSpPr txBox="1">
            <a:spLocks/>
          </p:cNvSpPr>
          <p:nvPr/>
        </p:nvSpPr>
        <p:spPr>
          <a:xfrm>
            <a:off x="86844" y="873958"/>
            <a:ext cx="8813316" cy="3966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b="1" dirty="0">
                <a:cs typeface="Times New Roman" panose="02020603050405020304" pitchFamily="18" charset="0"/>
              </a:rPr>
              <a:t>Free Market Exchange leads to Pareto Efficiency!</a:t>
            </a:r>
          </a:p>
          <a:p>
            <a:pPr>
              <a:buClr>
                <a:srgbClr val="690304"/>
              </a:buClr>
            </a:pPr>
            <a:r>
              <a:rPr lang="en-US" sz="1600" dirty="0">
                <a:cs typeface="Times New Roman" panose="02020603050405020304" pitchFamily="18" charset="0"/>
              </a:rPr>
              <a:t>This is one of the biggest results in economic theory. (First Welfare Theorem)</a:t>
            </a:r>
          </a:p>
          <a:p>
            <a:pPr>
              <a:buClr>
                <a:srgbClr val="690304"/>
              </a:buClr>
            </a:pPr>
            <a:r>
              <a:rPr lang="en-US" sz="1600" dirty="0">
                <a:cs typeface="Times New Roman" panose="02020603050405020304" pitchFamily="18" charset="0"/>
              </a:rPr>
              <a:t>Main argument for </a:t>
            </a:r>
            <a:r>
              <a:rPr lang="en-US" sz="1600" i="1" dirty="0">
                <a:cs typeface="Times New Roman" panose="02020603050405020304" pitchFamily="18" charset="0"/>
              </a:rPr>
              <a:t>laissez-faire</a:t>
            </a:r>
            <a:r>
              <a:rPr lang="en-US" sz="1600" dirty="0">
                <a:cs typeface="Times New Roman" panose="02020603050405020304" pitchFamily="18" charset="0"/>
              </a:rPr>
              <a:t> economics: leave the markets to operate alone and they will reach an efficient allocation of resources in the economy. </a:t>
            </a:r>
          </a:p>
          <a:p>
            <a:pPr>
              <a:buClr>
                <a:srgbClr val="690304"/>
              </a:buClr>
            </a:pPr>
            <a:r>
              <a:rPr lang="en-US" sz="1600" dirty="0">
                <a:cs typeface="Times New Roman" panose="02020603050405020304" pitchFamily="18" charset="0"/>
              </a:rPr>
              <a:t>No need for government intervention.</a:t>
            </a:r>
          </a:p>
          <a:p>
            <a:pPr>
              <a:buClr>
                <a:srgbClr val="690304"/>
              </a:buClr>
            </a:pPr>
            <a:r>
              <a:rPr lang="en-US" sz="1600" dirty="0">
                <a:cs typeface="Times New Roman" panose="02020603050405020304" pitchFamily="18" charset="0"/>
              </a:rPr>
              <a:t>Of course, this is a theoretical result. In real life, there are tons of examples where free market exchange leads to inefficient outcomes (TS is not maximized).  </a:t>
            </a:r>
          </a:p>
          <a:p>
            <a:pPr>
              <a:buClr>
                <a:srgbClr val="690304"/>
              </a:buClr>
            </a:pPr>
            <a:r>
              <a:rPr lang="en-US" sz="1600" dirty="0">
                <a:cs typeface="Times New Roman" panose="02020603050405020304" pitchFamily="18" charset="0"/>
              </a:rPr>
              <a:t>Why is the case? For this result to be true, </a:t>
            </a:r>
            <a:r>
              <a:rPr lang="en-US" sz="1600" u="sng" dirty="0">
                <a:cs typeface="Times New Roman" panose="02020603050405020304" pitchFamily="18" charset="0"/>
              </a:rPr>
              <a:t>the assumptions behind the competitive equilibrium model we are using need to hold. </a:t>
            </a:r>
          </a:p>
        </p:txBody>
      </p:sp>
    </p:spTree>
    <p:extLst>
      <p:ext uri="{BB962C8B-B14F-4D97-AF65-F5344CB8AC3E}">
        <p14:creationId xmlns:p14="http://schemas.microsoft.com/office/powerpoint/2010/main" val="425784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Free Market Economy: How does it really works? 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CC6FC10-F21E-CAED-CF6E-C7A51D938A9E}"/>
              </a:ext>
            </a:extLst>
          </p:cNvPr>
          <p:cNvSpPr txBox="1">
            <a:spLocks/>
          </p:cNvSpPr>
          <p:nvPr/>
        </p:nvSpPr>
        <p:spPr>
          <a:xfrm>
            <a:off x="142241" y="588380"/>
            <a:ext cx="8920480" cy="3966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Conditions required to get Pareto Efficiency through free-market exchange</a:t>
            </a:r>
          </a:p>
          <a:p>
            <a:pPr>
              <a:buClr>
                <a:srgbClr val="690304"/>
              </a:buClr>
              <a:buFont typeface="+mj-lt"/>
              <a:buAutoNum type="alphaUcPeriod"/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Institutions: 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Existence of an authority that defines property rights and enforces contracts. </a:t>
            </a:r>
            <a:endParaRPr lang="en-US" sz="1600" b="1" dirty="0">
              <a:latin typeface="+mn-lt"/>
              <a:cs typeface="Times New Roman" panose="02020603050405020304" pitchFamily="18" charset="0"/>
            </a:endParaRPr>
          </a:p>
          <a:p>
            <a:pPr>
              <a:buClr>
                <a:srgbClr val="690304"/>
              </a:buClr>
              <a:buFont typeface="+mj-lt"/>
              <a:buAutoNum type="alphaUcPeriod"/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Free Exchange: 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Buyers and sellers can buy/sell as many units as they want. </a:t>
            </a:r>
          </a:p>
          <a:p>
            <a:pPr>
              <a:buClr>
                <a:srgbClr val="690304"/>
              </a:buClr>
              <a:buFont typeface="+mj-lt"/>
              <a:buAutoNum type="alphaUcPeriod"/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Perfect Competition: 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consumers and producers are price-takers. Neither can directly influence the equilibrium price with their actions. Large number of consumers/producers. </a:t>
            </a:r>
          </a:p>
          <a:p>
            <a:pPr>
              <a:buClr>
                <a:srgbClr val="690304"/>
              </a:buClr>
              <a:buFont typeface="+mj-lt"/>
              <a:buAutoNum type="alphaUcPeriod"/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Perfect Information: 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consumers and producers have access to the same information about the goods being exchanged.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30E1D7-1B30-2C0C-6CE3-4B6D36EF6237}"/>
              </a:ext>
            </a:extLst>
          </p:cNvPr>
          <p:cNvSpPr/>
          <p:nvPr/>
        </p:nvSpPr>
        <p:spPr>
          <a:xfrm>
            <a:off x="647700" y="3497185"/>
            <a:ext cx="7809654" cy="9956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690304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solidFill>
                  <a:schemeClr val="tx1"/>
                </a:solidFill>
              </a:rPr>
              <a:t>Main Result of Welfare Economics</a:t>
            </a:r>
          </a:p>
          <a:p>
            <a:r>
              <a:rPr lang="en-US" sz="1600" dirty="0">
                <a:solidFill>
                  <a:schemeClr val="tx1"/>
                </a:solidFill>
              </a:rPr>
              <a:t>If markets operate properly. That is, these four assumptions are met, then free market exchange leads to an efficient allocation of resources in the economy.</a:t>
            </a:r>
          </a:p>
        </p:txBody>
      </p:sp>
    </p:spTree>
    <p:extLst>
      <p:ext uri="{BB962C8B-B14F-4D97-AF65-F5344CB8AC3E}">
        <p14:creationId xmlns:p14="http://schemas.microsoft.com/office/powerpoint/2010/main" val="264311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Market Failure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CC6FC10-F21E-CAED-CF6E-C7A51D938A9E}"/>
              </a:ext>
            </a:extLst>
          </p:cNvPr>
          <p:cNvSpPr txBox="1">
            <a:spLocks/>
          </p:cNvSpPr>
          <p:nvPr/>
        </p:nvSpPr>
        <p:spPr>
          <a:xfrm>
            <a:off x="111760" y="699065"/>
            <a:ext cx="8920480" cy="3892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We say markets are competitive (operate properly) when these conditions hold. What happens when they do not? </a:t>
            </a:r>
          </a:p>
          <a:p>
            <a:pPr marL="0" indent="0">
              <a:buClr>
                <a:srgbClr val="690304"/>
              </a:buClr>
              <a:buNone/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Market Failure: 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when free-market exchange </a:t>
            </a:r>
            <a:r>
              <a:rPr lang="en-US" sz="1600" b="1" dirty="0">
                <a:latin typeface="+mn-lt"/>
                <a:cs typeface="Times New Roman" panose="02020603050405020304" pitchFamily="18" charset="0"/>
              </a:rPr>
              <a:t>does not lead to an efficient outcome. 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  <a:endParaRPr lang="en-US" sz="1600" b="1" dirty="0">
              <a:latin typeface="+mn-lt"/>
              <a:cs typeface="Times New Roman" panose="02020603050405020304" pitchFamily="18" charset="0"/>
            </a:endParaRPr>
          </a:p>
          <a:p>
            <a:pPr marL="0" indent="0">
              <a:buClr>
                <a:srgbClr val="690304"/>
              </a:buClr>
              <a:buNone/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Why do we observe market failures? 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These conditions are hard to met (alone, and all at once). </a:t>
            </a:r>
          </a:p>
          <a:p>
            <a:pPr>
              <a:buClr>
                <a:srgbClr val="690304"/>
              </a:buClr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Institutions: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definition of property rights might be complicated. Institutions might not be strong enough to enforce all contracts properly. Rule of Law. </a:t>
            </a:r>
          </a:p>
          <a:p>
            <a:pPr>
              <a:buClr>
                <a:srgbClr val="690304"/>
              </a:buClr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Public goods: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under free-market exchange, some goods either will not be supplied or, if supplied, will be at an inefficient quantity. Free rider problem. </a:t>
            </a:r>
            <a:endParaRPr lang="en-US" sz="1600" b="1" dirty="0">
              <a:latin typeface="+mn-lt"/>
              <a:cs typeface="Times New Roman" panose="02020603050405020304" pitchFamily="18" charset="0"/>
            </a:endParaRPr>
          </a:p>
          <a:p>
            <a:pPr>
              <a:buClr>
                <a:srgbClr val="690304"/>
              </a:buClr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Imperfect Competition: 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some markets might have only one supplier/consumer. Market power is not distributed equally. Monopolies. </a:t>
            </a:r>
          </a:p>
          <a:p>
            <a:pPr>
              <a:buClr>
                <a:srgbClr val="690304"/>
              </a:buClr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Imperfect Information: 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information is costly. People have incentives to lie/hide information. Information asymmetries, adverse selection, moral hazard. </a:t>
            </a:r>
          </a:p>
        </p:txBody>
      </p:sp>
    </p:spTree>
    <p:extLst>
      <p:ext uri="{BB962C8B-B14F-4D97-AF65-F5344CB8AC3E}">
        <p14:creationId xmlns:p14="http://schemas.microsoft.com/office/powerpoint/2010/main" val="133316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Government Intervention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CC6FC10-F21E-CAED-CF6E-C7A51D938A9E}"/>
              </a:ext>
            </a:extLst>
          </p:cNvPr>
          <p:cNvSpPr txBox="1">
            <a:spLocks/>
          </p:cNvSpPr>
          <p:nvPr/>
        </p:nvSpPr>
        <p:spPr>
          <a:xfrm>
            <a:off x="111760" y="699064"/>
            <a:ext cx="8800123" cy="3915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Market Failure: 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when free-market exchange </a:t>
            </a:r>
            <a:r>
              <a:rPr lang="en-US" sz="1600" b="1" dirty="0">
                <a:latin typeface="+mn-lt"/>
                <a:cs typeface="Times New Roman" panose="02020603050405020304" pitchFamily="18" charset="0"/>
              </a:rPr>
              <a:t>does not lead to an efficient outcome. 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Clr>
                <a:srgbClr val="690304"/>
              </a:buClr>
              <a:buNone/>
            </a:pPr>
            <a:r>
              <a:rPr lang="en-US" sz="1600" b="1" u="sng" dirty="0">
                <a:solidFill>
                  <a:srgbClr val="690304"/>
                </a:solidFill>
                <a:latin typeface="+mn-lt"/>
                <a:cs typeface="Times New Roman" panose="02020603050405020304" pitchFamily="18" charset="0"/>
              </a:rPr>
              <a:t>Market failures derive in cases where demand/supply does not reflect true WTP/WTS for some goods. </a:t>
            </a:r>
          </a:p>
          <a:p>
            <a:pPr marL="0" indent="0">
              <a:buClr>
                <a:srgbClr val="690304"/>
              </a:buClr>
              <a:buNone/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What can we do about them? </a:t>
            </a:r>
            <a:endParaRPr lang="en-US" sz="1600" dirty="0">
              <a:latin typeface="+mn-lt"/>
              <a:cs typeface="Times New Roman" panose="02020603050405020304" pitchFamily="18" charset="0"/>
            </a:endParaRPr>
          </a:p>
          <a:p>
            <a:pPr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If we know the type of failure, then the government could implement some policy to address it. </a:t>
            </a:r>
          </a:p>
          <a:p>
            <a:pPr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Example: imperfect competition. What can we do about it? </a:t>
            </a:r>
            <a:endParaRPr lang="en-US" sz="1600" dirty="0">
              <a:latin typeface="+mn-lt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Potential Solutions: enact antitrust regulation preventing the formation of monopolies. </a:t>
            </a:r>
          </a:p>
          <a:p>
            <a:pPr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  <a:sym typeface="Wingdings" panose="05000000000000000000" pitchFamily="2" charset="2"/>
              </a:rPr>
              <a:t>Motivation for government intervention: make sure the assumptions required for markets to work are met. </a:t>
            </a:r>
          </a:p>
          <a:p>
            <a:pPr>
              <a:buClr>
                <a:srgbClr val="690304"/>
              </a:buClr>
            </a:pPr>
            <a:r>
              <a:rPr lang="en-US" sz="1600" u="sng" dirty="0">
                <a:latin typeface="+mn-lt"/>
                <a:cs typeface="Times New Roman" panose="02020603050405020304" pitchFamily="18" charset="0"/>
              </a:rPr>
              <a:t>Get markets as close to optimal as we can. </a:t>
            </a:r>
          </a:p>
          <a:p>
            <a:pPr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Depending on the failure, the optimal solution to it. Market-based (through prices) vs regulation-based (rules). </a:t>
            </a:r>
          </a:p>
        </p:txBody>
      </p:sp>
    </p:spTree>
    <p:extLst>
      <p:ext uri="{BB962C8B-B14F-4D97-AF65-F5344CB8AC3E}">
        <p14:creationId xmlns:p14="http://schemas.microsoft.com/office/powerpoint/2010/main" val="355774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CC6FC10-F21E-CAED-CF6E-C7A51D938A9E}"/>
              </a:ext>
            </a:extLst>
          </p:cNvPr>
          <p:cNvSpPr txBox="1">
            <a:spLocks/>
          </p:cNvSpPr>
          <p:nvPr/>
        </p:nvSpPr>
        <p:spPr>
          <a:xfrm>
            <a:off x="86844" y="873958"/>
            <a:ext cx="8657530" cy="345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90304"/>
              </a:buClr>
              <a:buFont typeface="+mj-lt"/>
              <a:buAutoNum type="alphaUcPeriod"/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Institutions: 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Existence of an authority that defines property rights and enforces contracts. </a:t>
            </a:r>
            <a:endParaRPr lang="en-US" sz="1600" b="1" dirty="0"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2BAB0CD0-066E-1080-CA12-FEC64F43A2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844" y="1394092"/>
                <a:ext cx="8914916" cy="31643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690304"/>
                  </a:buClr>
                </a:pPr>
                <a:r>
                  <a:rPr lang="en-US" sz="1600" dirty="0">
                    <a:latin typeface="+mn-lt"/>
                    <a:cs typeface="Times New Roman" panose="02020603050405020304" pitchFamily="18" charset="0"/>
                  </a:rPr>
                  <a:t>Transactions are founded on trust. Trust that the counterparty will honor their part of the deal. </a:t>
                </a:r>
              </a:p>
              <a:p>
                <a:pPr>
                  <a:buClr>
                    <a:srgbClr val="690304"/>
                  </a:buClr>
                </a:pPr>
                <a:r>
                  <a:rPr lang="en-US" sz="1600" dirty="0">
                    <a:latin typeface="+mn-lt"/>
                    <a:cs typeface="Times New Roman" panose="02020603050405020304" pitchFamily="18" charset="0"/>
                  </a:rPr>
                  <a:t>For free-market exchange to be efficient, we require that individuals are held accountable to the rules agreed for each transaction. Contracts need to be enforced. </a:t>
                </a:r>
              </a:p>
              <a:p>
                <a:pPr>
                  <a:buClr>
                    <a:srgbClr val="690304"/>
                  </a:buClr>
                </a:pPr>
                <a:r>
                  <a:rPr lang="en-US" sz="1600" u="sng" dirty="0">
                    <a:latin typeface="+mn-lt"/>
                    <a:cs typeface="Times New Roman" panose="02020603050405020304" pitchFamily="18" charset="0"/>
                  </a:rPr>
                  <a:t>Suppose not: </a:t>
                </a:r>
                <a:r>
                  <a:rPr lang="en-US" sz="1600" dirty="0">
                    <a:latin typeface="+mn-lt"/>
                    <a:cs typeface="Times New Roman" panose="02020603050405020304" pitchFamily="18" charset="0"/>
                  </a:rPr>
                  <a:t>what if some party does not honor their part of the deal? </a:t>
                </a:r>
              </a:p>
              <a:p>
                <a:pPr lvl="1">
                  <a:buClr>
                    <a:srgbClr val="690304"/>
                  </a:buClr>
                </a:pPr>
                <a:r>
                  <a:rPr lang="en-US" sz="1600" dirty="0">
                    <a:latin typeface="+mn-lt"/>
                    <a:cs typeface="Times New Roman" panose="02020603050405020304" pitchFamily="18" charset="0"/>
                  </a:rPr>
                  <a:t>Erosion of trust. People won’t do business with that party. Or, if so, will charge a higher price for the risk. </a:t>
                </a:r>
              </a:p>
              <a:p>
                <a:pPr lvl="1">
                  <a:buClr>
                    <a:srgbClr val="690304"/>
                  </a:buClr>
                </a:pPr>
                <a:r>
                  <a:rPr lang="en-US" sz="1600" dirty="0">
                    <a:latin typeface="+mn-lt"/>
                    <a:cs typeface="Times New Roman" panose="02020603050405020304" pitchFamily="18" charset="0"/>
                  </a:rPr>
                  <a:t>Marginal benefit of consumption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sz="1600" dirty="0">
                    <a:latin typeface="+mn-lt"/>
                    <a:cs typeface="Times New Roman" panose="02020603050405020304" pitchFamily="18" charset="0"/>
                  </a:rPr>
                  <a:t> marginal cost of production. </a:t>
                </a:r>
              </a:p>
              <a:p>
                <a:pPr>
                  <a:buClr>
                    <a:srgbClr val="690304"/>
                  </a:buClr>
                </a:pPr>
                <a:r>
                  <a:rPr lang="en-US" sz="1600" dirty="0">
                    <a:latin typeface="+mn-lt"/>
                    <a:cs typeface="Times New Roman" panose="02020603050405020304" pitchFamily="18" charset="0"/>
                  </a:rPr>
                  <a:t>We require an institution that enforces the conditions agents agreed before exchange. </a:t>
                </a:r>
              </a:p>
              <a:p>
                <a:pPr>
                  <a:buClr>
                    <a:srgbClr val="690304"/>
                  </a:buClr>
                </a:pPr>
                <a:endParaRPr lang="en-US" sz="16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2BAB0CD0-066E-1080-CA12-FEC64F43A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44" y="1394092"/>
                <a:ext cx="8914916" cy="3164361"/>
              </a:xfrm>
              <a:prstGeom prst="rect">
                <a:avLst/>
              </a:prstGeom>
              <a:blipFill>
                <a:blip r:embed="rId2"/>
                <a:stretch>
                  <a:fillRect l="-205" t="-1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3">
            <a:extLst>
              <a:ext uri="{FF2B5EF4-FFF2-40B4-BE49-F238E27FC236}">
                <a16:creationId xmlns:a16="http://schemas.microsoft.com/office/drawing/2014/main" id="{710ABC0A-1CDF-784F-E616-748268345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Institutions and Economic Efficiency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8149FF-B4E0-A5E3-21AD-65BA240721C3}"/>
              </a:ext>
            </a:extLst>
          </p:cNvPr>
          <p:cNvSpPr/>
          <p:nvPr/>
        </p:nvSpPr>
        <p:spPr>
          <a:xfrm>
            <a:off x="543464" y="2846717"/>
            <a:ext cx="8134710" cy="10524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3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uiExpand="1" build="p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Institutions and Economic Efficiency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2BAB0CD0-066E-1080-CA12-FEC64F43A2BC}"/>
              </a:ext>
            </a:extLst>
          </p:cNvPr>
          <p:cNvSpPr txBox="1">
            <a:spLocks/>
          </p:cNvSpPr>
          <p:nvPr/>
        </p:nvSpPr>
        <p:spPr>
          <a:xfrm>
            <a:off x="86844" y="778934"/>
            <a:ext cx="8914916" cy="3677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90304"/>
              </a:buClr>
            </a:pPr>
            <a:r>
              <a:rPr lang="en-US" sz="1600" b="1" dirty="0">
                <a:cs typeface="Times New Roman" panose="02020603050405020304" pitchFamily="18" charset="0"/>
              </a:rPr>
              <a:t>Standard Solution: </a:t>
            </a:r>
            <a:r>
              <a:rPr lang="en-US" sz="1600" dirty="0">
                <a:cs typeface="Times New Roman" panose="02020603050405020304" pitchFamily="18" charset="0"/>
              </a:rPr>
              <a:t>the government is the ultimate authority that defines property rights and enforces contracts. </a:t>
            </a:r>
            <a:endParaRPr lang="en-US" sz="1600" b="1" dirty="0">
              <a:latin typeface="+mn-lt"/>
              <a:cs typeface="Times New Roman" panose="02020603050405020304" pitchFamily="18" charset="0"/>
            </a:endParaRPr>
          </a:p>
          <a:p>
            <a:pPr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It does not need to be the government all the time.  </a:t>
            </a:r>
          </a:p>
          <a:p>
            <a:pPr lvl="1"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Example: little brothers exchange toys. Who is the authority enforcing the terms of the transaction? Who determines the property rights? </a:t>
            </a:r>
          </a:p>
          <a:p>
            <a:pPr>
              <a:buClr>
                <a:srgbClr val="690304"/>
              </a:buClr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Market Failure: 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supply/demand curve does not capture all the marginal benefits/costs of producing/consuming the good. </a:t>
            </a:r>
          </a:p>
          <a:p>
            <a:pPr lvl="1"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This is the case of externalities. Actions of one agent influence the outcome of the other, outside the price mechanism. </a:t>
            </a:r>
          </a:p>
          <a:p>
            <a:pPr lvl="1"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Externalities = unintended consequences of free-market exchange. </a:t>
            </a:r>
          </a:p>
        </p:txBody>
      </p:sp>
    </p:spTree>
    <p:extLst>
      <p:ext uri="{BB962C8B-B14F-4D97-AF65-F5344CB8AC3E}">
        <p14:creationId xmlns:p14="http://schemas.microsoft.com/office/powerpoint/2010/main" val="328328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2BAB0CD0-066E-1080-CA12-FEC64F43A2BC}"/>
              </a:ext>
            </a:extLst>
          </p:cNvPr>
          <p:cNvSpPr txBox="1">
            <a:spLocks/>
          </p:cNvSpPr>
          <p:nvPr/>
        </p:nvSpPr>
        <p:spPr>
          <a:xfrm>
            <a:off x="86844" y="739704"/>
            <a:ext cx="8711716" cy="3718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Recall the importance of scarcity.  Scarcity allows that marginal benefits of consumption = marginal costs of production. </a:t>
            </a:r>
          </a:p>
          <a:p>
            <a:pPr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Scarcity and property rights are closely related. If you own a burger, you have the right to eat it. If you eat it, there is one burger less in the economy (and one consumer satisfied). </a:t>
            </a:r>
          </a:p>
          <a:p>
            <a:pPr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For some goods defining who can derive benefits from the consumption might be hard. </a:t>
            </a:r>
          </a:p>
          <a:p>
            <a:pPr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Example: the lighthouse. </a:t>
            </a:r>
          </a:p>
          <a:p>
            <a:pPr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Everyone benefits from the light. Hard or impossible to exclude consumption. </a:t>
            </a:r>
          </a:p>
          <a:p>
            <a:pPr>
              <a:buClr>
                <a:srgbClr val="690304"/>
              </a:buClr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Free rider problem: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once one buys it, the rest have no incentives to buy or contribute to buying one. </a:t>
            </a:r>
          </a:p>
          <a:p>
            <a:pPr>
              <a:buClr>
                <a:srgbClr val="690304"/>
              </a:buClr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Market Failure: 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Private sector benefits of providing the good are lower than the marginal benefits of consumption. 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710ABC0A-1CDF-784F-E616-748268345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Public Goods and Economic Efficiency</a:t>
            </a:r>
          </a:p>
        </p:txBody>
      </p:sp>
    </p:spTree>
    <p:extLst>
      <p:ext uri="{BB962C8B-B14F-4D97-AF65-F5344CB8AC3E}">
        <p14:creationId xmlns:p14="http://schemas.microsoft.com/office/powerpoint/2010/main" val="187470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Outline for Today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4FEA06-C696-4D02-9576-8C2D8D74A084}"/>
              </a:ext>
            </a:extLst>
          </p:cNvPr>
          <p:cNvGrpSpPr/>
          <p:nvPr/>
        </p:nvGrpSpPr>
        <p:grpSpPr>
          <a:xfrm rot="19831284">
            <a:off x="238719" y="672424"/>
            <a:ext cx="2878764" cy="3816488"/>
            <a:chOff x="305951" y="144762"/>
            <a:chExt cx="3661337" cy="4853977"/>
          </a:xfrm>
        </p:grpSpPr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C76EAED5-F5DC-2C2C-94A8-BA8C881AFA56}"/>
                </a:ext>
              </a:extLst>
            </p:cNvPr>
            <p:cNvSpPr/>
            <p:nvPr/>
          </p:nvSpPr>
          <p:spPr>
            <a:xfrm>
              <a:off x="305951" y="2313204"/>
              <a:ext cx="2410313" cy="2685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extrusionOk="0">
                  <a:moveTo>
                    <a:pt x="21600" y="14715"/>
                  </a:moveTo>
                  <a:lnTo>
                    <a:pt x="21600" y="6653"/>
                  </a:lnTo>
                  <a:cubicBezTo>
                    <a:pt x="21600" y="5724"/>
                    <a:pt x="21039" y="4861"/>
                    <a:pt x="20143" y="4396"/>
                  </a:cubicBezTo>
                  <a:lnTo>
                    <a:pt x="12257" y="349"/>
                  </a:lnTo>
                  <a:cubicBezTo>
                    <a:pt x="11361" y="-116"/>
                    <a:pt x="10239" y="-116"/>
                    <a:pt x="9343" y="349"/>
                  </a:cubicBezTo>
                  <a:lnTo>
                    <a:pt x="1457" y="4396"/>
                  </a:lnTo>
                  <a:cubicBezTo>
                    <a:pt x="561" y="4861"/>
                    <a:pt x="0" y="5724"/>
                    <a:pt x="0" y="6653"/>
                  </a:cubicBezTo>
                  <a:lnTo>
                    <a:pt x="0" y="14715"/>
                  </a:lnTo>
                  <a:cubicBezTo>
                    <a:pt x="0" y="15644"/>
                    <a:pt x="561" y="16507"/>
                    <a:pt x="1457" y="16972"/>
                  </a:cubicBezTo>
                  <a:lnTo>
                    <a:pt x="9343" y="21019"/>
                  </a:lnTo>
                  <a:cubicBezTo>
                    <a:pt x="10239" y="21484"/>
                    <a:pt x="11361" y="21484"/>
                    <a:pt x="12257" y="21019"/>
                  </a:cubicBezTo>
                  <a:lnTo>
                    <a:pt x="20143" y="16972"/>
                  </a:lnTo>
                  <a:cubicBezTo>
                    <a:pt x="21039" y="16507"/>
                    <a:pt x="21600" y="15644"/>
                    <a:pt x="21600" y="14715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33771CB6-6A87-0CE8-B886-701BB18F5283}"/>
                </a:ext>
              </a:extLst>
            </p:cNvPr>
            <p:cNvSpPr/>
            <p:nvPr/>
          </p:nvSpPr>
          <p:spPr>
            <a:xfrm>
              <a:off x="1556975" y="144762"/>
              <a:ext cx="2410313" cy="2685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extrusionOk="0">
                  <a:moveTo>
                    <a:pt x="21600" y="14715"/>
                  </a:moveTo>
                  <a:lnTo>
                    <a:pt x="21600" y="6653"/>
                  </a:lnTo>
                  <a:cubicBezTo>
                    <a:pt x="21600" y="5724"/>
                    <a:pt x="21039" y="4861"/>
                    <a:pt x="20143" y="4396"/>
                  </a:cubicBezTo>
                  <a:lnTo>
                    <a:pt x="12257" y="349"/>
                  </a:lnTo>
                  <a:cubicBezTo>
                    <a:pt x="11361" y="-116"/>
                    <a:pt x="10239" y="-116"/>
                    <a:pt x="9343" y="349"/>
                  </a:cubicBezTo>
                  <a:lnTo>
                    <a:pt x="1457" y="4396"/>
                  </a:lnTo>
                  <a:cubicBezTo>
                    <a:pt x="561" y="4861"/>
                    <a:pt x="0" y="5724"/>
                    <a:pt x="0" y="6653"/>
                  </a:cubicBezTo>
                  <a:lnTo>
                    <a:pt x="0" y="14715"/>
                  </a:lnTo>
                  <a:cubicBezTo>
                    <a:pt x="0" y="15644"/>
                    <a:pt x="561" y="16507"/>
                    <a:pt x="1457" y="16972"/>
                  </a:cubicBezTo>
                  <a:lnTo>
                    <a:pt x="9343" y="21019"/>
                  </a:lnTo>
                  <a:cubicBezTo>
                    <a:pt x="10239" y="21484"/>
                    <a:pt x="11361" y="21484"/>
                    <a:pt x="12257" y="21019"/>
                  </a:cubicBezTo>
                  <a:lnTo>
                    <a:pt x="20143" y="16972"/>
                  </a:lnTo>
                  <a:cubicBezTo>
                    <a:pt x="21039" y="16474"/>
                    <a:pt x="21600" y="15644"/>
                    <a:pt x="21600" y="14715"/>
                  </a:cubicBezTo>
                  <a:close/>
                </a:path>
              </a:pathLst>
            </a:custGeom>
            <a:solidFill>
              <a:srgbClr val="690304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7C8E09B0-DFF6-358D-B2AD-484119F42B46}"/>
                </a:ext>
              </a:extLst>
            </p:cNvPr>
            <p:cNvSpPr/>
            <p:nvPr/>
          </p:nvSpPr>
          <p:spPr>
            <a:xfrm>
              <a:off x="1807183" y="2438306"/>
              <a:ext cx="413508" cy="506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6" h="20649" extrusionOk="0">
                  <a:moveTo>
                    <a:pt x="5331" y="19729"/>
                  </a:moveTo>
                  <a:cubicBezTo>
                    <a:pt x="9813" y="21600"/>
                    <a:pt x="15315" y="20580"/>
                    <a:pt x="18168" y="17008"/>
                  </a:cubicBezTo>
                  <a:cubicBezTo>
                    <a:pt x="19391" y="15477"/>
                    <a:pt x="20002" y="13947"/>
                    <a:pt x="20002" y="12246"/>
                  </a:cubicBezTo>
                  <a:cubicBezTo>
                    <a:pt x="20002" y="11565"/>
                    <a:pt x="20002" y="10715"/>
                    <a:pt x="19595" y="10035"/>
                  </a:cubicBezTo>
                  <a:cubicBezTo>
                    <a:pt x="19595" y="9695"/>
                    <a:pt x="19391" y="9525"/>
                    <a:pt x="19187" y="9184"/>
                  </a:cubicBezTo>
                  <a:cubicBezTo>
                    <a:pt x="18576" y="7313"/>
                    <a:pt x="18983" y="5273"/>
                    <a:pt x="20206" y="3402"/>
                  </a:cubicBezTo>
                  <a:lnTo>
                    <a:pt x="18372" y="2551"/>
                  </a:lnTo>
                  <a:cubicBezTo>
                    <a:pt x="18168" y="2381"/>
                    <a:pt x="17965" y="2041"/>
                    <a:pt x="18168" y="1871"/>
                  </a:cubicBezTo>
                  <a:lnTo>
                    <a:pt x="18168" y="1871"/>
                  </a:lnTo>
                  <a:cubicBezTo>
                    <a:pt x="18372" y="1701"/>
                    <a:pt x="18780" y="1531"/>
                    <a:pt x="18983" y="1701"/>
                  </a:cubicBezTo>
                  <a:lnTo>
                    <a:pt x="19798" y="2041"/>
                  </a:lnTo>
                  <a:lnTo>
                    <a:pt x="18779" y="340"/>
                  </a:lnTo>
                  <a:cubicBezTo>
                    <a:pt x="18575" y="0"/>
                    <a:pt x="18372" y="0"/>
                    <a:pt x="17964" y="0"/>
                  </a:cubicBezTo>
                  <a:lnTo>
                    <a:pt x="15723" y="0"/>
                  </a:lnTo>
                  <a:lnTo>
                    <a:pt x="16538" y="340"/>
                  </a:lnTo>
                  <a:cubicBezTo>
                    <a:pt x="16741" y="510"/>
                    <a:pt x="16945" y="850"/>
                    <a:pt x="16741" y="1021"/>
                  </a:cubicBezTo>
                  <a:lnTo>
                    <a:pt x="16741" y="1021"/>
                  </a:lnTo>
                  <a:cubicBezTo>
                    <a:pt x="16538" y="1191"/>
                    <a:pt x="16130" y="1361"/>
                    <a:pt x="15927" y="1191"/>
                  </a:cubicBezTo>
                  <a:lnTo>
                    <a:pt x="13889" y="170"/>
                  </a:lnTo>
                  <a:cubicBezTo>
                    <a:pt x="12666" y="2041"/>
                    <a:pt x="10628" y="3232"/>
                    <a:pt x="8387" y="3742"/>
                  </a:cubicBezTo>
                  <a:cubicBezTo>
                    <a:pt x="7980" y="3742"/>
                    <a:pt x="7776" y="3912"/>
                    <a:pt x="7368" y="3912"/>
                  </a:cubicBezTo>
                  <a:cubicBezTo>
                    <a:pt x="6553" y="4082"/>
                    <a:pt x="5738" y="4422"/>
                    <a:pt x="4923" y="4762"/>
                  </a:cubicBezTo>
                  <a:cubicBezTo>
                    <a:pt x="3497" y="5443"/>
                    <a:pt x="2274" y="6463"/>
                    <a:pt x="1255" y="7824"/>
                  </a:cubicBezTo>
                  <a:cubicBezTo>
                    <a:pt x="-1394" y="12246"/>
                    <a:pt x="236" y="17518"/>
                    <a:pt x="5331" y="19729"/>
                  </a:cubicBezTo>
                  <a:close/>
                </a:path>
              </a:pathLst>
            </a:custGeom>
            <a:solidFill>
              <a:srgbClr val="690304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2" name="Rounded Rectangle 18">
            <a:extLst>
              <a:ext uri="{FF2B5EF4-FFF2-40B4-BE49-F238E27FC236}">
                <a16:creationId xmlns:a16="http://schemas.microsoft.com/office/drawing/2014/main" id="{4263E894-78B4-8FA2-D9C1-E9F0155EB4F8}"/>
              </a:ext>
            </a:extLst>
          </p:cNvPr>
          <p:cNvSpPr/>
          <p:nvPr/>
        </p:nvSpPr>
        <p:spPr>
          <a:xfrm>
            <a:off x="3371247" y="692154"/>
            <a:ext cx="73317" cy="1662695"/>
          </a:xfrm>
          <a:prstGeom prst="roundRect">
            <a:avLst/>
          </a:prstGeom>
          <a:solidFill>
            <a:srgbClr val="690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ounded Rectangle 19">
            <a:extLst>
              <a:ext uri="{FF2B5EF4-FFF2-40B4-BE49-F238E27FC236}">
                <a16:creationId xmlns:a16="http://schemas.microsoft.com/office/drawing/2014/main" id="{DA9559B5-8577-7B5C-B261-9215C0B95F0F}"/>
              </a:ext>
            </a:extLst>
          </p:cNvPr>
          <p:cNvSpPr/>
          <p:nvPr/>
        </p:nvSpPr>
        <p:spPr>
          <a:xfrm>
            <a:off x="3364802" y="2792346"/>
            <a:ext cx="73317" cy="166269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4" name="Graphic 23" descr="Research outline">
            <a:extLst>
              <a:ext uri="{FF2B5EF4-FFF2-40B4-BE49-F238E27FC236}">
                <a16:creationId xmlns:a16="http://schemas.microsoft.com/office/drawing/2014/main" id="{9FC42ADE-DE06-E23E-F24D-550792E4D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437" y="838775"/>
            <a:ext cx="1481707" cy="1481707"/>
          </a:xfrm>
          <a:prstGeom prst="rect">
            <a:avLst/>
          </a:prstGeom>
        </p:spPr>
      </p:pic>
      <p:pic>
        <p:nvPicPr>
          <p:cNvPr id="25" name="Graphic 24" descr="Statistics outline">
            <a:extLst>
              <a:ext uri="{FF2B5EF4-FFF2-40B4-BE49-F238E27FC236}">
                <a16:creationId xmlns:a16="http://schemas.microsoft.com/office/drawing/2014/main" id="{5E42B2F7-C417-E25E-DF10-80D1ADB08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788" y="2855515"/>
            <a:ext cx="1536356" cy="15363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B19BD8D-CC08-F0D2-D11A-71C7C0641D21}"/>
              </a:ext>
            </a:extLst>
          </p:cNvPr>
          <p:cNvSpPr txBox="1"/>
          <p:nvPr/>
        </p:nvSpPr>
        <p:spPr>
          <a:xfrm>
            <a:off x="3604501" y="738671"/>
            <a:ext cx="48589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Economic Efficiency </a:t>
            </a:r>
          </a:p>
          <a:p>
            <a:pPr algn="just"/>
            <a:endParaRPr lang="en-US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Measurements of Economic Well-being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Total Surplus and Economic Efficiency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Free-market Exchange and Efficiency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05DBDB-6DEB-B6E7-6713-121821D19602}"/>
              </a:ext>
            </a:extLst>
          </p:cNvPr>
          <p:cNvSpPr txBox="1"/>
          <p:nvPr/>
        </p:nvSpPr>
        <p:spPr>
          <a:xfrm>
            <a:off x="3572954" y="2807013"/>
            <a:ext cx="4858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Market Failure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Departures from efficiency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Types of market failures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Examples </a:t>
            </a:r>
          </a:p>
        </p:txBody>
      </p:sp>
    </p:spTree>
    <p:extLst>
      <p:ext uri="{BB962C8B-B14F-4D97-AF65-F5344CB8AC3E}">
        <p14:creationId xmlns:p14="http://schemas.microsoft.com/office/powerpoint/2010/main" val="2160042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2BAB0CD0-066E-1080-CA12-FEC64F43A2BC}"/>
              </a:ext>
            </a:extLst>
          </p:cNvPr>
          <p:cNvSpPr txBox="1">
            <a:spLocks/>
          </p:cNvSpPr>
          <p:nvPr/>
        </p:nvSpPr>
        <p:spPr>
          <a:xfrm>
            <a:off x="86844" y="739704"/>
            <a:ext cx="8711716" cy="3718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90304"/>
              </a:buClr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Perfect Competition: 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there are enough consumers and producers in the economy such that no one can directly influence the market equilibrium. This is price-taking behavior. </a:t>
            </a:r>
          </a:p>
          <a:p>
            <a:pPr>
              <a:buClr>
                <a:srgbClr val="690304"/>
              </a:buClr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Imperfect Competition: 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monopolies, oligopolies,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monoposony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. </a:t>
            </a:r>
            <a:endParaRPr lang="en-US" sz="1600" b="1" dirty="0">
              <a:latin typeface="+mn-lt"/>
              <a:cs typeface="Times New Roman" panose="02020603050405020304" pitchFamily="18" charset="0"/>
            </a:endParaRPr>
          </a:p>
          <a:p>
            <a:pPr lvl="1"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Example: Microsoft in the 1990s. Only supplier for certain computer parts and computer software. They can set the price. </a:t>
            </a:r>
          </a:p>
          <a:p>
            <a:pPr lvl="1"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Example: OPEC (Organization of Petroleum Exporting Countries), just a bunch of countries produce and export oil, but all countries buy oil and/or oil-derived products.  </a:t>
            </a:r>
          </a:p>
          <a:p>
            <a:pPr>
              <a:buClr>
                <a:srgbClr val="690304"/>
              </a:buClr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Market Failure: </a:t>
            </a:r>
            <a:r>
              <a:rPr lang="en-US" sz="1600" dirty="0">
                <a:cs typeface="Times New Roman" panose="02020603050405020304" pitchFamily="18" charset="0"/>
              </a:rPr>
              <a:t>Private sector benefits of providing the good might not equal the marginal benefits of consumption. </a:t>
            </a:r>
            <a:endParaRPr lang="en-US" sz="1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710ABC0A-1CDF-784F-E616-748268345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Perfect Competition and Economic Efficiency</a:t>
            </a:r>
          </a:p>
        </p:txBody>
      </p:sp>
    </p:spTree>
    <p:extLst>
      <p:ext uri="{BB962C8B-B14F-4D97-AF65-F5344CB8AC3E}">
        <p14:creationId xmlns:p14="http://schemas.microsoft.com/office/powerpoint/2010/main" val="371178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2BAB0CD0-066E-1080-CA12-FEC64F43A2BC}"/>
              </a:ext>
            </a:extLst>
          </p:cNvPr>
          <p:cNvSpPr txBox="1">
            <a:spLocks/>
          </p:cNvSpPr>
          <p:nvPr/>
        </p:nvSpPr>
        <p:spPr>
          <a:xfrm>
            <a:off x="86844" y="739704"/>
            <a:ext cx="8711716" cy="3718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Perfect Information: 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consumers and producers have access to the same information about the goods being exchanged. </a:t>
            </a:r>
          </a:p>
          <a:p>
            <a:pPr marL="0" indent="0">
              <a:buClr>
                <a:srgbClr val="690304"/>
              </a:buClr>
              <a:buNone/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Imperfect Information: 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some market agents possess information about the good exchanged that other parties do not, and have incentives to use this information to benefit from the transaction. </a:t>
            </a:r>
            <a:endParaRPr lang="en-US" sz="1600" b="1" dirty="0">
              <a:latin typeface="+mn-lt"/>
              <a:cs typeface="Times New Roman" panose="02020603050405020304" pitchFamily="18" charset="0"/>
            </a:endParaRPr>
          </a:p>
          <a:p>
            <a:pPr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Information is costly. People might have incentives to lie. </a:t>
            </a:r>
          </a:p>
          <a:p>
            <a:pPr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Information is fundamental to ensure demand/supply curves reflect accurately the WTP/WTS goods and services. </a:t>
            </a:r>
          </a:p>
          <a:p>
            <a:pPr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Example: FDA. What happens with your WTP for some drug if it is not FDA approved?</a:t>
            </a:r>
          </a:p>
          <a:p>
            <a:pPr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Information provides signals about quality.  </a:t>
            </a:r>
          </a:p>
          <a:p>
            <a:pPr marL="0" indent="0">
              <a:buClr>
                <a:srgbClr val="690304"/>
              </a:buClr>
              <a:buNone/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Market Failure: 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demand/supply curves do not reflect accurately WTP/WTS. 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710ABC0A-1CDF-784F-E616-748268345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Perfect Information and Economic Efficiency</a:t>
            </a:r>
          </a:p>
        </p:txBody>
      </p:sp>
    </p:spTree>
    <p:extLst>
      <p:ext uri="{BB962C8B-B14F-4D97-AF65-F5344CB8AC3E}">
        <p14:creationId xmlns:p14="http://schemas.microsoft.com/office/powerpoint/2010/main" val="37801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2BAB0CD0-066E-1080-CA12-FEC64F43A2BC}"/>
              </a:ext>
            </a:extLst>
          </p:cNvPr>
          <p:cNvSpPr txBox="1">
            <a:spLocks/>
          </p:cNvSpPr>
          <p:nvPr/>
        </p:nvSpPr>
        <p:spPr>
          <a:xfrm>
            <a:off x="86844" y="739704"/>
            <a:ext cx="8711716" cy="3718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Incomplete Markets: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 </a:t>
            </a:r>
            <a:r>
              <a:rPr lang="en-US" dirty="0"/>
              <a:t>whenever private markets fail to provide a good or service even though the cost of provision is less than individual’s WTP.</a:t>
            </a:r>
          </a:p>
          <a:p>
            <a:pPr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Similar to the public goods problem in the sense of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underprovision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. </a:t>
            </a:r>
          </a:p>
          <a:p>
            <a:pPr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Key difference: in this case, the private sector is actually providing some of the good. As we will discuss, pure public goods are usually provided/procured by the government. </a:t>
            </a:r>
          </a:p>
          <a:p>
            <a:pPr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Example: Insurance Markets: insurance companies might not (enough) sell contracts to cover for certain events. </a:t>
            </a:r>
          </a:p>
          <a:p>
            <a:pPr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Example: Credit Markets: not enough loans for every student. Credit rationing. People are willing and able to get loans. Banks are not willing to provide them. 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710ABC0A-1CDF-784F-E616-748268345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Another Type of Failure</a:t>
            </a:r>
          </a:p>
        </p:txBody>
      </p:sp>
    </p:spTree>
    <p:extLst>
      <p:ext uri="{BB962C8B-B14F-4D97-AF65-F5344CB8AC3E}">
        <p14:creationId xmlns:p14="http://schemas.microsoft.com/office/powerpoint/2010/main" val="27268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For Next Class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3DCD8C22-0BA2-1FB7-3948-72DFE0F15594}"/>
              </a:ext>
            </a:extLst>
          </p:cNvPr>
          <p:cNvSpPr txBox="1">
            <a:spLocks/>
          </p:cNvSpPr>
          <p:nvPr/>
        </p:nvSpPr>
        <p:spPr>
          <a:xfrm>
            <a:off x="94735" y="1561706"/>
            <a:ext cx="9049265" cy="3519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90304"/>
              </a:buClr>
              <a:buFont typeface="Wingdings" panose="05000000000000000000" pitchFamily="2" charset="2"/>
              <a:buChar char="§"/>
            </a:pPr>
            <a:r>
              <a:rPr lang="en-US" b="1" dirty="0">
                <a:latin typeface="+mn-lt"/>
                <a:cs typeface="Times New Roman" panose="02020603050405020304" pitchFamily="18" charset="0"/>
              </a:rPr>
              <a:t>Further Reading for this session: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Stiglitz and Rosengard 4. </a:t>
            </a:r>
            <a:endParaRPr lang="en-US" b="1" dirty="0">
              <a:latin typeface="+mn-lt"/>
              <a:cs typeface="Times New Roman" panose="02020603050405020304" pitchFamily="18" charset="0"/>
            </a:endParaRPr>
          </a:p>
          <a:p>
            <a:pPr>
              <a:buClr>
                <a:srgbClr val="690304"/>
              </a:buClr>
              <a:buFont typeface="Wingdings" panose="05000000000000000000" pitchFamily="2" charset="2"/>
              <a:buChar char="§"/>
            </a:pPr>
            <a:r>
              <a:rPr lang="en-US" b="1" dirty="0">
                <a:latin typeface="+mn-lt"/>
                <a:cs typeface="Times New Roman" panose="02020603050405020304" pitchFamily="18" charset="0"/>
              </a:rPr>
              <a:t>On the Next Episode: </a:t>
            </a:r>
            <a:r>
              <a:rPr lang="en-US">
                <a:latin typeface="+mn-lt"/>
                <a:cs typeface="Times New Roman" panose="02020603050405020304" pitchFamily="18" charset="0"/>
              </a:rPr>
              <a:t>Tax Policy.</a:t>
            </a:r>
            <a:endParaRPr lang="en-US" b="1" dirty="0">
              <a:latin typeface="+mn-lt"/>
              <a:cs typeface="Times New Roman" panose="02020603050405020304" pitchFamily="18" charset="0"/>
            </a:endParaRPr>
          </a:p>
          <a:p>
            <a:pPr>
              <a:buClr>
                <a:srgbClr val="690304"/>
              </a:buClr>
              <a:buFont typeface="Wingdings" panose="05000000000000000000" pitchFamily="2" charset="2"/>
              <a:buChar char="§"/>
            </a:pPr>
            <a:r>
              <a:rPr lang="en-US" b="1" dirty="0">
                <a:latin typeface="+mn-lt"/>
                <a:cs typeface="Times New Roman" panose="02020603050405020304" pitchFamily="18" charset="0"/>
              </a:rPr>
              <a:t>Readings: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Mankiw 8. Gruber 18. </a:t>
            </a:r>
            <a:r>
              <a:rPr lang="en-US" dirty="0">
                <a:cs typeface="Times New Roman" panose="02020603050405020304" pitchFamily="18" charset="0"/>
              </a:rPr>
              <a:t>Stiglitz and Rosengard 1 and 2. </a:t>
            </a:r>
            <a:endParaRPr lang="en-US" b="1" dirty="0">
              <a:latin typeface="+mn-lt"/>
              <a:cs typeface="Times New Roman" panose="02020603050405020304" pitchFamily="18" charset="0"/>
            </a:endParaRPr>
          </a:p>
          <a:p>
            <a:pPr>
              <a:buClr>
                <a:srgbClr val="690304"/>
              </a:buClr>
              <a:buFont typeface="Wingdings" panose="05000000000000000000" pitchFamily="2" charset="2"/>
              <a:buChar char="§"/>
            </a:pPr>
            <a:endParaRPr lang="en-US" dirty="0">
              <a:latin typeface="+mn-lt"/>
              <a:cs typeface="Times New Roman" panose="02020603050405020304" pitchFamily="18" charset="0"/>
            </a:endParaRPr>
          </a:p>
          <a:p>
            <a:pPr>
              <a:buClr>
                <a:srgbClr val="690304"/>
              </a:buClr>
              <a:buFont typeface="Wingdings" panose="05000000000000000000" pitchFamily="2" charset="2"/>
              <a:buChar char="§"/>
            </a:pPr>
            <a:endParaRPr lang="en-US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58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2863DFC-F769-1FFD-90F2-6C5240A658F7}"/>
              </a:ext>
            </a:extLst>
          </p:cNvPr>
          <p:cNvSpPr txBox="1">
            <a:spLocks/>
          </p:cNvSpPr>
          <p:nvPr/>
        </p:nvSpPr>
        <p:spPr>
          <a:xfrm>
            <a:off x="538314" y="2571750"/>
            <a:ext cx="7734222" cy="14788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30687B-7A7D-8F6B-9025-2A4EFABAC69E}"/>
              </a:ext>
            </a:extLst>
          </p:cNvPr>
          <p:cNvSpPr txBox="1">
            <a:spLocks/>
          </p:cNvSpPr>
          <p:nvPr/>
        </p:nvSpPr>
        <p:spPr>
          <a:xfrm>
            <a:off x="0" y="306218"/>
            <a:ext cx="9144000" cy="1000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SPEA-V-202</a:t>
            </a:r>
          </a:p>
          <a:p>
            <a:pPr algn="ctr"/>
            <a:r>
              <a:rPr lang="en-US" sz="2400" b="0" dirty="0">
                <a:solidFill>
                  <a:schemeClr val="bg1"/>
                </a:solidFill>
              </a:rPr>
              <a:t>Contemporary Economic Issues in Public Affairs</a:t>
            </a:r>
          </a:p>
          <a:p>
            <a:pPr algn="ctr"/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8B2BB0-25A8-51DD-1E72-4A1ECB509AE5}"/>
              </a:ext>
            </a:extLst>
          </p:cNvPr>
          <p:cNvSpPr/>
          <p:nvPr/>
        </p:nvSpPr>
        <p:spPr>
          <a:xfrm>
            <a:off x="0" y="1787777"/>
            <a:ext cx="9144000" cy="871464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Market Failure and Government Intervention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1602D2-5AC3-8AC2-F630-020397F6961F}"/>
              </a:ext>
            </a:extLst>
          </p:cNvPr>
          <p:cNvSpPr txBox="1">
            <a:spLocks/>
          </p:cNvSpPr>
          <p:nvPr/>
        </p:nvSpPr>
        <p:spPr>
          <a:xfrm>
            <a:off x="0" y="3140606"/>
            <a:ext cx="9144000" cy="1000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b="0" dirty="0">
                <a:solidFill>
                  <a:schemeClr val="bg1"/>
                </a:solidFill>
              </a:rPr>
              <a:t>Luis Navarro</a:t>
            </a:r>
          </a:p>
          <a:p>
            <a:pPr algn="ctr"/>
            <a:endParaRPr lang="en-US" sz="2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12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Measurements of Economic Well-Being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CCC6FC10-F21E-CAED-CF6E-C7A51D938A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620" y="914180"/>
                <a:ext cx="4948589" cy="38390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690304"/>
                  </a:buClr>
                  <a:buNone/>
                </a:pPr>
                <a:r>
                  <a:rPr lang="en-US" sz="1400" dirty="0">
                    <a:latin typeface="+mn-lt"/>
                    <a:cs typeface="Times New Roman" panose="02020603050405020304" pitchFamily="18" charset="0"/>
                  </a:rPr>
                  <a:t>We have talked about consumer and producer surplus. Both are measures of each agent’s well-being. Just recall the definitions: </a:t>
                </a:r>
              </a:p>
              <a:p>
                <a:pPr marL="0" indent="0"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𝐶𝑆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𝑉𝑎𝑙𝑢𝑒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𝐵𝑢𝑦𝑒𝑟𝑠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𝐴𝑚𝑜𝑢𝑛𝑡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𝑝𝑎𝑖𝑑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𝑏𝑢𝑦𝑒𝑟𝑠</m:t>
                      </m:r>
                    </m:oMath>
                  </m:oMathPara>
                </a14:m>
                <a:endParaRPr lang="en-US" sz="1400" dirty="0">
                  <a:latin typeface="+mn-lt"/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𝐴𝑚𝑜𝑢𝑛𝑡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𝑟𝑒𝑐𝑒𝑖𝑣𝑒𝑑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𝑠𝑒𝑙𝑙𝑒𝑟𝑠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𝐶𝑜𝑠𝑡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𝑆𝑒𝑙𝑙𝑒𝑟𝑠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rgbClr val="690304"/>
                  </a:buClr>
                  <a:buNone/>
                </a:pPr>
                <a:endParaRPr lang="en-US" sz="1400" dirty="0"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rgbClr val="690304"/>
                  </a:buClr>
                  <a:buNone/>
                </a:pPr>
                <a:r>
                  <a:rPr lang="en-US" sz="1400" dirty="0">
                    <a:cs typeface="Times New Roman" panose="02020603050405020304" pitchFamily="18" charset="0"/>
                  </a:rPr>
                  <a:t>Since price paid by buyers = price received by sellers, then: </a:t>
                </a:r>
              </a:p>
              <a:p>
                <a:pPr marL="0" indent="0"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𝑇𝑆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𝑉𝑎𝑙𝑢𝑒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𝐵𝑢𝑦𝑒𝑟𝑠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−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𝐶𝑜𝑠𝑡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𝑡𝑜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𝑆𝑒𝑙𝑙𝑒𝑟𝑠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𝑇𝑆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𝐶𝑆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𝑃𝑆</m:t>
                      </m:r>
                    </m:oMath>
                  </m:oMathPara>
                </a14:m>
                <a:endParaRPr lang="en-US" sz="1400" dirty="0"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rgbClr val="690304"/>
                  </a:buClr>
                  <a:buNone/>
                </a:pPr>
                <a:endParaRPr lang="en-US" sz="1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CCC6FC10-F21E-CAED-CF6E-C7A51D938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0" y="914180"/>
                <a:ext cx="4948589" cy="3839090"/>
              </a:xfrm>
              <a:prstGeom prst="rect">
                <a:avLst/>
              </a:prstGeom>
              <a:blipFill>
                <a:blip r:embed="rId2"/>
                <a:stretch>
                  <a:fillRect l="-369" t="-317" r="-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E4902F27-7E56-7301-8128-AAC4DB75B016}"/>
              </a:ext>
            </a:extLst>
          </p:cNvPr>
          <p:cNvGrpSpPr/>
          <p:nvPr/>
        </p:nvGrpSpPr>
        <p:grpSpPr>
          <a:xfrm>
            <a:off x="4521584" y="645978"/>
            <a:ext cx="4622415" cy="3851544"/>
            <a:chOff x="4153116" y="767803"/>
            <a:chExt cx="4622415" cy="38515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CC20F37-0F30-1595-8F20-4EA823016014}"/>
                    </a:ext>
                  </a:extLst>
                </p:cNvPr>
                <p:cNvSpPr txBox="1"/>
                <p:nvPr/>
              </p:nvSpPr>
              <p:spPr>
                <a:xfrm>
                  <a:off x="4153116" y="2813973"/>
                  <a:ext cx="99615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CC20F37-0F30-1595-8F20-4EA823016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3116" y="2813973"/>
                  <a:ext cx="996156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59CC72A-421A-398C-4507-862AE79D3470}"/>
                </a:ext>
              </a:extLst>
            </p:cNvPr>
            <p:cNvGrpSpPr/>
            <p:nvPr/>
          </p:nvGrpSpPr>
          <p:grpSpPr>
            <a:xfrm>
              <a:off x="4256714" y="767803"/>
              <a:ext cx="4518817" cy="3851544"/>
              <a:chOff x="2910262" y="216498"/>
              <a:chExt cx="6366004" cy="4536712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C26D098-1A0F-558A-BB45-149D2C80B3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0689" y="796332"/>
                <a:ext cx="0" cy="36138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2BD1828-DF26-9909-3B90-27932C04A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5569" y="4410194"/>
                <a:ext cx="49520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85142B9-C27F-1C09-6F15-94131F330B21}"/>
                  </a:ext>
                </a:extLst>
              </p:cNvPr>
              <p:cNvGrpSpPr/>
              <p:nvPr/>
            </p:nvGrpSpPr>
            <p:grpSpPr>
              <a:xfrm>
                <a:off x="3685569" y="1115792"/>
                <a:ext cx="4868522" cy="2973337"/>
                <a:chOff x="3685569" y="1115792"/>
                <a:chExt cx="4868522" cy="297333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D60B18EC-9465-1087-8B22-5168B22A35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57935" y="1309847"/>
                      <a:ext cx="9961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𝑆𝑢𝑝𝑝𝑙𝑦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D60B18EC-9465-1087-8B22-5168B22A35E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57935" y="1309847"/>
                      <a:ext cx="996156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862" b="-2790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E29B962-1E4F-DD23-68B9-0E318DEA1B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1115792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5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CABD654A-458D-2DEF-DF2B-089D6DD3A366}"/>
                      </a:ext>
                    </a:extLst>
                  </p14:cNvPr>
                  <p14:cNvContentPartPr/>
                  <p14:nvPr/>
                </p14:nvContentPartPr>
                <p14:xfrm>
                  <a:off x="5310738" y="2618235"/>
                  <a:ext cx="402" cy="402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CABD654A-458D-2DEF-DF2B-089D6DD3A36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290638" y="2497635"/>
                    <a:ext cx="40200" cy="24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53DA5AF-5608-9379-6DBB-381F2E0B3F2B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851" y="585830"/>
                    <a:ext cx="99615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53DA5AF-5608-9379-6DBB-381F2E0B3F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5851" y="585830"/>
                    <a:ext cx="99615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2E905467-FC69-0AA6-056A-8C2C1263B2E9}"/>
                      </a:ext>
                    </a:extLst>
                  </p:cNvPr>
                  <p:cNvSpPr txBox="1"/>
                  <p:nvPr/>
                </p:nvSpPr>
                <p:spPr>
                  <a:xfrm>
                    <a:off x="8280110" y="4225528"/>
                    <a:ext cx="99615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2E905467-FC69-0AA6-056A-8C2C1263B2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0110" y="4225528"/>
                    <a:ext cx="99615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30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0574568-C818-61E3-6706-161513BC91F1}"/>
                  </a:ext>
                </a:extLst>
              </p:cNvPr>
              <p:cNvGrpSpPr/>
              <p:nvPr/>
            </p:nvGrpSpPr>
            <p:grpSpPr>
              <a:xfrm>
                <a:off x="3711413" y="1335595"/>
                <a:ext cx="4589123" cy="3094114"/>
                <a:chOff x="3711413" y="1335595"/>
                <a:chExt cx="4589123" cy="3094114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725A7555-BD0B-F53C-800A-3262200915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81188D10-4402-7A54-06C2-912CE715E0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04380" y="4052175"/>
                      <a:ext cx="9961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𝐷𝑒𝑚𝑎𝑛𝑑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81188D10-4402-7A54-06C2-912CE715E0B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04380" y="4052175"/>
                      <a:ext cx="996156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16379" b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D671C29-2E47-C872-3E30-5F65C650E8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1413" y="2803652"/>
                <a:ext cx="1737581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46CCAD6-279C-17D5-F6B8-C8667CAA5A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134" y="2803652"/>
                <a:ext cx="0" cy="15563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1F30D36A-F6AF-8D7F-CB2C-E0407803ADEB}"/>
                      </a:ext>
                    </a:extLst>
                  </p:cNvPr>
                  <p:cNvSpPr txBox="1"/>
                  <p:nvPr/>
                </p:nvSpPr>
                <p:spPr>
                  <a:xfrm>
                    <a:off x="4988055" y="4390681"/>
                    <a:ext cx="996156" cy="36252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1F30D36A-F6AF-8D7F-CB2C-E0407803AD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8055" y="4390681"/>
                    <a:ext cx="996156" cy="36252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2EB726-0479-4FB0-FE65-1B20836BD915}"/>
                  </a:ext>
                </a:extLst>
              </p:cNvPr>
              <p:cNvSpPr txBox="1"/>
              <p:nvPr/>
            </p:nvSpPr>
            <p:spPr>
              <a:xfrm>
                <a:off x="3555008" y="216498"/>
                <a:ext cx="4853248" cy="4350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Clr>
                    <a:srgbClr val="690304"/>
                  </a:buClr>
                  <a:buNone/>
                </a:pPr>
                <a:r>
                  <a:rPr lang="en-US" b="1" dirty="0">
                    <a:cs typeface="Times New Roman" panose="02020603050405020304" pitchFamily="18" charset="0"/>
                  </a:rPr>
                  <a:t>Market for Burgers</a:t>
                </a:r>
                <a:endParaRPr lang="en-US" sz="1800" b="1" dirty="0">
                  <a:latin typeface="+mn-lt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98F177-1D51-503F-6ECC-1CAE36D1BA68}"/>
                      </a:ext>
                    </a:extLst>
                  </p:cNvPr>
                  <p:cNvSpPr txBox="1"/>
                  <p:nvPr/>
                </p:nvSpPr>
                <p:spPr>
                  <a:xfrm>
                    <a:off x="2984214" y="3887230"/>
                    <a:ext cx="996156" cy="36252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98F177-1D51-503F-6ECC-1CAE36D1BA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4214" y="3887230"/>
                    <a:ext cx="996156" cy="36252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01C7296-1081-A1A3-BE3E-B7F57CAB73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10262" y="1139829"/>
                    <a:ext cx="996156" cy="36252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01C7296-1081-A1A3-BE3E-B7F57CAB73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0262" y="1139829"/>
                    <a:ext cx="996156" cy="36252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D081908-8F20-C499-8375-CCAA98A2D305}"/>
              </a:ext>
            </a:extLst>
          </p:cNvPr>
          <p:cNvSpPr>
            <a:spLocks/>
          </p:cNvSpPr>
          <p:nvPr/>
        </p:nvSpPr>
        <p:spPr>
          <a:xfrm flipV="1">
            <a:off x="5217264" y="2865531"/>
            <a:ext cx="1210001" cy="1016912"/>
          </a:xfrm>
          <a:prstGeom prst="triangle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10149BF-937F-99EB-CF20-B4F30ACAB56E}"/>
              </a:ext>
            </a:extLst>
          </p:cNvPr>
          <p:cNvSpPr>
            <a:spLocks/>
          </p:cNvSpPr>
          <p:nvPr/>
        </p:nvSpPr>
        <p:spPr>
          <a:xfrm>
            <a:off x="5217264" y="1635142"/>
            <a:ext cx="1236364" cy="1198583"/>
          </a:xfrm>
          <a:prstGeom prst="triangle">
            <a:avLst>
              <a:gd name="adj" fmla="val 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69030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3C5C76-FE59-53ED-DFB9-12864896BE49}"/>
                  </a:ext>
                </a:extLst>
              </p:cNvPr>
              <p:cNvSpPr txBox="1"/>
              <p:nvPr/>
            </p:nvSpPr>
            <p:spPr>
              <a:xfrm>
                <a:off x="7529151" y="4173991"/>
                <a:ext cx="70710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3C5C76-FE59-53ED-DFB9-12864896B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151" y="4173991"/>
                <a:ext cx="707107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88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593B125-73A6-2DB5-DA73-CFB9CF6D3BFB}"/>
              </a:ext>
            </a:extLst>
          </p:cNvPr>
          <p:cNvSpPr txBox="1">
            <a:spLocks/>
          </p:cNvSpPr>
          <p:nvPr/>
        </p:nvSpPr>
        <p:spPr>
          <a:xfrm>
            <a:off x="84948" y="771093"/>
            <a:ext cx="4858161" cy="153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Total surplus measures the aggregated well-being of producers and consumers. </a:t>
            </a: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What’s the ideal? = Maximize Total Surplus. </a:t>
            </a:r>
            <a:endParaRPr lang="en-US" sz="1400" b="0" dirty="0">
              <a:solidFill>
                <a:srgbClr val="690304"/>
              </a:solidFill>
              <a:latin typeface="+mn-lt"/>
              <a:cs typeface="Times New Roman" panose="02020603050405020304" pitchFamily="18" charset="0"/>
            </a:endParaRP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Let’s look how TS changes across different prices. </a:t>
            </a:r>
            <a:endParaRPr lang="en-US" sz="1400" dirty="0"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1D5D31-B0EE-E5B1-E5ED-9747FA17A564}"/>
              </a:ext>
            </a:extLst>
          </p:cNvPr>
          <p:cNvGrpSpPr/>
          <p:nvPr/>
        </p:nvGrpSpPr>
        <p:grpSpPr>
          <a:xfrm>
            <a:off x="4521584" y="645978"/>
            <a:ext cx="4622415" cy="3851544"/>
            <a:chOff x="4153116" y="767803"/>
            <a:chExt cx="4622415" cy="38515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B21CBBF-1597-3B28-81A2-DC91132013B4}"/>
                    </a:ext>
                  </a:extLst>
                </p:cNvPr>
                <p:cNvSpPr txBox="1"/>
                <p:nvPr/>
              </p:nvSpPr>
              <p:spPr>
                <a:xfrm>
                  <a:off x="4153116" y="2813973"/>
                  <a:ext cx="99615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B21CBBF-1597-3B28-81A2-DC9113201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3116" y="2813973"/>
                  <a:ext cx="996156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3FCB311-380A-3936-FA1B-C95CF637BE88}"/>
                </a:ext>
              </a:extLst>
            </p:cNvPr>
            <p:cNvGrpSpPr/>
            <p:nvPr/>
          </p:nvGrpSpPr>
          <p:grpSpPr>
            <a:xfrm>
              <a:off x="4256714" y="767803"/>
              <a:ext cx="4518817" cy="3851544"/>
              <a:chOff x="2910262" y="216498"/>
              <a:chExt cx="6366004" cy="4536712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19CCFAC-7763-C23C-1FD8-3E1A5A8996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0689" y="796332"/>
                <a:ext cx="0" cy="36138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96E87C99-E5CC-A75B-341A-EA80E0E012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5569" y="4410194"/>
                <a:ext cx="49520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E1DFA78-E038-E092-44B0-A17A68D2A477}"/>
                  </a:ext>
                </a:extLst>
              </p:cNvPr>
              <p:cNvGrpSpPr/>
              <p:nvPr/>
            </p:nvGrpSpPr>
            <p:grpSpPr>
              <a:xfrm>
                <a:off x="3685569" y="1115792"/>
                <a:ext cx="4868522" cy="2973337"/>
                <a:chOff x="3685569" y="1115792"/>
                <a:chExt cx="4868522" cy="297333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8A7D2458-B4B9-06D5-D37C-BE92FDF862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57935" y="1309847"/>
                      <a:ext cx="9961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𝑆𝑢𝑝𝑝𝑙𝑦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8A7D2458-B4B9-06D5-D37C-BE92FDF862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57935" y="1309847"/>
                      <a:ext cx="996156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862" b="-2790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5659FC87-91AF-A639-BD06-AF25394FE7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1115792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FA405DDC-3EDE-605F-5F03-7C938EC2A623}"/>
                      </a:ext>
                    </a:extLst>
                  </p14:cNvPr>
                  <p14:cNvContentPartPr/>
                  <p14:nvPr/>
                </p14:nvContentPartPr>
                <p14:xfrm>
                  <a:off x="5310738" y="2618235"/>
                  <a:ext cx="402" cy="402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FA405DDC-3EDE-605F-5F03-7C938EC2A623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290638" y="2497635"/>
                    <a:ext cx="40200" cy="24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6EE36182-64DC-4765-49F7-E70E8184F0F7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851" y="585830"/>
                    <a:ext cx="99615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6EE36182-64DC-4765-49F7-E70E8184F0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5851" y="585830"/>
                    <a:ext cx="99615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D027E596-75A6-251D-8A63-3C91BCBFE272}"/>
                      </a:ext>
                    </a:extLst>
                  </p:cNvPr>
                  <p:cNvSpPr txBox="1"/>
                  <p:nvPr/>
                </p:nvSpPr>
                <p:spPr>
                  <a:xfrm>
                    <a:off x="8280110" y="4225528"/>
                    <a:ext cx="99615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D027E596-75A6-251D-8A63-3C91BCBFE2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0110" y="4225528"/>
                    <a:ext cx="99615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0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02EAFB0-0430-9605-F176-38B788A05C12}"/>
                  </a:ext>
                </a:extLst>
              </p:cNvPr>
              <p:cNvGrpSpPr/>
              <p:nvPr/>
            </p:nvGrpSpPr>
            <p:grpSpPr>
              <a:xfrm>
                <a:off x="3711413" y="1335595"/>
                <a:ext cx="4589123" cy="3094114"/>
                <a:chOff x="3711413" y="1335595"/>
                <a:chExt cx="4589123" cy="3094114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2C19638-8893-4B9C-E0E8-A1B2AAA3D0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07A06DBF-EAF9-C14B-33E1-A540C316B6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04380" y="4052175"/>
                      <a:ext cx="9961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𝐷𝑒𝑚𝑎𝑛𝑑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07A06DBF-EAF9-C14B-33E1-A540C316B61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04380" y="4052175"/>
                      <a:ext cx="996156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16379" b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0928643-FC47-49BE-F02F-3FD89865F2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1413" y="2803652"/>
                <a:ext cx="1737581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9142C0E-0B2A-8BBD-E342-CB7782E499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134" y="2803652"/>
                <a:ext cx="0" cy="15563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67508C74-A270-2008-E127-6669FC54B1E1}"/>
                      </a:ext>
                    </a:extLst>
                  </p:cNvPr>
                  <p:cNvSpPr txBox="1"/>
                  <p:nvPr/>
                </p:nvSpPr>
                <p:spPr>
                  <a:xfrm>
                    <a:off x="4988055" y="4390681"/>
                    <a:ext cx="996156" cy="36252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67508C74-A270-2008-E127-6669FC54B1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8055" y="4390681"/>
                    <a:ext cx="996156" cy="36252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806C41-19FD-333A-980A-DF0A58C2F151}"/>
                  </a:ext>
                </a:extLst>
              </p:cNvPr>
              <p:cNvSpPr txBox="1"/>
              <p:nvPr/>
            </p:nvSpPr>
            <p:spPr>
              <a:xfrm>
                <a:off x="3555008" y="216498"/>
                <a:ext cx="4853248" cy="4350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Clr>
                    <a:srgbClr val="690304"/>
                  </a:buClr>
                  <a:buNone/>
                </a:pPr>
                <a:r>
                  <a:rPr lang="en-US" b="1" dirty="0">
                    <a:cs typeface="Times New Roman" panose="02020603050405020304" pitchFamily="18" charset="0"/>
                  </a:rPr>
                  <a:t>Market for Burgers</a:t>
                </a:r>
                <a:endParaRPr lang="en-US" sz="1800" b="1" dirty="0">
                  <a:latin typeface="+mn-lt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0C681D7B-5B18-6088-BBDD-1BC960D41CC6}"/>
                      </a:ext>
                    </a:extLst>
                  </p:cNvPr>
                  <p:cNvSpPr txBox="1"/>
                  <p:nvPr/>
                </p:nvSpPr>
                <p:spPr>
                  <a:xfrm>
                    <a:off x="2984214" y="3887230"/>
                    <a:ext cx="996156" cy="36252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0C681D7B-5B18-6088-BBDD-1BC960D41C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4214" y="3887230"/>
                    <a:ext cx="996156" cy="36252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76DFAAD9-077C-F4F2-33DB-18F63979863A}"/>
                      </a:ext>
                    </a:extLst>
                  </p:cNvPr>
                  <p:cNvSpPr txBox="1"/>
                  <p:nvPr/>
                </p:nvSpPr>
                <p:spPr>
                  <a:xfrm>
                    <a:off x="2910262" y="1139829"/>
                    <a:ext cx="996156" cy="36252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76DFAAD9-077C-F4F2-33DB-18F6397986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0262" y="1139829"/>
                    <a:ext cx="996156" cy="36252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FB93706-DCDC-92F5-66BA-6B4171924B3C}"/>
              </a:ext>
            </a:extLst>
          </p:cNvPr>
          <p:cNvGrpSpPr/>
          <p:nvPr/>
        </p:nvGrpSpPr>
        <p:grpSpPr>
          <a:xfrm>
            <a:off x="5217264" y="1635142"/>
            <a:ext cx="1236364" cy="2247301"/>
            <a:chOff x="5217264" y="1635142"/>
            <a:chExt cx="1236364" cy="2247301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F7800F7E-9A96-6C44-8E70-185FC3DC7F27}"/>
                </a:ext>
              </a:extLst>
            </p:cNvPr>
            <p:cNvSpPr>
              <a:spLocks/>
            </p:cNvSpPr>
            <p:nvPr/>
          </p:nvSpPr>
          <p:spPr>
            <a:xfrm flipV="1">
              <a:off x="5217264" y="2865531"/>
              <a:ext cx="1210001" cy="1016912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39EBD408-7292-30AB-7E72-926983D35685}"/>
                </a:ext>
              </a:extLst>
            </p:cNvPr>
            <p:cNvSpPr>
              <a:spLocks/>
            </p:cNvSpPr>
            <p:nvPr/>
          </p:nvSpPr>
          <p:spPr>
            <a:xfrm>
              <a:off x="5217264" y="1635142"/>
              <a:ext cx="1236364" cy="1198583"/>
            </a:xfrm>
            <a:prstGeom prst="triangle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rgbClr val="690304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6DABA05-FF7C-3138-B2D4-6DE60E23DE75}"/>
                  </a:ext>
                </a:extLst>
              </p:cNvPr>
              <p:cNvSpPr txBox="1"/>
              <p:nvPr/>
            </p:nvSpPr>
            <p:spPr>
              <a:xfrm>
                <a:off x="7529151" y="4173991"/>
                <a:ext cx="70710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6DABA05-FF7C-3138-B2D4-6DE60E23D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151" y="4173991"/>
                <a:ext cx="70710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691351A1-FC69-6DF3-8468-3470DC005F55}"/>
              </a:ext>
            </a:extLst>
          </p:cNvPr>
          <p:cNvGrpSpPr/>
          <p:nvPr/>
        </p:nvGrpSpPr>
        <p:grpSpPr>
          <a:xfrm>
            <a:off x="4504807" y="1907775"/>
            <a:ext cx="1644297" cy="2573993"/>
            <a:chOff x="4504807" y="1907775"/>
            <a:chExt cx="1644297" cy="2573993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2A83858-A002-EDFF-9FF2-7132E6FD5B11}"/>
                </a:ext>
              </a:extLst>
            </p:cNvPr>
            <p:cNvGrpSpPr/>
            <p:nvPr/>
          </p:nvGrpSpPr>
          <p:grpSpPr>
            <a:xfrm>
              <a:off x="4504807" y="2061004"/>
              <a:ext cx="1636198" cy="2420764"/>
              <a:chOff x="4504807" y="2061004"/>
              <a:chExt cx="1636198" cy="2420764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100E2F0D-8DEE-3883-FB2E-27DF3AC72C0E}"/>
                  </a:ext>
                </a:extLst>
              </p:cNvPr>
              <p:cNvGrpSpPr/>
              <p:nvPr/>
            </p:nvGrpSpPr>
            <p:grpSpPr>
              <a:xfrm>
                <a:off x="4504807" y="2061004"/>
                <a:ext cx="1636198" cy="2420764"/>
                <a:chOff x="4504807" y="2061004"/>
                <a:chExt cx="1636198" cy="2420764"/>
              </a:xfrm>
            </p:grpSpPr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AE3A7773-7EDE-DD62-4341-1DD476D147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10566" y="2181773"/>
                  <a:ext cx="0" cy="2041106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00C2BB3-6885-F4AA-AEDF-641E439C9F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33898" y="4173991"/>
                      <a:ext cx="70710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00C2BB3-6885-F4AA-AEDF-641E439C9F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33898" y="4173991"/>
                      <a:ext cx="707107" cy="30777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797E195-C781-2524-2BF3-C33409CD0CF2}"/>
                    </a:ext>
                  </a:extLst>
                </p:cNvPr>
                <p:cNvCxnSpPr>
                  <a:cxnSpLocks/>
                  <a:stCxn id="2" idx="1"/>
                </p:cNvCxnSpPr>
                <p:nvPr/>
              </p:nvCxnSpPr>
              <p:spPr>
                <a:xfrm flipV="1">
                  <a:off x="5217264" y="2232007"/>
                  <a:ext cx="605000" cy="2427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7EEB81ED-159C-773E-8D09-0562D38927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04807" y="2061004"/>
                      <a:ext cx="9961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7EEB81ED-159C-773E-8D09-0562D38927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04807" y="2061004"/>
                      <a:ext cx="996156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475BAF48-0B11-92D1-D9AD-085FD43FFDC3}"/>
                  </a:ext>
                </a:extLst>
              </p:cNvPr>
              <p:cNvGrpSpPr/>
              <p:nvPr/>
            </p:nvGrpSpPr>
            <p:grpSpPr>
              <a:xfrm>
                <a:off x="4526474" y="3216731"/>
                <a:ext cx="1308972" cy="307777"/>
                <a:chOff x="4526474" y="3216731"/>
                <a:chExt cx="1308972" cy="307777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597EC5A5-67DD-3427-C99A-FA31C12B4D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07050" y="3382121"/>
                  <a:ext cx="628396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F954374C-E803-DC1D-FB2D-4726F56286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26474" y="3216731"/>
                      <a:ext cx="9961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F954374C-E803-DC1D-FB2D-4726F56286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26474" y="3216731"/>
                      <a:ext cx="996156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2CF8B79-7C17-05B3-F0DE-1356FF7BCBC1}"/>
                </a:ext>
              </a:extLst>
            </p:cNvPr>
            <p:cNvGrpSpPr/>
            <p:nvPr/>
          </p:nvGrpSpPr>
          <p:grpSpPr>
            <a:xfrm>
              <a:off x="5330783" y="1907775"/>
              <a:ext cx="818321" cy="1773480"/>
              <a:chOff x="5330783" y="1907775"/>
              <a:chExt cx="818321" cy="1773480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F09C606-3487-4AFC-7932-7E57BF04B63B}"/>
                  </a:ext>
                </a:extLst>
              </p:cNvPr>
              <p:cNvSpPr txBox="1"/>
              <p:nvPr/>
            </p:nvSpPr>
            <p:spPr>
              <a:xfrm>
                <a:off x="5337867" y="1907775"/>
                <a:ext cx="3027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A</a:t>
                </a:r>
                <a:endParaRPr lang="en-US" sz="1400" b="1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C749D06-FDEA-E083-D012-5C1EF8ECE592}"/>
                  </a:ext>
                </a:extLst>
              </p:cNvPr>
              <p:cNvSpPr txBox="1"/>
              <p:nvPr/>
            </p:nvSpPr>
            <p:spPr>
              <a:xfrm>
                <a:off x="5359728" y="2395873"/>
                <a:ext cx="3027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B</a:t>
                </a:r>
                <a:endParaRPr lang="en-US" sz="1400" b="1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FBF3A24-40FF-F913-4B6C-403E1F415A9C}"/>
                  </a:ext>
                </a:extLst>
              </p:cNvPr>
              <p:cNvSpPr txBox="1"/>
              <p:nvPr/>
            </p:nvSpPr>
            <p:spPr>
              <a:xfrm>
                <a:off x="5845444" y="2444055"/>
                <a:ext cx="3027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C</a:t>
                </a:r>
                <a:endParaRPr lang="en-US" sz="1400" b="1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AA02BC2-540F-AA36-DD5A-F90BFB10B7A9}"/>
                  </a:ext>
                </a:extLst>
              </p:cNvPr>
              <p:cNvSpPr txBox="1"/>
              <p:nvPr/>
            </p:nvSpPr>
            <p:spPr>
              <a:xfrm>
                <a:off x="5349580" y="2916460"/>
                <a:ext cx="3027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D</a:t>
                </a:r>
                <a:endParaRPr lang="en-US" sz="1400" b="1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D818F36-C382-C795-7952-E2145A647E0C}"/>
                  </a:ext>
                </a:extLst>
              </p:cNvPr>
              <p:cNvSpPr txBox="1"/>
              <p:nvPr/>
            </p:nvSpPr>
            <p:spPr>
              <a:xfrm>
                <a:off x="5330783" y="3373478"/>
                <a:ext cx="3027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F</a:t>
                </a:r>
                <a:endParaRPr lang="en-US" sz="1400" b="1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B54AE4E-9A7A-C51A-F4B2-C05EA7F40BD9}"/>
                  </a:ext>
                </a:extLst>
              </p:cNvPr>
              <p:cNvSpPr txBox="1"/>
              <p:nvPr/>
            </p:nvSpPr>
            <p:spPr>
              <a:xfrm>
                <a:off x="5846339" y="2893473"/>
                <a:ext cx="3027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E</a:t>
                </a:r>
                <a:endParaRPr lang="en-US" sz="1400" b="1" dirty="0"/>
              </a:p>
            </p:txBody>
          </p:sp>
        </p:grpSp>
      </p:grpSp>
      <p:sp>
        <p:nvSpPr>
          <p:cNvPr id="9" name="Title 3">
            <a:extLst>
              <a:ext uri="{FF2B5EF4-FFF2-40B4-BE49-F238E27FC236}">
                <a16:creationId xmlns:a16="http://schemas.microsoft.com/office/drawing/2014/main" id="{1EBFB5A0-22DF-514F-DF42-D847DB1D4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Measurements of Economic Well-Being</a:t>
            </a:r>
          </a:p>
        </p:txBody>
      </p: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FAB5728E-0DF4-2837-5970-B1FF56E5F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736926"/>
              </p:ext>
            </p:extLst>
          </p:nvPr>
        </p:nvGraphicFramePr>
        <p:xfrm>
          <a:off x="470702" y="2368781"/>
          <a:ext cx="391180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73">
                  <a:extLst>
                    <a:ext uri="{9D8B030D-6E8A-4147-A177-3AD203B41FA5}">
                      <a16:colId xmlns:a16="http://schemas.microsoft.com/office/drawing/2014/main" val="2356574158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3625171274"/>
                    </a:ext>
                  </a:extLst>
                </a:gridCol>
                <a:gridCol w="1022773">
                  <a:extLst>
                    <a:ext uri="{9D8B030D-6E8A-4147-A177-3AD203B41FA5}">
                      <a16:colId xmlns:a16="http://schemas.microsoft.com/office/drawing/2014/main" val="2219927473"/>
                    </a:ext>
                  </a:extLst>
                </a:gridCol>
                <a:gridCol w="1452605">
                  <a:extLst>
                    <a:ext uri="{9D8B030D-6E8A-4147-A177-3AD203B41FA5}">
                      <a16:colId xmlns:a16="http://schemas.microsoft.com/office/drawing/2014/main" val="169572428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</a:p>
                  </a:txBody>
                  <a:tcPr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CS</a:t>
                      </a:r>
                    </a:p>
                  </a:txBody>
                  <a:tcPr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PS</a:t>
                      </a:r>
                    </a:p>
                  </a:txBody>
                  <a:tcPr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TS</a:t>
                      </a:r>
                    </a:p>
                  </a:txBody>
                  <a:tcPr>
                    <a:solidFill>
                      <a:srgbClr val="6903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9808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316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A+B+D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A+B+D+F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8365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A+B+C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D+E+F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A+B+C+D+E+F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9638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B+D+F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A+B+D+F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0236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857564"/>
                  </a:ext>
                </a:extLst>
              </a:tr>
            </a:tbl>
          </a:graphicData>
        </a:graphic>
      </p:graphicFrame>
      <p:grpSp>
        <p:nvGrpSpPr>
          <p:cNvPr id="48" name="Group 47">
            <a:extLst>
              <a:ext uri="{FF2B5EF4-FFF2-40B4-BE49-F238E27FC236}">
                <a16:creationId xmlns:a16="http://schemas.microsoft.com/office/drawing/2014/main" id="{5462C708-ADEC-0B8A-6567-467B18D8544E}"/>
              </a:ext>
            </a:extLst>
          </p:cNvPr>
          <p:cNvGrpSpPr/>
          <p:nvPr/>
        </p:nvGrpSpPr>
        <p:grpSpPr>
          <a:xfrm>
            <a:off x="2926803" y="3190075"/>
            <a:ext cx="2292953" cy="276999"/>
            <a:chOff x="2926803" y="3190075"/>
            <a:chExt cx="2292953" cy="276999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5040AB1-70C5-895B-124A-2F081935933D}"/>
                </a:ext>
              </a:extLst>
            </p:cNvPr>
            <p:cNvSpPr/>
            <p:nvPr/>
          </p:nvSpPr>
          <p:spPr>
            <a:xfrm rot="5400000">
              <a:off x="3528069" y="2590476"/>
              <a:ext cx="273470" cy="1476001"/>
            </a:xfrm>
            <a:prstGeom prst="ellipse">
              <a:avLst/>
            </a:prstGeom>
            <a:noFill/>
            <a:ln w="38100">
              <a:solidFill>
                <a:srgbClr val="69030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89DF731-B220-3DC3-9909-F2D1D516A7EC}"/>
                </a:ext>
              </a:extLst>
            </p:cNvPr>
            <p:cNvSpPr txBox="1"/>
            <p:nvPr/>
          </p:nvSpPr>
          <p:spPr>
            <a:xfrm>
              <a:off x="4367293" y="3190075"/>
              <a:ext cx="8524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690304"/>
                  </a:solidFill>
                  <a:latin typeface="+mn-lt"/>
                  <a:cs typeface="Times New Roman" panose="02020603050405020304" pitchFamily="18" charset="0"/>
                </a:rPr>
                <a:t>MAX</a:t>
              </a:r>
              <a:endParaRPr lang="en-US" sz="1200" b="1" dirty="0">
                <a:solidFill>
                  <a:srgbClr val="69030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370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D593B125-73A6-2DB5-DA73-CFB9CF6D3BFB}"/>
              </a:ext>
            </a:extLst>
          </p:cNvPr>
          <p:cNvSpPr txBox="1">
            <a:spLocks/>
          </p:cNvSpPr>
          <p:nvPr/>
        </p:nvSpPr>
        <p:spPr>
          <a:xfrm>
            <a:off x="84948" y="771093"/>
            <a:ext cx="4858161" cy="153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Numeric example. Given our supply and demand equations you can check that (Homework): </a:t>
            </a: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B=D=</a:t>
            </a:r>
            <a:r>
              <a:rPr lang="en-US" sz="1400" b="1" dirty="0">
                <a:latin typeface="+mn-lt"/>
                <a:cs typeface="Times New Roman" panose="02020603050405020304" pitchFamily="18" charset="0"/>
              </a:rPr>
              <a:t>4 </a:t>
            </a: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A=F=C=E=</a:t>
            </a:r>
            <a:r>
              <a:rPr lang="en-US" sz="1400" b="1" dirty="0">
                <a:latin typeface="+mn-lt"/>
                <a:cs typeface="Times New Roman" panose="02020603050405020304" pitchFamily="18" charset="0"/>
              </a:rPr>
              <a:t>2</a:t>
            </a:r>
            <a:endParaRPr lang="en-US" sz="1400" b="1" dirty="0">
              <a:cs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CD383D-E51D-F616-196A-106B86617B62}"/>
              </a:ext>
            </a:extLst>
          </p:cNvPr>
          <p:cNvGrpSpPr/>
          <p:nvPr/>
        </p:nvGrpSpPr>
        <p:grpSpPr>
          <a:xfrm>
            <a:off x="4504807" y="645978"/>
            <a:ext cx="4639192" cy="3851544"/>
            <a:chOff x="4504807" y="645978"/>
            <a:chExt cx="4639192" cy="385154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61D5D31-B0EE-E5B1-E5ED-9747FA17A564}"/>
                </a:ext>
              </a:extLst>
            </p:cNvPr>
            <p:cNvGrpSpPr/>
            <p:nvPr/>
          </p:nvGrpSpPr>
          <p:grpSpPr>
            <a:xfrm>
              <a:off x="4521584" y="645978"/>
              <a:ext cx="4622415" cy="3851544"/>
              <a:chOff x="4153116" y="767803"/>
              <a:chExt cx="4622415" cy="38515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B21CBBF-1597-3B28-81A2-DC91132013B4}"/>
                      </a:ext>
                    </a:extLst>
                  </p:cNvPr>
                  <p:cNvSpPr txBox="1"/>
                  <p:nvPr/>
                </p:nvSpPr>
                <p:spPr>
                  <a:xfrm>
                    <a:off x="4153116" y="2813973"/>
                    <a:ext cx="996156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B21CBBF-1597-3B28-81A2-DC91132013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3116" y="2813973"/>
                    <a:ext cx="996156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3FCB311-380A-3936-FA1B-C95CF637BE88}"/>
                  </a:ext>
                </a:extLst>
              </p:cNvPr>
              <p:cNvGrpSpPr/>
              <p:nvPr/>
            </p:nvGrpSpPr>
            <p:grpSpPr>
              <a:xfrm>
                <a:off x="4256714" y="767803"/>
                <a:ext cx="4518817" cy="3851544"/>
                <a:chOff x="2910262" y="216498"/>
                <a:chExt cx="6366004" cy="4536712"/>
              </a:xfrm>
            </p:grpSpPr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B19CCFAC-7763-C23C-1FD8-3E1A5A8996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00689" y="796332"/>
                  <a:ext cx="0" cy="361386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96E87C99-E5CC-A75B-341A-EA80E0E012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5569" y="4410194"/>
                  <a:ext cx="495205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FE1DFA78-E038-E092-44B0-A17A68D2A477}"/>
                    </a:ext>
                  </a:extLst>
                </p:cNvPr>
                <p:cNvGrpSpPr/>
                <p:nvPr/>
              </p:nvGrpSpPr>
              <p:grpSpPr>
                <a:xfrm>
                  <a:off x="3685569" y="1115792"/>
                  <a:ext cx="4868522" cy="2973337"/>
                  <a:chOff x="3685569" y="1115792"/>
                  <a:chExt cx="4868522" cy="297333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8A7D2458-B4B9-06D5-D37C-BE92FDF8626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57935" y="1309847"/>
                        <a:ext cx="99615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𝑆𝑢𝑝𝑝𝑙𝑦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8A7D2458-B4B9-06D5-D37C-BE92FDF8626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7935" y="1309847"/>
                        <a:ext cx="996156" cy="307777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r="-862" b="-2790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5659FC87-91AF-A639-BD06-AF25394FE7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85569" y="1115792"/>
                    <a:ext cx="4116888" cy="297333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p14="http://schemas.microsoft.com/office/powerpoint/2010/main" xmlns:aink="http://schemas.microsoft.com/office/drawing/2016/ink">
              <mc:Choice Requires="p14 aink">
                <p:contentPart p14:bwMode="auto" r:id="rId4">
                  <p14:nvContentPartPr>
                    <p14:cNvPr id="22" name="Ink 21">
                      <a:extLst>
                        <a:ext uri="{FF2B5EF4-FFF2-40B4-BE49-F238E27FC236}">
                          <a16:creationId xmlns:a16="http://schemas.microsoft.com/office/drawing/2014/main" id="{FA405DDC-3EDE-605F-5F03-7C938EC2A62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310738" y="2618235"/>
                    <a:ext cx="402" cy="402"/>
                  </p14:xfrm>
                </p:contentPart>
              </mc:Choice>
              <mc:Fallback xmlns="">
                <p:pic>
                  <p:nvPicPr>
                    <p:cNvPr id="22" name="Ink 21">
                      <a:extLst>
                        <a:ext uri="{FF2B5EF4-FFF2-40B4-BE49-F238E27FC236}">
                          <a16:creationId xmlns:a16="http://schemas.microsoft.com/office/drawing/2014/main" id="{FA405DDC-3EDE-605F-5F03-7C938EC2A623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5290638" y="2497635"/>
                      <a:ext cx="40200" cy="241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6EE36182-64DC-4765-49F7-E70E8184F0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5851" y="585830"/>
                      <a:ext cx="9961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6EE36182-64DC-4765-49F7-E70E8184F0F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5851" y="585830"/>
                      <a:ext cx="996156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96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D027E596-75A6-251D-8A63-3C91BCBFE2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80110" y="4225528"/>
                      <a:ext cx="9961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D027E596-75A6-251D-8A63-3C91BCBFE27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80110" y="4225528"/>
                      <a:ext cx="996156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3076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F02EAFB0-0430-9605-F176-38B788A05C12}"/>
                    </a:ext>
                  </a:extLst>
                </p:cNvPr>
                <p:cNvGrpSpPr/>
                <p:nvPr/>
              </p:nvGrpSpPr>
              <p:grpSpPr>
                <a:xfrm>
                  <a:off x="3711413" y="1335595"/>
                  <a:ext cx="4589123" cy="3094114"/>
                  <a:chOff x="3711413" y="1335595"/>
                  <a:chExt cx="4589123" cy="3094114"/>
                </a:xfrm>
              </p:grpSpPr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12C19638-8893-4B9C-E0E8-A1B2AAA3D0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1413" y="1335595"/>
                    <a:ext cx="3787972" cy="309411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07A06DBF-EAF9-C14B-33E1-A540C316B6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04380" y="4052175"/>
                        <a:ext cx="99615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𝐷𝑒𝑚𝑎𝑛𝑑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07A06DBF-EAF9-C14B-33E1-A540C316B61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04380" y="4052175"/>
                        <a:ext cx="996156" cy="307777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r="-16379" b="-69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40928643-FC47-49BE-F02F-3FD89865F2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11413" y="2803652"/>
                  <a:ext cx="1737581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C9142C0E-0B2A-8BBD-E342-CB7782E499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6134" y="2803652"/>
                  <a:ext cx="0" cy="155630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67508C74-A270-2008-E127-6669FC54B1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8055" y="4390681"/>
                      <a:ext cx="996156" cy="3625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67508C74-A270-2008-E127-6669FC54B1E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8055" y="4390681"/>
                      <a:ext cx="996156" cy="36252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22806C41-19FD-333A-980A-DF0A58C2F151}"/>
                    </a:ext>
                  </a:extLst>
                </p:cNvPr>
                <p:cNvSpPr txBox="1"/>
                <p:nvPr/>
              </p:nvSpPr>
              <p:spPr>
                <a:xfrm>
                  <a:off x="3555008" y="216498"/>
                  <a:ext cx="4853248" cy="43503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algn="ctr">
                    <a:buClr>
                      <a:srgbClr val="690304"/>
                    </a:buClr>
                    <a:buNone/>
                  </a:pPr>
                  <a:r>
                    <a:rPr lang="en-US" b="1" dirty="0">
                      <a:cs typeface="Times New Roman" panose="02020603050405020304" pitchFamily="18" charset="0"/>
                    </a:rPr>
                    <a:t>Market for Burgers</a:t>
                  </a:r>
                  <a:endParaRPr lang="en-US" sz="1800" b="1" dirty="0">
                    <a:latin typeface="+mn-lt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0C681D7B-5B18-6088-BBDD-1BC960D41C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4214" y="3887230"/>
                      <a:ext cx="996156" cy="3625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0C681D7B-5B18-6088-BBDD-1BC960D41C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4214" y="3887230"/>
                      <a:ext cx="996156" cy="36252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76DFAAD9-077C-F4F2-33DB-18F6397986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10262" y="1139829"/>
                      <a:ext cx="996156" cy="3625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76DFAAD9-077C-F4F2-33DB-18F63979863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10262" y="1139829"/>
                      <a:ext cx="996156" cy="36252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A4F7F1F-A870-4B3B-C4E0-B9769F132E52}"/>
                </a:ext>
              </a:extLst>
            </p:cNvPr>
            <p:cNvGrpSpPr/>
            <p:nvPr/>
          </p:nvGrpSpPr>
          <p:grpSpPr>
            <a:xfrm>
              <a:off x="4504807" y="1635142"/>
              <a:ext cx="3731451" cy="2846626"/>
              <a:chOff x="4504807" y="1635142"/>
              <a:chExt cx="3731451" cy="284662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FB93706-DCDC-92F5-66BA-6B4171924B3C}"/>
                  </a:ext>
                </a:extLst>
              </p:cNvPr>
              <p:cNvGrpSpPr/>
              <p:nvPr/>
            </p:nvGrpSpPr>
            <p:grpSpPr>
              <a:xfrm>
                <a:off x="5217264" y="1635142"/>
                <a:ext cx="1236364" cy="2247301"/>
                <a:chOff x="5217264" y="1635142"/>
                <a:chExt cx="1236364" cy="2247301"/>
              </a:xfrm>
            </p:grpSpPr>
            <p:sp>
              <p:nvSpPr>
                <p:cNvPr id="3" name="Isosceles Triangle 2">
                  <a:extLst>
                    <a:ext uri="{FF2B5EF4-FFF2-40B4-BE49-F238E27FC236}">
                      <a16:creationId xmlns:a16="http://schemas.microsoft.com/office/drawing/2014/main" id="{F7800F7E-9A96-6C44-8E70-185FC3DC7F27}"/>
                    </a:ext>
                  </a:extLst>
                </p:cNvPr>
                <p:cNvSpPr>
                  <a:spLocks/>
                </p:cNvSpPr>
                <p:nvPr/>
              </p:nvSpPr>
              <p:spPr>
                <a:xfrm flipV="1">
                  <a:off x="5217264" y="2865531"/>
                  <a:ext cx="1210001" cy="1016912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" name="Isosceles Triangle 1">
                  <a:extLst>
                    <a:ext uri="{FF2B5EF4-FFF2-40B4-BE49-F238E27FC236}">
                      <a16:creationId xmlns:a16="http://schemas.microsoft.com/office/drawing/2014/main" id="{39EBD408-7292-30AB-7E72-926983D3568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217264" y="1635142"/>
                  <a:ext cx="1236364" cy="1198583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b="1" dirty="0">
                    <a:solidFill>
                      <a:srgbClr val="690304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66DABA05-FF7C-3138-B2D4-6DE60E23DE75}"/>
                      </a:ext>
                    </a:extLst>
                  </p:cNvPr>
                  <p:cNvSpPr txBox="1"/>
                  <p:nvPr/>
                </p:nvSpPr>
                <p:spPr>
                  <a:xfrm>
                    <a:off x="7529151" y="4173991"/>
                    <a:ext cx="707107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66DABA05-FF7C-3138-B2D4-6DE60E23DE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9151" y="4173991"/>
                    <a:ext cx="707107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C2A83858-A002-EDFF-9FF2-7132E6FD5B11}"/>
                  </a:ext>
                </a:extLst>
              </p:cNvPr>
              <p:cNvGrpSpPr/>
              <p:nvPr/>
            </p:nvGrpSpPr>
            <p:grpSpPr>
              <a:xfrm>
                <a:off x="4504807" y="2061004"/>
                <a:ext cx="1636198" cy="2420764"/>
                <a:chOff x="4504807" y="2061004"/>
                <a:chExt cx="1636198" cy="2420764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100E2F0D-8DEE-3883-FB2E-27DF3AC72C0E}"/>
                    </a:ext>
                  </a:extLst>
                </p:cNvPr>
                <p:cNvGrpSpPr/>
                <p:nvPr/>
              </p:nvGrpSpPr>
              <p:grpSpPr>
                <a:xfrm>
                  <a:off x="4504807" y="2061004"/>
                  <a:ext cx="1636198" cy="2420764"/>
                  <a:chOff x="4504807" y="2061004"/>
                  <a:chExt cx="1636198" cy="2420764"/>
                </a:xfrm>
              </p:grpSpPr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AE3A7773-7EDE-DD62-4341-1DD476D147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810566" y="2181773"/>
                    <a:ext cx="0" cy="2041106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00C2BB3-6885-F4AA-AEDF-641E439C9F7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33898" y="4173991"/>
                        <a:ext cx="70710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900C2BB3-6885-F4AA-AEDF-641E439C9F7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33898" y="4173991"/>
                        <a:ext cx="707107" cy="307777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A797E195-C781-2524-2BF3-C33409CD0CF2}"/>
                      </a:ext>
                    </a:extLst>
                  </p:cNvPr>
                  <p:cNvCxnSpPr>
                    <a:cxnSpLocks/>
                    <a:stCxn id="2" idx="1"/>
                  </p:cNvCxnSpPr>
                  <p:nvPr/>
                </p:nvCxnSpPr>
                <p:spPr>
                  <a:xfrm flipV="1">
                    <a:off x="5217264" y="2232007"/>
                    <a:ext cx="605000" cy="2427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7EEB81ED-159C-773E-8D09-0562D38927F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04807" y="2061004"/>
                        <a:ext cx="99615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7EEB81ED-159C-773E-8D09-0562D38927F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04807" y="2061004"/>
                        <a:ext cx="996156" cy="307777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475BAF48-0B11-92D1-D9AD-085FD43FFDC3}"/>
                    </a:ext>
                  </a:extLst>
                </p:cNvPr>
                <p:cNvGrpSpPr/>
                <p:nvPr/>
              </p:nvGrpSpPr>
              <p:grpSpPr>
                <a:xfrm>
                  <a:off x="4526474" y="3216731"/>
                  <a:ext cx="1308972" cy="307777"/>
                  <a:chOff x="4526474" y="3216731"/>
                  <a:chExt cx="1308972" cy="307777"/>
                </a:xfrm>
              </p:grpSpPr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597EC5A5-67DD-3427-C99A-FA31C12B4D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07050" y="3382121"/>
                    <a:ext cx="628396" cy="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F954374C-E803-DC1D-FB2D-4726F56286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26474" y="3216731"/>
                        <a:ext cx="99615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F954374C-E803-DC1D-FB2D-4726F56286C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26474" y="3216731"/>
                        <a:ext cx="996156" cy="307777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32CF8B79-7C17-05B3-F0DE-1356FF7BCBC1}"/>
                  </a:ext>
                </a:extLst>
              </p:cNvPr>
              <p:cNvGrpSpPr/>
              <p:nvPr/>
            </p:nvGrpSpPr>
            <p:grpSpPr>
              <a:xfrm>
                <a:off x="5330783" y="1907775"/>
                <a:ext cx="818321" cy="1773480"/>
                <a:chOff x="5330783" y="1907775"/>
                <a:chExt cx="818321" cy="1773480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F09C606-3487-4AFC-7932-7E57BF04B63B}"/>
                    </a:ext>
                  </a:extLst>
                </p:cNvPr>
                <p:cNvSpPr txBox="1"/>
                <p:nvPr/>
              </p:nvSpPr>
              <p:spPr>
                <a:xfrm>
                  <a:off x="5337867" y="1907775"/>
                  <a:ext cx="30276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b="1" dirty="0"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2</a:t>
                  </a:r>
                  <a:endParaRPr lang="en-US" sz="1400" b="1" dirty="0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C749D06-FDEA-E083-D012-5C1EF8ECE592}"/>
                    </a:ext>
                  </a:extLst>
                </p:cNvPr>
                <p:cNvSpPr txBox="1"/>
                <p:nvPr/>
              </p:nvSpPr>
              <p:spPr>
                <a:xfrm>
                  <a:off x="5359728" y="2395873"/>
                  <a:ext cx="30276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b="1" dirty="0"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4</a:t>
                  </a:r>
                  <a:endParaRPr lang="en-US" sz="1400" b="1" dirty="0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FBF3A24-40FF-F913-4B6C-403E1F415A9C}"/>
                    </a:ext>
                  </a:extLst>
                </p:cNvPr>
                <p:cNvSpPr txBox="1"/>
                <p:nvPr/>
              </p:nvSpPr>
              <p:spPr>
                <a:xfrm>
                  <a:off x="5845444" y="2444055"/>
                  <a:ext cx="30276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b="1" dirty="0"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2</a:t>
                  </a:r>
                  <a:endParaRPr lang="en-US" sz="1400" b="1" dirty="0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AA02BC2-540F-AA36-DD5A-F90BFB10B7A9}"/>
                    </a:ext>
                  </a:extLst>
                </p:cNvPr>
                <p:cNvSpPr txBox="1"/>
                <p:nvPr/>
              </p:nvSpPr>
              <p:spPr>
                <a:xfrm>
                  <a:off x="5349580" y="2916460"/>
                  <a:ext cx="30276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b="1" dirty="0"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4</a:t>
                  </a:r>
                  <a:endParaRPr lang="en-US" sz="1400" b="1" dirty="0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D818F36-C382-C795-7952-E2145A647E0C}"/>
                    </a:ext>
                  </a:extLst>
                </p:cNvPr>
                <p:cNvSpPr txBox="1"/>
                <p:nvPr/>
              </p:nvSpPr>
              <p:spPr>
                <a:xfrm>
                  <a:off x="5330783" y="3373478"/>
                  <a:ext cx="30276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b="1" dirty="0"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2</a:t>
                  </a:r>
                  <a:endParaRPr lang="en-US" sz="1400" b="1" dirty="0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B54AE4E-9A7A-C51A-F4B2-C05EA7F40BD9}"/>
                    </a:ext>
                  </a:extLst>
                </p:cNvPr>
                <p:cNvSpPr txBox="1"/>
                <p:nvPr/>
              </p:nvSpPr>
              <p:spPr>
                <a:xfrm>
                  <a:off x="5846339" y="2893473"/>
                  <a:ext cx="30276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b="1" dirty="0"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2</a:t>
                  </a:r>
                  <a:endParaRPr lang="en-US" sz="1400" b="1" dirty="0"/>
                </a:p>
              </p:txBody>
            </p:sp>
          </p:grpSp>
        </p:grpSp>
      </p:grpSp>
      <p:sp>
        <p:nvSpPr>
          <p:cNvPr id="9" name="Title 3">
            <a:extLst>
              <a:ext uri="{FF2B5EF4-FFF2-40B4-BE49-F238E27FC236}">
                <a16:creationId xmlns:a16="http://schemas.microsoft.com/office/drawing/2014/main" id="{1EBFB5A0-22DF-514F-DF42-D847DB1D4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Measurements of Economic Well-Being</a:t>
            </a:r>
          </a:p>
        </p:txBody>
      </p: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FAB5728E-0DF4-2837-5970-B1FF56E5F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142223"/>
              </p:ext>
            </p:extLst>
          </p:nvPr>
        </p:nvGraphicFramePr>
        <p:xfrm>
          <a:off x="470702" y="2368781"/>
          <a:ext cx="391180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73">
                  <a:extLst>
                    <a:ext uri="{9D8B030D-6E8A-4147-A177-3AD203B41FA5}">
                      <a16:colId xmlns:a16="http://schemas.microsoft.com/office/drawing/2014/main" val="2356574158"/>
                    </a:ext>
                  </a:extLst>
                </a:gridCol>
                <a:gridCol w="1002453">
                  <a:extLst>
                    <a:ext uri="{9D8B030D-6E8A-4147-A177-3AD203B41FA5}">
                      <a16:colId xmlns:a16="http://schemas.microsoft.com/office/drawing/2014/main" val="3625171274"/>
                    </a:ext>
                  </a:extLst>
                </a:gridCol>
                <a:gridCol w="1022773">
                  <a:extLst>
                    <a:ext uri="{9D8B030D-6E8A-4147-A177-3AD203B41FA5}">
                      <a16:colId xmlns:a16="http://schemas.microsoft.com/office/drawing/2014/main" val="2219927473"/>
                    </a:ext>
                  </a:extLst>
                </a:gridCol>
                <a:gridCol w="1452605">
                  <a:extLst>
                    <a:ext uri="{9D8B030D-6E8A-4147-A177-3AD203B41FA5}">
                      <a16:colId xmlns:a16="http://schemas.microsoft.com/office/drawing/2014/main" val="169572428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</a:t>
                      </a:r>
                    </a:p>
                  </a:txBody>
                  <a:tcPr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CS</a:t>
                      </a:r>
                    </a:p>
                  </a:txBody>
                  <a:tcPr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PS</a:t>
                      </a:r>
                    </a:p>
                  </a:txBody>
                  <a:tcPr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TS</a:t>
                      </a:r>
                    </a:p>
                  </a:txBody>
                  <a:tcPr>
                    <a:solidFill>
                      <a:srgbClr val="6903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9808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316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8365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9638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0236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85756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BF288136-239E-9CF2-8100-62AFA57D6ACE}"/>
              </a:ext>
            </a:extLst>
          </p:cNvPr>
          <p:cNvGrpSpPr/>
          <p:nvPr/>
        </p:nvGrpSpPr>
        <p:grpSpPr>
          <a:xfrm>
            <a:off x="2926803" y="3190075"/>
            <a:ext cx="2292953" cy="276999"/>
            <a:chOff x="2926803" y="3190075"/>
            <a:chExt cx="2292953" cy="27699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90FA09C-FB74-60D2-2186-1D3FF201E009}"/>
                </a:ext>
              </a:extLst>
            </p:cNvPr>
            <p:cNvSpPr/>
            <p:nvPr/>
          </p:nvSpPr>
          <p:spPr>
            <a:xfrm rot="5400000">
              <a:off x="3528069" y="2590476"/>
              <a:ext cx="273470" cy="1476001"/>
            </a:xfrm>
            <a:prstGeom prst="ellipse">
              <a:avLst/>
            </a:prstGeom>
            <a:noFill/>
            <a:ln w="38100">
              <a:solidFill>
                <a:srgbClr val="69030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4E4563-A7BC-03CF-1049-025D2339EF34}"/>
                </a:ext>
              </a:extLst>
            </p:cNvPr>
            <p:cNvSpPr txBox="1"/>
            <p:nvPr/>
          </p:nvSpPr>
          <p:spPr>
            <a:xfrm>
              <a:off x="4367293" y="3190075"/>
              <a:ext cx="8524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690304"/>
                  </a:solidFill>
                  <a:latin typeface="+mn-lt"/>
                  <a:cs typeface="Times New Roman" panose="02020603050405020304" pitchFamily="18" charset="0"/>
                </a:rPr>
                <a:t>MAX</a:t>
              </a:r>
              <a:endParaRPr lang="en-US" sz="1200" b="1" dirty="0">
                <a:solidFill>
                  <a:srgbClr val="69030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006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Table 29">
            <a:extLst>
              <a:ext uri="{FF2B5EF4-FFF2-40B4-BE49-F238E27FC236}">
                <a16:creationId xmlns:a16="http://schemas.microsoft.com/office/drawing/2014/main" id="{DB6E1D8E-83C7-4B77-43C1-CFCC83021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940406"/>
              </p:ext>
            </p:extLst>
          </p:nvPr>
        </p:nvGraphicFramePr>
        <p:xfrm>
          <a:off x="277727" y="2934147"/>
          <a:ext cx="413158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190">
                  <a:extLst>
                    <a:ext uri="{9D8B030D-6E8A-4147-A177-3AD203B41FA5}">
                      <a16:colId xmlns:a16="http://schemas.microsoft.com/office/drawing/2014/main" val="2356574158"/>
                    </a:ext>
                  </a:extLst>
                </a:gridCol>
                <a:gridCol w="765464">
                  <a:extLst>
                    <a:ext uri="{9D8B030D-6E8A-4147-A177-3AD203B41FA5}">
                      <a16:colId xmlns:a16="http://schemas.microsoft.com/office/drawing/2014/main" val="3625171274"/>
                    </a:ext>
                  </a:extLst>
                </a:gridCol>
                <a:gridCol w="933710">
                  <a:extLst>
                    <a:ext uri="{9D8B030D-6E8A-4147-A177-3AD203B41FA5}">
                      <a16:colId xmlns:a16="http://schemas.microsoft.com/office/drawing/2014/main" val="2219927473"/>
                    </a:ext>
                  </a:extLst>
                </a:gridCol>
                <a:gridCol w="1534217">
                  <a:extLst>
                    <a:ext uri="{9D8B030D-6E8A-4147-A177-3AD203B41FA5}">
                      <a16:colId xmlns:a16="http://schemas.microsoft.com/office/drawing/2014/main" val="169572428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Scenario</a:t>
                      </a:r>
                    </a:p>
                  </a:txBody>
                  <a:tcPr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CS</a:t>
                      </a:r>
                    </a:p>
                  </a:txBody>
                  <a:tcPr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PS</a:t>
                      </a:r>
                    </a:p>
                  </a:txBody>
                  <a:tcPr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TS</a:t>
                      </a:r>
                    </a:p>
                  </a:txBody>
                  <a:tcPr>
                    <a:solidFill>
                      <a:srgbClr val="6903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9808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A+B+C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D+E+F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A+B+C+D+E+F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316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After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B+D+F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A+B+D+F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8365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Difference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B+E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C+E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963407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4722531C-6B5D-A5C1-A4AA-B5A2B894449D}"/>
              </a:ext>
            </a:extLst>
          </p:cNvPr>
          <p:cNvGrpSpPr/>
          <p:nvPr/>
        </p:nvGrpSpPr>
        <p:grpSpPr>
          <a:xfrm>
            <a:off x="4504807" y="645978"/>
            <a:ext cx="4639192" cy="3851544"/>
            <a:chOff x="4504807" y="645978"/>
            <a:chExt cx="4639192" cy="385154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61D5D31-B0EE-E5B1-E5ED-9747FA17A564}"/>
                </a:ext>
              </a:extLst>
            </p:cNvPr>
            <p:cNvGrpSpPr/>
            <p:nvPr/>
          </p:nvGrpSpPr>
          <p:grpSpPr>
            <a:xfrm>
              <a:off x="4521584" y="645978"/>
              <a:ext cx="4622415" cy="3851544"/>
              <a:chOff x="4153116" y="767803"/>
              <a:chExt cx="4622415" cy="385154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B21CBBF-1597-3B28-81A2-DC91132013B4}"/>
                      </a:ext>
                    </a:extLst>
                  </p:cNvPr>
                  <p:cNvSpPr txBox="1"/>
                  <p:nvPr/>
                </p:nvSpPr>
                <p:spPr>
                  <a:xfrm>
                    <a:off x="4153116" y="2813973"/>
                    <a:ext cx="996156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B21CBBF-1597-3B28-81A2-DC91132013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3116" y="2813973"/>
                    <a:ext cx="996156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3FCB311-380A-3936-FA1B-C95CF637BE88}"/>
                  </a:ext>
                </a:extLst>
              </p:cNvPr>
              <p:cNvGrpSpPr/>
              <p:nvPr/>
            </p:nvGrpSpPr>
            <p:grpSpPr>
              <a:xfrm>
                <a:off x="4256714" y="767803"/>
                <a:ext cx="4518817" cy="3851544"/>
                <a:chOff x="2910262" y="216498"/>
                <a:chExt cx="6366004" cy="4536712"/>
              </a:xfrm>
            </p:grpSpPr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B19CCFAC-7763-C23C-1FD8-3E1A5A8996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00689" y="796332"/>
                  <a:ext cx="0" cy="361386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96E87C99-E5CC-A75B-341A-EA80E0E012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5569" y="4410194"/>
                  <a:ext cx="495205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FE1DFA78-E038-E092-44B0-A17A68D2A477}"/>
                    </a:ext>
                  </a:extLst>
                </p:cNvPr>
                <p:cNvGrpSpPr/>
                <p:nvPr/>
              </p:nvGrpSpPr>
              <p:grpSpPr>
                <a:xfrm>
                  <a:off x="3685569" y="1115792"/>
                  <a:ext cx="4868522" cy="2973337"/>
                  <a:chOff x="3685569" y="1115792"/>
                  <a:chExt cx="4868522" cy="297333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8A7D2458-B4B9-06D5-D37C-BE92FDF8626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57935" y="1309847"/>
                        <a:ext cx="99615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𝑆𝑢𝑝𝑝𝑙𝑦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8A7D2458-B4B9-06D5-D37C-BE92FDF8626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7935" y="1309847"/>
                        <a:ext cx="996156" cy="307777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r="-862" b="-2790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5659FC87-91AF-A639-BD06-AF25394FE7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85569" y="1115792"/>
                    <a:ext cx="4116888" cy="297333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p14="http://schemas.microsoft.com/office/powerpoint/2010/main" xmlns:aink="http://schemas.microsoft.com/office/drawing/2016/ink">
              <mc:Choice Requires="p14 aink">
                <p:contentPart p14:bwMode="auto" r:id="rId5">
                  <p14:nvContentPartPr>
                    <p14:cNvPr id="22" name="Ink 21">
                      <a:extLst>
                        <a:ext uri="{FF2B5EF4-FFF2-40B4-BE49-F238E27FC236}">
                          <a16:creationId xmlns:a16="http://schemas.microsoft.com/office/drawing/2014/main" id="{FA405DDC-3EDE-605F-5F03-7C938EC2A62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310738" y="2618235"/>
                    <a:ext cx="402" cy="402"/>
                  </p14:xfrm>
                </p:contentPart>
              </mc:Choice>
              <mc:Fallback xmlns="">
                <p:pic>
                  <p:nvPicPr>
                    <p:cNvPr id="22" name="Ink 21">
                      <a:extLst>
                        <a:ext uri="{FF2B5EF4-FFF2-40B4-BE49-F238E27FC236}">
                          <a16:creationId xmlns:a16="http://schemas.microsoft.com/office/drawing/2014/main" id="{FA405DDC-3EDE-605F-5F03-7C938EC2A623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5290638" y="2497635"/>
                      <a:ext cx="40200" cy="241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6EE36182-64DC-4765-49F7-E70E8184F0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5851" y="585830"/>
                      <a:ext cx="9961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6EE36182-64DC-4765-49F7-E70E8184F0F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5851" y="585830"/>
                      <a:ext cx="996156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96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D027E596-75A6-251D-8A63-3C91BCBFE2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80110" y="4225528"/>
                      <a:ext cx="9961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D027E596-75A6-251D-8A63-3C91BCBFE27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80110" y="4225528"/>
                      <a:ext cx="996156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3076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F02EAFB0-0430-9605-F176-38B788A05C12}"/>
                    </a:ext>
                  </a:extLst>
                </p:cNvPr>
                <p:cNvGrpSpPr/>
                <p:nvPr/>
              </p:nvGrpSpPr>
              <p:grpSpPr>
                <a:xfrm>
                  <a:off x="3711413" y="1335595"/>
                  <a:ext cx="4589123" cy="3094114"/>
                  <a:chOff x="3711413" y="1335595"/>
                  <a:chExt cx="4589123" cy="3094114"/>
                </a:xfrm>
              </p:grpSpPr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12C19638-8893-4B9C-E0E8-A1B2AAA3D0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1413" y="1335595"/>
                    <a:ext cx="3787972" cy="309411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07A06DBF-EAF9-C14B-33E1-A540C316B6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04380" y="4052175"/>
                        <a:ext cx="99615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𝐷𝑒𝑚𝑎𝑛𝑑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07A06DBF-EAF9-C14B-33E1-A540C316B61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04380" y="4052175"/>
                        <a:ext cx="996156" cy="307777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r="-16379" b="-69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40928643-FC47-49BE-F02F-3FD89865F2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11413" y="2803652"/>
                  <a:ext cx="1737581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C9142C0E-0B2A-8BBD-E342-CB7782E499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6134" y="2803652"/>
                  <a:ext cx="0" cy="155630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67508C74-A270-2008-E127-6669FC54B1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8055" y="4390681"/>
                      <a:ext cx="996156" cy="3625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67508C74-A270-2008-E127-6669FC54B1E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8055" y="4390681"/>
                      <a:ext cx="996156" cy="36252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22806C41-19FD-333A-980A-DF0A58C2F151}"/>
                    </a:ext>
                  </a:extLst>
                </p:cNvPr>
                <p:cNvSpPr txBox="1"/>
                <p:nvPr/>
              </p:nvSpPr>
              <p:spPr>
                <a:xfrm>
                  <a:off x="3555008" y="216498"/>
                  <a:ext cx="4853248" cy="43503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algn="ctr">
                    <a:buClr>
                      <a:srgbClr val="690304"/>
                    </a:buClr>
                    <a:buNone/>
                  </a:pPr>
                  <a:r>
                    <a:rPr lang="en-US" b="1" dirty="0">
                      <a:cs typeface="Times New Roman" panose="02020603050405020304" pitchFamily="18" charset="0"/>
                    </a:rPr>
                    <a:t>Market for Burgers</a:t>
                  </a:r>
                  <a:endParaRPr lang="en-US" sz="1800" b="1" dirty="0">
                    <a:latin typeface="+mn-lt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0C681D7B-5B18-6088-BBDD-1BC960D41C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4214" y="3887230"/>
                      <a:ext cx="996156" cy="3625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0C681D7B-5B18-6088-BBDD-1BC960D41C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4214" y="3887230"/>
                      <a:ext cx="996156" cy="36252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76DFAAD9-077C-F4F2-33DB-18F6397986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10262" y="1139829"/>
                      <a:ext cx="996156" cy="3625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76DFAAD9-077C-F4F2-33DB-18F63979863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10262" y="1139829"/>
                      <a:ext cx="996156" cy="36252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FB93706-DCDC-92F5-66BA-6B4171924B3C}"/>
                </a:ext>
              </a:extLst>
            </p:cNvPr>
            <p:cNvGrpSpPr/>
            <p:nvPr/>
          </p:nvGrpSpPr>
          <p:grpSpPr>
            <a:xfrm>
              <a:off x="5217264" y="1635142"/>
              <a:ext cx="1236364" cy="2247301"/>
              <a:chOff x="5217264" y="1635142"/>
              <a:chExt cx="1236364" cy="2247301"/>
            </a:xfrm>
          </p:grpSpPr>
          <p:sp>
            <p:nvSpPr>
              <p:cNvPr id="3" name="Isosceles Triangle 2">
                <a:extLst>
                  <a:ext uri="{FF2B5EF4-FFF2-40B4-BE49-F238E27FC236}">
                    <a16:creationId xmlns:a16="http://schemas.microsoft.com/office/drawing/2014/main" id="{F7800F7E-9A96-6C44-8E70-185FC3DC7F27}"/>
                  </a:ext>
                </a:extLst>
              </p:cNvPr>
              <p:cNvSpPr>
                <a:spLocks/>
              </p:cNvSpPr>
              <p:nvPr/>
            </p:nvSpPr>
            <p:spPr>
              <a:xfrm flipV="1">
                <a:off x="5217264" y="2865531"/>
                <a:ext cx="1210001" cy="1016912"/>
              </a:xfrm>
              <a:prstGeom prst="triangle">
                <a:avLst>
                  <a:gd name="adj" fmla="val 0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" name="Isosceles Triangle 1">
                <a:extLst>
                  <a:ext uri="{FF2B5EF4-FFF2-40B4-BE49-F238E27FC236}">
                    <a16:creationId xmlns:a16="http://schemas.microsoft.com/office/drawing/2014/main" id="{39EBD408-7292-30AB-7E72-926983D3568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17264" y="1635142"/>
                <a:ext cx="1236364" cy="1198583"/>
              </a:xfrm>
              <a:prstGeom prst="triangle">
                <a:avLst>
                  <a:gd name="adj" fmla="val 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solidFill>
                    <a:srgbClr val="690304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6DABA05-FF7C-3138-B2D4-6DE60E23DE75}"/>
                    </a:ext>
                  </a:extLst>
                </p:cNvPr>
                <p:cNvSpPr txBox="1"/>
                <p:nvPr/>
              </p:nvSpPr>
              <p:spPr>
                <a:xfrm>
                  <a:off x="7529151" y="4173991"/>
                  <a:ext cx="70710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6DABA05-FF7C-3138-B2D4-6DE60E23D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9151" y="4173991"/>
                  <a:ext cx="707107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2A83858-A002-EDFF-9FF2-7132E6FD5B11}"/>
                </a:ext>
              </a:extLst>
            </p:cNvPr>
            <p:cNvGrpSpPr/>
            <p:nvPr/>
          </p:nvGrpSpPr>
          <p:grpSpPr>
            <a:xfrm>
              <a:off x="4504807" y="2061004"/>
              <a:ext cx="1636198" cy="2420764"/>
              <a:chOff x="4504807" y="2061004"/>
              <a:chExt cx="1636198" cy="2420764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100E2F0D-8DEE-3883-FB2E-27DF3AC72C0E}"/>
                  </a:ext>
                </a:extLst>
              </p:cNvPr>
              <p:cNvGrpSpPr/>
              <p:nvPr/>
            </p:nvGrpSpPr>
            <p:grpSpPr>
              <a:xfrm>
                <a:off x="4504807" y="2061004"/>
                <a:ext cx="1636198" cy="2420764"/>
                <a:chOff x="4504807" y="2061004"/>
                <a:chExt cx="1636198" cy="2420764"/>
              </a:xfrm>
            </p:grpSpPr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AE3A7773-7EDE-DD62-4341-1DD476D147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10566" y="2181773"/>
                  <a:ext cx="0" cy="2041106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00C2BB3-6885-F4AA-AEDF-641E439C9F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33898" y="4173991"/>
                      <a:ext cx="70710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900C2BB3-6885-F4AA-AEDF-641E439C9F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33898" y="4173991"/>
                      <a:ext cx="707107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A797E195-C781-2524-2BF3-C33409CD0CF2}"/>
                    </a:ext>
                  </a:extLst>
                </p:cNvPr>
                <p:cNvCxnSpPr>
                  <a:cxnSpLocks/>
                  <a:stCxn id="2" idx="1"/>
                </p:cNvCxnSpPr>
                <p:nvPr/>
              </p:nvCxnSpPr>
              <p:spPr>
                <a:xfrm flipV="1">
                  <a:off x="5217264" y="2232007"/>
                  <a:ext cx="605000" cy="2427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7EEB81ED-159C-773E-8D09-0562D38927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04807" y="2061004"/>
                      <a:ext cx="9961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7EEB81ED-159C-773E-8D09-0562D38927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04807" y="2061004"/>
                      <a:ext cx="996156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475BAF48-0B11-92D1-D9AD-085FD43FFDC3}"/>
                  </a:ext>
                </a:extLst>
              </p:cNvPr>
              <p:cNvGrpSpPr/>
              <p:nvPr/>
            </p:nvGrpSpPr>
            <p:grpSpPr>
              <a:xfrm>
                <a:off x="4526474" y="3216731"/>
                <a:ext cx="1308972" cy="307777"/>
                <a:chOff x="4526474" y="3216731"/>
                <a:chExt cx="1308972" cy="307777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597EC5A5-67DD-3427-C99A-FA31C12B4D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07050" y="3382121"/>
                  <a:ext cx="628396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F954374C-E803-DC1D-FB2D-4726F56286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26474" y="3216731"/>
                      <a:ext cx="99615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F954374C-E803-DC1D-FB2D-4726F56286C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26474" y="3216731"/>
                      <a:ext cx="996156" cy="307777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2CF8B79-7C17-05B3-F0DE-1356FF7BCBC1}"/>
                </a:ext>
              </a:extLst>
            </p:cNvPr>
            <p:cNvGrpSpPr/>
            <p:nvPr/>
          </p:nvGrpSpPr>
          <p:grpSpPr>
            <a:xfrm>
              <a:off x="5330783" y="1907775"/>
              <a:ext cx="818321" cy="1773480"/>
              <a:chOff x="5330783" y="1907775"/>
              <a:chExt cx="818321" cy="1773480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F09C606-3487-4AFC-7932-7E57BF04B63B}"/>
                  </a:ext>
                </a:extLst>
              </p:cNvPr>
              <p:cNvSpPr txBox="1"/>
              <p:nvPr/>
            </p:nvSpPr>
            <p:spPr>
              <a:xfrm>
                <a:off x="5337867" y="1907775"/>
                <a:ext cx="3027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A</a:t>
                </a:r>
                <a:endParaRPr lang="en-US" sz="1400" b="1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C749D06-FDEA-E083-D012-5C1EF8ECE592}"/>
                  </a:ext>
                </a:extLst>
              </p:cNvPr>
              <p:cNvSpPr txBox="1"/>
              <p:nvPr/>
            </p:nvSpPr>
            <p:spPr>
              <a:xfrm>
                <a:off x="5359728" y="2395873"/>
                <a:ext cx="3027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B</a:t>
                </a:r>
                <a:endParaRPr lang="en-US" sz="1400" b="1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FBF3A24-40FF-F913-4B6C-403E1F415A9C}"/>
                  </a:ext>
                </a:extLst>
              </p:cNvPr>
              <p:cNvSpPr txBox="1"/>
              <p:nvPr/>
            </p:nvSpPr>
            <p:spPr>
              <a:xfrm>
                <a:off x="5845444" y="2444055"/>
                <a:ext cx="3027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C</a:t>
                </a:r>
                <a:endParaRPr lang="en-US" sz="1400" b="1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AA02BC2-540F-AA36-DD5A-F90BFB10B7A9}"/>
                  </a:ext>
                </a:extLst>
              </p:cNvPr>
              <p:cNvSpPr txBox="1"/>
              <p:nvPr/>
            </p:nvSpPr>
            <p:spPr>
              <a:xfrm>
                <a:off x="5349580" y="2916460"/>
                <a:ext cx="3027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D</a:t>
                </a:r>
                <a:endParaRPr lang="en-US" sz="1400" b="1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D818F36-C382-C795-7952-E2145A647E0C}"/>
                  </a:ext>
                </a:extLst>
              </p:cNvPr>
              <p:cNvSpPr txBox="1"/>
              <p:nvPr/>
            </p:nvSpPr>
            <p:spPr>
              <a:xfrm>
                <a:off x="5330783" y="3373478"/>
                <a:ext cx="3027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F</a:t>
                </a:r>
                <a:endParaRPr lang="en-US" sz="1400" b="1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B54AE4E-9A7A-C51A-F4B2-C05EA7F40BD9}"/>
                  </a:ext>
                </a:extLst>
              </p:cNvPr>
              <p:cNvSpPr txBox="1"/>
              <p:nvPr/>
            </p:nvSpPr>
            <p:spPr>
              <a:xfrm>
                <a:off x="5846339" y="2893473"/>
                <a:ext cx="30276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cs typeface="Times New Roman" panose="02020603050405020304" pitchFamily="18" charset="0"/>
                    <a:sym typeface="Wingdings" panose="05000000000000000000" pitchFamily="2" charset="2"/>
                  </a:rPr>
                  <a:t>E</a:t>
                </a:r>
                <a:endParaRPr lang="en-US" sz="1400" b="1" dirty="0"/>
              </a:p>
            </p:txBody>
          </p: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C3AA9AF-6582-B2E1-4A09-C5845B121D1A}"/>
              </a:ext>
            </a:extLst>
          </p:cNvPr>
          <p:cNvGrpSpPr/>
          <p:nvPr/>
        </p:nvGrpSpPr>
        <p:grpSpPr>
          <a:xfrm>
            <a:off x="2944505" y="2083159"/>
            <a:ext cx="5870582" cy="1986946"/>
            <a:chOff x="2965296" y="2063727"/>
            <a:chExt cx="5870582" cy="198694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45DA560-3A6C-1761-0F94-5804EAF5CD66}"/>
                </a:ext>
              </a:extLst>
            </p:cNvPr>
            <p:cNvSpPr txBox="1"/>
            <p:nvPr/>
          </p:nvSpPr>
          <p:spPr>
            <a:xfrm>
              <a:off x="6780251" y="2459351"/>
              <a:ext cx="2055627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cs typeface="Times New Roman" panose="02020603050405020304" pitchFamily="18" charset="0"/>
                  <a:sym typeface="Wingdings" panose="05000000000000000000" pitchFamily="2" charset="2"/>
                </a:rPr>
                <a:t>Welfare loss (Deadweight loss)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cs typeface="Times New Roman" panose="02020603050405020304" pitchFamily="18" charset="0"/>
                  <a:sym typeface="Wingdings" panose="05000000000000000000" pitchFamily="2" charset="2"/>
                </a:rPr>
                <a:t>C+E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C55CA29-57D9-1592-D724-A6DF47EC9EA1}"/>
                </a:ext>
              </a:extLst>
            </p:cNvPr>
            <p:cNvSpPr/>
            <p:nvPr/>
          </p:nvSpPr>
          <p:spPr>
            <a:xfrm rot="5400000">
              <a:off x="3549408" y="3158784"/>
              <a:ext cx="307777" cy="147600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3A071C0-9EBA-1806-468E-1EF083FBAD7E}"/>
                </a:ext>
              </a:extLst>
            </p:cNvPr>
            <p:cNvSpPr/>
            <p:nvPr/>
          </p:nvSpPr>
          <p:spPr>
            <a:xfrm>
              <a:off x="5853415" y="2063727"/>
              <a:ext cx="589678" cy="147600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Efficiency and departures from 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D593B125-73A6-2DB5-DA73-CFB9CF6D3B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349" y="830644"/>
                <a:ext cx="4858161" cy="21477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+mn-lt"/>
                    <a:cs typeface="Times New Roman" panose="02020603050405020304" pitchFamily="18" charset="0"/>
                  </a:rPr>
                  <a:t>Suppose the market is originally at equilibrium. Efficiency is achieved because TS is maximized. </a:t>
                </a:r>
              </a:p>
              <a:p>
                <a:pPr marL="0" indent="0">
                  <a:buClr>
                    <a:srgbClr val="690304"/>
                  </a:buClr>
                  <a:buNone/>
                </a:pPr>
                <a:r>
                  <a:rPr lang="en-US" sz="1400" dirty="0">
                    <a:latin typeface="+mn-lt"/>
                    <a:cs typeface="Times New Roman" panose="02020603050405020304" pitchFamily="18" charset="0"/>
                  </a:rPr>
                  <a:t>			</a:t>
                </a:r>
                <a:r>
                  <a:rPr lang="en-US" sz="1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endParaRPr lang="en-US" sz="140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+mn-lt"/>
                    <a:cs typeface="Times New Roman" panose="02020603050405020304" pitchFamily="18" charset="0"/>
                  </a:rPr>
                  <a:t>Now suppose price restrictions are placed, setting the price at $8. At such, consumers are willing to buy 2 burgers.  </a:t>
                </a:r>
              </a:p>
              <a:p>
                <a:pPr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+mn-lt"/>
                    <a:cs typeface="Times New Roman" panose="02020603050405020304" pitchFamily="18" charset="0"/>
                  </a:rPr>
                  <a:t>This changes both the CS and the PS. </a:t>
                </a:r>
                <a:endParaRPr lang="en-US" sz="1400" dirty="0">
                  <a:cs typeface="Times New Roman" panose="02020603050405020304" pitchFamily="18" charset="0"/>
                </a:endParaRPr>
              </a:p>
              <a:p>
                <a:pPr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endParaRPr lang="en-US" sz="1400" dirty="0"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rgbClr val="690304"/>
                  </a:buClr>
                  <a:buNone/>
                </a:pPr>
                <a:endParaRPr lang="en-US" sz="14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D593B125-73A6-2DB5-DA73-CFB9CF6D3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9" y="830644"/>
                <a:ext cx="4858161" cy="2147753"/>
              </a:xfrm>
              <a:prstGeom prst="rect">
                <a:avLst/>
              </a:prstGeom>
              <a:blipFill>
                <a:blip r:embed="rId2"/>
                <a:stretch>
                  <a:fillRect l="-125" t="-1133" r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75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Free Market Economy and Efficiency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CC6FC10-F21E-CAED-CF6E-C7A51D938A9E}"/>
              </a:ext>
            </a:extLst>
          </p:cNvPr>
          <p:cNvSpPr txBox="1">
            <a:spLocks/>
          </p:cNvSpPr>
          <p:nvPr/>
        </p:nvSpPr>
        <p:spPr>
          <a:xfrm>
            <a:off x="182275" y="725781"/>
            <a:ext cx="8657530" cy="1171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We have established that people are the best they can when total surplus is maximized. The economy achieves an efficient allocation of resources.  </a:t>
            </a:r>
          </a:p>
          <a:p>
            <a:pPr>
              <a:buClr>
                <a:srgbClr val="690304"/>
              </a:buClr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Why does having a larger CS or PS means that people are better-off?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323CBB-AA8A-AC94-2B1E-EA9A5CE63042}"/>
              </a:ext>
            </a:extLst>
          </p:cNvPr>
          <p:cNvGrpSpPr/>
          <p:nvPr/>
        </p:nvGrpSpPr>
        <p:grpSpPr>
          <a:xfrm>
            <a:off x="645795" y="2070242"/>
            <a:ext cx="8030845" cy="2250902"/>
            <a:chOff x="645795" y="2168213"/>
            <a:chExt cx="8030845" cy="225090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50F284C-1269-F9D9-5C56-0BF54B83EC8E}"/>
                </a:ext>
              </a:extLst>
            </p:cNvPr>
            <p:cNvSpPr/>
            <p:nvPr/>
          </p:nvSpPr>
          <p:spPr>
            <a:xfrm>
              <a:off x="645795" y="2275882"/>
              <a:ext cx="1295823" cy="1295823"/>
            </a:xfrm>
            <a:prstGeom prst="ellipse">
              <a:avLst/>
            </a:prstGeom>
            <a:solidFill>
              <a:srgbClr val="69030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8734B88-6242-59C2-77D7-DD9D82E114DF}"/>
                </a:ext>
              </a:extLst>
            </p:cNvPr>
            <p:cNvSpPr txBox="1"/>
            <p:nvPr/>
          </p:nvSpPr>
          <p:spPr>
            <a:xfrm>
              <a:off x="2056552" y="2168213"/>
              <a:ext cx="662008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Clr>
                  <a:srgbClr val="690304"/>
                </a:buClr>
              </a:pPr>
              <a:r>
                <a:rPr lang="en-US" sz="1600" b="1" dirty="0">
                  <a:latin typeface="+mn-lt"/>
                  <a:cs typeface="Times New Roman" panose="02020603050405020304" pitchFamily="18" charset="0"/>
                </a:rPr>
                <a:t>Definition (Pareto Efficiency): </a:t>
              </a:r>
              <a:r>
                <a:rPr lang="en-US" sz="1600" dirty="0">
                  <a:latin typeface="+mn-lt"/>
                  <a:cs typeface="Times New Roman" panose="02020603050405020304" pitchFamily="18" charset="0"/>
                </a:rPr>
                <a:t>you cannot make one agent better-off, without making the other worse-off. 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7D508024-7EE8-29D2-985D-43FA7BE40F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7827"/>
            <a:stretch/>
          </p:blipFill>
          <p:spPr>
            <a:xfrm>
              <a:off x="760730" y="2491379"/>
              <a:ext cx="1059630" cy="87072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EB1AAC5-E43A-7455-252A-4ECB8A8E582F}"/>
                </a:ext>
              </a:extLst>
            </p:cNvPr>
            <p:cNvSpPr txBox="1"/>
            <p:nvPr/>
          </p:nvSpPr>
          <p:spPr>
            <a:xfrm>
              <a:off x="2056553" y="3095676"/>
              <a:ext cx="6620087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Clr>
                  <a:srgbClr val="690304"/>
                </a:buClr>
              </a:pPr>
              <a:r>
                <a:rPr lang="en-US" sz="1600" b="1" dirty="0">
                  <a:latin typeface="+mn-lt"/>
                  <a:cs typeface="Times New Roman" panose="02020603050405020304" pitchFamily="18" charset="0"/>
                </a:rPr>
                <a:t>Definition (Pareto Improvement): </a:t>
              </a:r>
              <a:r>
                <a:rPr lang="en-US" sz="1600" dirty="0">
                  <a:latin typeface="+mn-lt"/>
                  <a:cs typeface="Times New Roman" panose="02020603050405020304" pitchFamily="18" charset="0"/>
                </a:rPr>
                <a:t>when the welfare of at least one agent increase</a:t>
              </a:r>
              <a:r>
                <a:rPr lang="en-US" sz="1600" dirty="0">
                  <a:cs typeface="Times New Roman" panose="02020603050405020304" pitchFamily="18" charset="0"/>
                </a:rPr>
                <a:t>d, without reducing welfare of the other agents. </a:t>
              </a:r>
            </a:p>
            <a:p>
              <a:pPr>
                <a:buClr>
                  <a:srgbClr val="690304"/>
                </a:buClr>
              </a:pPr>
              <a:endParaRPr lang="en-US" sz="1600" dirty="0">
                <a:latin typeface="+mn-lt"/>
                <a:cs typeface="Times New Roman" panose="02020603050405020304" pitchFamily="18" charset="0"/>
              </a:endParaRPr>
            </a:p>
            <a:p>
              <a:pPr>
                <a:buClr>
                  <a:srgbClr val="690304"/>
                </a:buClr>
              </a:pPr>
              <a:r>
                <a:rPr lang="en-US" sz="1600" dirty="0">
                  <a:cs typeface="Times New Roman" panose="02020603050405020304" pitchFamily="18" charset="0"/>
                </a:rPr>
                <a:t>Note: you reach Pareto efficiency, when there is no room for Pareto improvements. </a:t>
              </a:r>
              <a:endParaRPr lang="en-US" sz="1600" dirty="0">
                <a:latin typeface="+mn-lt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22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B94B6292-BB39-E2E1-09EC-88BA92500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2" y="1002218"/>
            <a:ext cx="5157663" cy="335309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Efficiency and Pareto Improvements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CC6FC10-F21E-CAED-CF6E-C7A51D938A9E}"/>
              </a:ext>
            </a:extLst>
          </p:cNvPr>
          <p:cNvSpPr txBox="1">
            <a:spLocks/>
          </p:cNvSpPr>
          <p:nvPr/>
        </p:nvSpPr>
        <p:spPr>
          <a:xfrm>
            <a:off x="109011" y="575678"/>
            <a:ext cx="8657530" cy="426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Suppose we are in a scenario where the price is set exogenously at p=4. What are the CS, PS and TS?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370562-5960-9688-0423-0421F8B91A0C}"/>
              </a:ext>
            </a:extLst>
          </p:cNvPr>
          <p:cNvSpPr txBox="1"/>
          <p:nvPr/>
        </p:nvSpPr>
        <p:spPr>
          <a:xfrm>
            <a:off x="5254921" y="3442936"/>
            <a:ext cx="380584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Yes!, We had ↑CS and ↑PS. Thus, ↑TS. </a:t>
            </a:r>
          </a:p>
          <a:p>
            <a:endParaRPr lang="en-US" sz="1400" b="1" dirty="0"/>
          </a:p>
          <a:p>
            <a:r>
              <a:rPr lang="en-US" sz="1400" b="1" dirty="0"/>
              <a:t>Takeaway: </a:t>
            </a:r>
            <a:r>
              <a:rPr lang="en-US" sz="1400" dirty="0"/>
              <a:t>as the prices approaches its equilibrium level, it enhances efficiency. Note that if ↑TS then by definition ↓DWL. </a:t>
            </a:r>
          </a:p>
          <a:p>
            <a:endParaRPr lang="en-US" sz="1400" b="1" dirty="0"/>
          </a:p>
          <a:p>
            <a:endParaRPr lang="en-US" sz="1400" b="1" dirty="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4CB9D18-515B-202C-AE37-B181A394C331}"/>
              </a:ext>
            </a:extLst>
          </p:cNvPr>
          <p:cNvCxnSpPr>
            <a:cxnSpLocks/>
          </p:cNvCxnSpPr>
          <p:nvPr/>
        </p:nvCxnSpPr>
        <p:spPr>
          <a:xfrm>
            <a:off x="548424" y="2128451"/>
            <a:ext cx="824955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90D9D37-FEBB-A75E-26D3-EB754E27D7C4}"/>
              </a:ext>
            </a:extLst>
          </p:cNvPr>
          <p:cNvCxnSpPr>
            <a:cxnSpLocks/>
          </p:cNvCxnSpPr>
          <p:nvPr/>
        </p:nvCxnSpPr>
        <p:spPr>
          <a:xfrm>
            <a:off x="542074" y="3082714"/>
            <a:ext cx="824955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B20545C-A64D-B278-4ABA-BD2DD842BCF8}"/>
              </a:ext>
            </a:extLst>
          </p:cNvPr>
          <p:cNvCxnSpPr>
            <a:cxnSpLocks/>
          </p:cNvCxnSpPr>
          <p:nvPr/>
        </p:nvCxnSpPr>
        <p:spPr>
          <a:xfrm>
            <a:off x="542073" y="2357227"/>
            <a:ext cx="126786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C09E32C-2821-D72C-EEC6-D5FC92AFFB98}"/>
              </a:ext>
            </a:extLst>
          </p:cNvPr>
          <p:cNvCxnSpPr>
            <a:cxnSpLocks/>
          </p:cNvCxnSpPr>
          <p:nvPr/>
        </p:nvCxnSpPr>
        <p:spPr>
          <a:xfrm>
            <a:off x="542074" y="2839931"/>
            <a:ext cx="1267867" cy="1178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83C287B-1D83-7AFE-52C8-A9AC4193035F}"/>
              </a:ext>
            </a:extLst>
          </p:cNvPr>
          <p:cNvCxnSpPr>
            <a:cxnSpLocks/>
          </p:cNvCxnSpPr>
          <p:nvPr/>
        </p:nvCxnSpPr>
        <p:spPr>
          <a:xfrm flipV="1">
            <a:off x="1373379" y="2116846"/>
            <a:ext cx="0" cy="198389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5" name="Table 114">
            <a:extLst>
              <a:ext uri="{FF2B5EF4-FFF2-40B4-BE49-F238E27FC236}">
                <a16:creationId xmlns:a16="http://schemas.microsoft.com/office/drawing/2014/main" id="{BA52414B-A923-A300-9FB0-DF6FB39B7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104446"/>
              </p:ext>
            </p:extLst>
          </p:nvPr>
        </p:nvGraphicFramePr>
        <p:xfrm>
          <a:off x="3749219" y="1813603"/>
          <a:ext cx="507081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581">
                  <a:extLst>
                    <a:ext uri="{9D8B030D-6E8A-4147-A177-3AD203B41FA5}">
                      <a16:colId xmlns:a16="http://schemas.microsoft.com/office/drawing/2014/main" val="8596053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85575438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447720113"/>
                    </a:ext>
                  </a:extLst>
                </a:gridCol>
                <a:gridCol w="1066679">
                  <a:extLst>
                    <a:ext uri="{9D8B030D-6E8A-4147-A177-3AD203B41FA5}">
                      <a16:colId xmlns:a16="http://schemas.microsoft.com/office/drawing/2014/main" val="14576446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Welfare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Baseline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(p=4)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Policy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(p = 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Change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03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9892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a+b+c+d</a:t>
                      </a:r>
                      <a:r>
                        <a:rPr lang="en-US" sz="1200" dirty="0"/>
                        <a:t> =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a+b+c+f+g</a:t>
                      </a:r>
                      <a:r>
                        <a:rPr lang="en-US" sz="1200" dirty="0"/>
                        <a:t> = 10.5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</a:t>
                      </a:r>
                      <a:r>
                        <a:rPr lang="en-US" sz="1200" dirty="0" err="1"/>
                        <a:t>f+g-d</a:t>
                      </a:r>
                      <a:r>
                        <a:rPr lang="en-US" sz="1200" dirty="0"/>
                        <a:t>= +0.5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0491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 =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d+e+h</a:t>
                      </a:r>
                      <a:r>
                        <a:rPr lang="en-US" sz="1200" dirty="0"/>
                        <a:t> = 4.5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</a:t>
                      </a:r>
                      <a:r>
                        <a:rPr lang="en-US" sz="1200" dirty="0" err="1"/>
                        <a:t>h+d</a:t>
                      </a:r>
                      <a:r>
                        <a:rPr lang="en-US" sz="1200" dirty="0"/>
                        <a:t> = +2.5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8123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a+b+c+d+e</a:t>
                      </a:r>
                      <a:r>
                        <a:rPr lang="en-US" sz="1200" dirty="0"/>
                        <a:t> =12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a+b+c+d+e+f+g+h</a:t>
                      </a:r>
                      <a:r>
                        <a:rPr lang="en-US" sz="1200" dirty="0"/>
                        <a:t> = 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</a:t>
                      </a:r>
                      <a:r>
                        <a:rPr lang="en-US" sz="1200" dirty="0" err="1"/>
                        <a:t>f+g+h</a:t>
                      </a:r>
                      <a:r>
                        <a:rPr lang="en-US" sz="1200" dirty="0"/>
                        <a:t> =+3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4038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DWL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f+g+h+i</a:t>
                      </a:r>
                      <a:r>
                        <a:rPr lang="en-US" sz="1200" dirty="0"/>
                        <a:t>=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i</a:t>
                      </a:r>
                      <a:r>
                        <a:rPr lang="en-US" sz="1200" dirty="0"/>
                        <a:t>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-(</a:t>
                      </a:r>
                      <a:r>
                        <a:rPr lang="en-US" sz="1200" dirty="0" err="1"/>
                        <a:t>f+g+h</a:t>
                      </a:r>
                      <a:r>
                        <a:rPr lang="en-US" sz="1200" dirty="0"/>
                        <a:t>) = 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16730"/>
                  </a:ext>
                </a:extLst>
              </a:tr>
            </a:tbl>
          </a:graphicData>
        </a:graphic>
      </p:graphicFrame>
      <p:sp>
        <p:nvSpPr>
          <p:cNvPr id="116" name="TextBox 115">
            <a:extLst>
              <a:ext uri="{FF2B5EF4-FFF2-40B4-BE49-F238E27FC236}">
                <a16:creationId xmlns:a16="http://schemas.microsoft.com/office/drawing/2014/main" id="{D83909C2-A8AE-D6D2-3816-37FF8524DFE8}"/>
              </a:ext>
            </a:extLst>
          </p:cNvPr>
          <p:cNvSpPr txBox="1"/>
          <p:nvPr/>
        </p:nvSpPr>
        <p:spPr>
          <a:xfrm>
            <a:off x="614546" y="1863499"/>
            <a:ext cx="5516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cs typeface="Times New Roman" panose="02020603050405020304" pitchFamily="18" charset="0"/>
                <a:sym typeface="Wingdings" panose="05000000000000000000" pitchFamily="2" charset="2"/>
              </a:rPr>
              <a:t>a=2</a:t>
            </a:r>
            <a:endParaRPr lang="en-US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85AD99F-5EDB-BDEC-A30E-9E1FD3DB1AFC}"/>
              </a:ext>
            </a:extLst>
          </p:cNvPr>
          <p:cNvSpPr txBox="1"/>
          <p:nvPr/>
        </p:nvSpPr>
        <p:spPr>
          <a:xfrm>
            <a:off x="584172" y="3103080"/>
            <a:ext cx="5516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cs typeface="Times New Roman" panose="02020603050405020304" pitchFamily="18" charset="0"/>
                <a:sym typeface="Wingdings" panose="05000000000000000000" pitchFamily="2" charset="2"/>
              </a:rPr>
              <a:t>e=2</a:t>
            </a:r>
            <a:endParaRPr lang="en-US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0826B71-FD89-23AD-FBC8-A23AAD69F91B}"/>
              </a:ext>
            </a:extLst>
          </p:cNvPr>
          <p:cNvSpPr txBox="1"/>
          <p:nvPr/>
        </p:nvSpPr>
        <p:spPr>
          <a:xfrm>
            <a:off x="635000" y="2508092"/>
            <a:ext cx="5516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cs typeface="Times New Roman" panose="02020603050405020304" pitchFamily="18" charset="0"/>
                <a:sym typeface="Wingdings" panose="05000000000000000000" pitchFamily="2" charset="2"/>
              </a:rPr>
              <a:t>c=4</a:t>
            </a:r>
            <a:endParaRPr lang="en-US" sz="1000" dirty="0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617059F-9A60-76D7-7781-B6EBAA94E26D}"/>
              </a:ext>
            </a:extLst>
          </p:cNvPr>
          <p:cNvCxnSpPr>
            <a:cxnSpLocks/>
          </p:cNvCxnSpPr>
          <p:nvPr/>
        </p:nvCxnSpPr>
        <p:spPr>
          <a:xfrm flipV="1">
            <a:off x="1805369" y="2357227"/>
            <a:ext cx="0" cy="172805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1262FC5F-3968-8918-DC39-8356DDE5AA53}"/>
              </a:ext>
            </a:extLst>
          </p:cNvPr>
          <p:cNvSpPr txBox="1"/>
          <p:nvPr/>
        </p:nvSpPr>
        <p:spPr>
          <a:xfrm>
            <a:off x="602428" y="2849081"/>
            <a:ext cx="5516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cs typeface="Times New Roman" panose="02020603050405020304" pitchFamily="18" charset="0"/>
                <a:sym typeface="Wingdings" panose="05000000000000000000" pitchFamily="2" charset="2"/>
              </a:rPr>
              <a:t>d=2</a:t>
            </a:r>
            <a:endParaRPr lang="en-US" sz="10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0E69134-50EE-883B-2349-7CBF8C19FDB0}"/>
              </a:ext>
            </a:extLst>
          </p:cNvPr>
          <p:cNvSpPr txBox="1"/>
          <p:nvPr/>
        </p:nvSpPr>
        <p:spPr>
          <a:xfrm>
            <a:off x="1373379" y="2485821"/>
            <a:ext cx="5516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cs typeface="Times New Roman" panose="02020603050405020304" pitchFamily="18" charset="0"/>
                <a:sym typeface="Wingdings" panose="05000000000000000000" pitchFamily="2" charset="2"/>
              </a:rPr>
              <a:t>g=2</a:t>
            </a:r>
            <a:endParaRPr lang="en-US" sz="10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7217E61-1C5B-2322-3189-C69AB1AA2105}"/>
              </a:ext>
            </a:extLst>
          </p:cNvPr>
          <p:cNvSpPr txBox="1"/>
          <p:nvPr/>
        </p:nvSpPr>
        <p:spPr>
          <a:xfrm>
            <a:off x="635000" y="2130044"/>
            <a:ext cx="5516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cs typeface="Times New Roman" panose="02020603050405020304" pitchFamily="18" charset="0"/>
                <a:sym typeface="Wingdings" panose="05000000000000000000" pitchFamily="2" charset="2"/>
              </a:rPr>
              <a:t>b=2</a:t>
            </a:r>
            <a:endParaRPr lang="en-US" sz="10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D1D1E8E-91A6-96DB-0FA2-A865C9E57CB0}"/>
              </a:ext>
            </a:extLst>
          </p:cNvPr>
          <p:cNvSpPr txBox="1"/>
          <p:nvPr/>
        </p:nvSpPr>
        <p:spPr>
          <a:xfrm>
            <a:off x="1365342" y="2147183"/>
            <a:ext cx="5516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cs typeface="Times New Roman" panose="02020603050405020304" pitchFamily="18" charset="0"/>
                <a:sym typeface="Wingdings" panose="05000000000000000000" pitchFamily="2" charset="2"/>
              </a:rPr>
              <a:t>f=0.5</a:t>
            </a:r>
            <a:endParaRPr lang="en-US" sz="10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3A8EB21-26F5-9282-EA57-887527D6993A}"/>
              </a:ext>
            </a:extLst>
          </p:cNvPr>
          <p:cNvSpPr txBox="1"/>
          <p:nvPr/>
        </p:nvSpPr>
        <p:spPr>
          <a:xfrm>
            <a:off x="1364828" y="2824459"/>
            <a:ext cx="5516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cs typeface="Times New Roman" panose="02020603050405020304" pitchFamily="18" charset="0"/>
                <a:sym typeface="Wingdings" panose="05000000000000000000" pitchFamily="2" charset="2"/>
              </a:rPr>
              <a:t>h=0.5</a:t>
            </a:r>
            <a:endParaRPr lang="en-US" sz="10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8F98278-0944-E65D-009C-E571DE029392}"/>
              </a:ext>
            </a:extLst>
          </p:cNvPr>
          <p:cNvSpPr txBox="1"/>
          <p:nvPr/>
        </p:nvSpPr>
        <p:spPr>
          <a:xfrm>
            <a:off x="1809941" y="2467733"/>
            <a:ext cx="5516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sz="1000" dirty="0">
                <a:cs typeface="Times New Roman" panose="02020603050405020304" pitchFamily="18" charset="0"/>
                <a:sym typeface="Wingdings" panose="05000000000000000000" pitchFamily="2" charset="2"/>
              </a:rPr>
              <a:t>=1</a:t>
            </a:r>
            <a:endParaRPr lang="en-US" sz="10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D92202C-BDE4-D8B9-60DD-5AA141D035C0}"/>
              </a:ext>
            </a:extLst>
          </p:cNvPr>
          <p:cNvSpPr txBox="1"/>
          <p:nvPr/>
        </p:nvSpPr>
        <p:spPr>
          <a:xfrm>
            <a:off x="5167191" y="978181"/>
            <a:ext cx="38058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Suppose the government implements a policy that leads to p=5? Is this a Pareto Improvement? </a:t>
            </a:r>
          </a:p>
        </p:txBody>
      </p:sp>
    </p:spTree>
    <p:extLst>
      <p:ext uri="{BB962C8B-B14F-4D97-AF65-F5344CB8AC3E}">
        <p14:creationId xmlns:p14="http://schemas.microsoft.com/office/powerpoint/2010/main" val="230945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Free Market Economy and Efficiency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CC6FC10-F21E-CAED-CF6E-C7A51D938A9E}"/>
              </a:ext>
            </a:extLst>
          </p:cNvPr>
          <p:cNvSpPr txBox="1">
            <a:spLocks/>
          </p:cNvSpPr>
          <p:nvPr/>
        </p:nvSpPr>
        <p:spPr>
          <a:xfrm>
            <a:off x="109011" y="575678"/>
            <a:ext cx="8657530" cy="1779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690304"/>
              </a:buClr>
              <a:buNone/>
            </a:pPr>
            <a:r>
              <a:rPr lang="en-US" sz="1600" b="1" dirty="0">
                <a:latin typeface="+mn-lt"/>
                <a:cs typeface="Times New Roman" panose="02020603050405020304" pitchFamily="18" charset="0"/>
              </a:rPr>
              <a:t>Pareto Efficiency: 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you cannot make one agent better-off, without making the other worse-off. </a:t>
            </a:r>
          </a:p>
          <a:p>
            <a:pPr marL="0" indent="0">
              <a:buClr>
                <a:srgbClr val="690304"/>
              </a:buClr>
              <a:buNone/>
            </a:pPr>
            <a:endParaRPr lang="en-US" sz="1600" dirty="0"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9">
                <a:extLst>
                  <a:ext uri="{FF2B5EF4-FFF2-40B4-BE49-F238E27FC236}">
                    <a16:creationId xmlns:a16="http://schemas.microsoft.com/office/drawing/2014/main" id="{32052551-6E24-8B53-3B69-31AF717377C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6566" y="2010265"/>
              <a:ext cx="4983167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0528">
                      <a:extLst>
                        <a:ext uri="{9D8B030D-6E8A-4147-A177-3AD203B41FA5}">
                          <a16:colId xmlns:a16="http://schemas.microsoft.com/office/drawing/2014/main" val="2356574158"/>
                        </a:ext>
                      </a:extLst>
                    </a:gridCol>
                    <a:gridCol w="959763">
                      <a:extLst>
                        <a:ext uri="{9D8B030D-6E8A-4147-A177-3AD203B41FA5}">
                          <a16:colId xmlns:a16="http://schemas.microsoft.com/office/drawing/2014/main" val="867739924"/>
                        </a:ext>
                      </a:extLst>
                    </a:gridCol>
                    <a:gridCol w="859129">
                      <a:extLst>
                        <a:ext uri="{9D8B030D-6E8A-4147-A177-3AD203B41FA5}">
                          <a16:colId xmlns:a16="http://schemas.microsoft.com/office/drawing/2014/main" val="3625171274"/>
                        </a:ext>
                      </a:extLst>
                    </a:gridCol>
                    <a:gridCol w="672691">
                      <a:extLst>
                        <a:ext uri="{9D8B030D-6E8A-4147-A177-3AD203B41FA5}">
                          <a16:colId xmlns:a16="http://schemas.microsoft.com/office/drawing/2014/main" val="2219927473"/>
                        </a:ext>
                      </a:extLst>
                    </a:gridCol>
                    <a:gridCol w="830528">
                      <a:extLst>
                        <a:ext uri="{9D8B030D-6E8A-4147-A177-3AD203B41FA5}">
                          <a16:colId xmlns:a16="http://schemas.microsoft.com/office/drawing/2014/main" val="1695724280"/>
                        </a:ext>
                      </a:extLst>
                    </a:gridCol>
                    <a:gridCol w="830528">
                      <a:extLst>
                        <a:ext uri="{9D8B030D-6E8A-4147-A177-3AD203B41FA5}">
                          <a16:colId xmlns:a16="http://schemas.microsoft.com/office/drawing/2014/main" val="3976050848"/>
                        </a:ext>
                      </a:extLst>
                    </a:gridCol>
                  </a:tblGrid>
                  <a:tr h="18288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Prices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9030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Baseline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(p=6)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90304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Policy 1 (p=4)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9030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>
                        <a:solidFill>
                          <a:srgbClr val="690304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Policy 2 (p=8)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9030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>
                        <a:solidFill>
                          <a:srgbClr val="69030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2980858"/>
                      </a:ext>
                    </a:extLst>
                  </a:tr>
                  <a:tr h="18288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Value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Value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47003873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+2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44931604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PS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+2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31963407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861007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9">
                <a:extLst>
                  <a:ext uri="{FF2B5EF4-FFF2-40B4-BE49-F238E27FC236}">
                    <a16:creationId xmlns:a16="http://schemas.microsoft.com/office/drawing/2014/main" id="{32052551-6E24-8B53-3B69-31AF717377C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6566" y="2010265"/>
              <a:ext cx="4983167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0528">
                      <a:extLst>
                        <a:ext uri="{9D8B030D-6E8A-4147-A177-3AD203B41FA5}">
                          <a16:colId xmlns:a16="http://schemas.microsoft.com/office/drawing/2014/main" val="2356574158"/>
                        </a:ext>
                      </a:extLst>
                    </a:gridCol>
                    <a:gridCol w="959763">
                      <a:extLst>
                        <a:ext uri="{9D8B030D-6E8A-4147-A177-3AD203B41FA5}">
                          <a16:colId xmlns:a16="http://schemas.microsoft.com/office/drawing/2014/main" val="867739924"/>
                        </a:ext>
                      </a:extLst>
                    </a:gridCol>
                    <a:gridCol w="859129">
                      <a:extLst>
                        <a:ext uri="{9D8B030D-6E8A-4147-A177-3AD203B41FA5}">
                          <a16:colId xmlns:a16="http://schemas.microsoft.com/office/drawing/2014/main" val="3625171274"/>
                        </a:ext>
                      </a:extLst>
                    </a:gridCol>
                    <a:gridCol w="672691">
                      <a:extLst>
                        <a:ext uri="{9D8B030D-6E8A-4147-A177-3AD203B41FA5}">
                          <a16:colId xmlns:a16="http://schemas.microsoft.com/office/drawing/2014/main" val="2219927473"/>
                        </a:ext>
                      </a:extLst>
                    </a:gridCol>
                    <a:gridCol w="830528">
                      <a:extLst>
                        <a:ext uri="{9D8B030D-6E8A-4147-A177-3AD203B41FA5}">
                          <a16:colId xmlns:a16="http://schemas.microsoft.com/office/drawing/2014/main" val="1695724280"/>
                        </a:ext>
                      </a:extLst>
                    </a:gridCol>
                    <a:gridCol w="830528">
                      <a:extLst>
                        <a:ext uri="{9D8B030D-6E8A-4147-A177-3AD203B41FA5}">
                          <a16:colId xmlns:a16="http://schemas.microsoft.com/office/drawing/2014/main" val="3976050848"/>
                        </a:ext>
                      </a:extLst>
                    </a:gridCol>
                  </a:tblGrid>
                  <a:tr h="27432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Prices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9030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Baseline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(p=6)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90304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Policy 1 (p=4)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9030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>
                        <a:solidFill>
                          <a:srgbClr val="690304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Policy 2 (p=8)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69030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>
                        <a:solidFill>
                          <a:srgbClr val="69030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2980858"/>
                      </a:ext>
                    </a:extLst>
                  </a:tr>
                  <a:tr h="274320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Value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2793" t="-102222" r="-247748" b="-3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Value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98540" t="-102222" r="-1460" b="-3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00387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+2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4493160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PS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+2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3196340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861007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4DFACAC1-FCC6-C48A-1960-40F765392962}"/>
              </a:ext>
            </a:extLst>
          </p:cNvPr>
          <p:cNvSpPr txBox="1"/>
          <p:nvPr/>
        </p:nvSpPr>
        <p:spPr>
          <a:xfrm>
            <a:off x="266955" y="1047252"/>
            <a:ext cx="52903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Suppose this market at equilibrium (p*=6). Let’s analyze deviations from this allocation. Policy 1 will set p=8, while Policy 2 leads to p = 4.</a:t>
            </a:r>
            <a:endParaRPr 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0EFAE1B-A8B0-D682-CD65-3525CA8EF07A}"/>
              </a:ext>
            </a:extLst>
          </p:cNvPr>
          <p:cNvSpPr txBox="1"/>
          <p:nvPr/>
        </p:nvSpPr>
        <p:spPr>
          <a:xfrm>
            <a:off x="84152" y="3627265"/>
            <a:ext cx="519091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Policy 1:</a:t>
            </a:r>
            <a:r>
              <a:rPr lang="en-US" sz="1400" dirty="0"/>
              <a:t> consumers are better-off (↑CS), but at the expense of suppliers (↓PS). </a:t>
            </a:r>
            <a:r>
              <a:rPr lang="en-US" sz="1400" b="1" dirty="0"/>
              <a:t>Not a Pareto Improvement. 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Policy 2:</a:t>
            </a:r>
            <a:r>
              <a:rPr lang="en-US" sz="1400" dirty="0"/>
              <a:t> suppliers are better-off (↑PS), but at the expense of consumers (↓CS). </a:t>
            </a:r>
            <a:r>
              <a:rPr lang="en-US" sz="1400" b="1" dirty="0"/>
              <a:t>Not a Pareto Improvement. </a:t>
            </a:r>
            <a:endParaRPr lang="en-US" sz="1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41EA13-FDAB-F0AE-3FB4-48AF42F596B3}"/>
              </a:ext>
            </a:extLst>
          </p:cNvPr>
          <p:cNvGrpSpPr/>
          <p:nvPr/>
        </p:nvGrpSpPr>
        <p:grpSpPr>
          <a:xfrm>
            <a:off x="5167186" y="877150"/>
            <a:ext cx="3926735" cy="3011137"/>
            <a:chOff x="4504807" y="959531"/>
            <a:chExt cx="4639192" cy="355747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76AB787-F933-8C0A-178F-090C6E932D1C}"/>
                </a:ext>
              </a:extLst>
            </p:cNvPr>
            <p:cNvGrpSpPr/>
            <p:nvPr/>
          </p:nvGrpSpPr>
          <p:grpSpPr>
            <a:xfrm>
              <a:off x="4521584" y="959531"/>
              <a:ext cx="4622415" cy="3557471"/>
              <a:chOff x="4153116" y="1081356"/>
              <a:chExt cx="4622415" cy="355747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6D45007-43D2-A6E2-58E0-5F71D8AFF19C}"/>
                      </a:ext>
                    </a:extLst>
                  </p:cNvPr>
                  <p:cNvSpPr txBox="1"/>
                  <p:nvPr/>
                </p:nvSpPr>
                <p:spPr>
                  <a:xfrm>
                    <a:off x="4153116" y="2813973"/>
                    <a:ext cx="996156" cy="32725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6D45007-43D2-A6E2-58E0-5F71D8AFF1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3116" y="2813973"/>
                    <a:ext cx="996156" cy="32725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1C05BBBC-A78C-1E2C-AAD8-713F59F102D6}"/>
                  </a:ext>
                </a:extLst>
              </p:cNvPr>
              <p:cNvGrpSpPr/>
              <p:nvPr/>
            </p:nvGrpSpPr>
            <p:grpSpPr>
              <a:xfrm>
                <a:off x="4256714" y="1081356"/>
                <a:ext cx="4518817" cy="3557471"/>
                <a:chOff x="2910262" y="585830"/>
                <a:chExt cx="6366004" cy="4190325"/>
              </a:xfrm>
            </p:grpSpPr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9F78307B-8DE3-91A8-6A6F-2FA6CABF4B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00689" y="796332"/>
                  <a:ext cx="0" cy="361386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2BDF83F4-9727-4568-16E1-CED77D49AE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5569" y="4410194"/>
                  <a:ext cx="495205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321CA90B-E971-9F28-B2B0-F61E8A33806C}"/>
                    </a:ext>
                  </a:extLst>
                </p:cNvPr>
                <p:cNvGrpSpPr/>
                <p:nvPr/>
              </p:nvGrpSpPr>
              <p:grpSpPr>
                <a:xfrm>
                  <a:off x="3685569" y="1115792"/>
                  <a:ext cx="4868522" cy="2973337"/>
                  <a:chOff x="3685569" y="1115792"/>
                  <a:chExt cx="4868522" cy="2973337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3" name="TextBox 82">
                        <a:extLst>
                          <a:ext uri="{FF2B5EF4-FFF2-40B4-BE49-F238E27FC236}">
                            <a16:creationId xmlns:a16="http://schemas.microsoft.com/office/drawing/2014/main" id="{71B231A2-64D2-671E-93ED-36B4A12A08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57935" y="1309846"/>
                        <a:ext cx="996156" cy="38547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𝑆𝑢𝑝𝑝𝑙𝑦</m:t>
                              </m:r>
                            </m:oMath>
                          </m:oMathPara>
                        </a14:m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83" name="TextBox 82">
                        <a:extLst>
                          <a:ext uri="{FF2B5EF4-FFF2-40B4-BE49-F238E27FC236}">
                            <a16:creationId xmlns:a16="http://schemas.microsoft.com/office/drawing/2014/main" id="{71B231A2-64D2-671E-93ED-36B4A12A080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7935" y="1309846"/>
                        <a:ext cx="996156" cy="38547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r="-5051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BE5FFB78-3843-E23C-4EE8-4405AD3931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85569" y="1115792"/>
                    <a:ext cx="4116888" cy="297333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p14="http://schemas.microsoft.com/office/powerpoint/2010/main" xmlns:aink="http://schemas.microsoft.com/office/drawing/2016/ink" Requires="p14 aink">
                <p:contentPart p14:bwMode="auto" r:id="rId5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ECAC3688-224D-ECD4-7FC0-59CB2D69AEA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310738" y="2618235"/>
                    <a:ext cx="402" cy="402"/>
                  </p14:xfrm>
                </p:contentPart>
              </mc:Choice>
              <mc:Fallback>
                <p:pic>
                  <p:nvPicPr>
                    <p:cNvPr id="71" name="Ink 70">
                      <a:extLst>
                        <a:ext uri="{FF2B5EF4-FFF2-40B4-BE49-F238E27FC236}">
                          <a16:creationId xmlns:a16="http://schemas.microsoft.com/office/drawing/2014/main" id="{ECAC3688-224D-ECD4-7FC0-59CB2D69AEA3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5290638" y="2497635"/>
                      <a:ext cx="40200" cy="241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FD6EF99-6DAA-7FEC-DF11-047484F1F3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5851" y="585830"/>
                      <a:ext cx="996156" cy="47113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FD6EF99-6DAA-7FEC-DF11-047484F1F34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5851" y="585830"/>
                      <a:ext cx="996156" cy="47113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3845D42C-3E6F-6F27-8181-2C8CB0E1B7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80110" y="4225529"/>
                      <a:ext cx="996156" cy="47113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3845D42C-3E6F-6F27-8181-2C8CB0E1B7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80110" y="4225529"/>
                      <a:ext cx="996156" cy="47113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2C32F156-95BC-3AB8-DFDC-F72B22BC3D98}"/>
                    </a:ext>
                  </a:extLst>
                </p:cNvPr>
                <p:cNvGrpSpPr/>
                <p:nvPr/>
              </p:nvGrpSpPr>
              <p:grpSpPr>
                <a:xfrm>
                  <a:off x="3711413" y="1335595"/>
                  <a:ext cx="4589123" cy="3102054"/>
                  <a:chOff x="3711413" y="1335595"/>
                  <a:chExt cx="4589123" cy="3102054"/>
                </a:xfrm>
              </p:grpSpPr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1F3EB169-084A-0F9B-69E9-D88ECCB87D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1413" y="1335595"/>
                    <a:ext cx="3787972" cy="309411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2" name="TextBox 81">
                        <a:extLst>
                          <a:ext uri="{FF2B5EF4-FFF2-40B4-BE49-F238E27FC236}">
                            <a16:creationId xmlns:a16="http://schemas.microsoft.com/office/drawing/2014/main" id="{A9B14BD7-8D6E-5419-2522-A91237B38E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04381" y="4052175"/>
                        <a:ext cx="996155" cy="38547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𝐷𝑒𝑚𝑎𝑛𝑑</m:t>
                              </m:r>
                            </m:oMath>
                          </m:oMathPara>
                        </a14:m>
                        <a:endParaRPr lang="en-US" sz="12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82" name="TextBox 81">
                        <a:extLst>
                          <a:ext uri="{FF2B5EF4-FFF2-40B4-BE49-F238E27FC236}">
                            <a16:creationId xmlns:a16="http://schemas.microsoft.com/office/drawing/2014/main" id="{A9B14BD7-8D6E-5419-2522-A91237B38EC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04381" y="4052175"/>
                        <a:ext cx="996155" cy="385474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r="-181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E41AA5B4-BC26-3B72-1442-BCFD9DB166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11413" y="2803652"/>
                  <a:ext cx="1737581" cy="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745C528B-D769-3BC0-C457-808C8C13F5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86134" y="2803652"/>
                  <a:ext cx="0" cy="1556300"/>
                </a:xfrm>
                <a:prstGeom prst="line">
                  <a:avLst/>
                </a:prstGeom>
                <a:ln w="12700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834C8CEA-7EB9-9309-219B-A3D4E6E95A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8056" y="4390681"/>
                      <a:ext cx="996156" cy="3854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834C8CEA-7EB9-9309-219B-A3D4E6E95A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8056" y="4390681"/>
                      <a:ext cx="996156" cy="38547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7C379CBA-C59E-4E7D-E1F3-1394790F34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4214" y="3887230"/>
                      <a:ext cx="996156" cy="3854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7C379CBA-C59E-4E7D-E1F3-1394790F34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4214" y="3887230"/>
                      <a:ext cx="996156" cy="38547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5C243F60-F56D-D6FC-FD28-DA37CA0142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10262" y="1139829"/>
                      <a:ext cx="996156" cy="3854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5C243F60-F56D-D6FC-FD28-DA37CA0142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10262" y="1139829"/>
                      <a:ext cx="996156" cy="38547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7169FF6-0430-3D94-2C5C-5F642E583593}"/>
                </a:ext>
              </a:extLst>
            </p:cNvPr>
            <p:cNvGrpSpPr/>
            <p:nvPr/>
          </p:nvGrpSpPr>
          <p:grpSpPr>
            <a:xfrm>
              <a:off x="4504807" y="1635142"/>
              <a:ext cx="3731451" cy="2866106"/>
              <a:chOff x="4504807" y="1635142"/>
              <a:chExt cx="3731451" cy="2866106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968DD2E-1ADA-EE7F-198B-D83CBDD894EC}"/>
                  </a:ext>
                </a:extLst>
              </p:cNvPr>
              <p:cNvGrpSpPr/>
              <p:nvPr/>
            </p:nvGrpSpPr>
            <p:grpSpPr>
              <a:xfrm>
                <a:off x="5217264" y="1635142"/>
                <a:ext cx="1236364" cy="2247301"/>
                <a:chOff x="5217264" y="1635142"/>
                <a:chExt cx="1236364" cy="2247301"/>
              </a:xfrm>
            </p:grpSpPr>
            <p:sp>
              <p:nvSpPr>
                <p:cNvPr id="64" name="Isosceles Triangle 63">
                  <a:extLst>
                    <a:ext uri="{FF2B5EF4-FFF2-40B4-BE49-F238E27FC236}">
                      <a16:creationId xmlns:a16="http://schemas.microsoft.com/office/drawing/2014/main" id="{290E3980-4BD7-A3ED-084C-DBAA8310B6FE}"/>
                    </a:ext>
                  </a:extLst>
                </p:cNvPr>
                <p:cNvSpPr>
                  <a:spLocks/>
                </p:cNvSpPr>
                <p:nvPr/>
              </p:nvSpPr>
              <p:spPr>
                <a:xfrm flipV="1">
                  <a:off x="5217264" y="2865531"/>
                  <a:ext cx="1210001" cy="1016912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p:sp>
              <p:nvSpPr>
                <p:cNvPr id="65" name="Isosceles Triangle 64">
                  <a:extLst>
                    <a:ext uri="{FF2B5EF4-FFF2-40B4-BE49-F238E27FC236}">
                      <a16:creationId xmlns:a16="http://schemas.microsoft.com/office/drawing/2014/main" id="{C46CBE18-D787-BDAF-3B1E-7F5F30C5B0B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217264" y="1635142"/>
                  <a:ext cx="1236364" cy="1198583"/>
                </a:xfrm>
                <a:prstGeom prst="triangle">
                  <a:avLst>
                    <a:gd name="adj" fmla="val 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 dirty="0">
                    <a:solidFill>
                      <a:srgbClr val="690304"/>
                    </a:solidFill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CC0F927F-7176-F10F-10A0-1A2371FC9821}"/>
                      </a:ext>
                    </a:extLst>
                  </p:cNvPr>
                  <p:cNvSpPr txBox="1"/>
                  <p:nvPr/>
                </p:nvSpPr>
                <p:spPr>
                  <a:xfrm>
                    <a:off x="7529151" y="4173990"/>
                    <a:ext cx="707107" cy="32725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CC0F927F-7176-F10F-10A0-1A2371FC98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29151" y="4173990"/>
                    <a:ext cx="707107" cy="32725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2FB53DC-DB4D-64A0-752B-362460FBAAB8}"/>
                  </a:ext>
                </a:extLst>
              </p:cNvPr>
              <p:cNvGrpSpPr/>
              <p:nvPr/>
            </p:nvGrpSpPr>
            <p:grpSpPr>
              <a:xfrm>
                <a:off x="4504807" y="2061004"/>
                <a:ext cx="1636198" cy="2440244"/>
                <a:chOff x="4504807" y="2061004"/>
                <a:chExt cx="1636198" cy="2440244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C348EF99-F220-7CFF-1F21-463AE1D735EE}"/>
                    </a:ext>
                  </a:extLst>
                </p:cNvPr>
                <p:cNvGrpSpPr/>
                <p:nvPr/>
              </p:nvGrpSpPr>
              <p:grpSpPr>
                <a:xfrm>
                  <a:off x="4504807" y="2061004"/>
                  <a:ext cx="1636198" cy="2440244"/>
                  <a:chOff x="4504807" y="2061004"/>
                  <a:chExt cx="1636198" cy="2440244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69C9C1A7-E252-651D-9CA7-55806388A6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810566" y="2181773"/>
                    <a:ext cx="0" cy="2041106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8EB06448-527D-0BF0-0CBF-644865EF09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33898" y="4173991"/>
                        <a:ext cx="707107" cy="32725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8EB06448-527D-0BF0-0CBF-644865EF09F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33898" y="4173991"/>
                        <a:ext cx="707107" cy="327257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ED57F332-4CA5-242A-C48F-C05C05861C84}"/>
                      </a:ext>
                    </a:extLst>
                  </p:cNvPr>
                  <p:cNvCxnSpPr>
                    <a:cxnSpLocks/>
                    <a:stCxn id="65" idx="1"/>
                  </p:cNvCxnSpPr>
                  <p:nvPr/>
                </p:nvCxnSpPr>
                <p:spPr>
                  <a:xfrm flipV="1">
                    <a:off x="5217264" y="2232007"/>
                    <a:ext cx="605000" cy="2427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BBED71F7-DEE4-2E18-5D61-E7547BE645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04807" y="2061004"/>
                        <a:ext cx="996156" cy="32725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BBED71F7-DEE4-2E18-5D61-E7547BE6456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04807" y="2061004"/>
                        <a:ext cx="996156" cy="327257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DF452375-6E57-DBCD-AD5D-E6348F71C230}"/>
                    </a:ext>
                  </a:extLst>
                </p:cNvPr>
                <p:cNvGrpSpPr/>
                <p:nvPr/>
              </p:nvGrpSpPr>
              <p:grpSpPr>
                <a:xfrm>
                  <a:off x="4526474" y="3216731"/>
                  <a:ext cx="1308972" cy="327258"/>
                  <a:chOff x="4526474" y="3216731"/>
                  <a:chExt cx="1308972" cy="327258"/>
                </a:xfrm>
              </p:grpSpPr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61440AD1-8CCD-F6E5-4184-6C84292097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07050" y="3382121"/>
                    <a:ext cx="628396" cy="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8F4EEE9C-DDFD-038C-4E0F-626AF0C4BD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26474" y="3216731"/>
                        <a:ext cx="996156" cy="32725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1600" dirty="0"/>
                      </a:p>
                    </p:txBody>
                  </p:sp>
                </mc:Choice>
                <mc:Fallback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8F4EEE9C-DDFD-038C-4E0F-626AF0C4BD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26474" y="3216731"/>
                        <a:ext cx="996156" cy="327258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FE6967D-7B01-CDBA-4448-B8B5B003D3A4}"/>
                  </a:ext>
                </a:extLst>
              </p:cNvPr>
              <p:cNvGrpSpPr/>
              <p:nvPr/>
            </p:nvGrpSpPr>
            <p:grpSpPr>
              <a:xfrm>
                <a:off x="5330783" y="1907775"/>
                <a:ext cx="818321" cy="1792959"/>
                <a:chOff x="5330783" y="1907775"/>
                <a:chExt cx="818321" cy="1792959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20ABDF2-03A9-E1A5-640D-0DC6AEDFFBC5}"/>
                    </a:ext>
                  </a:extLst>
                </p:cNvPr>
                <p:cNvSpPr txBox="1"/>
                <p:nvPr/>
              </p:nvSpPr>
              <p:spPr>
                <a:xfrm>
                  <a:off x="5337867" y="1907775"/>
                  <a:ext cx="302764" cy="32725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b="1" dirty="0"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2</a:t>
                  </a:r>
                  <a:endParaRPr lang="en-US" sz="1200" b="1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7888D82-6F74-F784-F6E5-22DDCD6EF6C1}"/>
                    </a:ext>
                  </a:extLst>
                </p:cNvPr>
                <p:cNvSpPr txBox="1"/>
                <p:nvPr/>
              </p:nvSpPr>
              <p:spPr>
                <a:xfrm>
                  <a:off x="5359728" y="2395873"/>
                  <a:ext cx="302764" cy="32725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b="1" dirty="0"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4</a:t>
                  </a:r>
                  <a:endParaRPr lang="en-US" sz="1200" b="1" dirty="0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5C203E0-AC20-2E77-C2DC-17CCAE200E78}"/>
                    </a:ext>
                  </a:extLst>
                </p:cNvPr>
                <p:cNvSpPr txBox="1"/>
                <p:nvPr/>
              </p:nvSpPr>
              <p:spPr>
                <a:xfrm>
                  <a:off x="5845444" y="2444054"/>
                  <a:ext cx="302764" cy="32725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b="1" dirty="0"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2</a:t>
                  </a:r>
                  <a:endParaRPr lang="en-US" sz="1200" b="1" dirty="0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E23F424-4B79-C649-E868-00EE019B1657}"/>
                    </a:ext>
                  </a:extLst>
                </p:cNvPr>
                <p:cNvSpPr txBox="1"/>
                <p:nvPr/>
              </p:nvSpPr>
              <p:spPr>
                <a:xfrm>
                  <a:off x="5349580" y="2916459"/>
                  <a:ext cx="302764" cy="32725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b="1" dirty="0"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4</a:t>
                  </a:r>
                  <a:endParaRPr lang="en-US" sz="1200" b="1" dirty="0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B70B66E-B9A5-07D1-4495-85DC8AA921E3}"/>
                    </a:ext>
                  </a:extLst>
                </p:cNvPr>
                <p:cNvSpPr txBox="1"/>
                <p:nvPr/>
              </p:nvSpPr>
              <p:spPr>
                <a:xfrm>
                  <a:off x="5330783" y="3373477"/>
                  <a:ext cx="302764" cy="32725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b="1" dirty="0"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2</a:t>
                  </a:r>
                  <a:endParaRPr lang="en-US" sz="1200" b="1" dirty="0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2CEB0C2-9FA9-0594-FE93-73837221C893}"/>
                    </a:ext>
                  </a:extLst>
                </p:cNvPr>
                <p:cNvSpPr txBox="1"/>
                <p:nvPr/>
              </p:nvSpPr>
              <p:spPr>
                <a:xfrm>
                  <a:off x="5846340" y="2893473"/>
                  <a:ext cx="302764" cy="32725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b="1" dirty="0"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2</a:t>
                  </a:r>
                  <a:endParaRPr lang="en-US" sz="1200" b="1" dirty="0"/>
                </a:p>
              </p:txBody>
            </p:sp>
          </p:grp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6370562-5960-9688-0423-0421F8B91A0C}"/>
              </a:ext>
            </a:extLst>
          </p:cNvPr>
          <p:cNvSpPr txBox="1"/>
          <p:nvPr/>
        </p:nvSpPr>
        <p:spPr>
          <a:xfrm>
            <a:off x="5428191" y="3976463"/>
            <a:ext cx="38058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Takeaway: </a:t>
            </a:r>
            <a:r>
              <a:rPr lang="en-US" sz="1400" dirty="0"/>
              <a:t>the allocation where p*=6 is the only one where there is no room for Pareto improvements. </a:t>
            </a:r>
            <a:endParaRPr lang="en-US" sz="14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0F6A27-335B-42DC-A31F-CF1C8B7CE227}"/>
              </a:ext>
            </a:extLst>
          </p:cNvPr>
          <p:cNvSpPr/>
          <p:nvPr/>
        </p:nvSpPr>
        <p:spPr>
          <a:xfrm>
            <a:off x="2926080" y="1968985"/>
            <a:ext cx="843171" cy="155844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CEC535-0E48-538E-2BB5-E177ADAE6AFA}"/>
              </a:ext>
            </a:extLst>
          </p:cNvPr>
          <p:cNvSpPr/>
          <p:nvPr/>
        </p:nvSpPr>
        <p:spPr>
          <a:xfrm>
            <a:off x="4545549" y="1966023"/>
            <a:ext cx="843171" cy="15584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" grpId="0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D4112C74-A76E-A244-A38B-7B589F31A3A0}" vid="{02DB7040-99DC-AA41-AC99-CF992BB610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4F5D463876B2498F216835DB1298F6" ma:contentTypeVersion="13" ma:contentTypeDescription="Create a new document." ma:contentTypeScope="" ma:versionID="7957ea766adc7a1f8ada85e1f16c5ad0">
  <xsd:schema xmlns:xsd="http://www.w3.org/2001/XMLSchema" xmlns:xs="http://www.w3.org/2001/XMLSchema" xmlns:p="http://schemas.microsoft.com/office/2006/metadata/properties" xmlns:ns2="82db8b44-0703-48fc-920e-285d3f66b75e" xmlns:ns3="8db4f6ed-281a-40b3-a3a6-248115f75364" targetNamespace="http://schemas.microsoft.com/office/2006/metadata/properties" ma:root="true" ma:fieldsID="51c19d7e075a31899c1cd216db6b60db" ns2:_="" ns3:_="">
    <xsd:import namespace="82db8b44-0703-48fc-920e-285d3f66b75e"/>
    <xsd:import namespace="8db4f6ed-281a-40b3-a3a6-248115f753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db8b44-0703-48fc-920e-285d3f66b7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4f6ed-281a-40b3-a3a6-248115f7536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www.w3.org/XML/1998/namespace"/>
    <ds:schemaRef ds:uri="8db4f6ed-281a-40b3-a3a6-248115f75364"/>
    <ds:schemaRef ds:uri="82db8b44-0703-48fc-920e-285d3f66b75e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0CDEACD-F46F-495A-8810-85205DBC33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db8b44-0703-48fc-920e-285d3f66b75e"/>
    <ds:schemaRef ds:uri="8db4f6ed-281a-40b3-a3a6-248115f753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IUB-template</Template>
  <TotalTime>8306</TotalTime>
  <Words>2578</Words>
  <Application>Microsoft Office PowerPoint</Application>
  <PresentationFormat>On-screen Show (16:9)</PresentationFormat>
  <Paragraphs>377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Wingdings</vt:lpstr>
      <vt:lpstr>Main</vt:lpstr>
      <vt:lpstr>PowerPoint Presentation</vt:lpstr>
      <vt:lpstr>Outline for Today</vt:lpstr>
      <vt:lpstr>Measurements of Economic Well-Being</vt:lpstr>
      <vt:lpstr>Measurements of Economic Well-Being</vt:lpstr>
      <vt:lpstr>Measurements of Economic Well-Being</vt:lpstr>
      <vt:lpstr>Efficiency and departures from it</vt:lpstr>
      <vt:lpstr>Free Market Economy and Efficiency</vt:lpstr>
      <vt:lpstr>Efficiency and Pareto Improvements</vt:lpstr>
      <vt:lpstr>Free Market Economy and Efficiency</vt:lpstr>
      <vt:lpstr>Maximize Welfare and Pareto Efficiency </vt:lpstr>
      <vt:lpstr>Free Market Economy and the Invisible Hand</vt:lpstr>
      <vt:lpstr>Free Market Economy and the Invisible Hand</vt:lpstr>
      <vt:lpstr>Free Market Economy: How does it really works? </vt:lpstr>
      <vt:lpstr>Free Market Economy: How does it really works? </vt:lpstr>
      <vt:lpstr>Market Failure</vt:lpstr>
      <vt:lpstr>Government Intervention</vt:lpstr>
      <vt:lpstr>Institutions and Economic Efficiency</vt:lpstr>
      <vt:lpstr>Institutions and Economic Efficiency</vt:lpstr>
      <vt:lpstr>Public Goods and Economic Efficiency</vt:lpstr>
      <vt:lpstr>Perfect Competition and Economic Efficiency</vt:lpstr>
      <vt:lpstr>Perfect Information and Economic Efficiency</vt:lpstr>
      <vt:lpstr>Another Type of Failure</vt:lpstr>
      <vt:lpstr>For Next Class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Unnecessarily extra long title of presentation</dc:title>
  <dc:creator>Cox, Emily</dc:creator>
  <cp:lastModifiedBy>Navarro Ulloa, Luis Enrique</cp:lastModifiedBy>
  <cp:revision>217</cp:revision>
  <cp:lastPrinted>2014-06-24T16:10:50Z</cp:lastPrinted>
  <dcterms:created xsi:type="dcterms:W3CDTF">2022-01-21T17:11:20Z</dcterms:created>
  <dcterms:modified xsi:type="dcterms:W3CDTF">2023-01-30T21:29:53Z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0x010100774F5D463876B2498F216835DB1298F6</vt:lpwstr>
  </property>
</Properties>
</file>