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2"/>
  </p:notesMasterIdLst>
  <p:handoutMasterIdLst>
    <p:handoutMasterId r:id="rId33"/>
  </p:handoutMasterIdLst>
  <p:sldIdLst>
    <p:sldId id="489" r:id="rId5"/>
    <p:sldId id="490" r:id="rId6"/>
    <p:sldId id="515" r:id="rId7"/>
    <p:sldId id="513" r:id="rId8"/>
    <p:sldId id="509" r:id="rId9"/>
    <p:sldId id="526" r:id="rId10"/>
    <p:sldId id="512" r:id="rId11"/>
    <p:sldId id="525" r:id="rId12"/>
    <p:sldId id="507" r:id="rId13"/>
    <p:sldId id="528" r:id="rId14"/>
    <p:sldId id="529" r:id="rId15"/>
    <p:sldId id="510" r:id="rId16"/>
    <p:sldId id="506" r:id="rId17"/>
    <p:sldId id="524" r:id="rId18"/>
    <p:sldId id="520" r:id="rId19"/>
    <p:sldId id="521" r:id="rId20"/>
    <p:sldId id="522" r:id="rId21"/>
    <p:sldId id="516" r:id="rId22"/>
    <p:sldId id="517" r:id="rId23"/>
    <p:sldId id="530" r:id="rId24"/>
    <p:sldId id="518" r:id="rId25"/>
    <p:sldId id="519" r:id="rId26"/>
    <p:sldId id="514" r:id="rId27"/>
    <p:sldId id="532" r:id="rId28"/>
    <p:sldId id="533" r:id="rId29"/>
    <p:sldId id="531" r:id="rId30"/>
    <p:sldId id="363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4" userDrawn="1">
          <p15:clr>
            <a:srgbClr val="A4A3A4"/>
          </p15:clr>
        </p15:guide>
        <p15:guide id="2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690304"/>
    <a:srgbClr val="99FF33"/>
    <a:srgbClr val="77933C"/>
    <a:srgbClr val="953735"/>
    <a:srgbClr val="990000"/>
    <a:srgbClr val="969696"/>
    <a:srgbClr val="252626"/>
    <a:srgbClr val="0C0D0C"/>
    <a:srgbClr val="9E9A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6301" autoAdjust="0"/>
  </p:normalViewPr>
  <p:slideViewPr>
    <p:cSldViewPr snapToGrid="0" snapToObjects="1">
      <p:cViewPr varScale="1">
        <p:scale>
          <a:sx n="170" d="100"/>
          <a:sy n="170" d="100"/>
        </p:scale>
        <p:origin x="456" y="176"/>
      </p:cViewPr>
      <p:guideLst>
        <p:guide orient="horz" pos="1524"/>
        <p:guide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arro Ulloa, Luis Enrique" userId="adde1b74-f296-445a-8659-1214c6e2ca22" providerId="ADAL" clId="{39C18640-B701-C543-A8CF-A87E55F2D324}"/>
    <pc:docChg chg="modSld">
      <pc:chgData name="Navarro Ulloa, Luis Enrique" userId="adde1b74-f296-445a-8659-1214c6e2ca22" providerId="ADAL" clId="{39C18640-B701-C543-A8CF-A87E55F2D324}" dt="2024-08-20T14:48:16.128" v="0" actId="20577"/>
      <pc:docMkLst>
        <pc:docMk/>
      </pc:docMkLst>
      <pc:sldChg chg="modSp modAnim">
        <pc:chgData name="Navarro Ulloa, Luis Enrique" userId="adde1b74-f296-445a-8659-1214c6e2ca22" providerId="ADAL" clId="{39C18640-B701-C543-A8CF-A87E55F2D324}" dt="2024-08-20T14:48:16.128" v="0" actId="20577"/>
        <pc:sldMkLst>
          <pc:docMk/>
          <pc:sldMk cId="3311795879" sldId="531"/>
        </pc:sldMkLst>
        <pc:spChg chg="mod">
          <ac:chgData name="Navarro Ulloa, Luis Enrique" userId="adde1b74-f296-445a-8659-1214c6e2ca22" providerId="ADAL" clId="{39C18640-B701-C543-A8CF-A87E55F2D324}" dt="2024-08-20T14:48:16.128" v="0" actId="20577"/>
          <ac:spMkLst>
            <pc:docMk/>
            <pc:sldMk cId="3311795879" sldId="531"/>
            <ac:spMk id="29" creationId="{3DCD8C22-0BA2-1FB7-3948-72DFE0F1559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9T02:44:32.64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0:34:11.09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0:34:11.09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9T02:44:32.64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0:34:11.09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0:34:11.09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9T02:44:32.64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9T02:44:32.64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9T02:44:32.64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9T02:44:32.64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02:23:21.26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>
            <a:lvl1pPr>
              <a:defRPr sz="28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6110E9-6F8A-B51E-A1FD-6F9656D0C3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9827" y="732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55057-A4C6-1359-B942-42415ACDD285}"/>
              </a:ext>
            </a:extLst>
          </p:cNvPr>
          <p:cNvSpPr/>
          <p:nvPr userDrawn="1"/>
        </p:nvSpPr>
        <p:spPr>
          <a:xfrm>
            <a:off x="0" y="2720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8" r:id="rId9"/>
    <p:sldLayoutId id="2147493477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28.png"/><Relationship Id="rId25" Type="http://schemas.openxmlformats.org/officeDocument/2006/relationships/image" Target="../media/image35.png"/><Relationship Id="rId2" Type="http://schemas.openxmlformats.org/officeDocument/2006/relationships/image" Target="../media/image19.png"/><Relationship Id="rId16" Type="http://schemas.openxmlformats.org/officeDocument/2006/relationships/image" Target="../media/image67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24" Type="http://schemas.openxmlformats.org/officeDocument/2006/relationships/image" Target="../media/image34.png"/><Relationship Id="rId5" Type="http://schemas.openxmlformats.org/officeDocument/2006/relationships/customXml" Target="../ink/ink6.xml"/><Relationship Id="rId23" Type="http://schemas.openxmlformats.org/officeDocument/2006/relationships/image" Target="../media/image33.png"/><Relationship Id="rId10" Type="http://schemas.openxmlformats.org/officeDocument/2006/relationships/image" Target="../media/image23.png"/><Relationship Id="rId19" Type="http://schemas.openxmlformats.org/officeDocument/2006/relationships/image" Target="../media/image29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27.png"/><Relationship Id="rId22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openxmlformats.org/officeDocument/2006/relationships/image" Target="../media/image57.png"/><Relationship Id="rId3" Type="http://schemas.openxmlformats.org/officeDocument/2006/relationships/image" Target="../media/image55.png"/><Relationship Id="rId21" Type="http://schemas.openxmlformats.org/officeDocument/2006/relationships/image" Target="../media/image32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54.png"/><Relationship Id="rId2" Type="http://schemas.openxmlformats.org/officeDocument/2006/relationships/image" Target="../media/image19.png"/><Relationship Id="rId16" Type="http://schemas.openxmlformats.org/officeDocument/2006/relationships/image" Target="../media/image53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24" Type="http://schemas.openxmlformats.org/officeDocument/2006/relationships/image" Target="../media/image35.png"/><Relationship Id="rId5" Type="http://schemas.openxmlformats.org/officeDocument/2006/relationships/customXml" Target="../ink/ink7.xml"/><Relationship Id="rId15" Type="http://schemas.openxmlformats.org/officeDocument/2006/relationships/image" Target="../media/image52.png"/><Relationship Id="rId23" Type="http://schemas.openxmlformats.org/officeDocument/2006/relationships/image" Target="../media/image59.png"/><Relationship Id="rId10" Type="http://schemas.openxmlformats.org/officeDocument/2006/relationships/image" Target="../media/image23.png"/><Relationship Id="rId19" Type="http://schemas.openxmlformats.org/officeDocument/2006/relationships/image" Target="../media/image30.png"/><Relationship Id="rId4" Type="http://schemas.openxmlformats.org/officeDocument/2006/relationships/image" Target="../media/image51.png"/><Relationship Id="rId9" Type="http://schemas.openxmlformats.org/officeDocument/2006/relationships/image" Target="../media/image60.png"/><Relationship Id="rId14" Type="http://schemas.openxmlformats.org/officeDocument/2006/relationships/image" Target="../media/image27.png"/><Relationship Id="rId22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60.png"/><Relationship Id="rId21" Type="http://schemas.openxmlformats.org/officeDocument/2006/relationships/image" Target="../media/image92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2" Type="http://schemas.openxmlformats.org/officeDocument/2006/relationships/image" Target="../media/image750.png"/><Relationship Id="rId16" Type="http://schemas.openxmlformats.org/officeDocument/2006/relationships/customXml" Target="../ink/ink9.xml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5.png"/><Relationship Id="rId5" Type="http://schemas.openxmlformats.org/officeDocument/2006/relationships/image" Target="../media/image770.png"/><Relationship Id="rId15" Type="http://schemas.openxmlformats.org/officeDocument/2006/relationships/image" Target="../media/image87.png"/><Relationship Id="rId23" Type="http://schemas.openxmlformats.org/officeDocument/2006/relationships/image" Target="../media/image94.png"/><Relationship Id="rId10" Type="http://schemas.openxmlformats.org/officeDocument/2006/relationships/image" Target="../media/image82.png"/><Relationship Id="rId19" Type="http://schemas.openxmlformats.org/officeDocument/2006/relationships/image" Target="../media/image90.png"/><Relationship Id="rId4" Type="http://schemas.openxmlformats.org/officeDocument/2006/relationships/customXml" Target="../ink/ink8.xml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76.png"/><Relationship Id="rId7" Type="http://schemas.openxmlformats.org/officeDocument/2006/relationships/image" Target="../media/image41.png"/><Relationship Id="rId12" Type="http://schemas.openxmlformats.org/officeDocument/2006/relationships/image" Target="../media/image10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100.png"/><Relationship Id="rId5" Type="http://schemas.openxmlformats.org/officeDocument/2006/relationships/image" Target="../media/image39.png"/><Relationship Id="rId10" Type="http://schemas.openxmlformats.org/officeDocument/2006/relationships/image" Target="../media/image99.png"/><Relationship Id="rId4" Type="http://schemas.openxmlformats.org/officeDocument/2006/relationships/customXml" Target="../ink/ink10.xml"/><Relationship Id="rId9" Type="http://schemas.openxmlformats.org/officeDocument/2006/relationships/image" Target="../media/image4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4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image" Target="../media/image37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4.png"/><Relationship Id="rId11" Type="http://schemas.openxmlformats.org/officeDocument/2006/relationships/image" Target="../media/image101.png"/><Relationship Id="rId5" Type="http://schemas.openxmlformats.org/officeDocument/2006/relationships/image" Target="../media/image103.png"/><Relationship Id="rId15" Type="http://schemas.openxmlformats.org/officeDocument/2006/relationships/image" Target="../media/image109.png"/><Relationship Id="rId10" Type="http://schemas.openxmlformats.org/officeDocument/2006/relationships/image" Target="../media/image105.png"/><Relationship Id="rId4" Type="http://schemas.openxmlformats.org/officeDocument/2006/relationships/customXml" Target="../ink/ink11.xml"/><Relationship Id="rId9" Type="http://schemas.openxmlformats.org/officeDocument/2006/relationships/image" Target="../media/image99.png"/><Relationship Id="rId14" Type="http://schemas.openxmlformats.org/officeDocument/2006/relationships/image" Target="../media/image10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28.png"/><Relationship Id="rId25" Type="http://schemas.openxmlformats.org/officeDocument/2006/relationships/image" Target="../media/image35.png"/><Relationship Id="rId2" Type="http://schemas.openxmlformats.org/officeDocument/2006/relationships/image" Target="../media/image19.png"/><Relationship Id="rId16" Type="http://schemas.openxmlformats.org/officeDocument/2006/relationships/image" Target="../media/image67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24" Type="http://schemas.openxmlformats.org/officeDocument/2006/relationships/image" Target="../media/image34.png"/><Relationship Id="rId5" Type="http://schemas.openxmlformats.org/officeDocument/2006/relationships/customXml" Target="../ink/ink2.xml"/><Relationship Id="rId23" Type="http://schemas.openxmlformats.org/officeDocument/2006/relationships/image" Target="../media/image33.png"/><Relationship Id="rId10" Type="http://schemas.openxmlformats.org/officeDocument/2006/relationships/image" Target="../media/image23.png"/><Relationship Id="rId19" Type="http://schemas.openxmlformats.org/officeDocument/2006/relationships/image" Target="../media/image29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27.png"/><Relationship Id="rId22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7.png"/><Relationship Id="rId5" Type="http://schemas.openxmlformats.org/officeDocument/2006/relationships/customXml" Target="../ink/ink3.xml"/><Relationship Id="rId15" Type="http://schemas.openxmlformats.org/officeDocument/2006/relationships/image" Target="../media/image8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customXml" Target="../ink/ink4.xml"/><Relationship Id="rId15" Type="http://schemas.openxmlformats.org/officeDocument/2006/relationships/image" Target="../media/image8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3" Type="http://schemas.openxmlformats.org/officeDocument/2006/relationships/image" Target="../media/image640.png"/><Relationship Id="rId18" Type="http://schemas.openxmlformats.org/officeDocument/2006/relationships/image" Target="../media/image690.png"/><Relationship Id="rId3" Type="http://schemas.openxmlformats.org/officeDocument/2006/relationships/image" Target="../media/image550.png"/><Relationship Id="rId7" Type="http://schemas.openxmlformats.org/officeDocument/2006/relationships/image" Target="../media/image580.png"/><Relationship Id="rId12" Type="http://schemas.openxmlformats.org/officeDocument/2006/relationships/image" Target="../media/image630.png"/><Relationship Id="rId17" Type="http://schemas.openxmlformats.org/officeDocument/2006/relationships/image" Target="../media/image680.png"/><Relationship Id="rId2" Type="http://schemas.openxmlformats.org/officeDocument/2006/relationships/image" Target="../media/image540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0.png"/><Relationship Id="rId11" Type="http://schemas.openxmlformats.org/officeDocument/2006/relationships/image" Target="../media/image620.png"/><Relationship Id="rId5" Type="http://schemas.openxmlformats.org/officeDocument/2006/relationships/customXml" Target="../ink/ink5.xml"/><Relationship Id="rId15" Type="http://schemas.openxmlformats.org/officeDocument/2006/relationships/image" Target="../media/image660.png"/><Relationship Id="rId10" Type="http://schemas.openxmlformats.org/officeDocument/2006/relationships/image" Target="../media/image610.png"/><Relationship Id="rId19" Type="http://schemas.openxmlformats.org/officeDocument/2006/relationships/image" Target="../media/image700.png"/><Relationship Id="rId4" Type="http://schemas.openxmlformats.org/officeDocument/2006/relationships/image" Target="../media/image560.png"/><Relationship Id="rId9" Type="http://schemas.openxmlformats.org/officeDocument/2006/relationships/image" Target="../media/image600.png"/><Relationship Id="rId14" Type="http://schemas.openxmlformats.org/officeDocument/2006/relationships/image" Target="../media/image6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863DFC-F769-1FFD-90F2-6C5240A658F7}"/>
              </a:ext>
            </a:extLst>
          </p:cNvPr>
          <p:cNvSpPr txBox="1">
            <a:spLocks/>
          </p:cNvSpPr>
          <p:nvPr/>
        </p:nvSpPr>
        <p:spPr>
          <a:xfrm>
            <a:off x="538314" y="2571750"/>
            <a:ext cx="7734222" cy="14788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30687B-7A7D-8F6B-9025-2A4EFABAC69E}"/>
              </a:ext>
            </a:extLst>
          </p:cNvPr>
          <p:cNvSpPr txBox="1">
            <a:spLocks/>
          </p:cNvSpPr>
          <p:nvPr/>
        </p:nvSpPr>
        <p:spPr>
          <a:xfrm>
            <a:off x="0" y="306218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SPEA-V-202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Contemporary Economic Issues in Public Affairs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B2BB0-25A8-51DD-1E72-4A1ECB509AE5}"/>
              </a:ext>
            </a:extLst>
          </p:cNvPr>
          <p:cNvSpPr/>
          <p:nvPr/>
        </p:nvSpPr>
        <p:spPr>
          <a:xfrm>
            <a:off x="0" y="1787777"/>
            <a:ext cx="9144000" cy="871464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Tax </a:t>
            </a:r>
            <a:r>
              <a:rPr lang="en-US" sz="2800" b="1">
                <a:solidFill>
                  <a:schemeClr val="bg1"/>
                </a:solidFill>
                <a:latin typeface="+mj-lt"/>
              </a:rPr>
              <a:t>Policy 2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1602D2-5AC3-8AC2-F630-020397F6961F}"/>
              </a:ext>
            </a:extLst>
          </p:cNvPr>
          <p:cNvSpPr txBox="1">
            <a:spLocks/>
          </p:cNvSpPr>
          <p:nvPr/>
        </p:nvSpPr>
        <p:spPr>
          <a:xfrm>
            <a:off x="0" y="3140606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Luis Navarro</a:t>
            </a:r>
          </a:p>
        </p:txBody>
      </p:sp>
    </p:spTree>
    <p:extLst>
      <p:ext uri="{BB962C8B-B14F-4D97-AF65-F5344CB8AC3E}">
        <p14:creationId xmlns:p14="http://schemas.microsoft.com/office/powerpoint/2010/main" val="116400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9F9A70A1-C0EA-2521-5389-9FF0AD05B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Tax Incidence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70487D1-6968-DA8E-FC70-C454144AD053}"/>
              </a:ext>
            </a:extLst>
          </p:cNvPr>
          <p:cNvSpPr txBox="1">
            <a:spLocks/>
          </p:cNvSpPr>
          <p:nvPr/>
        </p:nvSpPr>
        <p:spPr>
          <a:xfrm>
            <a:off x="229248" y="1057275"/>
            <a:ext cx="8827334" cy="348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Question: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does it matter whether the tax is levied on consumers or producers?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Suppose the government is evaluating the implementation of a new sales on tax.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It needs to choose who bears the statutory incidence of the tax.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In other words, who is going to pay the actual tax to the government. Could be either consumers or producers.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What do you think? Who should the government pick and why?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Recall the first example of a specific tax of $2 imposed on consumers of burgers.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Let’s analyze what happens when that same tax is levied to producers. </a:t>
            </a:r>
          </a:p>
        </p:txBody>
      </p:sp>
    </p:spTree>
    <p:extLst>
      <p:ext uri="{BB962C8B-B14F-4D97-AF65-F5344CB8AC3E}">
        <p14:creationId xmlns:p14="http://schemas.microsoft.com/office/powerpoint/2010/main" val="232096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72CC650A-4852-FA14-E1EF-DFF98853F769}"/>
              </a:ext>
            </a:extLst>
          </p:cNvPr>
          <p:cNvGrpSpPr/>
          <p:nvPr/>
        </p:nvGrpSpPr>
        <p:grpSpPr>
          <a:xfrm>
            <a:off x="4570192" y="1400022"/>
            <a:ext cx="4384804" cy="3376340"/>
            <a:chOff x="4570192" y="1400022"/>
            <a:chExt cx="4384804" cy="3376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8E5085-4D44-6D3F-3268-625A1A3B582C}"/>
                    </a:ext>
                  </a:extLst>
                </p:cNvPr>
                <p:cNvSpPr txBox="1"/>
                <p:nvPr/>
              </p:nvSpPr>
              <p:spPr>
                <a:xfrm>
                  <a:off x="4570192" y="2950069"/>
                  <a:ext cx="957900" cy="3470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8E5085-4D44-6D3F-3268-625A1A3B5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192" y="2950069"/>
                  <a:ext cx="957900" cy="3470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61A8C16-99BC-1CB9-0B5E-F5E32EBFFDFC}"/>
                </a:ext>
              </a:extLst>
            </p:cNvPr>
            <p:cNvGrpSpPr/>
            <p:nvPr/>
          </p:nvGrpSpPr>
          <p:grpSpPr>
            <a:xfrm>
              <a:off x="4609717" y="1400022"/>
              <a:ext cx="4345279" cy="3376340"/>
              <a:chOff x="4609717" y="1400022"/>
              <a:chExt cx="4345279" cy="3376340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A4973A6-A6BC-324E-40DF-D9BED519AA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9244" y="1569896"/>
                <a:ext cx="0" cy="29163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A00C03-7929-CC69-8855-403B1B715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923" y="4486264"/>
                <a:ext cx="33801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614039-E22D-3B18-9241-D71BFDD90B0B}"/>
                  </a:ext>
                </a:extLst>
              </p:cNvPr>
              <p:cNvGrpSpPr/>
              <p:nvPr/>
            </p:nvGrpSpPr>
            <p:grpSpPr>
              <a:xfrm>
                <a:off x="5138923" y="1548309"/>
                <a:ext cx="3223592" cy="2924404"/>
                <a:chOff x="3685569" y="769582"/>
                <a:chExt cx="4722689" cy="36238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59714329-EDEB-0F4D-74C1-FC0A99812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869095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DC89CF40-50B2-9990-0A8A-15F0B8F286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10970" y="4069224"/>
                      <a:ext cx="996158" cy="3241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DC89CF40-50B2-9990-0A8A-15F0B8F286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0970" y="4069224"/>
                      <a:ext cx="996158" cy="32417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14:cNvPr>
                  <p14:cNvContentPartPr/>
                  <p14:nvPr/>
                </p14:nvContentPartPr>
                <p14:xfrm>
                  <a:off x="6248223" y="3040162"/>
                  <a:ext cx="274" cy="324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234523" y="2942962"/>
                    <a:ext cx="2740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/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25124D5-7958-586E-E647-BF96EB88CF62}"/>
                  </a:ext>
                </a:extLst>
              </p:cNvPr>
              <p:cNvGrpSpPr/>
              <p:nvPr/>
            </p:nvGrpSpPr>
            <p:grpSpPr>
              <a:xfrm>
                <a:off x="5133173" y="2005079"/>
                <a:ext cx="3155813" cy="2496934"/>
                <a:chOff x="3677146" y="1335595"/>
                <a:chExt cx="4623390" cy="3094114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7862489-E574-1560-9AB2-5841E0A7E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75CBC5FE-A08A-E3E2-417B-682717006F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7146" y="1976822"/>
                  <a:ext cx="2922793" cy="23874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7462A52-9DF5-D3A1-6F7D-63572F71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6563" y="3087234"/>
                <a:ext cx="1079272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DAD805B-1CDA-B968-726A-C871C7968D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8498" y="3087234"/>
                <a:ext cx="0" cy="1361487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859" y="4429325"/>
                    <a:ext cx="679953" cy="3470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859" y="4429325"/>
                    <a:ext cx="679953" cy="34703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/>
                  <p:nvPr/>
                </p:nvSpPr>
                <p:spPr>
                  <a:xfrm>
                    <a:off x="4683166" y="3921340"/>
                    <a:ext cx="679953" cy="3470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3166" y="3921340"/>
                    <a:ext cx="679953" cy="34703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/>
                  <p:nvPr/>
                </p:nvSpPr>
                <p:spPr>
                  <a:xfrm>
                    <a:off x="4609717" y="1847096"/>
                    <a:ext cx="679952" cy="3470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9717" y="1847096"/>
                    <a:ext cx="679952" cy="34703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E427322-756D-0EBC-47C6-6BF234527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4536" y="3297106"/>
                <a:ext cx="0" cy="11754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183E3E7-1219-F554-FE44-F2CA8BF5D02D}"/>
                      </a:ext>
                    </a:extLst>
                  </p:cNvPr>
                  <p:cNvSpPr txBox="1"/>
                  <p:nvPr/>
                </p:nvSpPr>
                <p:spPr>
                  <a:xfrm>
                    <a:off x="5635156" y="4443074"/>
                    <a:ext cx="679953" cy="2751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183E3E7-1219-F554-FE44-F2CA8BF5D0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156" y="4443074"/>
                    <a:ext cx="679953" cy="27516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CCE3E64-F3DB-B6D5-D4AA-EE49E952DEAA}"/>
                      </a:ext>
                    </a:extLst>
                  </p:cNvPr>
                  <p:cNvSpPr txBox="1"/>
                  <p:nvPr/>
                </p:nvSpPr>
                <p:spPr>
                  <a:xfrm>
                    <a:off x="4725418" y="3187403"/>
                    <a:ext cx="679953" cy="2751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CCE3E64-F3DB-B6D5-D4AA-EE49E952DE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5418" y="3187403"/>
                    <a:ext cx="679953" cy="27516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E1C0B9-F2A2-0B92-E4FB-68DE2AD91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6563" y="3324984"/>
                <a:ext cx="847972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itle 3">
            <a:extLst>
              <a:ext uri="{FF2B5EF4-FFF2-40B4-BE49-F238E27FC236}">
                <a16:creationId xmlns:a16="http://schemas.microsoft.com/office/drawing/2014/main" id="{68DAA891-A7CA-2BA8-2F9F-59A4B55B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Tax Incidence: Taxes on the Demand Curve.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A036D1B-3818-D4B7-2BF3-2159E8BA2DA3}"/>
              </a:ext>
            </a:extLst>
          </p:cNvPr>
          <p:cNvSpPr txBox="1">
            <a:spLocks/>
          </p:cNvSpPr>
          <p:nvPr/>
        </p:nvSpPr>
        <p:spPr>
          <a:xfrm>
            <a:off x="145250" y="796690"/>
            <a:ext cx="8928934" cy="726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Setting: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sales tax on consumers equivalent to $2 for each burger purchased.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A7DF92-634B-F6AE-46C2-27505D5987C7}"/>
                  </a:ext>
                </a:extLst>
              </p:cNvPr>
              <p:cNvSpPr txBox="1"/>
              <p:nvPr/>
            </p:nvSpPr>
            <p:spPr>
              <a:xfrm>
                <a:off x="1225507" y="1396240"/>
                <a:ext cx="15191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=10 −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A7DF92-634B-F6AE-46C2-27505D598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507" y="1396240"/>
                <a:ext cx="1519134" cy="246221"/>
              </a:xfrm>
              <a:prstGeom prst="rect">
                <a:avLst/>
              </a:prstGeom>
              <a:blipFill>
                <a:blip r:embed="rId16"/>
                <a:stretch>
                  <a:fillRect l="-3213" r="-2008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F82DA3-13F3-CC74-4D64-21FF1181F040}"/>
              </a:ext>
            </a:extLst>
          </p:cNvPr>
          <p:cNvSpPr txBox="1"/>
          <p:nvPr/>
        </p:nvSpPr>
        <p:spPr>
          <a:xfrm>
            <a:off x="239072" y="1357655"/>
            <a:ext cx="10221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  <a:cs typeface="Times New Roman" panose="02020603050405020304" pitchFamily="18" charset="0"/>
              </a:rPr>
              <a:t>Before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70808B-F400-FDC8-2660-484B99BE7731}"/>
                  </a:ext>
                </a:extLst>
              </p:cNvPr>
              <p:cNvSpPr txBox="1"/>
              <p:nvPr/>
            </p:nvSpPr>
            <p:spPr>
              <a:xfrm>
                <a:off x="1222151" y="2392466"/>
                <a:ext cx="20208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=10 −(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70808B-F400-FDC8-2660-484B99BE7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151" y="2392466"/>
                <a:ext cx="2020874" cy="246221"/>
              </a:xfrm>
              <a:prstGeom prst="rect">
                <a:avLst/>
              </a:prstGeom>
              <a:blipFill>
                <a:blip r:embed="rId17"/>
                <a:stretch>
                  <a:fillRect l="-2410" r="-2711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ED47BBA-86F6-6BD5-3EC9-1F8877CA77F4}"/>
              </a:ext>
            </a:extLst>
          </p:cNvPr>
          <p:cNvSpPr txBox="1"/>
          <p:nvPr/>
        </p:nvSpPr>
        <p:spPr>
          <a:xfrm>
            <a:off x="296602" y="2320041"/>
            <a:ext cx="10221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  <a:cs typeface="Times New Roman" panose="02020603050405020304" pitchFamily="18" charset="0"/>
              </a:rPr>
              <a:t>After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2AC48D-8933-F13D-2D7F-DA8E587BFA4D}"/>
              </a:ext>
            </a:extLst>
          </p:cNvPr>
          <p:cNvSpPr txBox="1"/>
          <p:nvPr/>
        </p:nvSpPr>
        <p:spPr>
          <a:xfrm>
            <a:off x="189004" y="1757512"/>
            <a:ext cx="4725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For each burger purchased by the consumer, the government will take $2 from the price at which is bought.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EE0149-E67B-C352-1426-C99F021879FC}"/>
                  </a:ext>
                </a:extLst>
              </p:cNvPr>
              <p:cNvSpPr txBox="1"/>
              <p:nvPr/>
            </p:nvSpPr>
            <p:spPr>
              <a:xfrm>
                <a:off x="1261263" y="2802198"/>
                <a:ext cx="13604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=8−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EE0149-E67B-C352-1426-C99F02187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63" y="2802198"/>
                <a:ext cx="1360437" cy="246221"/>
              </a:xfrm>
              <a:prstGeom prst="rect">
                <a:avLst/>
              </a:prstGeom>
              <a:blipFill>
                <a:blip r:embed="rId18"/>
                <a:stretch>
                  <a:fillRect l="-4036" r="-1794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4D1CF96-77BF-D0D3-13DD-707FFF6A1A62}"/>
              </a:ext>
            </a:extLst>
          </p:cNvPr>
          <p:cNvSpPr txBox="1"/>
          <p:nvPr/>
        </p:nvSpPr>
        <p:spPr>
          <a:xfrm>
            <a:off x="3543014" y="3304566"/>
            <a:ext cx="1542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dirty="0"/>
              <a:t>Price sellers receive</a:t>
            </a:r>
            <a:endParaRPr lang="en-US" sz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940B6F-C5B7-B637-9599-80DF4A2F0574}"/>
              </a:ext>
            </a:extLst>
          </p:cNvPr>
          <p:cNvGrpSpPr/>
          <p:nvPr/>
        </p:nvGrpSpPr>
        <p:grpSpPr>
          <a:xfrm>
            <a:off x="384960" y="3658751"/>
            <a:ext cx="665567" cy="519476"/>
            <a:chOff x="384960" y="3658751"/>
            <a:chExt cx="665567" cy="519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6292167-1EF6-71F8-8457-781EED112388}"/>
                    </a:ext>
                  </a:extLst>
                </p:cNvPr>
                <p:cNvSpPr txBox="1"/>
                <p:nvPr/>
              </p:nvSpPr>
              <p:spPr>
                <a:xfrm>
                  <a:off x="391492" y="3658751"/>
                  <a:ext cx="6517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6292167-1EF6-71F8-8457-781EED112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92" y="3658751"/>
                  <a:ext cx="651717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5607" r="-5607" b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59D4AA3-233B-CCEF-BBAF-22FFF5222E31}"/>
                    </a:ext>
                  </a:extLst>
                </p:cNvPr>
                <p:cNvSpPr txBox="1"/>
                <p:nvPr/>
              </p:nvSpPr>
              <p:spPr>
                <a:xfrm>
                  <a:off x="384960" y="3932006"/>
                  <a:ext cx="66556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59D4AA3-233B-CCEF-BBAF-22FFF5222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60" y="3932006"/>
                  <a:ext cx="665567" cy="246221"/>
                </a:xfrm>
                <a:prstGeom prst="rect">
                  <a:avLst/>
                </a:prstGeom>
                <a:blipFill>
                  <a:blip r:embed="rId20"/>
                  <a:stretch>
                    <a:fillRect l="-8257" r="-5505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03CD1B-8F2D-114C-0472-4DF526D09DB9}"/>
              </a:ext>
            </a:extLst>
          </p:cNvPr>
          <p:cNvGrpSpPr/>
          <p:nvPr/>
        </p:nvGrpSpPr>
        <p:grpSpPr>
          <a:xfrm>
            <a:off x="1086990" y="2747024"/>
            <a:ext cx="1756473" cy="696443"/>
            <a:chOff x="1086990" y="2747024"/>
            <a:chExt cx="1756473" cy="6964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D5407DA-8A30-A321-2EC2-3F2A8FB4D34A}"/>
                    </a:ext>
                  </a:extLst>
                </p:cNvPr>
                <p:cNvSpPr txBox="1"/>
                <p:nvPr/>
              </p:nvSpPr>
              <p:spPr>
                <a:xfrm>
                  <a:off x="1268033" y="3123587"/>
                  <a:ext cx="133472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D5407DA-8A30-A321-2EC2-3F2A8FB4D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8033" y="3123587"/>
                  <a:ext cx="1334724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3653" r="-2740"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41D3C2-30AE-800F-03F3-00BF87BDD371}"/>
                </a:ext>
              </a:extLst>
            </p:cNvPr>
            <p:cNvSpPr/>
            <p:nvPr/>
          </p:nvSpPr>
          <p:spPr>
            <a:xfrm>
              <a:off x="1086990" y="2747024"/>
              <a:ext cx="1756473" cy="696443"/>
            </a:xfrm>
            <a:prstGeom prst="rect">
              <a:avLst/>
            </a:prstGeom>
            <a:noFill/>
            <a:ln w="28575">
              <a:solidFill>
                <a:srgbClr val="69030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C9D1FE-73D2-F1A8-6A81-8C324147F47F}"/>
              </a:ext>
            </a:extLst>
          </p:cNvPr>
          <p:cNvGrpSpPr/>
          <p:nvPr/>
        </p:nvGrpSpPr>
        <p:grpSpPr>
          <a:xfrm>
            <a:off x="3645024" y="2811503"/>
            <a:ext cx="1270535" cy="522618"/>
            <a:chOff x="3645024" y="2811503"/>
            <a:chExt cx="1270535" cy="522618"/>
          </a:xfrm>
        </p:grpSpPr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488ADE75-5095-C581-036E-BC10DEC72AAA}"/>
                </a:ext>
              </a:extLst>
            </p:cNvPr>
            <p:cNvSpPr/>
            <p:nvPr/>
          </p:nvSpPr>
          <p:spPr>
            <a:xfrm rot="10800000">
              <a:off x="4791515" y="2811503"/>
              <a:ext cx="124044" cy="522618"/>
            </a:xfrm>
            <a:prstGeom prst="rightBrace">
              <a:avLst/>
            </a:prstGeom>
            <a:ln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AC61C0-F01F-8996-3AE7-18B49CF2CF10}"/>
                    </a:ext>
                  </a:extLst>
                </p:cNvPr>
                <p:cNvSpPr txBox="1"/>
                <p:nvPr/>
              </p:nvSpPr>
              <p:spPr>
                <a:xfrm>
                  <a:off x="3645024" y="2926341"/>
                  <a:ext cx="112864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AC61C0-F01F-8996-3AE7-18B49CF2C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024" y="2926341"/>
                  <a:ext cx="1128642" cy="246221"/>
                </a:xfrm>
                <a:prstGeom prst="rect">
                  <a:avLst/>
                </a:prstGeom>
                <a:blipFill>
                  <a:blip r:embed="rId22"/>
                  <a:stretch>
                    <a:fillRect l="-3243" b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2D5FA50-4819-F38F-A054-A1D10D2595C5}"/>
              </a:ext>
            </a:extLst>
          </p:cNvPr>
          <p:cNvGrpSpPr/>
          <p:nvPr/>
        </p:nvGrpSpPr>
        <p:grpSpPr>
          <a:xfrm>
            <a:off x="3543014" y="2511059"/>
            <a:ext cx="2461522" cy="786047"/>
            <a:chOff x="3543014" y="2511059"/>
            <a:chExt cx="2461522" cy="78604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52ED61D-20BB-FE87-408C-5B1CBB836AAD}"/>
                </a:ext>
              </a:extLst>
            </p:cNvPr>
            <p:cNvSpPr txBox="1"/>
            <p:nvPr/>
          </p:nvSpPr>
          <p:spPr>
            <a:xfrm>
              <a:off x="3543014" y="2511059"/>
              <a:ext cx="154299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i="1" dirty="0"/>
                <a:t>Price buyers pay</a:t>
              </a:r>
              <a:endParaRPr lang="en-US" sz="120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29CD19E-916A-A8E6-9856-5357CDC7674B}"/>
                </a:ext>
              </a:extLst>
            </p:cNvPr>
            <p:cNvGrpSpPr/>
            <p:nvPr/>
          </p:nvGrpSpPr>
          <p:grpSpPr>
            <a:xfrm>
              <a:off x="4714915" y="2675720"/>
              <a:ext cx="1289621" cy="621386"/>
              <a:chOff x="4714915" y="2675720"/>
              <a:chExt cx="1289621" cy="62138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AE7C618-776A-7FEE-0894-38A10AC0D9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8923" y="2828349"/>
                <a:ext cx="864259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14FCCAD-817B-722F-2E8B-5D4714CE8FCE}"/>
                      </a:ext>
                    </a:extLst>
                  </p:cNvPr>
                  <p:cNvSpPr txBox="1"/>
                  <p:nvPr/>
                </p:nvSpPr>
                <p:spPr>
                  <a:xfrm>
                    <a:off x="4714915" y="2675720"/>
                    <a:ext cx="679953" cy="2751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14FCCAD-817B-722F-2E8B-5D4714CE8F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4915" y="2675720"/>
                    <a:ext cx="679953" cy="27516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7554A0C-13A4-BAFB-1BB5-86B230884D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4536" y="2802198"/>
                <a:ext cx="0" cy="49490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ED781F0-2EDF-00D5-2B34-A0C904688288}"/>
              </a:ext>
            </a:extLst>
          </p:cNvPr>
          <p:cNvGrpSpPr/>
          <p:nvPr/>
        </p:nvGrpSpPr>
        <p:grpSpPr>
          <a:xfrm>
            <a:off x="2022306" y="3918721"/>
            <a:ext cx="1083758" cy="524353"/>
            <a:chOff x="1965226" y="3904972"/>
            <a:chExt cx="1083758" cy="524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F5C0143-D571-3B6B-9A33-EF87AC0A1F17}"/>
                    </a:ext>
                  </a:extLst>
                </p:cNvPr>
                <p:cNvSpPr txBox="1"/>
                <p:nvPr/>
              </p:nvSpPr>
              <p:spPr>
                <a:xfrm>
                  <a:off x="1984554" y="4183104"/>
                  <a:ext cx="6534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F5C0143-D571-3B6B-9A33-EF87AC0A1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554" y="4183104"/>
                  <a:ext cx="653448" cy="246221"/>
                </a:xfrm>
                <a:prstGeom prst="rect">
                  <a:avLst/>
                </a:prstGeom>
                <a:blipFill>
                  <a:blip r:embed="rId24"/>
                  <a:stretch>
                    <a:fillRect l="-6542" r="-4673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3C5F9F7-DB4A-6C5B-6001-D5A9FDC122B8}"/>
                    </a:ext>
                  </a:extLst>
                </p:cNvPr>
                <p:cNvSpPr txBox="1"/>
                <p:nvPr/>
              </p:nvSpPr>
              <p:spPr>
                <a:xfrm>
                  <a:off x="1965226" y="3904972"/>
                  <a:ext cx="108375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3C5F9F7-DB4A-6C5B-6001-D5A9FDC122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226" y="3904972"/>
                  <a:ext cx="1083758" cy="246221"/>
                </a:xfrm>
                <a:prstGeom prst="rect">
                  <a:avLst/>
                </a:prstGeom>
                <a:blipFill>
                  <a:blip r:embed="rId25"/>
                  <a:stretch>
                    <a:fillRect l="-3933" r="-16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320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72CC650A-4852-FA14-E1EF-DFF98853F769}"/>
              </a:ext>
            </a:extLst>
          </p:cNvPr>
          <p:cNvGrpSpPr/>
          <p:nvPr/>
        </p:nvGrpSpPr>
        <p:grpSpPr>
          <a:xfrm>
            <a:off x="4570192" y="1351816"/>
            <a:ext cx="4384804" cy="3424546"/>
            <a:chOff x="4570192" y="1351816"/>
            <a:chExt cx="4384804" cy="3424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8E5085-4D44-6D3F-3268-625A1A3B582C}"/>
                    </a:ext>
                  </a:extLst>
                </p:cNvPr>
                <p:cNvSpPr txBox="1"/>
                <p:nvPr/>
              </p:nvSpPr>
              <p:spPr>
                <a:xfrm>
                  <a:off x="4570192" y="2950069"/>
                  <a:ext cx="957900" cy="3470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8E5085-4D44-6D3F-3268-625A1A3B5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192" y="2950069"/>
                  <a:ext cx="957900" cy="3470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61A8C16-99BC-1CB9-0B5E-F5E32EBFFDFC}"/>
                </a:ext>
              </a:extLst>
            </p:cNvPr>
            <p:cNvGrpSpPr/>
            <p:nvPr/>
          </p:nvGrpSpPr>
          <p:grpSpPr>
            <a:xfrm>
              <a:off x="4609717" y="1351816"/>
              <a:ext cx="4345279" cy="3424546"/>
              <a:chOff x="4609717" y="1351816"/>
              <a:chExt cx="4345279" cy="342454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A4973A6-A6BC-324E-40DF-D9BED519AA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9244" y="1569896"/>
                <a:ext cx="0" cy="29163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A00C03-7929-CC69-8855-403B1B715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923" y="4486264"/>
                <a:ext cx="33801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614039-E22D-3B18-9241-D71BFDD90B0B}"/>
                  </a:ext>
                </a:extLst>
              </p:cNvPr>
              <p:cNvGrpSpPr/>
              <p:nvPr/>
            </p:nvGrpSpPr>
            <p:grpSpPr>
              <a:xfrm>
                <a:off x="5138923" y="1351816"/>
                <a:ext cx="3223592" cy="2676267"/>
                <a:chOff x="3685569" y="526094"/>
                <a:chExt cx="4722689" cy="331633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59714329-EDEB-0F4D-74C1-FC0A99812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869095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DC89CF40-50B2-9990-0A8A-15F0B8F286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14020" y="526094"/>
                      <a:ext cx="996158" cy="3241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DC89CF40-50B2-9990-0A8A-15F0B8F286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14020" y="526094"/>
                      <a:ext cx="996158" cy="32417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14:cNvPr>
                  <p14:cNvContentPartPr/>
                  <p14:nvPr/>
                </p14:nvContentPartPr>
                <p14:xfrm>
                  <a:off x="6248223" y="3040162"/>
                  <a:ext cx="274" cy="324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234523" y="2942962"/>
                    <a:ext cx="2740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/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25124D5-7958-586E-E647-BF96EB88CF62}"/>
                  </a:ext>
                </a:extLst>
              </p:cNvPr>
              <p:cNvGrpSpPr/>
              <p:nvPr/>
            </p:nvGrpSpPr>
            <p:grpSpPr>
              <a:xfrm>
                <a:off x="5156563" y="1533533"/>
                <a:ext cx="3132423" cy="2968480"/>
                <a:chOff x="3711413" y="751272"/>
                <a:chExt cx="4589123" cy="3678437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7862489-E574-1560-9AB2-5841E0A7E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75CBC5FE-A08A-E3E2-417B-682717006F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11413" y="751272"/>
                  <a:ext cx="3508341" cy="25048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7462A52-9DF5-D3A1-6F7D-63572F71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6563" y="3087234"/>
                <a:ext cx="1079272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DAD805B-1CDA-B968-726A-C871C7968D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8498" y="3087234"/>
                <a:ext cx="0" cy="1361487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859" y="4429325"/>
                    <a:ext cx="679953" cy="3470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859" y="4429325"/>
                    <a:ext cx="679953" cy="34703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/>
                  <p:nvPr/>
                </p:nvSpPr>
                <p:spPr>
                  <a:xfrm>
                    <a:off x="4683166" y="3921340"/>
                    <a:ext cx="679953" cy="3470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3166" y="3921340"/>
                    <a:ext cx="679953" cy="34703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/>
                  <p:nvPr/>
                </p:nvSpPr>
                <p:spPr>
                  <a:xfrm>
                    <a:off x="4609717" y="1847096"/>
                    <a:ext cx="679952" cy="3470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9717" y="1847096"/>
                    <a:ext cx="679952" cy="34703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E427322-756D-0EBC-47C6-6BF234527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4536" y="3297106"/>
                <a:ext cx="0" cy="11754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183E3E7-1219-F554-FE44-F2CA8BF5D02D}"/>
                      </a:ext>
                    </a:extLst>
                  </p:cNvPr>
                  <p:cNvSpPr txBox="1"/>
                  <p:nvPr/>
                </p:nvSpPr>
                <p:spPr>
                  <a:xfrm>
                    <a:off x="5635156" y="4443074"/>
                    <a:ext cx="679953" cy="2751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183E3E7-1219-F554-FE44-F2CA8BF5D0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156" y="4443074"/>
                    <a:ext cx="679953" cy="27516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CCE3E64-F3DB-B6D5-D4AA-EE49E952DEAA}"/>
                      </a:ext>
                    </a:extLst>
                  </p:cNvPr>
                  <p:cNvSpPr txBox="1"/>
                  <p:nvPr/>
                </p:nvSpPr>
                <p:spPr>
                  <a:xfrm>
                    <a:off x="4725418" y="3187403"/>
                    <a:ext cx="679953" cy="2751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CCE3E64-F3DB-B6D5-D4AA-EE49E952DE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5418" y="3187403"/>
                    <a:ext cx="679953" cy="27516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E1C0B9-F2A2-0B92-E4FB-68DE2AD91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6563" y="3324984"/>
                <a:ext cx="847972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itle 3">
            <a:extLst>
              <a:ext uri="{FF2B5EF4-FFF2-40B4-BE49-F238E27FC236}">
                <a16:creationId xmlns:a16="http://schemas.microsoft.com/office/drawing/2014/main" id="{68DAA891-A7CA-2BA8-2F9F-59A4B55B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Tax Incidence: Taxes on the Supply Curve.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A036D1B-3818-D4B7-2BF3-2159E8BA2DA3}"/>
              </a:ext>
            </a:extLst>
          </p:cNvPr>
          <p:cNvSpPr txBox="1">
            <a:spLocks/>
          </p:cNvSpPr>
          <p:nvPr/>
        </p:nvSpPr>
        <p:spPr>
          <a:xfrm>
            <a:off x="124187" y="861791"/>
            <a:ext cx="8928934" cy="726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cs typeface="Times New Roman" panose="02020603050405020304" pitchFamily="18" charset="0"/>
              </a:rPr>
              <a:t>Setting: </a:t>
            </a:r>
            <a:r>
              <a:rPr lang="en-US" sz="1600" dirty="0">
                <a:cs typeface="Times New Roman" panose="02020603050405020304" pitchFamily="18" charset="0"/>
              </a:rPr>
              <a:t>tax on producers equivalent to $2 for each burger sold.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A7DF92-634B-F6AE-46C2-27505D5987C7}"/>
                  </a:ext>
                </a:extLst>
              </p:cNvPr>
              <p:cNvSpPr txBox="1"/>
              <p:nvPr/>
            </p:nvSpPr>
            <p:spPr>
              <a:xfrm>
                <a:off x="1225507" y="1396240"/>
                <a:ext cx="13796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−2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A7DF92-634B-F6AE-46C2-27505D598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507" y="1396240"/>
                <a:ext cx="1379608" cy="246221"/>
              </a:xfrm>
              <a:prstGeom prst="rect">
                <a:avLst/>
              </a:prstGeom>
              <a:blipFill>
                <a:blip r:embed="rId15"/>
                <a:stretch>
                  <a:fillRect l="-3540" r="-265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F82DA3-13F3-CC74-4D64-21FF1181F040}"/>
              </a:ext>
            </a:extLst>
          </p:cNvPr>
          <p:cNvSpPr txBox="1"/>
          <p:nvPr/>
        </p:nvSpPr>
        <p:spPr>
          <a:xfrm>
            <a:off x="239072" y="1357655"/>
            <a:ext cx="10221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  <a:cs typeface="Times New Roman" panose="02020603050405020304" pitchFamily="18" charset="0"/>
              </a:rPr>
              <a:t>Before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70808B-F400-FDC8-2660-484B99BE7731}"/>
                  </a:ext>
                </a:extLst>
              </p:cNvPr>
              <p:cNvSpPr txBox="1"/>
              <p:nvPr/>
            </p:nvSpPr>
            <p:spPr>
              <a:xfrm>
                <a:off x="1222151" y="2392466"/>
                <a:ext cx="18813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 −2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70808B-F400-FDC8-2660-484B99BE7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151" y="2392466"/>
                <a:ext cx="1881349" cy="246221"/>
              </a:xfrm>
              <a:prstGeom prst="rect">
                <a:avLst/>
              </a:prstGeom>
              <a:blipFill>
                <a:blip r:embed="rId16"/>
                <a:stretch>
                  <a:fillRect l="-2589" r="-1618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ED47BBA-86F6-6BD5-3EC9-1F8877CA77F4}"/>
              </a:ext>
            </a:extLst>
          </p:cNvPr>
          <p:cNvSpPr txBox="1"/>
          <p:nvPr/>
        </p:nvSpPr>
        <p:spPr>
          <a:xfrm>
            <a:off x="296602" y="2320041"/>
            <a:ext cx="10221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  <a:cs typeface="Times New Roman" panose="02020603050405020304" pitchFamily="18" charset="0"/>
              </a:rPr>
              <a:t>After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2AC48D-8933-F13D-2D7F-DA8E587BFA4D}"/>
              </a:ext>
            </a:extLst>
          </p:cNvPr>
          <p:cNvSpPr txBox="1"/>
          <p:nvPr/>
        </p:nvSpPr>
        <p:spPr>
          <a:xfrm>
            <a:off x="189004" y="1757512"/>
            <a:ext cx="4725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For each burger sold by the supplier, the government will take $2 from the price at which is sold.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EE0149-E67B-C352-1426-C99F021879FC}"/>
                  </a:ext>
                </a:extLst>
              </p:cNvPr>
              <p:cNvSpPr txBox="1"/>
              <p:nvPr/>
            </p:nvSpPr>
            <p:spPr>
              <a:xfrm>
                <a:off x="1261263" y="2802198"/>
                <a:ext cx="13604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EE0149-E67B-C352-1426-C99F02187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63" y="2802198"/>
                <a:ext cx="1360437" cy="246221"/>
              </a:xfrm>
              <a:prstGeom prst="rect">
                <a:avLst/>
              </a:prstGeom>
              <a:blipFill>
                <a:blip r:embed="rId17"/>
                <a:stretch>
                  <a:fillRect l="-3139" r="-1345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4D1CF96-77BF-D0D3-13DD-707FFF6A1A62}"/>
              </a:ext>
            </a:extLst>
          </p:cNvPr>
          <p:cNvSpPr txBox="1"/>
          <p:nvPr/>
        </p:nvSpPr>
        <p:spPr>
          <a:xfrm>
            <a:off x="3543014" y="3304566"/>
            <a:ext cx="1542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dirty="0"/>
              <a:t>Price sellers receive</a:t>
            </a:r>
            <a:endParaRPr lang="en-US" sz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940B6F-C5B7-B637-9599-80DF4A2F0574}"/>
              </a:ext>
            </a:extLst>
          </p:cNvPr>
          <p:cNvGrpSpPr/>
          <p:nvPr/>
        </p:nvGrpSpPr>
        <p:grpSpPr>
          <a:xfrm>
            <a:off x="384960" y="3658751"/>
            <a:ext cx="665567" cy="519476"/>
            <a:chOff x="384960" y="3658751"/>
            <a:chExt cx="665567" cy="519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6292167-1EF6-71F8-8457-781EED112388}"/>
                    </a:ext>
                  </a:extLst>
                </p:cNvPr>
                <p:cNvSpPr txBox="1"/>
                <p:nvPr/>
              </p:nvSpPr>
              <p:spPr>
                <a:xfrm>
                  <a:off x="391492" y="3658751"/>
                  <a:ext cx="6534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6292167-1EF6-71F8-8457-781EED112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92" y="3658751"/>
                  <a:ext cx="6534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5607" r="-5607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59D4AA3-233B-CCEF-BBAF-22FFF5222E31}"/>
                    </a:ext>
                  </a:extLst>
                </p:cNvPr>
                <p:cNvSpPr txBox="1"/>
                <p:nvPr/>
              </p:nvSpPr>
              <p:spPr>
                <a:xfrm>
                  <a:off x="384960" y="3932006"/>
                  <a:ext cx="66556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59D4AA3-233B-CCEF-BBAF-22FFF5222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60" y="3932006"/>
                  <a:ext cx="665567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8257" r="-5505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03CD1B-8F2D-114C-0472-4DF526D09DB9}"/>
              </a:ext>
            </a:extLst>
          </p:cNvPr>
          <p:cNvGrpSpPr/>
          <p:nvPr/>
        </p:nvGrpSpPr>
        <p:grpSpPr>
          <a:xfrm>
            <a:off x="1086990" y="2747024"/>
            <a:ext cx="1756473" cy="696443"/>
            <a:chOff x="1086990" y="2747024"/>
            <a:chExt cx="1756473" cy="6964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D5407DA-8A30-A321-2EC2-3F2A8FB4D34A}"/>
                    </a:ext>
                  </a:extLst>
                </p:cNvPr>
                <p:cNvSpPr txBox="1"/>
                <p:nvPr/>
              </p:nvSpPr>
              <p:spPr>
                <a:xfrm>
                  <a:off x="1268033" y="3123587"/>
                  <a:ext cx="151913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=10 −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D5407DA-8A30-A321-2EC2-3F2A8FB4D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8033" y="3123587"/>
                  <a:ext cx="1519134" cy="246221"/>
                </a:xfrm>
                <a:prstGeom prst="rect">
                  <a:avLst/>
                </a:prstGeom>
                <a:blipFill>
                  <a:blip r:embed="rId20"/>
                  <a:stretch>
                    <a:fillRect l="-3213" r="-2008"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41D3C2-30AE-800F-03F3-00BF87BDD371}"/>
                </a:ext>
              </a:extLst>
            </p:cNvPr>
            <p:cNvSpPr/>
            <p:nvPr/>
          </p:nvSpPr>
          <p:spPr>
            <a:xfrm>
              <a:off x="1086990" y="2747024"/>
              <a:ext cx="1756473" cy="696443"/>
            </a:xfrm>
            <a:prstGeom prst="rect">
              <a:avLst/>
            </a:prstGeom>
            <a:noFill/>
            <a:ln w="28575">
              <a:solidFill>
                <a:srgbClr val="69030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C9D1FE-73D2-F1A8-6A81-8C324147F47F}"/>
              </a:ext>
            </a:extLst>
          </p:cNvPr>
          <p:cNvGrpSpPr/>
          <p:nvPr/>
        </p:nvGrpSpPr>
        <p:grpSpPr>
          <a:xfrm>
            <a:off x="3645024" y="2811503"/>
            <a:ext cx="1270535" cy="522618"/>
            <a:chOff x="3645024" y="2811503"/>
            <a:chExt cx="1270535" cy="522618"/>
          </a:xfrm>
        </p:grpSpPr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488ADE75-5095-C581-036E-BC10DEC72AAA}"/>
                </a:ext>
              </a:extLst>
            </p:cNvPr>
            <p:cNvSpPr/>
            <p:nvPr/>
          </p:nvSpPr>
          <p:spPr>
            <a:xfrm rot="10800000">
              <a:off x="4791515" y="2811503"/>
              <a:ext cx="124044" cy="522618"/>
            </a:xfrm>
            <a:prstGeom prst="rightBrace">
              <a:avLst/>
            </a:prstGeom>
            <a:ln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AC61C0-F01F-8996-3AE7-18B49CF2CF10}"/>
                    </a:ext>
                  </a:extLst>
                </p:cNvPr>
                <p:cNvSpPr txBox="1"/>
                <p:nvPr/>
              </p:nvSpPr>
              <p:spPr>
                <a:xfrm>
                  <a:off x="3645024" y="2926341"/>
                  <a:ext cx="112864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AC61C0-F01F-8996-3AE7-18B49CF2C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024" y="2926341"/>
                  <a:ext cx="1128642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3243" b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2D5FA50-4819-F38F-A054-A1D10D2595C5}"/>
              </a:ext>
            </a:extLst>
          </p:cNvPr>
          <p:cNvGrpSpPr/>
          <p:nvPr/>
        </p:nvGrpSpPr>
        <p:grpSpPr>
          <a:xfrm>
            <a:off x="3543014" y="2511059"/>
            <a:ext cx="2461522" cy="786047"/>
            <a:chOff x="3543014" y="2511059"/>
            <a:chExt cx="2461522" cy="78604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52ED61D-20BB-FE87-408C-5B1CBB836AAD}"/>
                </a:ext>
              </a:extLst>
            </p:cNvPr>
            <p:cNvSpPr txBox="1"/>
            <p:nvPr/>
          </p:nvSpPr>
          <p:spPr>
            <a:xfrm>
              <a:off x="3543014" y="2511059"/>
              <a:ext cx="154299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i="1" dirty="0"/>
                <a:t>Price buyers pay</a:t>
              </a:r>
              <a:endParaRPr lang="en-US" sz="120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29CD19E-916A-A8E6-9856-5357CDC7674B}"/>
                </a:ext>
              </a:extLst>
            </p:cNvPr>
            <p:cNvGrpSpPr/>
            <p:nvPr/>
          </p:nvGrpSpPr>
          <p:grpSpPr>
            <a:xfrm>
              <a:off x="4714915" y="2675720"/>
              <a:ext cx="1289621" cy="621386"/>
              <a:chOff x="4714915" y="2675720"/>
              <a:chExt cx="1289621" cy="62138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AE7C618-776A-7FEE-0894-38A10AC0D9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8923" y="2828349"/>
                <a:ext cx="864259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14FCCAD-817B-722F-2E8B-5D4714CE8FCE}"/>
                      </a:ext>
                    </a:extLst>
                  </p:cNvPr>
                  <p:cNvSpPr txBox="1"/>
                  <p:nvPr/>
                </p:nvSpPr>
                <p:spPr>
                  <a:xfrm>
                    <a:off x="4714915" y="2675720"/>
                    <a:ext cx="679953" cy="2751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14FCCAD-817B-722F-2E8B-5D4714CE8F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4915" y="2675720"/>
                    <a:ext cx="679953" cy="27516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7554A0C-13A4-BAFB-1BB5-86B230884D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4536" y="2802198"/>
                <a:ext cx="0" cy="49490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ED781F0-2EDF-00D5-2B34-A0C904688288}"/>
              </a:ext>
            </a:extLst>
          </p:cNvPr>
          <p:cNvGrpSpPr/>
          <p:nvPr/>
        </p:nvGrpSpPr>
        <p:grpSpPr>
          <a:xfrm>
            <a:off x="2022306" y="3918721"/>
            <a:ext cx="1083758" cy="524353"/>
            <a:chOff x="1965226" y="3904972"/>
            <a:chExt cx="1083758" cy="524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F5C0143-D571-3B6B-9A33-EF87AC0A1F17}"/>
                    </a:ext>
                  </a:extLst>
                </p:cNvPr>
                <p:cNvSpPr txBox="1"/>
                <p:nvPr/>
              </p:nvSpPr>
              <p:spPr>
                <a:xfrm>
                  <a:off x="1984554" y="4183104"/>
                  <a:ext cx="6517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F5C0143-D571-3B6B-9A33-EF87AC0A1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554" y="4183104"/>
                  <a:ext cx="651717" cy="246221"/>
                </a:xfrm>
                <a:prstGeom prst="rect">
                  <a:avLst/>
                </a:prstGeom>
                <a:blipFill>
                  <a:blip r:embed="rId23"/>
                  <a:stretch>
                    <a:fillRect l="-6542" r="-5607" b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3C5F9F7-DB4A-6C5B-6001-D5A9FDC122B8}"/>
                    </a:ext>
                  </a:extLst>
                </p:cNvPr>
                <p:cNvSpPr txBox="1"/>
                <p:nvPr/>
              </p:nvSpPr>
              <p:spPr>
                <a:xfrm>
                  <a:off x="1965226" y="3904972"/>
                  <a:ext cx="108375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3C5F9F7-DB4A-6C5B-6001-D5A9FDC122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226" y="3904972"/>
                  <a:ext cx="1083758" cy="246221"/>
                </a:xfrm>
                <a:prstGeom prst="rect">
                  <a:avLst/>
                </a:prstGeom>
                <a:blipFill>
                  <a:blip r:embed="rId24"/>
                  <a:stretch>
                    <a:fillRect l="-3933" r="-16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204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4" grpId="0"/>
      <p:bldP spid="26" grpId="0"/>
      <p:bldP spid="27" grpId="0"/>
      <p:bldP spid="42" grpId="0"/>
      <p:bldP spid="43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68DAA891-A7CA-2BA8-2F9F-59A4B55B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Tax Incidence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A036D1B-3818-D4B7-2BF3-2159E8BA2DA3}"/>
              </a:ext>
            </a:extLst>
          </p:cNvPr>
          <p:cNvSpPr txBox="1">
            <a:spLocks/>
          </p:cNvSpPr>
          <p:nvPr/>
        </p:nvSpPr>
        <p:spPr>
          <a:xfrm>
            <a:off x="5333" y="797090"/>
            <a:ext cx="8827334" cy="508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Important Remark: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In terms of the economic outcome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, it does not matter on who the tax is levied.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DC137AA-99D4-F225-DB76-7D88CD980B22}"/>
              </a:ext>
            </a:extLst>
          </p:cNvPr>
          <p:cNvGrpSpPr/>
          <p:nvPr/>
        </p:nvGrpSpPr>
        <p:grpSpPr>
          <a:xfrm>
            <a:off x="-138662" y="1347646"/>
            <a:ext cx="8935778" cy="3222125"/>
            <a:chOff x="634490" y="1713947"/>
            <a:chExt cx="8186774" cy="295204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BEAC6D-D9CC-9D9B-CCEE-841F0C6C8CE8}"/>
                </a:ext>
              </a:extLst>
            </p:cNvPr>
            <p:cNvGrpSpPr/>
            <p:nvPr/>
          </p:nvGrpSpPr>
          <p:grpSpPr>
            <a:xfrm>
              <a:off x="2105677" y="1850815"/>
              <a:ext cx="6715587" cy="2807184"/>
              <a:chOff x="-2449634" y="585830"/>
              <a:chExt cx="11725900" cy="4145845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A4973A6-A6BC-324E-40DF-D9BED519AA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90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A00C03-7929-CC69-8855-403B1B715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614039-E22D-3B18-9241-D71BFDD90B0B}"/>
                  </a:ext>
                </a:extLst>
              </p:cNvPr>
              <p:cNvGrpSpPr/>
              <p:nvPr/>
            </p:nvGrpSpPr>
            <p:grpSpPr>
              <a:xfrm>
                <a:off x="3685569" y="769582"/>
                <a:ext cx="4722689" cy="3674644"/>
                <a:chOff x="3685569" y="769582"/>
                <a:chExt cx="4722689" cy="367464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099" y="769582"/>
                      <a:ext cx="996159" cy="3750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099" y="769582"/>
                      <a:ext cx="996159" cy="375001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59714329-EDEB-0F4D-74C1-FC0A99812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869095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DC89CF40-50B2-9990-0A8A-15F0B8F286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10969" y="4069225"/>
                      <a:ext cx="996159" cy="3750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DC89CF40-50B2-9990-0A8A-15F0B8F286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0969" y="4069225"/>
                      <a:ext cx="996159" cy="37500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852" y="585830"/>
                    <a:ext cx="996157" cy="40909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5852" y="585830"/>
                    <a:ext cx="996157" cy="40909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09" y="4225529"/>
                    <a:ext cx="996157" cy="40909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09" y="4225529"/>
                    <a:ext cx="996157" cy="40909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25124D5-7958-586E-E647-BF96EB88CF62}"/>
                  </a:ext>
                </a:extLst>
              </p:cNvPr>
              <p:cNvGrpSpPr/>
              <p:nvPr/>
            </p:nvGrpSpPr>
            <p:grpSpPr>
              <a:xfrm>
                <a:off x="3677146" y="1335595"/>
                <a:ext cx="4623390" cy="3094114"/>
                <a:chOff x="3677146" y="1335595"/>
                <a:chExt cx="4623390" cy="3094114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7862489-E574-1560-9AB2-5841E0A7E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77" y="4052175"/>
                      <a:ext cx="996159" cy="3750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77" y="4052175"/>
                      <a:ext cx="996159" cy="37500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75CBC5FE-A08A-E3E2-417B-682717006F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7146" y="1976822"/>
                  <a:ext cx="2922793" cy="23874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7462A52-9DF5-D3A1-6F7D-63572F71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449634" y="2676564"/>
                <a:ext cx="7742222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DAD805B-1CDA-B968-726A-C871C7968D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140" y="2676564"/>
                <a:ext cx="0" cy="1687107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511" y="4339637"/>
                    <a:ext cx="996159" cy="3750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511" y="4339637"/>
                    <a:ext cx="996159" cy="3750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/>
                  <p:nvPr/>
                </p:nvSpPr>
                <p:spPr>
                  <a:xfrm>
                    <a:off x="3017866" y="3710158"/>
                    <a:ext cx="996159" cy="3750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7866" y="3710158"/>
                    <a:ext cx="996159" cy="3750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/>
                  <p:nvPr/>
                </p:nvSpPr>
                <p:spPr>
                  <a:xfrm>
                    <a:off x="2910261" y="1139829"/>
                    <a:ext cx="996157" cy="3750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261" y="1139829"/>
                    <a:ext cx="996157" cy="37500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AE7C618-776A-7FEE-0894-38A10AC0D9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449634" y="2355762"/>
                <a:ext cx="740137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E427322-756D-0EBC-47C6-6BF234527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3726" y="2346136"/>
                <a:ext cx="0" cy="2047009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183E3E7-1219-F554-FE44-F2CA8BF5D02D}"/>
                      </a:ext>
                    </a:extLst>
                  </p:cNvPr>
                  <p:cNvSpPr txBox="1"/>
                  <p:nvPr/>
                </p:nvSpPr>
                <p:spPr>
                  <a:xfrm>
                    <a:off x="4412571" y="4356674"/>
                    <a:ext cx="996159" cy="3750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183E3E7-1219-F554-FE44-F2CA8BF5D0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2571" y="4356674"/>
                    <a:ext cx="996159" cy="37500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E1C0B9-F2A2-0B92-E4FB-68DE2AD91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449634" y="2971175"/>
                <a:ext cx="7403358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67C406-0E7E-5DEB-32C4-0F83272F94CB}"/>
                </a:ext>
              </a:extLst>
            </p:cNvPr>
            <p:cNvGrpSpPr/>
            <p:nvPr/>
          </p:nvGrpSpPr>
          <p:grpSpPr>
            <a:xfrm>
              <a:off x="1613684" y="1713947"/>
              <a:ext cx="3679063" cy="2952044"/>
              <a:chOff x="4215611" y="899727"/>
              <a:chExt cx="4559920" cy="37013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E1E801E-C002-BC3D-D1FE-A6AD49854D3D}"/>
                      </a:ext>
                    </a:extLst>
                  </p:cNvPr>
                  <p:cNvSpPr txBox="1"/>
                  <p:nvPr/>
                </p:nvSpPr>
                <p:spPr>
                  <a:xfrm>
                    <a:off x="4215611" y="2712032"/>
                    <a:ext cx="996156" cy="3183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E1E801E-C002-BC3D-D1FE-A6AD49854D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5611" y="2712032"/>
                    <a:ext cx="996156" cy="3183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8BE552F-B3B2-2F3F-D109-D02AF1F5AA5A}"/>
                  </a:ext>
                </a:extLst>
              </p:cNvPr>
              <p:cNvGrpSpPr/>
              <p:nvPr/>
            </p:nvGrpSpPr>
            <p:grpSpPr>
              <a:xfrm>
                <a:off x="4256714" y="899727"/>
                <a:ext cx="4518817" cy="3701337"/>
                <a:chOff x="2910262" y="371890"/>
                <a:chExt cx="6366004" cy="4359785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AAE26AF4-CD3A-11C0-DBFE-1A2D63961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00690" y="796332"/>
                  <a:ext cx="0" cy="361386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26795DF9-7643-3561-6AEE-6B73882FB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5569" y="4410194"/>
                  <a:ext cx="495205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10DF171C-E8FB-CD67-097A-ABA785BE0BFE}"/>
                    </a:ext>
                  </a:extLst>
                </p:cNvPr>
                <p:cNvGrpSpPr/>
                <p:nvPr/>
              </p:nvGrpSpPr>
              <p:grpSpPr>
                <a:xfrm>
                  <a:off x="3665127" y="371890"/>
                  <a:ext cx="4743131" cy="3470542"/>
                  <a:chOff x="3665127" y="371890"/>
                  <a:chExt cx="4743131" cy="347054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A25B018D-A765-F8D1-8B2F-6335497274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12100" y="769581"/>
                        <a:ext cx="996158" cy="3750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A25B018D-A765-F8D1-8B2F-63354972749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12100" y="769581"/>
                        <a:ext cx="996158" cy="375001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A2BAA202-3766-12A3-D7B0-E98D17BF6B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85569" y="869095"/>
                    <a:ext cx="4116888" cy="297333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56E9343B-CFDD-605B-6EFC-479D207108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65127" y="569243"/>
                    <a:ext cx="3831556" cy="27672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1B571767-6C38-F7B9-C833-4F3BAB5C35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37169" y="371890"/>
                        <a:ext cx="996158" cy="3750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1B571767-6C38-F7B9-C833-4F3BAB5C359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37169" y="371890"/>
                        <a:ext cx="996158" cy="375001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16">
                  <p14:nvContentPartPr>
                    <p14:cNvPr id="38" name="Ink 37">
                      <a:extLst>
                        <a:ext uri="{FF2B5EF4-FFF2-40B4-BE49-F238E27FC236}">
                          <a16:creationId xmlns:a16="http://schemas.microsoft.com/office/drawing/2014/main" id="{55C615BC-D413-FB47-1ECC-B2AC056D58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10738" y="2618235"/>
                    <a:ext cx="402" cy="402"/>
                  </p14:xfrm>
                </p:contentPart>
              </mc:Choice>
              <mc:Fallback xmlns="">
                <p:pic>
                  <p:nvPicPr>
                    <p:cNvPr id="38" name="Ink 37">
                      <a:extLst>
                        <a:ext uri="{FF2B5EF4-FFF2-40B4-BE49-F238E27FC236}">
                          <a16:creationId xmlns:a16="http://schemas.microsoft.com/office/drawing/2014/main" id="{55C615BC-D413-FB47-1ECC-B2AC056D5894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5290638" y="2497635"/>
                      <a:ext cx="40200" cy="241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8ACF0443-EA86-37A8-668C-6BA3E71C03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5851" y="585829"/>
                      <a:ext cx="996157" cy="4090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8ACF0443-EA86-37A8-668C-6BA3E71C03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5851" y="585829"/>
                      <a:ext cx="996157" cy="409091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3772ACED-5669-3E24-763B-8190FF65E8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0109" y="4225529"/>
                      <a:ext cx="996157" cy="4090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3772ACED-5669-3E24-763B-8190FF65E8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0109" y="4225529"/>
                      <a:ext cx="996157" cy="409091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57B241C0-4D66-3BAE-7347-613099065CC4}"/>
                    </a:ext>
                  </a:extLst>
                </p:cNvPr>
                <p:cNvGrpSpPr/>
                <p:nvPr/>
              </p:nvGrpSpPr>
              <p:grpSpPr>
                <a:xfrm>
                  <a:off x="3711413" y="1335595"/>
                  <a:ext cx="4589123" cy="3094114"/>
                  <a:chOff x="3711413" y="1335595"/>
                  <a:chExt cx="4589123" cy="3094114"/>
                </a:xfrm>
              </p:grpSpPr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78AF4CE5-A1A8-6CAC-11F5-D0B6ED388B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1413" y="1335595"/>
                    <a:ext cx="3787972" cy="30941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066E6DF3-730D-C483-2D35-F87527E3D5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04377" y="4052175"/>
                        <a:ext cx="996159" cy="3750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066E6DF3-730D-C483-2D35-F87527E3D5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04377" y="4052175"/>
                        <a:ext cx="996159" cy="375001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8517878-D548-CC88-B127-B5D5895A88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1140" y="2676564"/>
                  <a:ext cx="0" cy="1687107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3D2D3676-8133-7108-F28D-25F8D6E36F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4509" y="4339637"/>
                      <a:ext cx="996159" cy="3750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3D2D3676-8133-7108-F28D-25F8D6E36F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4509" y="4339637"/>
                      <a:ext cx="996159" cy="37500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9F0596A9-349B-D165-980C-404F1EB5BB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7867" y="3710160"/>
                      <a:ext cx="996159" cy="3750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9F0596A9-349B-D165-980C-404F1EB5BB8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7867" y="3710160"/>
                      <a:ext cx="996159" cy="375001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86B7BB5C-5EA9-6A2C-AF48-672CA74157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0262" y="1139828"/>
                      <a:ext cx="996157" cy="3750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86B7BB5C-5EA9-6A2C-AF48-672CA74157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10262" y="1139828"/>
                      <a:ext cx="996157" cy="375001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3AE77D0-CC91-AFFF-088E-6D6EB5F477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53726" y="2346136"/>
                  <a:ext cx="0" cy="2047009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589C9E9D-1FF8-24FA-2FCF-D4374290BF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64381" y="2166630"/>
                      <a:ext cx="996159" cy="3750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589C9E9D-1FF8-24FA-2FCF-D4374290BF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64381" y="2166630"/>
                      <a:ext cx="996159" cy="375001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C7631CD9-9759-C175-9589-CC3FECBF79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2570" y="4356674"/>
                      <a:ext cx="996159" cy="3750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C7631CD9-9759-C175-9589-CC3FECBF79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2570" y="4356674"/>
                      <a:ext cx="996159" cy="375001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C2012943-6004-7C39-8F4C-ECF3365F22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79769" y="2800690"/>
                      <a:ext cx="996159" cy="3750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C2012943-6004-7C39-8F4C-ECF3365F22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9769" y="2800690"/>
                      <a:ext cx="996159" cy="375001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9" name="Right Brace 68">
              <a:extLst>
                <a:ext uri="{FF2B5EF4-FFF2-40B4-BE49-F238E27FC236}">
                  <a16:creationId xmlns:a16="http://schemas.microsoft.com/office/drawing/2014/main" id="{32B00EEE-088F-F2AC-8D52-FF5767420CCE}"/>
                </a:ext>
              </a:extLst>
            </p:cNvPr>
            <p:cNvSpPr/>
            <p:nvPr/>
          </p:nvSpPr>
          <p:spPr>
            <a:xfrm rot="10800000">
              <a:off x="1797868" y="3043108"/>
              <a:ext cx="104079" cy="438502"/>
            </a:xfrm>
            <a:prstGeom prst="rightBrace">
              <a:avLst/>
            </a:prstGeom>
            <a:ln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3C94830-1A93-C555-DEB4-C624E5F93928}"/>
                </a:ext>
              </a:extLst>
            </p:cNvPr>
            <p:cNvSpPr txBox="1"/>
            <p:nvPr/>
          </p:nvSpPr>
          <p:spPr>
            <a:xfrm>
              <a:off x="750315" y="2791021"/>
              <a:ext cx="129464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/>
                <a:t>Price buyers pay</a:t>
              </a:r>
              <a:endParaRPr lang="en-US" sz="11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A487F07-DE16-5F4F-7FC2-9EEE38DCE5F9}"/>
                </a:ext>
              </a:extLst>
            </p:cNvPr>
            <p:cNvSpPr txBox="1"/>
            <p:nvPr/>
          </p:nvSpPr>
          <p:spPr>
            <a:xfrm>
              <a:off x="634490" y="3456812"/>
              <a:ext cx="1410474" cy="239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/>
                <a:t>Price sellers receive</a:t>
              </a:r>
              <a:endParaRPr lang="en-US" sz="1100" dirty="0"/>
            </a:p>
          </p:txBody>
        </p:sp>
      </p:grpSp>
      <p:sp>
        <p:nvSpPr>
          <p:cNvPr id="82" name="Content Placeholder 3">
            <a:extLst>
              <a:ext uri="{FF2B5EF4-FFF2-40B4-BE49-F238E27FC236}">
                <a16:creationId xmlns:a16="http://schemas.microsoft.com/office/drawing/2014/main" id="{5CC60047-6508-6CCC-7B5F-CA7DCE0CB3FB}"/>
              </a:ext>
            </a:extLst>
          </p:cNvPr>
          <p:cNvSpPr txBox="1">
            <a:spLocks/>
          </p:cNvSpPr>
          <p:nvPr/>
        </p:nvSpPr>
        <p:spPr>
          <a:xfrm>
            <a:off x="1361012" y="1306383"/>
            <a:ext cx="2320043" cy="554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Tax on Suppliers</a:t>
            </a:r>
            <a:endParaRPr lang="en-US" sz="1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3" name="Content Placeholder 3">
            <a:extLst>
              <a:ext uri="{FF2B5EF4-FFF2-40B4-BE49-F238E27FC236}">
                <a16:creationId xmlns:a16="http://schemas.microsoft.com/office/drawing/2014/main" id="{7D5AEB7A-963C-AD86-8298-133998FC4D3D}"/>
              </a:ext>
            </a:extLst>
          </p:cNvPr>
          <p:cNvSpPr txBox="1">
            <a:spLocks/>
          </p:cNvSpPr>
          <p:nvPr/>
        </p:nvSpPr>
        <p:spPr>
          <a:xfrm>
            <a:off x="5429042" y="1345310"/>
            <a:ext cx="2320043" cy="554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Tax on Consumers</a:t>
            </a:r>
            <a:endParaRPr lang="en-US" sz="1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AC11A99E-1C18-9803-AF3D-28CFD945A316}"/>
              </a:ext>
            </a:extLst>
          </p:cNvPr>
          <p:cNvSpPr txBox="1">
            <a:spLocks/>
          </p:cNvSpPr>
          <p:nvPr/>
        </p:nvSpPr>
        <p:spPr>
          <a:xfrm>
            <a:off x="7093524" y="2701683"/>
            <a:ext cx="1632030" cy="9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DWL and Total Revenue are the same in both cases.</a:t>
            </a:r>
          </a:p>
        </p:txBody>
      </p:sp>
    </p:spTree>
    <p:extLst>
      <p:ext uri="{BB962C8B-B14F-4D97-AF65-F5344CB8AC3E}">
        <p14:creationId xmlns:p14="http://schemas.microsoft.com/office/powerpoint/2010/main" val="50818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68DAA891-A7CA-2BA8-2F9F-59A4B55B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Some useful math around the effect of taxes on welfare. 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A036D1B-3818-D4B7-2BF3-2159E8BA2DA3}"/>
              </a:ext>
            </a:extLst>
          </p:cNvPr>
          <p:cNvSpPr txBox="1">
            <a:spLocks/>
          </p:cNvSpPr>
          <p:nvPr/>
        </p:nvSpPr>
        <p:spPr>
          <a:xfrm>
            <a:off x="32804" y="662404"/>
            <a:ext cx="8928934" cy="39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Recall the definition of DWL and the elasticity of demand.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048F0-672A-7FEE-BE4B-27FC6ADC400C}"/>
                  </a:ext>
                </a:extLst>
              </p:cNvPr>
              <p:cNvSpPr txBox="1"/>
              <p:nvPr/>
            </p:nvSpPr>
            <p:spPr>
              <a:xfrm>
                <a:off x="1627304" y="1096243"/>
                <a:ext cx="2376572" cy="707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𝐷𝑊𝐿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048F0-672A-7FEE-BE4B-27FC6ADC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304" y="1096243"/>
                <a:ext cx="2376572" cy="7072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1C5D4E-8DE3-9339-E09F-5B1940B9BA9B}"/>
                  </a:ext>
                </a:extLst>
              </p:cNvPr>
              <p:cNvSpPr txBox="1"/>
              <p:nvPr/>
            </p:nvSpPr>
            <p:spPr>
              <a:xfrm>
                <a:off x="4958715" y="1017849"/>
                <a:ext cx="1405890" cy="750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1C5D4E-8DE3-9339-E09F-5B1940B9B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715" y="1017849"/>
                <a:ext cx="1405890" cy="7506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BBD2728-8A0F-652C-5BD6-AD59CD75266F}"/>
              </a:ext>
            </a:extLst>
          </p:cNvPr>
          <p:cNvGrpSpPr/>
          <p:nvPr/>
        </p:nvGrpSpPr>
        <p:grpSpPr>
          <a:xfrm>
            <a:off x="0" y="1814668"/>
            <a:ext cx="3819951" cy="492443"/>
            <a:chOff x="0" y="1814668"/>
            <a:chExt cx="3819951" cy="4924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609F3C4-478E-AF24-68B7-A63B5D534820}"/>
                    </a:ext>
                  </a:extLst>
                </p:cNvPr>
                <p:cNvSpPr txBox="1"/>
                <p:nvPr/>
              </p:nvSpPr>
              <p:spPr>
                <a:xfrm>
                  <a:off x="2766928" y="1814668"/>
                  <a:ext cx="1053023" cy="49244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609F3C4-478E-AF24-68B7-A63B5D534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928" y="1814668"/>
                  <a:ext cx="1053023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ontent Placeholder 3">
              <a:extLst>
                <a:ext uri="{FF2B5EF4-FFF2-40B4-BE49-F238E27FC236}">
                  <a16:creationId xmlns:a16="http://schemas.microsoft.com/office/drawing/2014/main" id="{92204D14-1D9E-FCDB-E936-43DFF86BBD1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863086"/>
              <a:ext cx="3083776" cy="3954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charset="2"/>
                <a:buChar char="§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690304"/>
                </a:buClr>
                <a:buNone/>
              </a:pPr>
              <a:r>
                <a:rPr lang="en-US" sz="1400" dirty="0">
                  <a:latin typeface="+mn-lt"/>
                  <a:cs typeface="Times New Roman" panose="02020603050405020304" pitchFamily="18" charset="0"/>
                </a:rPr>
                <a:t>1. Note that for the cases of taxes: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80E459-ECA8-A966-9EF8-92108F81B428}"/>
              </a:ext>
            </a:extLst>
          </p:cNvPr>
          <p:cNvGrpSpPr/>
          <p:nvPr/>
        </p:nvGrpSpPr>
        <p:grpSpPr>
          <a:xfrm>
            <a:off x="0" y="2437777"/>
            <a:ext cx="5756615" cy="750655"/>
            <a:chOff x="0" y="2437777"/>
            <a:chExt cx="5756615" cy="7506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902DBBF-183F-7622-8A80-D5761AA818F3}"/>
                    </a:ext>
                  </a:extLst>
                </p:cNvPr>
                <p:cNvSpPr txBox="1"/>
                <p:nvPr/>
              </p:nvSpPr>
              <p:spPr>
                <a:xfrm>
                  <a:off x="3083776" y="2437777"/>
                  <a:ext cx="2672839" cy="7506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902DBBF-183F-7622-8A80-D5761AA81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776" y="2437777"/>
                  <a:ext cx="2672839" cy="75065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Content Placeholder 3">
              <a:extLst>
                <a:ext uri="{FF2B5EF4-FFF2-40B4-BE49-F238E27FC236}">
                  <a16:creationId xmlns:a16="http://schemas.microsoft.com/office/drawing/2014/main" id="{DC1A7751-7FA3-A65A-E231-7F99DCA80AE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632796"/>
              <a:ext cx="3956033" cy="3954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charset="2"/>
                <a:buChar char="§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690304"/>
                </a:buClr>
                <a:buNone/>
              </a:pPr>
              <a:r>
                <a:rPr lang="en-US" sz="1400" dirty="0">
                  <a:latin typeface="+mn-lt"/>
                  <a:cs typeface="Times New Roman" panose="02020603050405020304" pitchFamily="18" charset="0"/>
                </a:rPr>
                <a:t>2. Plug on the formula of elasticity of demand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C64485-6645-5376-3A82-1EA295307D42}"/>
              </a:ext>
            </a:extLst>
          </p:cNvPr>
          <p:cNvGrpSpPr/>
          <p:nvPr/>
        </p:nvGrpSpPr>
        <p:grpSpPr>
          <a:xfrm>
            <a:off x="0" y="3286064"/>
            <a:ext cx="4722189" cy="709746"/>
            <a:chOff x="0" y="3286064"/>
            <a:chExt cx="4722189" cy="7097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741F4BD-58AA-9FC2-A8B8-3E33F8BB109B}"/>
                    </a:ext>
                  </a:extLst>
                </p:cNvPr>
                <p:cNvSpPr txBox="1"/>
                <p:nvPr/>
              </p:nvSpPr>
              <p:spPr>
                <a:xfrm>
                  <a:off x="1864689" y="3286064"/>
                  <a:ext cx="2857500" cy="7097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741F4BD-58AA-9FC2-A8B8-3E33F8BB1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4689" y="3286064"/>
                  <a:ext cx="2857500" cy="7097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Content Placeholder 3">
              <a:extLst>
                <a:ext uri="{FF2B5EF4-FFF2-40B4-BE49-F238E27FC236}">
                  <a16:creationId xmlns:a16="http://schemas.microsoft.com/office/drawing/2014/main" id="{FF568394-4403-BE62-80DC-F407364652F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3402506"/>
              <a:ext cx="3427404" cy="3954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charset="2"/>
                <a:buChar char="§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690304"/>
                </a:buClr>
                <a:buNone/>
              </a:pPr>
              <a:r>
                <a:rPr lang="en-US" sz="1400" dirty="0">
                  <a:latin typeface="+mn-lt"/>
                  <a:cs typeface="Times New Roman" panose="02020603050405020304" pitchFamily="18" charset="0"/>
                </a:rPr>
                <a:t>3. Rearrange in terms of Q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0D5CBD-FAA7-BDC0-B898-F30E7E64E48D}"/>
              </a:ext>
            </a:extLst>
          </p:cNvPr>
          <p:cNvGrpSpPr/>
          <p:nvPr/>
        </p:nvGrpSpPr>
        <p:grpSpPr>
          <a:xfrm>
            <a:off x="0" y="3995810"/>
            <a:ext cx="5875734" cy="799450"/>
            <a:chOff x="0" y="3995810"/>
            <a:chExt cx="5492984" cy="7994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A818230-D29D-2E5B-011B-4AFF11FE12CA}"/>
                    </a:ext>
                  </a:extLst>
                </p:cNvPr>
                <p:cNvSpPr txBox="1"/>
                <p:nvPr/>
              </p:nvSpPr>
              <p:spPr>
                <a:xfrm>
                  <a:off x="2771536" y="3995810"/>
                  <a:ext cx="2721448" cy="7994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𝐷𝑊𝐿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A818230-D29D-2E5B-011B-4AFF11FE1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536" y="3995810"/>
                  <a:ext cx="2721448" cy="79945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Content Placeholder 3">
              <a:extLst>
                <a:ext uri="{FF2B5EF4-FFF2-40B4-BE49-F238E27FC236}">
                  <a16:creationId xmlns:a16="http://schemas.microsoft.com/office/drawing/2014/main" id="{769D5B85-36CB-792B-EC10-BCB5A8B0E10D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172216"/>
              <a:ext cx="3427404" cy="3954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charset="2"/>
                <a:buChar char="§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690304"/>
                </a:buClr>
                <a:buNone/>
              </a:pPr>
              <a:r>
                <a:rPr lang="en-US" sz="1400" dirty="0">
                  <a:latin typeface="+mn-lt"/>
                  <a:cs typeface="Times New Roman" panose="02020603050405020304" pitchFamily="18" charset="0"/>
                </a:rPr>
                <a:t>4. Substitute in the formula of DWL: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BA4B84-5AE0-B41C-D255-3E36231E530C}"/>
                  </a:ext>
                </a:extLst>
              </p:cNvPr>
              <p:cNvSpPr txBox="1"/>
              <p:nvPr/>
            </p:nvSpPr>
            <p:spPr>
              <a:xfrm>
                <a:off x="5998766" y="2389077"/>
                <a:ext cx="3145234" cy="848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𝐷𝑊𝐿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BA4B84-5AE0-B41C-D255-3E36231E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766" y="2389077"/>
                <a:ext cx="3145234" cy="8480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D59BDFDA-E18C-7852-0466-6E4009F6E4E8}"/>
              </a:ext>
            </a:extLst>
          </p:cNvPr>
          <p:cNvSpPr txBox="1">
            <a:spLocks/>
          </p:cNvSpPr>
          <p:nvPr/>
        </p:nvSpPr>
        <p:spPr>
          <a:xfrm>
            <a:off x="6031151" y="3200560"/>
            <a:ext cx="2931160" cy="12805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Clr>
                <a:srgbClr val="690304"/>
              </a:buClr>
              <a:buNone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Key insights: DWL</a:t>
            </a:r>
          </a:p>
          <a:p>
            <a:pPr>
              <a:spcAft>
                <a:spcPts val="600"/>
              </a:spcAft>
              <a:buClr>
                <a:srgbClr val="690304"/>
              </a:buClr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Increases quadratically with the size of the tax. </a:t>
            </a:r>
          </a:p>
          <a:p>
            <a:pPr>
              <a:spcAft>
                <a:spcPts val="600"/>
              </a:spcAft>
              <a:buClr>
                <a:srgbClr val="690304"/>
              </a:buClr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Increases with the elasticity of demand.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4AD1FD-5268-353E-FA9A-7C5F58353857}"/>
              </a:ext>
            </a:extLst>
          </p:cNvPr>
          <p:cNvSpPr/>
          <p:nvPr/>
        </p:nvSpPr>
        <p:spPr>
          <a:xfrm>
            <a:off x="6065520" y="2258525"/>
            <a:ext cx="2931160" cy="930019"/>
          </a:xfrm>
          <a:prstGeom prst="rect">
            <a:avLst/>
          </a:prstGeom>
          <a:noFill/>
          <a:ln w="38100">
            <a:solidFill>
              <a:srgbClr val="6903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1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672C251B-1912-2546-2993-86AFC42D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Taxes, DWL and Elasticity of Supply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D5876FC-9DC6-94D5-4691-997DBD30596A}"/>
              </a:ext>
            </a:extLst>
          </p:cNvPr>
          <p:cNvSpPr txBox="1">
            <a:spLocks/>
          </p:cNvSpPr>
          <p:nvPr/>
        </p:nvSpPr>
        <p:spPr>
          <a:xfrm>
            <a:off x="3578237" y="4373309"/>
            <a:ext cx="2811133" cy="29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Source: Figure 5, Mankiw Ch 8.  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B6473BE-7287-6DFB-5ECB-3C71C5165B6E}"/>
              </a:ext>
            </a:extLst>
          </p:cNvPr>
          <p:cNvSpPr txBox="1">
            <a:spLocks/>
          </p:cNvSpPr>
          <p:nvPr/>
        </p:nvSpPr>
        <p:spPr>
          <a:xfrm>
            <a:off x="86373" y="664808"/>
            <a:ext cx="8827334" cy="582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What happens to the DWL when the supply becomes more elastic?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A75073-902D-C70B-4699-F5542262E9E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7F4F8"/>
              </a:clrFrom>
              <a:clrTo>
                <a:srgbClr val="E7F4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469" y="1001503"/>
            <a:ext cx="6950988" cy="335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672C251B-1912-2546-2993-86AFC42D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Taxes, DWL and Elasticity of Demand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D5876FC-9DC6-94D5-4691-997DBD30596A}"/>
              </a:ext>
            </a:extLst>
          </p:cNvPr>
          <p:cNvSpPr txBox="1">
            <a:spLocks/>
          </p:cNvSpPr>
          <p:nvPr/>
        </p:nvSpPr>
        <p:spPr>
          <a:xfrm>
            <a:off x="3578237" y="4373309"/>
            <a:ext cx="2811133" cy="29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Source: Figure 5, Mankiw Ch 8.  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B6473BE-7287-6DFB-5ECB-3C71C5165B6E}"/>
              </a:ext>
            </a:extLst>
          </p:cNvPr>
          <p:cNvSpPr txBox="1">
            <a:spLocks/>
          </p:cNvSpPr>
          <p:nvPr/>
        </p:nvSpPr>
        <p:spPr>
          <a:xfrm>
            <a:off x="86373" y="664808"/>
            <a:ext cx="8827334" cy="582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What happens to the DWL when the demand becomes more elastic?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19FEE-97C9-C01F-8D1F-53F0B0BB7B4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7F4F8"/>
              </a:clrFrom>
              <a:clrTo>
                <a:srgbClr val="E7F4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9180" y="1049890"/>
            <a:ext cx="7197520" cy="332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3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672C251B-1912-2546-2993-86AFC42D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Taxes, DWL and Elasticities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28DECE5-092C-9E7F-323B-736E9F72D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85878"/>
              </p:ext>
            </p:extLst>
          </p:nvPr>
        </p:nvGraphicFramePr>
        <p:xfrm>
          <a:off x="1943312" y="1863090"/>
          <a:ext cx="50558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824">
                  <a:extLst>
                    <a:ext uri="{9D8B030D-6E8A-4147-A177-3AD203B41FA5}">
                      <a16:colId xmlns:a16="http://schemas.microsoft.com/office/drawing/2014/main" val="737614291"/>
                    </a:ext>
                  </a:extLst>
                </a:gridCol>
                <a:gridCol w="1513523">
                  <a:extLst>
                    <a:ext uri="{9D8B030D-6E8A-4147-A177-3AD203B41FA5}">
                      <a16:colId xmlns:a16="http://schemas.microsoft.com/office/drawing/2014/main" val="688846897"/>
                    </a:ext>
                  </a:extLst>
                </a:gridCol>
                <a:gridCol w="1513523">
                  <a:extLst>
                    <a:ext uri="{9D8B030D-6E8A-4147-A177-3AD203B41FA5}">
                      <a16:colId xmlns:a16="http://schemas.microsoft.com/office/drawing/2014/main" val="1462813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of DWL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3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Elastic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9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Inelastic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877454"/>
                  </a:ext>
                </a:extLst>
              </a:tr>
            </a:tbl>
          </a:graphicData>
        </a:graphic>
      </p:graphicFrame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FAFBC28-84A9-48ED-3E75-58BF87E73683}"/>
              </a:ext>
            </a:extLst>
          </p:cNvPr>
          <p:cNvSpPr txBox="1">
            <a:spLocks/>
          </p:cNvSpPr>
          <p:nvPr/>
        </p:nvSpPr>
        <p:spPr>
          <a:xfrm>
            <a:off x="248496" y="802277"/>
            <a:ext cx="8647007" cy="1321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Clr>
                <a:srgbClr val="690304"/>
              </a:buClr>
              <a:buNone/>
            </a:pPr>
            <a:r>
              <a:rPr lang="en-US" b="1" dirty="0">
                <a:latin typeface="+mn-lt"/>
                <a:cs typeface="Times New Roman" panose="02020603050405020304" pitchFamily="18" charset="0"/>
              </a:rPr>
              <a:t>Size of the DWL: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What is the relative size of the DWL depending on the elasticity of supply and demand? 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F9C4C97-0A61-9833-A52E-C44CA81CEAB6}"/>
              </a:ext>
            </a:extLst>
          </p:cNvPr>
          <p:cNvSpPr txBox="1">
            <a:spLocks/>
          </p:cNvSpPr>
          <p:nvPr/>
        </p:nvSpPr>
        <p:spPr>
          <a:xfrm>
            <a:off x="248496" y="3431178"/>
            <a:ext cx="8647007" cy="699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Clr>
                <a:srgbClr val="690304"/>
              </a:buClr>
              <a:buNone/>
            </a:pPr>
            <a:r>
              <a:rPr lang="en-US" b="1" dirty="0">
                <a:latin typeface="+mn-lt"/>
                <a:cs typeface="Times New Roman" panose="02020603050405020304" pitchFamily="18" charset="0"/>
              </a:rPr>
              <a:t>Intuition: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elastic curves mean high-responsiveness to prices. Small changes in prices lead to large adjustments in quantities. </a:t>
            </a:r>
          </a:p>
        </p:txBody>
      </p:sp>
    </p:spTree>
    <p:extLst>
      <p:ext uri="{BB962C8B-B14F-4D97-AF65-F5344CB8AC3E}">
        <p14:creationId xmlns:p14="http://schemas.microsoft.com/office/powerpoint/2010/main" val="33594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6AD19D-FCCC-8949-F294-FD3582E53BC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7F4F8"/>
              </a:clrFrom>
              <a:clrTo>
                <a:srgbClr val="E7F4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823" y="1332923"/>
            <a:ext cx="8306434" cy="301778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672C251B-1912-2546-2993-86AFC42D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Deadweight Loss and the size of the Tax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D5876FC-9DC6-94D5-4691-997DBD30596A}"/>
              </a:ext>
            </a:extLst>
          </p:cNvPr>
          <p:cNvSpPr txBox="1">
            <a:spLocks/>
          </p:cNvSpPr>
          <p:nvPr/>
        </p:nvSpPr>
        <p:spPr>
          <a:xfrm>
            <a:off x="3303917" y="4436421"/>
            <a:ext cx="2811133" cy="29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Source: Figure 6, Mankiw Ch 8.  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B6473BE-7287-6DFB-5ECB-3C71C5165B6E}"/>
              </a:ext>
            </a:extLst>
          </p:cNvPr>
          <p:cNvSpPr txBox="1">
            <a:spLocks/>
          </p:cNvSpPr>
          <p:nvPr/>
        </p:nvSpPr>
        <p:spPr>
          <a:xfrm>
            <a:off x="86373" y="664808"/>
            <a:ext cx="8827334" cy="582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We have established that taxation creates deadweight losses in the economy. How does the DWL changes upon the size of the tax? </a:t>
            </a:r>
            <a:r>
              <a:rPr lang="en-US" sz="1600" b="1" dirty="0">
                <a:solidFill>
                  <a:srgbClr val="690304"/>
                </a:solidFill>
                <a:latin typeface="+mn-lt"/>
                <a:cs typeface="Times New Roman" panose="02020603050405020304" pitchFamily="18" charset="0"/>
              </a:rPr>
              <a:t>Focus on the red triangles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. </a:t>
            </a:r>
            <a:endParaRPr lang="en-US" sz="16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36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672C251B-1912-2546-2993-86AFC42D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Deadweight Loss and the size of the Tax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D5876FC-9DC6-94D5-4691-997DBD30596A}"/>
              </a:ext>
            </a:extLst>
          </p:cNvPr>
          <p:cNvSpPr txBox="1">
            <a:spLocks/>
          </p:cNvSpPr>
          <p:nvPr/>
        </p:nvSpPr>
        <p:spPr>
          <a:xfrm>
            <a:off x="5774491" y="4396371"/>
            <a:ext cx="3369509" cy="582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Source: Figure 6, Mankiw Ch 8.  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659D0A4-D066-FF64-2B71-26F7E60BF918}"/>
              </a:ext>
            </a:extLst>
          </p:cNvPr>
          <p:cNvSpPr txBox="1">
            <a:spLocks/>
          </p:cNvSpPr>
          <p:nvPr/>
        </p:nvSpPr>
        <p:spPr>
          <a:xfrm>
            <a:off x="201085" y="1218342"/>
            <a:ext cx="4370916" cy="1336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Clr>
                <a:srgbClr val="690304"/>
              </a:buClr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As we can see, DWL increases with the size of the tax. In other words, 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higher taxes are bad in terms of welfare.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62708-A2D4-16D2-E4DF-01D6B62C1F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7F4F8"/>
              </a:clrFrom>
              <a:clrTo>
                <a:srgbClr val="E7F4F8">
                  <a:alpha val="0"/>
                </a:srgbClr>
              </a:clrTo>
            </a:clrChange>
          </a:blip>
          <a:srcRect r="47682"/>
          <a:stretch/>
        </p:blipFill>
        <p:spPr>
          <a:xfrm>
            <a:off x="3891508" y="547332"/>
            <a:ext cx="5051408" cy="3849039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E3087A5-4278-3268-EFC1-E2D9C4DA6BE8}"/>
              </a:ext>
            </a:extLst>
          </p:cNvPr>
          <p:cNvSpPr txBox="1">
            <a:spLocks/>
          </p:cNvSpPr>
          <p:nvPr/>
        </p:nvSpPr>
        <p:spPr>
          <a:xfrm>
            <a:off x="201084" y="2471851"/>
            <a:ext cx="4370916" cy="442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Clr>
                <a:srgbClr val="690304"/>
              </a:buClr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Is this shape familiar?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7C95C3-2F1C-FAB0-8FB6-EA42890C59EB}"/>
                  </a:ext>
                </a:extLst>
              </p:cNvPr>
              <p:cNvSpPr txBox="1"/>
              <p:nvPr/>
            </p:nvSpPr>
            <p:spPr>
              <a:xfrm>
                <a:off x="224276" y="3077105"/>
                <a:ext cx="3145234" cy="848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𝐷𝑊𝐿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7C95C3-2F1C-FAB0-8FB6-EA42890C5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76" y="3077105"/>
                <a:ext cx="3145234" cy="848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F65469F-03F1-F1CD-DE1F-EF9176EAD003}"/>
              </a:ext>
            </a:extLst>
          </p:cNvPr>
          <p:cNvSpPr txBox="1">
            <a:spLocks/>
          </p:cNvSpPr>
          <p:nvPr/>
        </p:nvSpPr>
        <p:spPr>
          <a:xfrm>
            <a:off x="296110" y="3955900"/>
            <a:ext cx="4106824" cy="1280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Clr>
                <a:srgbClr val="690304"/>
              </a:buClr>
              <a:buNone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Key insight DWL: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Increases quadratically with the size of the tax.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E7C4DF-2E74-F894-8800-7BFD2915605F}"/>
              </a:ext>
            </a:extLst>
          </p:cNvPr>
          <p:cNvSpPr/>
          <p:nvPr/>
        </p:nvSpPr>
        <p:spPr>
          <a:xfrm>
            <a:off x="291030" y="2946553"/>
            <a:ext cx="2931160" cy="930019"/>
          </a:xfrm>
          <a:prstGeom prst="rect">
            <a:avLst/>
          </a:prstGeom>
          <a:noFill/>
          <a:ln w="38100">
            <a:solidFill>
              <a:srgbClr val="6903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1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Outline for Today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4FEA06-C696-4D02-9576-8C2D8D74A084}"/>
              </a:ext>
            </a:extLst>
          </p:cNvPr>
          <p:cNvGrpSpPr/>
          <p:nvPr/>
        </p:nvGrpSpPr>
        <p:grpSpPr>
          <a:xfrm rot="19831284">
            <a:off x="238719" y="672424"/>
            <a:ext cx="2878764" cy="3816488"/>
            <a:chOff x="305951" y="144762"/>
            <a:chExt cx="3661337" cy="4853977"/>
          </a:xfrm>
        </p:grpSpPr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C76EAED5-F5DC-2C2C-94A8-BA8C881AFA56}"/>
                </a:ext>
              </a:extLst>
            </p:cNvPr>
            <p:cNvSpPr/>
            <p:nvPr/>
          </p:nvSpPr>
          <p:spPr>
            <a:xfrm>
              <a:off x="305951" y="2313204"/>
              <a:ext cx="2410313" cy="26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21600" y="14715"/>
                  </a:moveTo>
                  <a:lnTo>
                    <a:pt x="21600" y="6653"/>
                  </a:lnTo>
                  <a:cubicBezTo>
                    <a:pt x="21600" y="5724"/>
                    <a:pt x="21039" y="4861"/>
                    <a:pt x="20143" y="4396"/>
                  </a:cubicBezTo>
                  <a:lnTo>
                    <a:pt x="12257" y="349"/>
                  </a:lnTo>
                  <a:cubicBezTo>
                    <a:pt x="11361" y="-116"/>
                    <a:pt x="10239" y="-116"/>
                    <a:pt x="9343" y="349"/>
                  </a:cubicBezTo>
                  <a:lnTo>
                    <a:pt x="1457" y="4396"/>
                  </a:lnTo>
                  <a:cubicBezTo>
                    <a:pt x="561" y="4861"/>
                    <a:pt x="0" y="5724"/>
                    <a:pt x="0" y="6653"/>
                  </a:cubicBezTo>
                  <a:lnTo>
                    <a:pt x="0" y="14715"/>
                  </a:lnTo>
                  <a:cubicBezTo>
                    <a:pt x="0" y="15644"/>
                    <a:pt x="561" y="16507"/>
                    <a:pt x="1457" y="16972"/>
                  </a:cubicBezTo>
                  <a:lnTo>
                    <a:pt x="9343" y="21019"/>
                  </a:lnTo>
                  <a:cubicBezTo>
                    <a:pt x="10239" y="21484"/>
                    <a:pt x="11361" y="21484"/>
                    <a:pt x="12257" y="21019"/>
                  </a:cubicBezTo>
                  <a:lnTo>
                    <a:pt x="20143" y="16972"/>
                  </a:lnTo>
                  <a:cubicBezTo>
                    <a:pt x="21039" y="16507"/>
                    <a:pt x="21600" y="15644"/>
                    <a:pt x="21600" y="14715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33771CB6-6A87-0CE8-B886-701BB18F5283}"/>
                </a:ext>
              </a:extLst>
            </p:cNvPr>
            <p:cNvSpPr/>
            <p:nvPr/>
          </p:nvSpPr>
          <p:spPr>
            <a:xfrm>
              <a:off x="1556975" y="144762"/>
              <a:ext cx="2410313" cy="26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21600" y="14715"/>
                  </a:moveTo>
                  <a:lnTo>
                    <a:pt x="21600" y="6653"/>
                  </a:lnTo>
                  <a:cubicBezTo>
                    <a:pt x="21600" y="5724"/>
                    <a:pt x="21039" y="4861"/>
                    <a:pt x="20143" y="4396"/>
                  </a:cubicBezTo>
                  <a:lnTo>
                    <a:pt x="12257" y="349"/>
                  </a:lnTo>
                  <a:cubicBezTo>
                    <a:pt x="11361" y="-116"/>
                    <a:pt x="10239" y="-116"/>
                    <a:pt x="9343" y="349"/>
                  </a:cubicBezTo>
                  <a:lnTo>
                    <a:pt x="1457" y="4396"/>
                  </a:lnTo>
                  <a:cubicBezTo>
                    <a:pt x="561" y="4861"/>
                    <a:pt x="0" y="5724"/>
                    <a:pt x="0" y="6653"/>
                  </a:cubicBezTo>
                  <a:lnTo>
                    <a:pt x="0" y="14715"/>
                  </a:lnTo>
                  <a:cubicBezTo>
                    <a:pt x="0" y="15644"/>
                    <a:pt x="561" y="16507"/>
                    <a:pt x="1457" y="16972"/>
                  </a:cubicBezTo>
                  <a:lnTo>
                    <a:pt x="9343" y="21019"/>
                  </a:lnTo>
                  <a:cubicBezTo>
                    <a:pt x="10239" y="21484"/>
                    <a:pt x="11361" y="21484"/>
                    <a:pt x="12257" y="21019"/>
                  </a:cubicBezTo>
                  <a:lnTo>
                    <a:pt x="20143" y="16972"/>
                  </a:lnTo>
                  <a:cubicBezTo>
                    <a:pt x="21039" y="16474"/>
                    <a:pt x="21600" y="15644"/>
                    <a:pt x="21600" y="14715"/>
                  </a:cubicBezTo>
                  <a:close/>
                </a:path>
              </a:pathLst>
            </a:custGeom>
            <a:solidFill>
              <a:srgbClr val="69030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7C8E09B0-DFF6-358D-B2AD-484119F42B46}"/>
                </a:ext>
              </a:extLst>
            </p:cNvPr>
            <p:cNvSpPr/>
            <p:nvPr/>
          </p:nvSpPr>
          <p:spPr>
            <a:xfrm>
              <a:off x="1807183" y="2438306"/>
              <a:ext cx="413508" cy="506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6" h="20649" extrusionOk="0">
                  <a:moveTo>
                    <a:pt x="5331" y="19729"/>
                  </a:moveTo>
                  <a:cubicBezTo>
                    <a:pt x="9813" y="21600"/>
                    <a:pt x="15315" y="20580"/>
                    <a:pt x="18168" y="17008"/>
                  </a:cubicBezTo>
                  <a:cubicBezTo>
                    <a:pt x="19391" y="15477"/>
                    <a:pt x="20002" y="13947"/>
                    <a:pt x="20002" y="12246"/>
                  </a:cubicBezTo>
                  <a:cubicBezTo>
                    <a:pt x="20002" y="11565"/>
                    <a:pt x="20002" y="10715"/>
                    <a:pt x="19595" y="10035"/>
                  </a:cubicBezTo>
                  <a:cubicBezTo>
                    <a:pt x="19595" y="9695"/>
                    <a:pt x="19391" y="9525"/>
                    <a:pt x="19187" y="9184"/>
                  </a:cubicBezTo>
                  <a:cubicBezTo>
                    <a:pt x="18576" y="7313"/>
                    <a:pt x="18983" y="5273"/>
                    <a:pt x="20206" y="3402"/>
                  </a:cubicBezTo>
                  <a:lnTo>
                    <a:pt x="18372" y="2551"/>
                  </a:lnTo>
                  <a:cubicBezTo>
                    <a:pt x="18168" y="2381"/>
                    <a:pt x="17965" y="2041"/>
                    <a:pt x="18168" y="1871"/>
                  </a:cubicBezTo>
                  <a:lnTo>
                    <a:pt x="18168" y="1871"/>
                  </a:lnTo>
                  <a:cubicBezTo>
                    <a:pt x="18372" y="1701"/>
                    <a:pt x="18780" y="1531"/>
                    <a:pt x="18983" y="1701"/>
                  </a:cubicBezTo>
                  <a:lnTo>
                    <a:pt x="19798" y="2041"/>
                  </a:lnTo>
                  <a:lnTo>
                    <a:pt x="18779" y="340"/>
                  </a:lnTo>
                  <a:cubicBezTo>
                    <a:pt x="18575" y="0"/>
                    <a:pt x="18372" y="0"/>
                    <a:pt x="17964" y="0"/>
                  </a:cubicBezTo>
                  <a:lnTo>
                    <a:pt x="15723" y="0"/>
                  </a:lnTo>
                  <a:lnTo>
                    <a:pt x="16538" y="340"/>
                  </a:lnTo>
                  <a:cubicBezTo>
                    <a:pt x="16741" y="510"/>
                    <a:pt x="16945" y="850"/>
                    <a:pt x="16741" y="1021"/>
                  </a:cubicBezTo>
                  <a:lnTo>
                    <a:pt x="16741" y="1021"/>
                  </a:lnTo>
                  <a:cubicBezTo>
                    <a:pt x="16538" y="1191"/>
                    <a:pt x="16130" y="1361"/>
                    <a:pt x="15927" y="1191"/>
                  </a:cubicBezTo>
                  <a:lnTo>
                    <a:pt x="13889" y="170"/>
                  </a:lnTo>
                  <a:cubicBezTo>
                    <a:pt x="12666" y="2041"/>
                    <a:pt x="10628" y="3232"/>
                    <a:pt x="8387" y="3742"/>
                  </a:cubicBezTo>
                  <a:cubicBezTo>
                    <a:pt x="7980" y="3742"/>
                    <a:pt x="7776" y="3912"/>
                    <a:pt x="7368" y="3912"/>
                  </a:cubicBezTo>
                  <a:cubicBezTo>
                    <a:pt x="6553" y="4082"/>
                    <a:pt x="5738" y="4422"/>
                    <a:pt x="4923" y="4762"/>
                  </a:cubicBezTo>
                  <a:cubicBezTo>
                    <a:pt x="3497" y="5443"/>
                    <a:pt x="2274" y="6463"/>
                    <a:pt x="1255" y="7824"/>
                  </a:cubicBezTo>
                  <a:cubicBezTo>
                    <a:pt x="-1394" y="12246"/>
                    <a:pt x="236" y="17518"/>
                    <a:pt x="5331" y="19729"/>
                  </a:cubicBezTo>
                  <a:close/>
                </a:path>
              </a:pathLst>
            </a:custGeom>
            <a:solidFill>
              <a:srgbClr val="69030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" name="Rounded Rectangle 18">
            <a:extLst>
              <a:ext uri="{FF2B5EF4-FFF2-40B4-BE49-F238E27FC236}">
                <a16:creationId xmlns:a16="http://schemas.microsoft.com/office/drawing/2014/main" id="{4263E894-78B4-8FA2-D9C1-E9F0155EB4F8}"/>
              </a:ext>
            </a:extLst>
          </p:cNvPr>
          <p:cNvSpPr/>
          <p:nvPr/>
        </p:nvSpPr>
        <p:spPr>
          <a:xfrm>
            <a:off x="3371247" y="692154"/>
            <a:ext cx="73317" cy="1662695"/>
          </a:xfrm>
          <a:prstGeom prst="roundRect">
            <a:avLst/>
          </a:prstGeom>
          <a:solidFill>
            <a:srgbClr val="690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le 19">
            <a:extLst>
              <a:ext uri="{FF2B5EF4-FFF2-40B4-BE49-F238E27FC236}">
                <a16:creationId xmlns:a16="http://schemas.microsoft.com/office/drawing/2014/main" id="{DA9559B5-8577-7B5C-B261-9215C0B95F0F}"/>
              </a:ext>
            </a:extLst>
          </p:cNvPr>
          <p:cNvSpPr/>
          <p:nvPr/>
        </p:nvSpPr>
        <p:spPr>
          <a:xfrm>
            <a:off x="3364802" y="2792346"/>
            <a:ext cx="73317" cy="16626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Graphic 23" descr="Research outline">
            <a:extLst>
              <a:ext uri="{FF2B5EF4-FFF2-40B4-BE49-F238E27FC236}">
                <a16:creationId xmlns:a16="http://schemas.microsoft.com/office/drawing/2014/main" id="{9FC42ADE-DE06-E23E-F24D-550792E4D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437" y="838775"/>
            <a:ext cx="1481707" cy="1481707"/>
          </a:xfrm>
          <a:prstGeom prst="rect">
            <a:avLst/>
          </a:prstGeom>
        </p:spPr>
      </p:pic>
      <p:pic>
        <p:nvPicPr>
          <p:cNvPr id="25" name="Graphic 24" descr="Statistics outline">
            <a:extLst>
              <a:ext uri="{FF2B5EF4-FFF2-40B4-BE49-F238E27FC236}">
                <a16:creationId xmlns:a16="http://schemas.microsoft.com/office/drawing/2014/main" id="{5E42B2F7-C417-E25E-DF10-80D1ADB08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88" y="2855515"/>
            <a:ext cx="1536356" cy="15363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B19BD8D-CC08-F0D2-D11A-71C7C0641D21}"/>
              </a:ext>
            </a:extLst>
          </p:cNvPr>
          <p:cNvSpPr txBox="1"/>
          <p:nvPr/>
        </p:nvSpPr>
        <p:spPr>
          <a:xfrm>
            <a:off x="3604501" y="738671"/>
            <a:ext cx="4858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Behavioral Effects of Taxation</a:t>
            </a:r>
          </a:p>
          <a:p>
            <a:pPr algn="just"/>
            <a:endParaRPr lang="en-US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Taxes, supply and demand.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Tax Incidence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DWL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05DBDB-6DEB-B6E7-6713-121821D19602}"/>
              </a:ext>
            </a:extLst>
          </p:cNvPr>
          <p:cNvSpPr txBox="1"/>
          <p:nvPr/>
        </p:nvSpPr>
        <p:spPr>
          <a:xfrm>
            <a:off x="3572954" y="2943741"/>
            <a:ext cx="4858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Tax Incidence, DWL and elasticities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DWL and elasticities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Incidence and elasticities </a:t>
            </a:r>
          </a:p>
        </p:txBody>
      </p:sp>
    </p:spTree>
    <p:extLst>
      <p:ext uri="{BB962C8B-B14F-4D97-AF65-F5344CB8AC3E}">
        <p14:creationId xmlns:p14="http://schemas.microsoft.com/office/powerpoint/2010/main" val="891462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672C251B-1912-2546-2993-86AFC42D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Taxes, DWL and Elasticities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C739135-83E6-BC79-22BE-BFAC77914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89389"/>
              </p:ext>
            </p:extLst>
          </p:nvPr>
        </p:nvGraphicFramePr>
        <p:xfrm>
          <a:off x="1857376" y="1960303"/>
          <a:ext cx="50558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824">
                  <a:extLst>
                    <a:ext uri="{9D8B030D-6E8A-4147-A177-3AD203B41FA5}">
                      <a16:colId xmlns:a16="http://schemas.microsoft.com/office/drawing/2014/main" val="737614291"/>
                    </a:ext>
                  </a:extLst>
                </a:gridCol>
                <a:gridCol w="1513523">
                  <a:extLst>
                    <a:ext uri="{9D8B030D-6E8A-4147-A177-3AD203B41FA5}">
                      <a16:colId xmlns:a16="http://schemas.microsoft.com/office/drawing/2014/main" val="688846897"/>
                    </a:ext>
                  </a:extLst>
                </a:gridCol>
                <a:gridCol w="1513523">
                  <a:extLst>
                    <a:ext uri="{9D8B030D-6E8A-4147-A177-3AD203B41FA5}">
                      <a16:colId xmlns:a16="http://schemas.microsoft.com/office/drawing/2014/main" val="1462813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DWL Incidence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3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Perfectly Elastic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Consumers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9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Perfectly Inelastic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Consumers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877454"/>
                  </a:ext>
                </a:extLst>
              </a:tr>
            </a:tbl>
          </a:graphicData>
        </a:graphic>
      </p:graphicFrame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2AB2CEC-6F99-854A-AE9E-C3720051837E}"/>
              </a:ext>
            </a:extLst>
          </p:cNvPr>
          <p:cNvSpPr txBox="1">
            <a:spLocks/>
          </p:cNvSpPr>
          <p:nvPr/>
        </p:nvSpPr>
        <p:spPr>
          <a:xfrm>
            <a:off x="192404" y="902885"/>
            <a:ext cx="8759192" cy="699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Clr>
                <a:srgbClr val="690304"/>
              </a:buClr>
              <a:buNone/>
            </a:pPr>
            <a:r>
              <a:rPr lang="en-US" b="1" dirty="0">
                <a:latin typeface="+mn-lt"/>
                <a:cs typeface="Times New Roman" panose="02020603050405020304" pitchFamily="18" charset="0"/>
              </a:rPr>
              <a:t>Incidence of the Burden: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Who bears more of the DWL induced by the tax, depending on the elasticity of supply and demand? 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C005BC9-5060-BB43-8FB3-D81FBE0E5C34}"/>
              </a:ext>
            </a:extLst>
          </p:cNvPr>
          <p:cNvSpPr txBox="1">
            <a:spLocks/>
          </p:cNvSpPr>
          <p:nvPr/>
        </p:nvSpPr>
        <p:spPr>
          <a:xfrm>
            <a:off x="248496" y="3431177"/>
            <a:ext cx="8647007" cy="1112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Clr>
                <a:srgbClr val="690304"/>
              </a:buClr>
              <a:buNone/>
            </a:pPr>
            <a:r>
              <a:rPr lang="en-US" b="1" dirty="0">
                <a:latin typeface="+mn-lt"/>
                <a:cs typeface="Times New Roman" panose="02020603050405020304" pitchFamily="18" charset="0"/>
              </a:rPr>
              <a:t>Intuition: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elastic curves mean agents are able to adjust their behavior to new market conditions. The agent with the most inelastic curve bears more of the tax. In other words, experiences a larger decrease in its surplus.  </a:t>
            </a:r>
          </a:p>
        </p:txBody>
      </p:sp>
    </p:spTree>
    <p:extLst>
      <p:ext uri="{BB962C8B-B14F-4D97-AF65-F5344CB8AC3E}">
        <p14:creationId xmlns:p14="http://schemas.microsoft.com/office/powerpoint/2010/main" val="327452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672C251B-1912-2546-2993-86AFC42D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Tax Revenue the size of the 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8B6473BE-7287-6DFB-5ECB-3C71C5165B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373" y="618155"/>
                <a:ext cx="8827334" cy="12986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0"/>
                  </a:spcAft>
                  <a:buClr>
                    <a:srgbClr val="690304"/>
                  </a:buClr>
                  <a:buNone/>
                </a:pPr>
                <a:r>
                  <a:rPr lang="en-US" sz="1600" dirty="0">
                    <a:latin typeface="+mn-lt"/>
                    <a:cs typeface="Times New Roman" panose="02020603050405020304" pitchFamily="18" charset="0"/>
                  </a:rPr>
                  <a:t>What happens to tax revenue upon a tax increase? Two competing effects: </a:t>
                </a:r>
              </a:p>
              <a:p>
                <a:pPr marL="0" indent="0">
                  <a:spcAft>
                    <a:spcPts val="0"/>
                  </a:spcAft>
                  <a:buClr>
                    <a:srgbClr val="690304"/>
                  </a:buClr>
                  <a:buNone/>
                </a:pPr>
                <a:r>
                  <a:rPr lang="en-US" sz="1600" dirty="0">
                    <a:latin typeface="+mn-lt"/>
                    <a:cs typeface="Times New Roman" panose="02020603050405020304" pitchFamily="18" charset="0"/>
                  </a:rPr>
                  <a:t>1) ↑</a:t>
                </a:r>
                <a:r>
                  <a:rPr lang="en-US" sz="16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  <a:cs typeface="Times New Roman" panose="02020603050405020304" pitchFamily="18" charset="0"/>
                  </a:rPr>
                  <a:t> leads to higher revenue, but 2) </a:t>
                </a:r>
                <a:r>
                  <a:rPr lang="en-US" sz="1600" dirty="0">
                    <a:cs typeface="Times New Roman" panose="02020603050405020304" pitchFamily="18" charset="0"/>
                  </a:rPr>
                  <a:t>↑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  <a:cs typeface="Times New Roman" panose="02020603050405020304" pitchFamily="18" charset="0"/>
                  </a:rPr>
                  <a:t> reduces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>
                    <a:latin typeface="+mn-lt"/>
                    <a:cs typeface="Times New Roman" panose="02020603050405020304" pitchFamily="18" charset="0"/>
                  </a:rPr>
                  <a:t>. </a:t>
                </a:r>
                <a:r>
                  <a:rPr lang="en-US" sz="1600" b="1" dirty="0">
                    <a:solidFill>
                      <a:srgbClr val="006600"/>
                    </a:solidFill>
                    <a:latin typeface="+mn-lt"/>
                    <a:cs typeface="Times New Roman" panose="02020603050405020304" pitchFamily="18" charset="0"/>
                  </a:rPr>
                  <a:t>Focus on the green rectangles. </a:t>
                </a:r>
                <a:r>
                  <a:rPr lang="en-US" sz="1600" dirty="0">
                    <a:solidFill>
                      <a:srgbClr val="006600"/>
                    </a:solidFill>
                    <a:latin typeface="+mn-lt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8B6473BE-7287-6DFB-5ECB-3C71C5165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3" y="618155"/>
                <a:ext cx="8827334" cy="1298698"/>
              </a:xfrm>
              <a:prstGeom prst="rect">
                <a:avLst/>
              </a:prstGeom>
              <a:blipFill>
                <a:blip r:embed="rId2"/>
                <a:stretch>
                  <a:fillRect l="-34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EF693B9-BA52-2A85-338A-6B89DF663A1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7F4F8"/>
              </a:clrFrom>
              <a:clrTo>
                <a:srgbClr val="E7F4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823" y="1332923"/>
            <a:ext cx="8306434" cy="3017785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920C9AD-00E1-FBB2-2890-C99C14BE41E7}"/>
              </a:ext>
            </a:extLst>
          </p:cNvPr>
          <p:cNvSpPr txBox="1">
            <a:spLocks/>
          </p:cNvSpPr>
          <p:nvPr/>
        </p:nvSpPr>
        <p:spPr>
          <a:xfrm>
            <a:off x="3303917" y="4436421"/>
            <a:ext cx="2811133" cy="29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Source: Figure 6, Mankiw Ch 8.  </a:t>
            </a:r>
          </a:p>
        </p:txBody>
      </p:sp>
    </p:spTree>
    <p:extLst>
      <p:ext uri="{BB962C8B-B14F-4D97-AF65-F5344CB8AC3E}">
        <p14:creationId xmlns:p14="http://schemas.microsoft.com/office/powerpoint/2010/main" val="1240106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672C251B-1912-2546-2993-86AFC42D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Deadweight Loss and the size of the Tax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D5876FC-9DC6-94D5-4691-997DBD30596A}"/>
              </a:ext>
            </a:extLst>
          </p:cNvPr>
          <p:cNvSpPr txBox="1">
            <a:spLocks/>
          </p:cNvSpPr>
          <p:nvPr/>
        </p:nvSpPr>
        <p:spPr>
          <a:xfrm>
            <a:off x="5125732" y="4396371"/>
            <a:ext cx="2291068" cy="582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Source: Figure 6, Mankiw Ch 8.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62708-A2D4-16D2-E4DF-01D6B62C1F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7F4F8"/>
              </a:clrFrom>
              <a:clrTo>
                <a:srgbClr val="E7F4F8">
                  <a:alpha val="0"/>
                </a:srgbClr>
              </a:clrTo>
            </a:clrChange>
          </a:blip>
          <a:srcRect l="54485" t="5119"/>
          <a:stretch/>
        </p:blipFill>
        <p:spPr>
          <a:xfrm>
            <a:off x="4836173" y="1094642"/>
            <a:ext cx="4226547" cy="351240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81D8050-649D-428B-D1F6-362589EAA70C}"/>
              </a:ext>
            </a:extLst>
          </p:cNvPr>
          <p:cNvSpPr txBox="1">
            <a:spLocks/>
          </p:cNvSpPr>
          <p:nvPr/>
        </p:nvSpPr>
        <p:spPr>
          <a:xfrm>
            <a:off x="81280" y="627478"/>
            <a:ext cx="5191760" cy="3857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200" b="1" dirty="0">
                <a:latin typeface="+mn-lt"/>
                <a:cs typeface="Times New Roman" panose="02020603050405020304" pitchFamily="18" charset="0"/>
              </a:rPr>
              <a:t>Laffer Curve: </a:t>
            </a:r>
            <a:r>
              <a:rPr lang="en-US" sz="1200" dirty="0">
                <a:latin typeface="+mn-lt"/>
                <a:cs typeface="Times New Roman" panose="02020603050405020304" pitchFamily="18" charset="0"/>
              </a:rPr>
              <a:t>relates government revenue with the tax rate. Allows to explore the effects of tax policy on government revenues. </a:t>
            </a:r>
          </a:p>
          <a:p>
            <a:pPr>
              <a:buClr>
                <a:srgbClr val="690304"/>
              </a:buClr>
            </a:pPr>
            <a:r>
              <a:rPr lang="en-US" sz="1200" b="1" dirty="0">
                <a:latin typeface="+mn-lt"/>
                <a:cs typeface="Times New Roman" panose="02020603050405020304" pitchFamily="18" charset="0"/>
              </a:rPr>
              <a:t>Think like an economist: in margins. </a:t>
            </a:r>
          </a:p>
          <a:p>
            <a:pPr>
              <a:buClr>
                <a:srgbClr val="690304"/>
              </a:buClr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For a small tax, distortions are low (small change in q) and revenue is small. </a:t>
            </a:r>
          </a:p>
          <a:p>
            <a:pPr>
              <a:buClr>
                <a:srgbClr val="690304"/>
              </a:buClr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If the government slightly increases the tax, it could raise more revenues without dis-incentivizing consumption large enough. </a:t>
            </a:r>
          </a:p>
          <a:p>
            <a:pPr>
              <a:buClr>
                <a:srgbClr val="690304"/>
              </a:buClr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If it keeps rising the tax, each increment decreases consumer’s WTP, but the increase in the tax influences positively tax revenue. </a:t>
            </a:r>
          </a:p>
          <a:p>
            <a:pPr>
              <a:buClr>
                <a:srgbClr val="690304"/>
              </a:buClr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Hence, there is a point where the </a:t>
            </a:r>
            <a:r>
              <a:rPr lang="en-US" sz="1200" b="1" dirty="0">
                <a:latin typeface="+mn-lt"/>
                <a:cs typeface="Times New Roman" panose="02020603050405020304" pitchFamily="18" charset="0"/>
              </a:rPr>
              <a:t>marginal benefits of increasing the tax (additional revenue) equal the marginal costs of doing it (decreasing the quantity consumed in the market). </a:t>
            </a:r>
          </a:p>
          <a:p>
            <a:pPr>
              <a:buClr>
                <a:srgbClr val="690304"/>
              </a:buClr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Where is this point in the graph? </a:t>
            </a:r>
          </a:p>
        </p:txBody>
      </p:sp>
    </p:spTree>
    <p:extLst>
      <p:ext uri="{BB962C8B-B14F-4D97-AF65-F5344CB8AC3E}">
        <p14:creationId xmlns:p14="http://schemas.microsoft.com/office/powerpoint/2010/main" val="318989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5152ED97-74F2-FAE0-8C3F-68E6B95B3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Special Case: Negative Taxes (Subsidies)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CCD96F-2C38-2F07-661C-4B23997C6F53}"/>
              </a:ext>
            </a:extLst>
          </p:cNvPr>
          <p:cNvSpPr txBox="1">
            <a:spLocks/>
          </p:cNvSpPr>
          <p:nvPr/>
        </p:nvSpPr>
        <p:spPr>
          <a:xfrm>
            <a:off x="86373" y="664808"/>
            <a:ext cx="8481894" cy="582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We have only talked about taxes. What about subsidies? Subsidies are when the government, instead to charging money to the agents, it pays a part of the price.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ED63EE3-EA7B-57F1-5404-7185EC0198FE}"/>
              </a:ext>
            </a:extLst>
          </p:cNvPr>
          <p:cNvSpPr txBox="1">
            <a:spLocks/>
          </p:cNvSpPr>
          <p:nvPr/>
        </p:nvSpPr>
        <p:spPr>
          <a:xfrm>
            <a:off x="162551" y="1437408"/>
            <a:ext cx="8473449" cy="304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Subsidies are the counterpart of taxes. Thus, it is like doing all the analysis we have done, but with opposite effects. In the end, a subsidy is a negative tax. </a:t>
            </a:r>
          </a:p>
          <a:p>
            <a:r>
              <a:rPr lang="en-US" sz="1600" b="1" dirty="0"/>
              <a:t>Incidence: </a:t>
            </a:r>
            <a:r>
              <a:rPr lang="en-US" sz="1600" dirty="0"/>
              <a:t>lowers the price paid by buyers, and raise the price received by sellers.</a:t>
            </a:r>
          </a:p>
          <a:p>
            <a:pPr lvl="1"/>
            <a:r>
              <a:rPr lang="en-US" sz="1600" dirty="0"/>
              <a:t>Effects are the same, regardless who receives the subsidy. </a:t>
            </a:r>
          </a:p>
          <a:p>
            <a:r>
              <a:rPr lang="en-US" sz="1600" b="1" dirty="0"/>
              <a:t>Efficiency: </a:t>
            </a:r>
            <a:r>
              <a:rPr lang="en-US" sz="1600" dirty="0"/>
              <a:t>leads to an increase in the quantity consumed.  </a:t>
            </a:r>
          </a:p>
          <a:p>
            <a:pPr lvl="1"/>
            <a:r>
              <a:rPr lang="en-US" sz="1600" dirty="0"/>
              <a:t>Instead of a welfare loss, we observe a welfare gain. </a:t>
            </a:r>
          </a:p>
          <a:p>
            <a:pPr lvl="1"/>
            <a:r>
              <a:rPr lang="en-US" sz="1600" dirty="0"/>
              <a:t>Relation with elasticities stays the same. Elastic curves lead to larger welfare gains.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5591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A036D1B-3818-D4B7-2BF3-2159E8BA2DA3}"/>
              </a:ext>
            </a:extLst>
          </p:cNvPr>
          <p:cNvSpPr txBox="1">
            <a:spLocks/>
          </p:cNvSpPr>
          <p:nvPr/>
        </p:nvSpPr>
        <p:spPr>
          <a:xfrm>
            <a:off x="19999" y="677648"/>
            <a:ext cx="8928934" cy="39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Suppose we have a subsidy on the demand for burgers.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048F0-672A-7FEE-BE4B-27FC6ADC400C}"/>
              </a:ext>
            </a:extLst>
          </p:cNvPr>
          <p:cNvSpPr txBox="1"/>
          <p:nvPr/>
        </p:nvSpPr>
        <p:spPr>
          <a:xfrm>
            <a:off x="143166" y="1278144"/>
            <a:ext cx="413898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tax shifts the demand curve to the right (i.e. WTP increase overall).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Prices paid by consumers stay the same, so they can consume more q.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Prices received by suppliers increased in the magnitude of the subsidy.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Welfare gain is determined by the area of the shaded triangle. 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75CFFCD-CE82-F00A-C7A8-CBD89675840C}"/>
              </a:ext>
            </a:extLst>
          </p:cNvPr>
          <p:cNvGrpSpPr/>
          <p:nvPr/>
        </p:nvGrpSpPr>
        <p:grpSpPr>
          <a:xfrm>
            <a:off x="4337075" y="880016"/>
            <a:ext cx="4861921" cy="3891816"/>
            <a:chOff x="4702267" y="1400022"/>
            <a:chExt cx="4252729" cy="340417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F0EC619-D273-A329-E435-126920572FA7}"/>
                </a:ext>
              </a:extLst>
            </p:cNvPr>
            <p:cNvGrpSpPr/>
            <p:nvPr/>
          </p:nvGrpSpPr>
          <p:grpSpPr>
            <a:xfrm>
              <a:off x="4702267" y="1400022"/>
              <a:ext cx="4252729" cy="3404177"/>
              <a:chOff x="4702267" y="1400022"/>
              <a:chExt cx="4252729" cy="3404177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8D141E6-80B3-02F9-7034-DB2602359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9244" y="1569896"/>
                <a:ext cx="0" cy="29163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EAE6917-0E50-BCE5-BFCD-A5BB091DC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923" y="4486264"/>
                <a:ext cx="33801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65A3FE-330A-9A93-AE2D-A78E2A05030B}"/>
                  </a:ext>
                </a:extLst>
              </p:cNvPr>
              <p:cNvGrpSpPr/>
              <p:nvPr/>
            </p:nvGrpSpPr>
            <p:grpSpPr>
              <a:xfrm>
                <a:off x="5138923" y="1548309"/>
                <a:ext cx="3223592" cy="2920925"/>
                <a:chOff x="3685569" y="769582"/>
                <a:chExt cx="4722689" cy="361950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405990DB-A31E-26D6-4F6E-824A8B90B8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405990DB-A31E-26D6-4F6E-824A8B90B8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2E7D76A-61E6-AD30-B303-9483C0C95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869095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BE4A8377-05AA-43C3-4228-BFF8CBCE24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6295" y="4105531"/>
                      <a:ext cx="996159" cy="2835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BE4A8377-05AA-43C3-4228-BFF8CBCE24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6295" y="4105531"/>
                      <a:ext cx="996159" cy="2835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24144186-2BF9-7B58-4E9B-135A86C61270}"/>
                      </a:ext>
                    </a:extLst>
                  </p14:cNvPr>
                  <p14:cNvContentPartPr/>
                  <p14:nvPr/>
                </p14:nvContentPartPr>
                <p14:xfrm>
                  <a:off x="6248223" y="3040162"/>
                  <a:ext cx="274" cy="324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24144186-2BF9-7B58-4E9B-135A86C6127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234523" y="2942962"/>
                    <a:ext cx="2740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5438B1C-0D54-F7F1-AC7C-456F82E87841}"/>
                      </a:ext>
                    </a:extLst>
                  </p:cNvPr>
                  <p:cNvSpPr txBox="1"/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5438B1C-0D54-F7F1-AC7C-456F82E878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2FE02D8-CDFD-193A-4652-BC00DD9EBC20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2FE02D8-CDFD-193A-4652-BC00DD9EBC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59E6855-8F32-DDA6-DDE7-0AB1963C654B}"/>
                  </a:ext>
                </a:extLst>
              </p:cNvPr>
              <p:cNvGrpSpPr/>
              <p:nvPr/>
            </p:nvGrpSpPr>
            <p:grpSpPr>
              <a:xfrm>
                <a:off x="5126907" y="1894136"/>
                <a:ext cx="3230123" cy="2592131"/>
                <a:chOff x="3667966" y="1198119"/>
                <a:chExt cx="4732257" cy="3212078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A85A9B8-D3C1-514F-CD2D-67EEE5262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5874" y="1198119"/>
                  <a:ext cx="3994797" cy="32120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6E16B09D-F2BF-F10B-FA69-C7ADF41D8C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04066" y="4048245"/>
                      <a:ext cx="996157" cy="2835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6E16B09D-F2BF-F10B-FA69-C7ADF41D8C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04066" y="4048245"/>
                      <a:ext cx="996157" cy="28355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967B3F15-A695-4C5B-D62C-AD3B47448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67966" y="2334889"/>
                  <a:ext cx="2571177" cy="20432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E0080C6-1F93-D03D-598E-7C36C6639E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4902" y="3022793"/>
                <a:ext cx="0" cy="1437609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893E904-E3E2-95E2-18AC-4C4F9BDCE1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6563" y="3462565"/>
                <a:ext cx="16724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52BCB522-1910-E1A6-8391-9B10325CA845}"/>
                      </a:ext>
                    </a:extLst>
                  </p:cNvPr>
                  <p:cNvSpPr txBox="1"/>
                  <p:nvPr/>
                </p:nvSpPr>
                <p:spPr>
                  <a:xfrm>
                    <a:off x="6618912" y="4528648"/>
                    <a:ext cx="679953" cy="2755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52BCB522-1910-E1A6-8391-9B10325CA8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8912" y="4528648"/>
                    <a:ext cx="679953" cy="27555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5087C73-3F0F-C3E0-E574-D7F080D01F47}"/>
                  </a:ext>
                </a:extLst>
              </p:cNvPr>
              <p:cNvCxnSpPr>
                <a:cxnSpLocks/>
                <a:endCxn id="92" idx="2"/>
              </p:cNvCxnSpPr>
              <p:nvPr/>
            </p:nvCxnSpPr>
            <p:spPr>
              <a:xfrm flipV="1">
                <a:off x="6823127" y="2600942"/>
                <a:ext cx="0" cy="192513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4218013-797B-1C17-EA55-CE1C6994E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8923" y="2563466"/>
                <a:ext cx="16724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87D72BD-EB35-BF89-CC7F-0964EEDDF341}"/>
                    </a:ext>
                  </a:extLst>
                </p:cNvPr>
                <p:cNvSpPr txBox="1"/>
                <p:nvPr/>
              </p:nvSpPr>
              <p:spPr>
                <a:xfrm>
                  <a:off x="4812384" y="3304566"/>
                  <a:ext cx="402844" cy="24588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87D72BD-EB35-BF89-CC7F-0964EEDD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384" y="3304566"/>
                  <a:ext cx="402844" cy="24588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D659987-1358-D2BE-3BEB-7A92405472BD}"/>
                </a:ext>
              </a:extLst>
            </p:cNvPr>
            <p:cNvGrpSpPr/>
            <p:nvPr/>
          </p:nvGrpSpPr>
          <p:grpSpPr>
            <a:xfrm>
              <a:off x="6910103" y="2589437"/>
              <a:ext cx="283875" cy="810569"/>
              <a:chOff x="6910103" y="2589437"/>
              <a:chExt cx="283875" cy="810569"/>
            </a:xfrm>
          </p:grpSpPr>
          <p:sp>
            <p:nvSpPr>
              <p:cNvPr id="76" name="Right Brace 75">
                <a:extLst>
                  <a:ext uri="{FF2B5EF4-FFF2-40B4-BE49-F238E27FC236}">
                    <a16:creationId xmlns:a16="http://schemas.microsoft.com/office/drawing/2014/main" id="{5DD61301-A92B-C05A-4F88-4E75DAF5B575}"/>
                  </a:ext>
                </a:extLst>
              </p:cNvPr>
              <p:cNvSpPr/>
              <p:nvPr/>
            </p:nvSpPr>
            <p:spPr>
              <a:xfrm>
                <a:off x="6910103" y="2589437"/>
                <a:ext cx="124044" cy="810569"/>
              </a:xfrm>
              <a:prstGeom prst="rightBrace">
                <a:avLst/>
              </a:prstGeom>
              <a:ln>
                <a:solidFill>
                  <a:srgbClr val="69030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EB33128-6E49-74AF-5A47-A39A51B3229A}"/>
                      </a:ext>
                    </a:extLst>
                  </p:cNvPr>
                  <p:cNvSpPr txBox="1"/>
                  <p:nvPr/>
                </p:nvSpPr>
                <p:spPr>
                  <a:xfrm>
                    <a:off x="7044622" y="2863757"/>
                    <a:ext cx="149356" cy="21537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EB33128-6E49-74AF-5A47-A39A51B322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4622" y="2863757"/>
                    <a:ext cx="149356" cy="21537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5000" r="-17857" b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7ADE883-63A5-57CC-A7EC-DCFBB8662A09}"/>
                    </a:ext>
                  </a:extLst>
                </p:cNvPr>
                <p:cNvSpPr txBox="1"/>
                <p:nvPr/>
              </p:nvSpPr>
              <p:spPr>
                <a:xfrm>
                  <a:off x="4831190" y="2406496"/>
                  <a:ext cx="382389" cy="2422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7ADE883-63A5-57CC-A7EC-DCFBB8662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1190" y="2406496"/>
                  <a:ext cx="382389" cy="2422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85BBCE93-0A92-8969-99B7-876F0DC4AD83}"/>
              </a:ext>
            </a:extLst>
          </p:cNvPr>
          <p:cNvSpPr>
            <a:spLocks/>
          </p:cNvSpPr>
          <p:nvPr/>
        </p:nvSpPr>
        <p:spPr>
          <a:xfrm rot="5400000" flipV="1">
            <a:off x="6011815" y="2467596"/>
            <a:ext cx="964559" cy="535297"/>
          </a:xfrm>
          <a:prstGeom prst="triangle">
            <a:avLst>
              <a:gd name="adj" fmla="val 4707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09AAB1AF-A529-3B10-758D-6B1B42B702BE}"/>
              </a:ext>
            </a:extLst>
          </p:cNvPr>
          <p:cNvSpPr/>
          <p:nvPr/>
        </p:nvSpPr>
        <p:spPr>
          <a:xfrm rot="5400000">
            <a:off x="6391590" y="4307363"/>
            <a:ext cx="141813" cy="472102"/>
          </a:xfrm>
          <a:prstGeom prst="rightBrace">
            <a:avLst/>
          </a:prstGeom>
          <a:ln>
            <a:solidFill>
              <a:srgbClr val="6903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5ABFA7-7304-9345-F75A-1A6DE8E9A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Special Case: Negative Taxes (Subsidies)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D0E796-C38C-759E-14E3-B96217378ACC}"/>
              </a:ext>
            </a:extLst>
          </p:cNvPr>
          <p:cNvCxnSpPr>
            <a:cxnSpLocks/>
          </p:cNvCxnSpPr>
          <p:nvPr/>
        </p:nvCxnSpPr>
        <p:spPr>
          <a:xfrm flipV="1">
            <a:off x="7014550" y="3891740"/>
            <a:ext cx="342680" cy="342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89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A036D1B-3818-D4B7-2BF3-2159E8BA2DA3}"/>
              </a:ext>
            </a:extLst>
          </p:cNvPr>
          <p:cNvSpPr txBox="1">
            <a:spLocks/>
          </p:cNvSpPr>
          <p:nvPr/>
        </p:nvSpPr>
        <p:spPr>
          <a:xfrm>
            <a:off x="19999" y="677648"/>
            <a:ext cx="8928934" cy="39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Suppose we have a subsidy on the demand for burgers.  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75CFFCD-CE82-F00A-C7A8-CBD89675840C}"/>
              </a:ext>
            </a:extLst>
          </p:cNvPr>
          <p:cNvGrpSpPr/>
          <p:nvPr/>
        </p:nvGrpSpPr>
        <p:grpSpPr>
          <a:xfrm>
            <a:off x="4337493" y="880016"/>
            <a:ext cx="4861921" cy="3888081"/>
            <a:chOff x="4702267" y="1400022"/>
            <a:chExt cx="4252729" cy="34009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F0EC619-D273-A329-E435-126920572FA7}"/>
                </a:ext>
              </a:extLst>
            </p:cNvPr>
            <p:cNvGrpSpPr/>
            <p:nvPr/>
          </p:nvGrpSpPr>
          <p:grpSpPr>
            <a:xfrm>
              <a:off x="4702267" y="1400022"/>
              <a:ext cx="4252729" cy="3400910"/>
              <a:chOff x="4702267" y="1400022"/>
              <a:chExt cx="4252729" cy="3400910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8D141E6-80B3-02F9-7034-DB2602359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9244" y="1569896"/>
                <a:ext cx="0" cy="29163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EAE6917-0E50-BCE5-BFCD-A5BB091DC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923" y="4486264"/>
                <a:ext cx="33801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65A3FE-330A-9A93-AE2D-A78E2A05030B}"/>
                  </a:ext>
                </a:extLst>
              </p:cNvPr>
              <p:cNvGrpSpPr/>
              <p:nvPr/>
            </p:nvGrpSpPr>
            <p:grpSpPr>
              <a:xfrm>
                <a:off x="5138923" y="1548309"/>
                <a:ext cx="3223592" cy="3252623"/>
                <a:chOff x="3685569" y="769582"/>
                <a:chExt cx="4722689" cy="40305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405990DB-A31E-26D6-4F6E-824A8B90B8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405990DB-A31E-26D6-4F6E-824A8B90B8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2E7D76A-61E6-AD30-B303-9483C0C95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869095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BE4A8377-05AA-43C3-4228-BFF8CBCE24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54913" y="4516560"/>
                      <a:ext cx="996159" cy="2835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BE4A8377-05AA-43C3-4228-BFF8CBCE24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54913" y="4516560"/>
                      <a:ext cx="996159" cy="2835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24144186-2BF9-7B58-4E9B-135A86C61270}"/>
                      </a:ext>
                    </a:extLst>
                  </p14:cNvPr>
                  <p14:cNvContentPartPr/>
                  <p14:nvPr/>
                </p14:nvContentPartPr>
                <p14:xfrm>
                  <a:off x="6248223" y="3040162"/>
                  <a:ext cx="274" cy="324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24144186-2BF9-7B58-4E9B-135A86C6127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234523" y="2942962"/>
                    <a:ext cx="2740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5438B1C-0D54-F7F1-AC7C-456F82E87841}"/>
                      </a:ext>
                    </a:extLst>
                  </p:cNvPr>
                  <p:cNvSpPr txBox="1"/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5438B1C-0D54-F7F1-AC7C-456F82E878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2FE02D8-CDFD-193A-4652-BC00DD9EBC20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2FE02D8-CDFD-193A-4652-BC00DD9EBC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59E6855-8F32-DDA6-DDE7-0AB1963C654B}"/>
                  </a:ext>
                </a:extLst>
              </p:cNvPr>
              <p:cNvGrpSpPr/>
              <p:nvPr/>
            </p:nvGrpSpPr>
            <p:grpSpPr>
              <a:xfrm>
                <a:off x="5173260" y="1894136"/>
                <a:ext cx="3183771" cy="2592131"/>
                <a:chOff x="3735874" y="1198119"/>
                <a:chExt cx="4664349" cy="3212078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A85A9B8-D3C1-514F-CD2D-67EEE5262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5874" y="1198119"/>
                  <a:ext cx="3994797" cy="32120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6E16B09D-F2BF-F10B-FA69-C7ADF41D8C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04066" y="4048245"/>
                      <a:ext cx="996157" cy="2835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6E16B09D-F2BF-F10B-FA69-C7ADF41D8C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04066" y="4048245"/>
                      <a:ext cx="996157" cy="28355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E0080C6-1F93-D03D-598E-7C36C6639E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4902" y="3022793"/>
                <a:ext cx="0" cy="1437609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893E904-E3E2-95E2-18AC-4C4F9BDCE1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6563" y="3462565"/>
                <a:ext cx="16724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5087C73-3F0F-C3E0-E574-D7F080D01F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23127" y="2600942"/>
                <a:ext cx="0" cy="192513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4218013-797B-1C17-EA55-CE1C6994E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8923" y="2563466"/>
                <a:ext cx="16724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51F43DA5-0AC2-A38F-31E1-0D27919078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6907" y="3018201"/>
                <a:ext cx="119975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87D72BD-EB35-BF89-CC7F-0964EEDDF341}"/>
                    </a:ext>
                  </a:extLst>
                </p:cNvPr>
                <p:cNvSpPr txBox="1"/>
                <p:nvPr/>
              </p:nvSpPr>
              <p:spPr>
                <a:xfrm>
                  <a:off x="4812384" y="3304566"/>
                  <a:ext cx="402844" cy="24588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87D72BD-EB35-BF89-CC7F-0964EEDD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384" y="3304566"/>
                  <a:ext cx="402844" cy="24588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EB33128-6E49-74AF-5A47-A39A51B3229A}"/>
                    </a:ext>
                  </a:extLst>
                </p:cNvPr>
                <p:cNvSpPr txBox="1"/>
                <p:nvPr/>
              </p:nvSpPr>
              <p:spPr>
                <a:xfrm>
                  <a:off x="5316230" y="2244741"/>
                  <a:ext cx="165790" cy="2153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EB33128-6E49-74AF-5A47-A39A51B322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6230" y="2244741"/>
                  <a:ext cx="165790" cy="215370"/>
                </a:xfrm>
                <a:prstGeom prst="rect">
                  <a:avLst/>
                </a:prstGeom>
                <a:blipFill>
                  <a:blip r:embed="rId10"/>
                  <a:stretch>
                    <a:fillRect l="-22581" r="-19355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7ADE883-63A5-57CC-A7EC-DCFBB8662A09}"/>
                    </a:ext>
                  </a:extLst>
                </p:cNvPr>
                <p:cNvSpPr txBox="1"/>
                <p:nvPr/>
              </p:nvSpPr>
              <p:spPr>
                <a:xfrm>
                  <a:off x="4831190" y="2406496"/>
                  <a:ext cx="382389" cy="2422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7ADE883-63A5-57CC-A7EC-DCFBB8662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1190" y="2406496"/>
                  <a:ext cx="382389" cy="2422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2E9651A-3375-3EA6-A687-1EBCF6B299AA}"/>
                    </a:ext>
                  </a:extLst>
                </p:cNvPr>
                <p:cNvSpPr txBox="1"/>
                <p:nvPr/>
              </p:nvSpPr>
              <p:spPr>
                <a:xfrm>
                  <a:off x="5420174" y="2706536"/>
                  <a:ext cx="173082" cy="2153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2E9651A-3375-3EA6-A687-1EBCF6B29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174" y="2706536"/>
                  <a:ext cx="173082" cy="215370"/>
                </a:xfrm>
                <a:prstGeom prst="rect">
                  <a:avLst/>
                </a:prstGeom>
                <a:blipFill>
                  <a:blip r:embed="rId12"/>
                  <a:stretch>
                    <a:fillRect l="-18182" r="-18182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830727-C488-6D9D-1A54-7C1494293AD2}"/>
                    </a:ext>
                  </a:extLst>
                </p:cNvPr>
                <p:cNvSpPr txBox="1"/>
                <p:nvPr/>
              </p:nvSpPr>
              <p:spPr>
                <a:xfrm>
                  <a:off x="5426260" y="3123428"/>
                  <a:ext cx="164949" cy="2153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830727-C488-6D9D-1A54-7C1494293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6260" y="3123428"/>
                  <a:ext cx="164949" cy="215370"/>
                </a:xfrm>
                <a:prstGeom prst="rect">
                  <a:avLst/>
                </a:prstGeom>
                <a:blipFill>
                  <a:blip r:embed="rId13"/>
                  <a:stretch>
                    <a:fillRect l="-19355" r="-19355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C4A6667-EBCB-134C-CB96-A7D770BB5B2A}"/>
                    </a:ext>
                  </a:extLst>
                </p:cNvPr>
                <p:cNvSpPr txBox="1"/>
                <p:nvPr/>
              </p:nvSpPr>
              <p:spPr>
                <a:xfrm>
                  <a:off x="5252442" y="3512717"/>
                  <a:ext cx="180540" cy="2153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C4A6667-EBCB-134C-CB96-A7D770BB5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442" y="3512717"/>
                  <a:ext cx="180540" cy="215370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14706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F647D4F-F745-3630-DB81-B629F8FF990D}"/>
                    </a:ext>
                  </a:extLst>
                </p:cNvPr>
                <p:cNvSpPr txBox="1"/>
                <p:nvPr/>
              </p:nvSpPr>
              <p:spPr>
                <a:xfrm>
                  <a:off x="6136628" y="3196102"/>
                  <a:ext cx="166855" cy="2153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F647D4F-F745-3630-DB81-B629F8FF99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628" y="3196102"/>
                  <a:ext cx="166855" cy="215370"/>
                </a:xfrm>
                <a:prstGeom prst="rect">
                  <a:avLst/>
                </a:prstGeom>
                <a:blipFill>
                  <a:blip r:embed="rId15"/>
                  <a:stretch>
                    <a:fillRect l="-22581" r="-16129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AF2DB81-D874-AC1F-60CF-BC0FBDE5F92A}"/>
                    </a:ext>
                  </a:extLst>
                </p:cNvPr>
                <p:cNvSpPr txBox="1"/>
                <p:nvPr/>
              </p:nvSpPr>
              <p:spPr>
                <a:xfrm>
                  <a:off x="6411322" y="3190201"/>
                  <a:ext cx="171959" cy="2153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AF2DB81-D874-AC1F-60CF-BC0FBDE5F9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322" y="3190201"/>
                  <a:ext cx="171959" cy="215370"/>
                </a:xfrm>
                <a:prstGeom prst="rect">
                  <a:avLst/>
                </a:prstGeom>
                <a:blipFill>
                  <a:blip r:embed="rId16"/>
                  <a:stretch>
                    <a:fillRect l="-18750" r="-1875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C622DE6-9315-88ED-A708-2BCA78CBDEDD}"/>
                    </a:ext>
                  </a:extLst>
                </p:cNvPr>
                <p:cNvSpPr txBox="1"/>
                <p:nvPr/>
              </p:nvSpPr>
              <p:spPr>
                <a:xfrm>
                  <a:off x="6567220" y="2895553"/>
                  <a:ext cx="186150" cy="2153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C622DE6-9315-88ED-A708-2BCA78CBDE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220" y="2895553"/>
                  <a:ext cx="186150" cy="215370"/>
                </a:xfrm>
                <a:prstGeom prst="rect">
                  <a:avLst/>
                </a:prstGeom>
                <a:blipFill>
                  <a:blip r:embed="rId17"/>
                  <a:stretch>
                    <a:fillRect l="-17143" r="-17143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26841A-CCA9-B196-8B93-61134423A6C5}"/>
                    </a:ext>
                  </a:extLst>
                </p:cNvPr>
                <p:cNvSpPr txBox="1"/>
                <p:nvPr/>
              </p:nvSpPr>
              <p:spPr>
                <a:xfrm>
                  <a:off x="6257300" y="2635154"/>
                  <a:ext cx="169661" cy="2153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26841A-CCA9-B196-8B93-61134423A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300" y="2635154"/>
                  <a:ext cx="169661" cy="215370"/>
                </a:xfrm>
                <a:prstGeom prst="rect">
                  <a:avLst/>
                </a:prstGeom>
                <a:blipFill>
                  <a:blip r:embed="rId18"/>
                  <a:stretch>
                    <a:fillRect l="-18750" r="-1875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Right Brace 96">
            <a:extLst>
              <a:ext uri="{FF2B5EF4-FFF2-40B4-BE49-F238E27FC236}">
                <a16:creationId xmlns:a16="http://schemas.microsoft.com/office/drawing/2014/main" id="{09AAB1AF-A529-3B10-758D-6B1B42B702BE}"/>
              </a:ext>
            </a:extLst>
          </p:cNvPr>
          <p:cNvSpPr/>
          <p:nvPr/>
        </p:nvSpPr>
        <p:spPr>
          <a:xfrm rot="5400000">
            <a:off x="6391590" y="4307363"/>
            <a:ext cx="141813" cy="472102"/>
          </a:xfrm>
          <a:prstGeom prst="rightBrace">
            <a:avLst/>
          </a:prstGeom>
          <a:ln>
            <a:solidFill>
              <a:srgbClr val="6903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5ABFA7-7304-9345-F75A-1A6DE8E9A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Special Case: Negative Taxes (Subsidies)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8A54100-3F43-16D4-0FA1-23A2ED4EA30F}"/>
              </a:ext>
            </a:extLst>
          </p:cNvPr>
          <p:cNvSpPr/>
          <p:nvPr/>
        </p:nvSpPr>
        <p:spPr>
          <a:xfrm>
            <a:off x="6861178" y="2239811"/>
            <a:ext cx="141813" cy="926681"/>
          </a:xfrm>
          <a:prstGeom prst="rightBrace">
            <a:avLst/>
          </a:prstGeom>
          <a:ln>
            <a:solidFill>
              <a:srgbClr val="6903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able 29">
            <a:extLst>
              <a:ext uri="{FF2B5EF4-FFF2-40B4-BE49-F238E27FC236}">
                <a16:creationId xmlns:a16="http://schemas.microsoft.com/office/drawing/2014/main" id="{B4BCCD9A-23D6-B28E-42BA-88B769EAB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10055"/>
              </p:ext>
            </p:extLst>
          </p:nvPr>
        </p:nvGraphicFramePr>
        <p:xfrm>
          <a:off x="148115" y="2049444"/>
          <a:ext cx="423093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567">
                  <a:extLst>
                    <a:ext uri="{9D8B030D-6E8A-4147-A177-3AD203B41FA5}">
                      <a16:colId xmlns:a16="http://schemas.microsoft.com/office/drawing/2014/main" val="2356574158"/>
                    </a:ext>
                  </a:extLst>
                </a:gridCol>
                <a:gridCol w="1335881">
                  <a:extLst>
                    <a:ext uri="{9D8B030D-6E8A-4147-A177-3AD203B41FA5}">
                      <a16:colId xmlns:a16="http://schemas.microsoft.com/office/drawing/2014/main" val="3625171274"/>
                    </a:ext>
                  </a:extLst>
                </a:gridCol>
                <a:gridCol w="1437484">
                  <a:extLst>
                    <a:ext uri="{9D8B030D-6E8A-4147-A177-3AD203B41FA5}">
                      <a16:colId xmlns:a16="http://schemas.microsoft.com/office/drawing/2014/main" val="28532766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Original Eq</a:t>
                      </a:r>
                      <a:endParaRPr lang="en-US" sz="1200" dirty="0"/>
                    </a:p>
                  </a:txBody>
                  <a:tcP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Subsidy</a:t>
                      </a:r>
                    </a:p>
                  </a:txBody>
                  <a:tcP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808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Consumer Surplus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A+B+C+F+G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316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Producer Surplus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C+D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B+C+D+E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8365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Gov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-(B+C+E+F+G+H)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638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Total Surplus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A+B+C+D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A+B+C+D+H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023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89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For Next Class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3DCD8C22-0BA2-1FB7-3948-72DFE0F15594}"/>
              </a:ext>
            </a:extLst>
          </p:cNvPr>
          <p:cNvSpPr txBox="1">
            <a:spLocks/>
          </p:cNvSpPr>
          <p:nvPr/>
        </p:nvSpPr>
        <p:spPr>
          <a:xfrm>
            <a:off x="142102" y="1481211"/>
            <a:ext cx="9049265" cy="2438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On the Next Episode: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Externalities. </a:t>
            </a:r>
            <a:endParaRPr lang="en-US" sz="1400" b="1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Readings: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. Mankiw 10</a:t>
            </a:r>
            <a:r>
              <a:rPr lang="en-US" sz="1400">
                <a:latin typeface="+mn-lt"/>
                <a:cs typeface="Times New Roman" panose="02020603050405020304" pitchFamily="18" charset="0"/>
              </a:rPr>
              <a:t>. </a:t>
            </a:r>
            <a:endParaRPr lang="en-US" sz="1400" b="1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9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863DFC-F769-1FFD-90F2-6C5240A658F7}"/>
              </a:ext>
            </a:extLst>
          </p:cNvPr>
          <p:cNvSpPr txBox="1">
            <a:spLocks/>
          </p:cNvSpPr>
          <p:nvPr/>
        </p:nvSpPr>
        <p:spPr>
          <a:xfrm>
            <a:off x="538314" y="2571750"/>
            <a:ext cx="7734222" cy="14788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30687B-7A7D-8F6B-9025-2A4EFABAC69E}"/>
              </a:ext>
            </a:extLst>
          </p:cNvPr>
          <p:cNvSpPr txBox="1">
            <a:spLocks/>
          </p:cNvSpPr>
          <p:nvPr/>
        </p:nvSpPr>
        <p:spPr>
          <a:xfrm>
            <a:off x="0" y="306218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SPEA-V-202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Contemporary Economic Issues in Public Affairs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B2BB0-25A8-51DD-1E72-4A1ECB509AE5}"/>
              </a:ext>
            </a:extLst>
          </p:cNvPr>
          <p:cNvSpPr/>
          <p:nvPr/>
        </p:nvSpPr>
        <p:spPr>
          <a:xfrm>
            <a:off x="0" y="1787777"/>
            <a:ext cx="9144000" cy="871464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Tax Policy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1602D2-5AC3-8AC2-F630-020397F6961F}"/>
              </a:ext>
            </a:extLst>
          </p:cNvPr>
          <p:cNvSpPr txBox="1">
            <a:spLocks/>
          </p:cNvSpPr>
          <p:nvPr/>
        </p:nvSpPr>
        <p:spPr>
          <a:xfrm>
            <a:off x="0" y="3140606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Luis Navarro</a:t>
            </a:r>
          </a:p>
        </p:txBody>
      </p:sp>
    </p:spTree>
    <p:extLst>
      <p:ext uri="{BB962C8B-B14F-4D97-AF65-F5344CB8AC3E}">
        <p14:creationId xmlns:p14="http://schemas.microsoft.com/office/powerpoint/2010/main" val="60461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5152ED97-74F2-FAE0-8C3F-68E6B95B3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Type of Taxes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CCD96F-2C38-2F07-661C-4B23997C6F53}"/>
              </a:ext>
            </a:extLst>
          </p:cNvPr>
          <p:cNvSpPr txBox="1">
            <a:spLocks/>
          </p:cNvSpPr>
          <p:nvPr/>
        </p:nvSpPr>
        <p:spPr>
          <a:xfrm>
            <a:off x="86372" y="881370"/>
            <a:ext cx="8638527" cy="582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In terms of which agent needs to pay the tax to the government, we have two types of taxes.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ED63EE3-EA7B-57F1-5404-7185EC0198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235" y="1499214"/>
                <a:ext cx="8859529" cy="2471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/>
                  <a:t>Taxes on Demand:</a:t>
                </a:r>
                <a:r>
                  <a:rPr lang="en-US" sz="1600" dirty="0"/>
                  <a:t> consumers are the ones required to pay the tax to the government. </a:t>
                </a:r>
              </a:p>
              <a:p>
                <a:r>
                  <a:rPr lang="en-US" sz="1600" b="1" dirty="0"/>
                  <a:t>Taxes on Supply:</a:t>
                </a:r>
                <a:r>
                  <a:rPr lang="en-US" sz="1600" dirty="0"/>
                  <a:t> producers are the ones required to pay the tax to the government. </a:t>
                </a:r>
              </a:p>
              <a:p>
                <a:r>
                  <a:rPr lang="en-US" sz="1600" dirty="0"/>
                  <a:t>In general, a tax raises the price buyers pay and lowers the price sellers receive.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ED63EE3-EA7B-57F1-5404-7185EC019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5" y="1499214"/>
                <a:ext cx="8859529" cy="2471714"/>
              </a:xfrm>
              <a:prstGeom prst="rect">
                <a:avLst/>
              </a:prstGeom>
              <a:blipFill>
                <a:blip r:embed="rId2"/>
                <a:stretch>
                  <a:fillRect l="-275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67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CC6FC10-F21E-CAED-CF6E-C7A51D938A9E}"/>
              </a:ext>
            </a:extLst>
          </p:cNvPr>
          <p:cNvSpPr txBox="1">
            <a:spLocks/>
          </p:cNvSpPr>
          <p:nvPr/>
        </p:nvSpPr>
        <p:spPr>
          <a:xfrm>
            <a:off x="223511" y="1749828"/>
            <a:ext cx="4870257" cy="247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Steps to analyze tax policy</a:t>
            </a:r>
          </a:p>
          <a:p>
            <a:pPr>
              <a:buClr>
                <a:srgbClr val="690304"/>
              </a:buClr>
              <a:buFont typeface="+mj-lt"/>
              <a:buAutoNum type="arabicPeriod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Who needs to pay the tax to the government? </a:t>
            </a:r>
          </a:p>
          <a:p>
            <a:pPr>
              <a:buClr>
                <a:srgbClr val="690304"/>
              </a:buClr>
              <a:buFont typeface="+mj-lt"/>
              <a:buAutoNum type="arabicPeriod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What is the effect on the curve of the agent that pays? </a:t>
            </a:r>
          </a:p>
          <a:p>
            <a:pPr>
              <a:buClr>
                <a:srgbClr val="690304"/>
              </a:buClr>
              <a:buFont typeface="+mj-lt"/>
              <a:buAutoNum type="arabicPeriod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What happens to the equilibrium?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F842DE-C687-4228-1AB6-E215F59D3D3F}"/>
              </a:ext>
            </a:extLst>
          </p:cNvPr>
          <p:cNvGrpSpPr/>
          <p:nvPr/>
        </p:nvGrpSpPr>
        <p:grpSpPr>
          <a:xfrm>
            <a:off x="4918021" y="1564502"/>
            <a:ext cx="4225979" cy="3249212"/>
            <a:chOff x="4153116" y="1081356"/>
            <a:chExt cx="4622415" cy="3595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8E5085-4D44-6D3F-3268-625A1A3B582C}"/>
                    </a:ext>
                  </a:extLst>
                </p:cNvPr>
                <p:cNvSpPr txBox="1"/>
                <p:nvPr/>
              </p:nvSpPr>
              <p:spPr>
                <a:xfrm>
                  <a:off x="4153116" y="2813973"/>
                  <a:ext cx="996156" cy="3650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8E5085-4D44-6D3F-3268-625A1A3B5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116" y="2813973"/>
                  <a:ext cx="996156" cy="3650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BEAC6D-D9CC-9D9B-CCEE-841F0C6C8CE8}"/>
                </a:ext>
              </a:extLst>
            </p:cNvPr>
            <p:cNvGrpSpPr/>
            <p:nvPr/>
          </p:nvGrpSpPr>
          <p:grpSpPr>
            <a:xfrm>
              <a:off x="4256714" y="1081356"/>
              <a:ext cx="4518817" cy="3595302"/>
              <a:chOff x="2910262" y="585830"/>
              <a:chExt cx="6366004" cy="4234887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A4973A6-A6BC-324E-40DF-D9BED519AA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A00C03-7929-CC69-8855-403B1B715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614039-E22D-3B18-9241-D71BFDD90B0B}"/>
                  </a:ext>
                </a:extLst>
              </p:cNvPr>
              <p:cNvGrpSpPr/>
              <p:nvPr/>
            </p:nvGrpSpPr>
            <p:grpSpPr>
              <a:xfrm>
                <a:off x="3685569" y="1115792"/>
                <a:ext cx="4712472" cy="2973337"/>
                <a:chOff x="3685569" y="1115792"/>
                <a:chExt cx="4712472" cy="29733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01883" y="1228895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01883" y="1228895"/>
                      <a:ext cx="996158" cy="34097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59714329-EDEB-0F4D-74C1-FC0A99812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852" y="585830"/>
                    <a:ext cx="996157" cy="5059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5852" y="585830"/>
                    <a:ext cx="996157" cy="50592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09" y="4225529"/>
                    <a:ext cx="996157" cy="5059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09" y="4225529"/>
                    <a:ext cx="996157" cy="5059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25124D5-7958-586E-E647-BF96EB88CF62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89123" cy="3094114"/>
                <a:chOff x="3711413" y="1335595"/>
                <a:chExt cx="4589123" cy="3094114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7862489-E574-1560-9AB2-5841E0A7E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7462A52-9DF5-D3A1-6F7D-63572F71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DAD805B-1CDA-B968-726A-C871C7968D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056" y="4390681"/>
                    <a:ext cx="996157" cy="43003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8056" y="4390681"/>
                    <a:ext cx="996157" cy="43003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6D3383-9692-C511-B891-BDAD134F4F38}"/>
                  </a:ext>
                </a:extLst>
              </p:cNvPr>
              <p:cNvSpPr txBox="1"/>
              <p:nvPr/>
            </p:nvSpPr>
            <p:spPr>
              <a:xfrm>
                <a:off x="3543931" y="592006"/>
                <a:ext cx="4853249" cy="505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400" b="1" dirty="0">
                    <a:cs typeface="Times New Roman" panose="02020603050405020304" pitchFamily="18" charset="0"/>
                  </a:rPr>
                  <a:t>Market for Burgers</a:t>
                </a:r>
                <a:endParaRPr lang="en-US" sz="1400" b="1" dirty="0">
                  <a:latin typeface="+mn-lt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/>
                  <p:nvPr/>
                </p:nvSpPr>
                <p:spPr>
                  <a:xfrm>
                    <a:off x="2984214" y="3887231"/>
                    <a:ext cx="996157" cy="43003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4214" y="3887231"/>
                    <a:ext cx="996157" cy="43003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/>
                  <p:nvPr/>
                </p:nvSpPr>
                <p:spPr>
                  <a:xfrm>
                    <a:off x="2910262" y="1139829"/>
                    <a:ext cx="996157" cy="43003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262" y="1139829"/>
                    <a:ext cx="996157" cy="43003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" name="Title 3">
            <a:extLst>
              <a:ext uri="{FF2B5EF4-FFF2-40B4-BE49-F238E27FC236}">
                <a16:creationId xmlns:a16="http://schemas.microsoft.com/office/drawing/2014/main" id="{68DAA891-A7CA-2BA8-2F9F-59A4B55B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Taxes in the Supply and Demand Model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A036D1B-3818-D4B7-2BF3-2159E8BA2DA3}"/>
              </a:ext>
            </a:extLst>
          </p:cNvPr>
          <p:cNvSpPr txBox="1">
            <a:spLocks/>
          </p:cNvSpPr>
          <p:nvPr/>
        </p:nvSpPr>
        <p:spPr>
          <a:xfrm>
            <a:off x="86372" y="685649"/>
            <a:ext cx="9057627" cy="874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Recall our market for burgers. Suppose the government is considering a new sales tax on burgers. 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How can we analyze the effects of this policy using our supply and demand diagram? </a:t>
            </a:r>
            <a:endParaRPr lang="en-US" sz="16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08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72CC650A-4852-FA14-E1EF-DFF98853F769}"/>
              </a:ext>
            </a:extLst>
          </p:cNvPr>
          <p:cNvGrpSpPr/>
          <p:nvPr/>
        </p:nvGrpSpPr>
        <p:grpSpPr>
          <a:xfrm>
            <a:off x="4570192" y="1400022"/>
            <a:ext cx="4384804" cy="3376340"/>
            <a:chOff x="4570192" y="1400022"/>
            <a:chExt cx="4384804" cy="3376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8E5085-4D44-6D3F-3268-625A1A3B582C}"/>
                    </a:ext>
                  </a:extLst>
                </p:cNvPr>
                <p:cNvSpPr txBox="1"/>
                <p:nvPr/>
              </p:nvSpPr>
              <p:spPr>
                <a:xfrm>
                  <a:off x="4570192" y="2950069"/>
                  <a:ext cx="957900" cy="3470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8E5085-4D44-6D3F-3268-625A1A3B5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192" y="2950069"/>
                  <a:ext cx="957900" cy="3470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61A8C16-99BC-1CB9-0B5E-F5E32EBFFDFC}"/>
                </a:ext>
              </a:extLst>
            </p:cNvPr>
            <p:cNvGrpSpPr/>
            <p:nvPr/>
          </p:nvGrpSpPr>
          <p:grpSpPr>
            <a:xfrm>
              <a:off x="4609717" y="1400022"/>
              <a:ext cx="4345279" cy="3376340"/>
              <a:chOff x="4609717" y="1400022"/>
              <a:chExt cx="4345279" cy="3376340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A4973A6-A6BC-324E-40DF-D9BED519AA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9244" y="1569896"/>
                <a:ext cx="0" cy="29163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A00C03-7929-CC69-8855-403B1B715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923" y="4486264"/>
                <a:ext cx="33801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614039-E22D-3B18-9241-D71BFDD90B0B}"/>
                  </a:ext>
                </a:extLst>
              </p:cNvPr>
              <p:cNvGrpSpPr/>
              <p:nvPr/>
            </p:nvGrpSpPr>
            <p:grpSpPr>
              <a:xfrm>
                <a:off x="5138923" y="1548309"/>
                <a:ext cx="3223592" cy="2924404"/>
                <a:chOff x="3685569" y="769582"/>
                <a:chExt cx="4722689" cy="36238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59714329-EDEB-0F4D-74C1-FC0A99812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869095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DC89CF40-50B2-9990-0A8A-15F0B8F286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10970" y="4069224"/>
                      <a:ext cx="996158" cy="3241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DC89CF40-50B2-9990-0A8A-15F0B8F286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0970" y="4069224"/>
                      <a:ext cx="996158" cy="32417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14:cNvPr>
                  <p14:cNvContentPartPr/>
                  <p14:nvPr/>
                </p14:nvContentPartPr>
                <p14:xfrm>
                  <a:off x="6248223" y="3040162"/>
                  <a:ext cx="274" cy="324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234523" y="2942962"/>
                    <a:ext cx="2740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/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25124D5-7958-586E-E647-BF96EB88CF62}"/>
                  </a:ext>
                </a:extLst>
              </p:cNvPr>
              <p:cNvGrpSpPr/>
              <p:nvPr/>
            </p:nvGrpSpPr>
            <p:grpSpPr>
              <a:xfrm>
                <a:off x="5133173" y="2005079"/>
                <a:ext cx="3155813" cy="2496934"/>
                <a:chOff x="3677146" y="1335595"/>
                <a:chExt cx="4623390" cy="3094114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7862489-E574-1560-9AB2-5841E0A7E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75CBC5FE-A08A-E3E2-417B-682717006F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7146" y="1976822"/>
                  <a:ext cx="2922793" cy="23874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7462A52-9DF5-D3A1-6F7D-63572F71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6563" y="3087234"/>
                <a:ext cx="1079272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DAD805B-1CDA-B968-726A-C871C7968D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8498" y="3087234"/>
                <a:ext cx="0" cy="1361487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859" y="4429325"/>
                    <a:ext cx="679953" cy="3470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859" y="4429325"/>
                    <a:ext cx="679953" cy="34703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/>
                  <p:nvPr/>
                </p:nvSpPr>
                <p:spPr>
                  <a:xfrm>
                    <a:off x="4683166" y="3921340"/>
                    <a:ext cx="679953" cy="3470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3166" y="3921340"/>
                    <a:ext cx="679953" cy="34703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/>
                  <p:nvPr/>
                </p:nvSpPr>
                <p:spPr>
                  <a:xfrm>
                    <a:off x="4609717" y="1847096"/>
                    <a:ext cx="679952" cy="3470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9717" y="1847096"/>
                    <a:ext cx="679952" cy="34703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E427322-756D-0EBC-47C6-6BF234527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4536" y="3297106"/>
                <a:ext cx="0" cy="11754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183E3E7-1219-F554-FE44-F2CA8BF5D02D}"/>
                      </a:ext>
                    </a:extLst>
                  </p:cNvPr>
                  <p:cNvSpPr txBox="1"/>
                  <p:nvPr/>
                </p:nvSpPr>
                <p:spPr>
                  <a:xfrm>
                    <a:off x="5635156" y="4443074"/>
                    <a:ext cx="679953" cy="2751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183E3E7-1219-F554-FE44-F2CA8BF5D0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156" y="4443074"/>
                    <a:ext cx="679953" cy="27516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CCE3E64-F3DB-B6D5-D4AA-EE49E952DEAA}"/>
                      </a:ext>
                    </a:extLst>
                  </p:cNvPr>
                  <p:cNvSpPr txBox="1"/>
                  <p:nvPr/>
                </p:nvSpPr>
                <p:spPr>
                  <a:xfrm>
                    <a:off x="4725418" y="3187403"/>
                    <a:ext cx="679953" cy="2751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CCE3E64-F3DB-B6D5-D4AA-EE49E952DE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5418" y="3187403"/>
                    <a:ext cx="679953" cy="27516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E1C0B9-F2A2-0B92-E4FB-68DE2AD91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6563" y="3324984"/>
                <a:ext cx="847972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itle 3">
            <a:extLst>
              <a:ext uri="{FF2B5EF4-FFF2-40B4-BE49-F238E27FC236}">
                <a16:creationId xmlns:a16="http://schemas.microsoft.com/office/drawing/2014/main" id="{68DAA891-A7CA-2BA8-2F9F-59A4B55B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Taxes in the Supply and Demand Model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A036D1B-3818-D4B7-2BF3-2159E8BA2DA3}"/>
              </a:ext>
            </a:extLst>
          </p:cNvPr>
          <p:cNvSpPr txBox="1">
            <a:spLocks/>
          </p:cNvSpPr>
          <p:nvPr/>
        </p:nvSpPr>
        <p:spPr>
          <a:xfrm>
            <a:off x="86373" y="664808"/>
            <a:ext cx="8928934" cy="726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Recall the market for burgers. Suppose the government imposes a 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sales tax on consumers equivalent to $2 for each burger purchased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. How does this look in our supply and demand diagram?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A7DF92-634B-F6AE-46C2-27505D5987C7}"/>
                  </a:ext>
                </a:extLst>
              </p:cNvPr>
              <p:cNvSpPr txBox="1"/>
              <p:nvPr/>
            </p:nvSpPr>
            <p:spPr>
              <a:xfrm>
                <a:off x="1225507" y="1396240"/>
                <a:ext cx="15191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=10 −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A7DF92-634B-F6AE-46C2-27505D598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507" y="1396240"/>
                <a:ext cx="1519134" cy="246221"/>
              </a:xfrm>
              <a:prstGeom prst="rect">
                <a:avLst/>
              </a:prstGeom>
              <a:blipFill>
                <a:blip r:embed="rId16"/>
                <a:stretch>
                  <a:fillRect l="-3213" r="-2008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F82DA3-13F3-CC74-4D64-21FF1181F040}"/>
              </a:ext>
            </a:extLst>
          </p:cNvPr>
          <p:cNvSpPr txBox="1"/>
          <p:nvPr/>
        </p:nvSpPr>
        <p:spPr>
          <a:xfrm>
            <a:off x="239072" y="1357655"/>
            <a:ext cx="10221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  <a:cs typeface="Times New Roman" panose="02020603050405020304" pitchFamily="18" charset="0"/>
              </a:rPr>
              <a:t>Before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70808B-F400-FDC8-2660-484B99BE7731}"/>
                  </a:ext>
                </a:extLst>
              </p:cNvPr>
              <p:cNvSpPr txBox="1"/>
              <p:nvPr/>
            </p:nvSpPr>
            <p:spPr>
              <a:xfrm>
                <a:off x="1222151" y="2392466"/>
                <a:ext cx="20208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=10 −(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70808B-F400-FDC8-2660-484B99BE7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151" y="2392466"/>
                <a:ext cx="2020874" cy="246221"/>
              </a:xfrm>
              <a:prstGeom prst="rect">
                <a:avLst/>
              </a:prstGeom>
              <a:blipFill>
                <a:blip r:embed="rId17"/>
                <a:stretch>
                  <a:fillRect l="-2410" r="-2711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ED47BBA-86F6-6BD5-3EC9-1F8877CA77F4}"/>
              </a:ext>
            </a:extLst>
          </p:cNvPr>
          <p:cNvSpPr txBox="1"/>
          <p:nvPr/>
        </p:nvSpPr>
        <p:spPr>
          <a:xfrm>
            <a:off x="296602" y="2320041"/>
            <a:ext cx="10221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  <a:cs typeface="Times New Roman" panose="02020603050405020304" pitchFamily="18" charset="0"/>
              </a:rPr>
              <a:t>After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2AC48D-8933-F13D-2D7F-DA8E587BFA4D}"/>
              </a:ext>
            </a:extLst>
          </p:cNvPr>
          <p:cNvSpPr txBox="1"/>
          <p:nvPr/>
        </p:nvSpPr>
        <p:spPr>
          <a:xfrm>
            <a:off x="189004" y="1757512"/>
            <a:ext cx="4725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For each burger purchased by the consumer, the government will take $2 from the price at which is bought.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EE0149-E67B-C352-1426-C99F021879FC}"/>
                  </a:ext>
                </a:extLst>
              </p:cNvPr>
              <p:cNvSpPr txBox="1"/>
              <p:nvPr/>
            </p:nvSpPr>
            <p:spPr>
              <a:xfrm>
                <a:off x="1261263" y="2802198"/>
                <a:ext cx="13604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=8−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EE0149-E67B-C352-1426-C99F02187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63" y="2802198"/>
                <a:ext cx="1360437" cy="246221"/>
              </a:xfrm>
              <a:prstGeom prst="rect">
                <a:avLst/>
              </a:prstGeom>
              <a:blipFill>
                <a:blip r:embed="rId18"/>
                <a:stretch>
                  <a:fillRect l="-4036" r="-1794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4D1CF96-77BF-D0D3-13DD-707FFF6A1A62}"/>
              </a:ext>
            </a:extLst>
          </p:cNvPr>
          <p:cNvSpPr txBox="1"/>
          <p:nvPr/>
        </p:nvSpPr>
        <p:spPr>
          <a:xfrm>
            <a:off x="3543014" y="3304566"/>
            <a:ext cx="1542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dirty="0"/>
              <a:t>Price sellers receive</a:t>
            </a:r>
            <a:endParaRPr lang="en-US" sz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940B6F-C5B7-B637-9599-80DF4A2F0574}"/>
              </a:ext>
            </a:extLst>
          </p:cNvPr>
          <p:cNvGrpSpPr/>
          <p:nvPr/>
        </p:nvGrpSpPr>
        <p:grpSpPr>
          <a:xfrm>
            <a:off x="384960" y="3658751"/>
            <a:ext cx="665567" cy="519476"/>
            <a:chOff x="384960" y="3658751"/>
            <a:chExt cx="665567" cy="519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6292167-1EF6-71F8-8457-781EED112388}"/>
                    </a:ext>
                  </a:extLst>
                </p:cNvPr>
                <p:cNvSpPr txBox="1"/>
                <p:nvPr/>
              </p:nvSpPr>
              <p:spPr>
                <a:xfrm>
                  <a:off x="391492" y="3658751"/>
                  <a:ext cx="6517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6292167-1EF6-71F8-8457-781EED112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92" y="3658751"/>
                  <a:ext cx="651717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5607" r="-5607" b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59D4AA3-233B-CCEF-BBAF-22FFF5222E31}"/>
                    </a:ext>
                  </a:extLst>
                </p:cNvPr>
                <p:cNvSpPr txBox="1"/>
                <p:nvPr/>
              </p:nvSpPr>
              <p:spPr>
                <a:xfrm>
                  <a:off x="384960" y="3932006"/>
                  <a:ext cx="66556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59D4AA3-233B-CCEF-BBAF-22FFF5222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60" y="3932006"/>
                  <a:ext cx="665567" cy="246221"/>
                </a:xfrm>
                <a:prstGeom prst="rect">
                  <a:avLst/>
                </a:prstGeom>
                <a:blipFill>
                  <a:blip r:embed="rId20"/>
                  <a:stretch>
                    <a:fillRect l="-8257" r="-5505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03CD1B-8F2D-114C-0472-4DF526D09DB9}"/>
              </a:ext>
            </a:extLst>
          </p:cNvPr>
          <p:cNvGrpSpPr/>
          <p:nvPr/>
        </p:nvGrpSpPr>
        <p:grpSpPr>
          <a:xfrm>
            <a:off x="1086990" y="2747024"/>
            <a:ext cx="1756473" cy="696443"/>
            <a:chOff x="1086990" y="2747024"/>
            <a:chExt cx="1756473" cy="6964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D5407DA-8A30-A321-2EC2-3F2A8FB4D34A}"/>
                    </a:ext>
                  </a:extLst>
                </p:cNvPr>
                <p:cNvSpPr txBox="1"/>
                <p:nvPr/>
              </p:nvSpPr>
              <p:spPr>
                <a:xfrm>
                  <a:off x="1268033" y="3123587"/>
                  <a:ext cx="133472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D5407DA-8A30-A321-2EC2-3F2A8FB4D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8033" y="3123587"/>
                  <a:ext cx="1334724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3653" r="-2740"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41D3C2-30AE-800F-03F3-00BF87BDD371}"/>
                </a:ext>
              </a:extLst>
            </p:cNvPr>
            <p:cNvSpPr/>
            <p:nvPr/>
          </p:nvSpPr>
          <p:spPr>
            <a:xfrm>
              <a:off x="1086990" y="2747024"/>
              <a:ext cx="1756473" cy="696443"/>
            </a:xfrm>
            <a:prstGeom prst="rect">
              <a:avLst/>
            </a:prstGeom>
            <a:noFill/>
            <a:ln w="28575">
              <a:solidFill>
                <a:srgbClr val="69030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C9D1FE-73D2-F1A8-6A81-8C324147F47F}"/>
              </a:ext>
            </a:extLst>
          </p:cNvPr>
          <p:cNvGrpSpPr/>
          <p:nvPr/>
        </p:nvGrpSpPr>
        <p:grpSpPr>
          <a:xfrm>
            <a:off x="3645024" y="2811503"/>
            <a:ext cx="1270535" cy="522618"/>
            <a:chOff x="3645024" y="2811503"/>
            <a:chExt cx="1270535" cy="522618"/>
          </a:xfrm>
        </p:grpSpPr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488ADE75-5095-C581-036E-BC10DEC72AAA}"/>
                </a:ext>
              </a:extLst>
            </p:cNvPr>
            <p:cNvSpPr/>
            <p:nvPr/>
          </p:nvSpPr>
          <p:spPr>
            <a:xfrm rot="10800000">
              <a:off x="4791515" y="2811503"/>
              <a:ext cx="124044" cy="522618"/>
            </a:xfrm>
            <a:prstGeom prst="rightBrace">
              <a:avLst/>
            </a:prstGeom>
            <a:ln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AC61C0-F01F-8996-3AE7-18B49CF2CF10}"/>
                    </a:ext>
                  </a:extLst>
                </p:cNvPr>
                <p:cNvSpPr txBox="1"/>
                <p:nvPr/>
              </p:nvSpPr>
              <p:spPr>
                <a:xfrm>
                  <a:off x="3645024" y="2926341"/>
                  <a:ext cx="112864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AC61C0-F01F-8996-3AE7-18B49CF2C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024" y="2926341"/>
                  <a:ext cx="1128642" cy="246221"/>
                </a:xfrm>
                <a:prstGeom prst="rect">
                  <a:avLst/>
                </a:prstGeom>
                <a:blipFill>
                  <a:blip r:embed="rId22"/>
                  <a:stretch>
                    <a:fillRect l="-3243" b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2D5FA50-4819-F38F-A054-A1D10D2595C5}"/>
              </a:ext>
            </a:extLst>
          </p:cNvPr>
          <p:cNvGrpSpPr/>
          <p:nvPr/>
        </p:nvGrpSpPr>
        <p:grpSpPr>
          <a:xfrm>
            <a:off x="3543014" y="2511059"/>
            <a:ext cx="2461522" cy="786047"/>
            <a:chOff x="3543014" y="2511059"/>
            <a:chExt cx="2461522" cy="78604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52ED61D-20BB-FE87-408C-5B1CBB836AAD}"/>
                </a:ext>
              </a:extLst>
            </p:cNvPr>
            <p:cNvSpPr txBox="1"/>
            <p:nvPr/>
          </p:nvSpPr>
          <p:spPr>
            <a:xfrm>
              <a:off x="3543014" y="2511059"/>
              <a:ext cx="154299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i="1" dirty="0"/>
                <a:t>Price buyers pay</a:t>
              </a:r>
              <a:endParaRPr lang="en-US" sz="120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29CD19E-916A-A8E6-9856-5357CDC7674B}"/>
                </a:ext>
              </a:extLst>
            </p:cNvPr>
            <p:cNvGrpSpPr/>
            <p:nvPr/>
          </p:nvGrpSpPr>
          <p:grpSpPr>
            <a:xfrm>
              <a:off x="4714915" y="2675720"/>
              <a:ext cx="1289621" cy="621386"/>
              <a:chOff x="4714915" y="2675720"/>
              <a:chExt cx="1289621" cy="62138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AE7C618-776A-7FEE-0894-38A10AC0D9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8923" y="2828349"/>
                <a:ext cx="864259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14FCCAD-817B-722F-2E8B-5D4714CE8FCE}"/>
                      </a:ext>
                    </a:extLst>
                  </p:cNvPr>
                  <p:cNvSpPr txBox="1"/>
                  <p:nvPr/>
                </p:nvSpPr>
                <p:spPr>
                  <a:xfrm>
                    <a:off x="4714915" y="2675720"/>
                    <a:ext cx="679953" cy="2751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14FCCAD-817B-722F-2E8B-5D4714CE8F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4915" y="2675720"/>
                    <a:ext cx="679953" cy="27516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7554A0C-13A4-BAFB-1BB5-86B230884D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4536" y="2802198"/>
                <a:ext cx="0" cy="49490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ED781F0-2EDF-00D5-2B34-A0C904688288}"/>
              </a:ext>
            </a:extLst>
          </p:cNvPr>
          <p:cNvGrpSpPr/>
          <p:nvPr/>
        </p:nvGrpSpPr>
        <p:grpSpPr>
          <a:xfrm>
            <a:off x="2022306" y="3918721"/>
            <a:ext cx="1083758" cy="524353"/>
            <a:chOff x="1965226" y="3904972"/>
            <a:chExt cx="1083758" cy="524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F5C0143-D571-3B6B-9A33-EF87AC0A1F17}"/>
                    </a:ext>
                  </a:extLst>
                </p:cNvPr>
                <p:cNvSpPr txBox="1"/>
                <p:nvPr/>
              </p:nvSpPr>
              <p:spPr>
                <a:xfrm>
                  <a:off x="1984554" y="4183104"/>
                  <a:ext cx="6534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F5C0143-D571-3B6B-9A33-EF87AC0A1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554" y="4183104"/>
                  <a:ext cx="653448" cy="246221"/>
                </a:xfrm>
                <a:prstGeom prst="rect">
                  <a:avLst/>
                </a:prstGeom>
                <a:blipFill>
                  <a:blip r:embed="rId24"/>
                  <a:stretch>
                    <a:fillRect l="-6542" r="-4673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3C5F9F7-DB4A-6C5B-6001-D5A9FDC122B8}"/>
                    </a:ext>
                  </a:extLst>
                </p:cNvPr>
                <p:cNvSpPr txBox="1"/>
                <p:nvPr/>
              </p:nvSpPr>
              <p:spPr>
                <a:xfrm>
                  <a:off x="1965226" y="3904972"/>
                  <a:ext cx="108375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3C5F9F7-DB4A-6C5B-6001-D5A9FDC122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226" y="3904972"/>
                  <a:ext cx="1083758" cy="246221"/>
                </a:xfrm>
                <a:prstGeom prst="rect">
                  <a:avLst/>
                </a:prstGeom>
                <a:blipFill>
                  <a:blip r:embed="rId25"/>
                  <a:stretch>
                    <a:fillRect l="-3933" r="-16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5496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4" grpId="0"/>
      <p:bldP spid="26" grpId="0"/>
      <p:bldP spid="27" grpId="0"/>
      <p:bldP spid="42" grpId="0"/>
      <p:bldP spid="43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68DAA891-A7CA-2BA8-2F9F-59A4B55B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Welfare Effects of Taxation: Direct Effects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A036D1B-3818-D4B7-2BF3-2159E8BA2DA3}"/>
              </a:ext>
            </a:extLst>
          </p:cNvPr>
          <p:cNvSpPr txBox="1">
            <a:spLocks/>
          </p:cNvSpPr>
          <p:nvPr/>
        </p:nvSpPr>
        <p:spPr>
          <a:xfrm>
            <a:off x="19998" y="735144"/>
            <a:ext cx="4552001" cy="90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Revenue raised by the government is the direct effect of taxation on welfare.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048F0-672A-7FEE-BE4B-27FC6ADC400C}"/>
                  </a:ext>
                </a:extLst>
              </p:cNvPr>
              <p:cNvSpPr txBox="1"/>
              <p:nvPr/>
            </p:nvSpPr>
            <p:spPr>
              <a:xfrm>
                <a:off x="191242" y="1414772"/>
                <a:ext cx="4138986" cy="3016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Government revenue is determined by the quantity consumed after the tax, and the amount of the tax.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𝑇𝑎𝑥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𝑅𝑒𝑣𝑒𝑛𝑢𝑒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 our supply and demand diagram, it is given by the square delimited by the change in prices and quantity consumed after the tax.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Before the tax, the revenue was part of the total surplus, but now is owned by the government.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048F0-672A-7FEE-BE4B-27FC6ADC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42" y="1414772"/>
                <a:ext cx="4138986" cy="3016210"/>
              </a:xfrm>
              <a:prstGeom prst="rect">
                <a:avLst/>
              </a:prstGeom>
              <a:blipFill>
                <a:blip r:embed="rId2"/>
                <a:stretch>
                  <a:fillRect l="-147" t="-404" b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275CFFCD-CE82-F00A-C7A8-CBD89675840C}"/>
              </a:ext>
            </a:extLst>
          </p:cNvPr>
          <p:cNvGrpSpPr/>
          <p:nvPr/>
        </p:nvGrpSpPr>
        <p:grpSpPr>
          <a:xfrm>
            <a:off x="4231268" y="880016"/>
            <a:ext cx="4967729" cy="3898835"/>
            <a:chOff x="4609717" y="1400022"/>
            <a:chExt cx="4345279" cy="341031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F0EC619-D273-A329-E435-126920572FA7}"/>
                </a:ext>
              </a:extLst>
            </p:cNvPr>
            <p:cNvGrpSpPr/>
            <p:nvPr/>
          </p:nvGrpSpPr>
          <p:grpSpPr>
            <a:xfrm>
              <a:off x="4609717" y="1400022"/>
              <a:ext cx="4345279" cy="3410317"/>
              <a:chOff x="4609717" y="1400022"/>
              <a:chExt cx="4345279" cy="3410317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8D141E6-80B3-02F9-7034-DB2602359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9244" y="1569896"/>
                <a:ext cx="0" cy="29163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EAE6917-0E50-BCE5-BFCD-A5BB091DC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923" y="4486264"/>
                <a:ext cx="33801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65A3FE-330A-9A93-AE2D-A78E2A05030B}"/>
                  </a:ext>
                </a:extLst>
              </p:cNvPr>
              <p:cNvGrpSpPr/>
              <p:nvPr/>
            </p:nvGrpSpPr>
            <p:grpSpPr>
              <a:xfrm>
                <a:off x="5138923" y="1548309"/>
                <a:ext cx="3223592" cy="2924404"/>
                <a:chOff x="3685569" y="769582"/>
                <a:chExt cx="4722689" cy="36238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405990DB-A31E-26D6-4F6E-824A8B90B8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405990DB-A31E-26D6-4F6E-824A8B90B8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2E7D76A-61E6-AD30-B303-9483C0C95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869095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BE4A8377-05AA-43C3-4228-BFF8CBCE24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10970" y="4069224"/>
                      <a:ext cx="996158" cy="3241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BE4A8377-05AA-43C3-4228-BFF8CBCE24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0970" y="4069224"/>
                      <a:ext cx="996158" cy="32417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24144186-2BF9-7B58-4E9B-135A86C61270}"/>
                      </a:ext>
                    </a:extLst>
                  </p14:cNvPr>
                  <p14:cNvContentPartPr/>
                  <p14:nvPr/>
                </p14:nvContentPartPr>
                <p14:xfrm>
                  <a:off x="6248223" y="3040162"/>
                  <a:ext cx="274" cy="324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24144186-2BF9-7B58-4E9B-135A86C6127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234523" y="2942962"/>
                    <a:ext cx="2740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5438B1C-0D54-F7F1-AC7C-456F82E87841}"/>
                      </a:ext>
                    </a:extLst>
                  </p:cNvPr>
                  <p:cNvSpPr txBox="1"/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5438B1C-0D54-F7F1-AC7C-456F82E878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2FE02D8-CDFD-193A-4652-BC00DD9EBC20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2FE02D8-CDFD-193A-4652-BC00DD9EBC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59E6855-8F32-DDA6-DDE7-0AB1963C654B}"/>
                  </a:ext>
                </a:extLst>
              </p:cNvPr>
              <p:cNvGrpSpPr/>
              <p:nvPr/>
            </p:nvGrpSpPr>
            <p:grpSpPr>
              <a:xfrm>
                <a:off x="5126907" y="2005079"/>
                <a:ext cx="3162079" cy="2496934"/>
                <a:chOff x="3667966" y="1335595"/>
                <a:chExt cx="4632570" cy="3094114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A85A9B8-D3C1-514F-CD2D-67EEE5262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6E16B09D-F2BF-F10B-FA69-C7ADF41D8C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6E16B09D-F2BF-F10B-FA69-C7ADF41D8C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967B3F15-A695-4C5B-D62C-AD3B47448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67966" y="2334888"/>
                  <a:ext cx="2571177" cy="20432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6E613512-FC55-C96C-5FD3-2E3B6A013E64}"/>
                      </a:ext>
                    </a:extLst>
                  </p:cNvPr>
                  <p:cNvSpPr txBox="1"/>
                  <p:nvPr/>
                </p:nvSpPr>
                <p:spPr>
                  <a:xfrm>
                    <a:off x="4609717" y="1847096"/>
                    <a:ext cx="679952" cy="3470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6E613512-FC55-C96C-5FD3-2E3B6A013E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9717" y="1847096"/>
                    <a:ext cx="679952" cy="34703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E0080C6-1F93-D03D-598E-7C36C6639E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6374" y="2613175"/>
                <a:ext cx="0" cy="1866791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893E904-E3E2-95E2-18AC-4C4F9BDCE1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6563" y="3462565"/>
                <a:ext cx="67279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52BCB522-1910-E1A6-8391-9B10325CA845}"/>
                      </a:ext>
                    </a:extLst>
                  </p:cNvPr>
                  <p:cNvSpPr txBox="1"/>
                  <p:nvPr/>
                </p:nvSpPr>
                <p:spPr>
                  <a:xfrm>
                    <a:off x="5708360" y="4534788"/>
                    <a:ext cx="679953" cy="2755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52BCB522-1910-E1A6-8391-9B10325CA8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360" y="4534788"/>
                    <a:ext cx="679953" cy="27555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5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84BBDDA9-0FFB-5236-07F0-57264D91D9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4812" y="3113067"/>
                <a:ext cx="0" cy="1383367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87D72BD-EB35-BF89-CC7F-0964EEDDF341}"/>
                    </a:ext>
                  </a:extLst>
                </p:cNvPr>
                <p:cNvSpPr txBox="1"/>
                <p:nvPr/>
              </p:nvSpPr>
              <p:spPr>
                <a:xfrm>
                  <a:off x="4812384" y="3304566"/>
                  <a:ext cx="402844" cy="2811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87D72BD-EB35-BF89-CC7F-0964EEDD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384" y="3304566"/>
                  <a:ext cx="402844" cy="28110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D659987-1358-D2BE-3BEB-7A92405472BD}"/>
                </a:ext>
              </a:extLst>
            </p:cNvPr>
            <p:cNvGrpSpPr/>
            <p:nvPr/>
          </p:nvGrpSpPr>
          <p:grpSpPr>
            <a:xfrm>
              <a:off x="4831190" y="2685448"/>
              <a:ext cx="259690" cy="652570"/>
              <a:chOff x="4831190" y="2685448"/>
              <a:chExt cx="259690" cy="652570"/>
            </a:xfrm>
          </p:grpSpPr>
          <p:sp>
            <p:nvSpPr>
              <p:cNvPr id="76" name="Right Brace 75">
                <a:extLst>
                  <a:ext uri="{FF2B5EF4-FFF2-40B4-BE49-F238E27FC236}">
                    <a16:creationId xmlns:a16="http://schemas.microsoft.com/office/drawing/2014/main" id="{5DD61301-A92B-C05A-4F88-4E75DAF5B575}"/>
                  </a:ext>
                </a:extLst>
              </p:cNvPr>
              <p:cNvSpPr/>
              <p:nvPr/>
            </p:nvSpPr>
            <p:spPr>
              <a:xfrm rot="10800000">
                <a:off x="4966836" y="2685448"/>
                <a:ext cx="124044" cy="652570"/>
              </a:xfrm>
              <a:prstGeom prst="rightBrace">
                <a:avLst/>
              </a:prstGeom>
              <a:ln>
                <a:solidFill>
                  <a:srgbClr val="69030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EB33128-6E49-74AF-5A47-A39A51B3229A}"/>
                      </a:ext>
                    </a:extLst>
                  </p:cNvPr>
                  <p:cNvSpPr txBox="1"/>
                  <p:nvPr/>
                </p:nvSpPr>
                <p:spPr>
                  <a:xfrm>
                    <a:off x="4831190" y="2940694"/>
                    <a:ext cx="14446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EB33128-6E49-74AF-5A47-A39A51B322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1190" y="2940694"/>
                    <a:ext cx="144463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8519" r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C159687-75A3-FA5A-2E32-EF9372193F2C}"/>
                </a:ext>
              </a:extLst>
            </p:cNvPr>
            <p:cNvGrpSpPr/>
            <p:nvPr/>
          </p:nvGrpSpPr>
          <p:grpSpPr>
            <a:xfrm>
              <a:off x="4788514" y="2463245"/>
              <a:ext cx="1037860" cy="276999"/>
              <a:chOff x="4789868" y="2463245"/>
              <a:chExt cx="1037860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7ADE883-63A5-57CC-A7EC-DCFBB8662A09}"/>
                      </a:ext>
                    </a:extLst>
                  </p:cNvPr>
                  <p:cNvSpPr txBox="1"/>
                  <p:nvPr/>
                </p:nvSpPr>
                <p:spPr>
                  <a:xfrm>
                    <a:off x="4789868" y="2463245"/>
                    <a:ext cx="382389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7ADE883-63A5-57CC-A7EC-DCFBB8662A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9868" y="2463245"/>
                    <a:ext cx="382389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D290E66-8E89-0BC7-EC07-8C6283478E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7917" y="2649559"/>
                <a:ext cx="66981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6B9A078-9F26-896B-2CA4-D74A02525703}"/>
              </a:ext>
            </a:extLst>
          </p:cNvPr>
          <p:cNvSpPr/>
          <p:nvPr/>
        </p:nvSpPr>
        <p:spPr>
          <a:xfrm>
            <a:off x="4872842" y="2317094"/>
            <a:ext cx="741000" cy="913395"/>
          </a:xfrm>
          <a:prstGeom prst="rect">
            <a:avLst/>
          </a:prstGeom>
          <a:solidFill>
            <a:srgbClr val="690304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4B8CFE7E-F9F7-3F00-644F-9F23DA1FEE49}"/>
              </a:ext>
            </a:extLst>
          </p:cNvPr>
          <p:cNvSpPr/>
          <p:nvPr/>
        </p:nvSpPr>
        <p:spPr>
          <a:xfrm rot="5400000">
            <a:off x="5787351" y="4242145"/>
            <a:ext cx="141813" cy="472102"/>
          </a:xfrm>
          <a:prstGeom prst="rightBrace">
            <a:avLst/>
          </a:prstGeom>
          <a:ln>
            <a:solidFill>
              <a:srgbClr val="6903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3C1E46-8815-AEFB-5F9E-24AE7E9A41E7}"/>
                  </a:ext>
                </a:extLst>
              </p:cNvPr>
              <p:cNvSpPr txBox="1"/>
              <p:nvPr/>
            </p:nvSpPr>
            <p:spPr>
              <a:xfrm>
                <a:off x="5343215" y="4150729"/>
                <a:ext cx="38526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3C1E46-8815-AEFB-5F9E-24AE7E9A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215" y="4150729"/>
                <a:ext cx="385269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36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68DAA891-A7CA-2BA8-2F9F-59A4B55B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Welfare Effects of Taxation: Indirect (DWL)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A036D1B-3818-D4B7-2BF3-2159E8BA2DA3}"/>
              </a:ext>
            </a:extLst>
          </p:cNvPr>
          <p:cNvSpPr txBox="1">
            <a:spLocks/>
          </p:cNvSpPr>
          <p:nvPr/>
        </p:nvSpPr>
        <p:spPr>
          <a:xfrm>
            <a:off x="32804" y="662404"/>
            <a:ext cx="8928934" cy="39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With the tax, there is a welfare loss for both consumers and producers.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048F0-672A-7FEE-BE4B-27FC6ADC400C}"/>
                  </a:ext>
                </a:extLst>
              </p:cNvPr>
              <p:cNvSpPr txBox="1"/>
              <p:nvPr/>
            </p:nvSpPr>
            <p:spPr>
              <a:xfrm>
                <a:off x="143166" y="1278144"/>
                <a:ext cx="4138986" cy="2927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tax shifts the demand curve to the left (i.e. WTP decreased overall). 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Relative to the original equilibrium, there is a welfare loss (deadweight loss). 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How can we calculate it? As always. It is given by the area of a triangle.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be the change in the consumed quantity due to the tax.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𝐷𝑊𝐿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048F0-672A-7FEE-BE4B-27FC6ADC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66" y="1278144"/>
                <a:ext cx="4138986" cy="2927083"/>
              </a:xfrm>
              <a:prstGeom prst="rect">
                <a:avLst/>
              </a:prstGeom>
              <a:blipFill>
                <a:blip r:embed="rId2"/>
                <a:stretch>
                  <a:fillRect l="-147" t="-417" r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275CFFCD-CE82-F00A-C7A8-CBD89675840C}"/>
              </a:ext>
            </a:extLst>
          </p:cNvPr>
          <p:cNvGrpSpPr/>
          <p:nvPr/>
        </p:nvGrpSpPr>
        <p:grpSpPr>
          <a:xfrm>
            <a:off x="4231268" y="880016"/>
            <a:ext cx="4967729" cy="3901131"/>
            <a:chOff x="4609717" y="1400022"/>
            <a:chExt cx="4345279" cy="341232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F0EC619-D273-A329-E435-126920572FA7}"/>
                </a:ext>
              </a:extLst>
            </p:cNvPr>
            <p:cNvGrpSpPr/>
            <p:nvPr/>
          </p:nvGrpSpPr>
          <p:grpSpPr>
            <a:xfrm>
              <a:off x="4609717" y="1400022"/>
              <a:ext cx="4345279" cy="3412325"/>
              <a:chOff x="4609717" y="1400022"/>
              <a:chExt cx="4345279" cy="3412325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8D141E6-80B3-02F9-7034-DB2602359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9244" y="1569896"/>
                <a:ext cx="0" cy="29163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EAE6917-0E50-BCE5-BFCD-A5BB091DC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923" y="4486264"/>
                <a:ext cx="33801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65A3FE-330A-9A93-AE2D-A78E2A05030B}"/>
                  </a:ext>
                </a:extLst>
              </p:cNvPr>
              <p:cNvGrpSpPr/>
              <p:nvPr/>
            </p:nvGrpSpPr>
            <p:grpSpPr>
              <a:xfrm>
                <a:off x="5138923" y="1548309"/>
                <a:ext cx="3223592" cy="2924404"/>
                <a:chOff x="3685569" y="769582"/>
                <a:chExt cx="4722689" cy="36238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405990DB-A31E-26D6-4F6E-824A8B90B8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405990DB-A31E-26D6-4F6E-824A8B90B8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2E7D76A-61E6-AD30-B303-9483C0C95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869095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BE4A8377-05AA-43C3-4228-BFF8CBCE24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10970" y="4069224"/>
                      <a:ext cx="996158" cy="3241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BE4A8377-05AA-43C3-4228-BFF8CBCE24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0970" y="4069224"/>
                      <a:ext cx="996158" cy="32417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24144186-2BF9-7B58-4E9B-135A86C61270}"/>
                      </a:ext>
                    </a:extLst>
                  </p14:cNvPr>
                  <p14:cNvContentPartPr/>
                  <p14:nvPr/>
                </p14:nvContentPartPr>
                <p14:xfrm>
                  <a:off x="6248223" y="3040162"/>
                  <a:ext cx="274" cy="324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24144186-2BF9-7B58-4E9B-135A86C6127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234523" y="2942962"/>
                    <a:ext cx="2740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5438B1C-0D54-F7F1-AC7C-456F82E87841}"/>
                      </a:ext>
                    </a:extLst>
                  </p:cNvPr>
                  <p:cNvSpPr txBox="1"/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5438B1C-0D54-F7F1-AC7C-456F82E878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2FE02D8-CDFD-193A-4652-BC00DD9EBC20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2FE02D8-CDFD-193A-4652-BC00DD9EBC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59E6855-8F32-DDA6-DDE7-0AB1963C654B}"/>
                  </a:ext>
                </a:extLst>
              </p:cNvPr>
              <p:cNvGrpSpPr/>
              <p:nvPr/>
            </p:nvGrpSpPr>
            <p:grpSpPr>
              <a:xfrm>
                <a:off x="5126907" y="2005079"/>
                <a:ext cx="3162079" cy="2496934"/>
                <a:chOff x="3667966" y="1335595"/>
                <a:chExt cx="4632570" cy="3094114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A85A9B8-D3C1-514F-CD2D-67EEE5262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6E16B09D-F2BF-F10B-FA69-C7ADF41D8C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6E16B09D-F2BF-F10B-FA69-C7ADF41D8C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967B3F15-A695-4C5B-D62C-AD3B47448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67966" y="2334888"/>
                  <a:ext cx="2571177" cy="20432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6E613512-FC55-C96C-5FD3-2E3B6A013E64}"/>
                      </a:ext>
                    </a:extLst>
                  </p:cNvPr>
                  <p:cNvSpPr txBox="1"/>
                  <p:nvPr/>
                </p:nvSpPr>
                <p:spPr>
                  <a:xfrm>
                    <a:off x="4609717" y="1847096"/>
                    <a:ext cx="679952" cy="3470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6E613512-FC55-C96C-5FD3-2E3B6A013E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9717" y="1847096"/>
                    <a:ext cx="679952" cy="34703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E0080C6-1F93-D03D-598E-7C36C6639E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6374" y="2613175"/>
                <a:ext cx="0" cy="1866791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893E904-E3E2-95E2-18AC-4C4F9BDCE1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6563" y="3462565"/>
                <a:ext cx="67279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52BCB522-1910-E1A6-8391-9B10325CA845}"/>
                      </a:ext>
                    </a:extLst>
                  </p:cNvPr>
                  <p:cNvSpPr txBox="1"/>
                  <p:nvPr/>
                </p:nvSpPr>
                <p:spPr>
                  <a:xfrm>
                    <a:off x="5708360" y="4536796"/>
                    <a:ext cx="679953" cy="2755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52BCB522-1910-E1A6-8391-9B10325CA8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360" y="4536796"/>
                    <a:ext cx="679953" cy="27555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84BBDDA9-0FFB-5236-07F0-57264D91D9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4812" y="3113067"/>
                <a:ext cx="0" cy="1383367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87D72BD-EB35-BF89-CC7F-0964EEDDF341}"/>
                    </a:ext>
                  </a:extLst>
                </p:cNvPr>
                <p:cNvSpPr txBox="1"/>
                <p:nvPr/>
              </p:nvSpPr>
              <p:spPr>
                <a:xfrm>
                  <a:off x="4812384" y="3304566"/>
                  <a:ext cx="402844" cy="2811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87D72BD-EB35-BF89-CC7F-0964EEDD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384" y="3304566"/>
                  <a:ext cx="402844" cy="28110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D659987-1358-D2BE-3BEB-7A92405472BD}"/>
                </a:ext>
              </a:extLst>
            </p:cNvPr>
            <p:cNvGrpSpPr/>
            <p:nvPr/>
          </p:nvGrpSpPr>
          <p:grpSpPr>
            <a:xfrm>
              <a:off x="4831190" y="2685448"/>
              <a:ext cx="259690" cy="652570"/>
              <a:chOff x="4831190" y="2685448"/>
              <a:chExt cx="259690" cy="652570"/>
            </a:xfrm>
          </p:grpSpPr>
          <p:sp>
            <p:nvSpPr>
              <p:cNvPr id="76" name="Right Brace 75">
                <a:extLst>
                  <a:ext uri="{FF2B5EF4-FFF2-40B4-BE49-F238E27FC236}">
                    <a16:creationId xmlns:a16="http://schemas.microsoft.com/office/drawing/2014/main" id="{5DD61301-A92B-C05A-4F88-4E75DAF5B575}"/>
                  </a:ext>
                </a:extLst>
              </p:cNvPr>
              <p:cNvSpPr/>
              <p:nvPr/>
            </p:nvSpPr>
            <p:spPr>
              <a:xfrm rot="10800000">
                <a:off x="4966836" y="2685448"/>
                <a:ext cx="124044" cy="652570"/>
              </a:xfrm>
              <a:prstGeom prst="rightBrace">
                <a:avLst/>
              </a:prstGeom>
              <a:ln>
                <a:solidFill>
                  <a:srgbClr val="69030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EB33128-6E49-74AF-5A47-A39A51B3229A}"/>
                      </a:ext>
                    </a:extLst>
                  </p:cNvPr>
                  <p:cNvSpPr txBox="1"/>
                  <p:nvPr/>
                </p:nvSpPr>
                <p:spPr>
                  <a:xfrm>
                    <a:off x="4831190" y="2940694"/>
                    <a:ext cx="14446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EB33128-6E49-74AF-5A47-A39A51B322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1190" y="2940694"/>
                    <a:ext cx="144463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8519" r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C159687-75A3-FA5A-2E32-EF9372193F2C}"/>
                </a:ext>
              </a:extLst>
            </p:cNvPr>
            <p:cNvGrpSpPr/>
            <p:nvPr/>
          </p:nvGrpSpPr>
          <p:grpSpPr>
            <a:xfrm>
              <a:off x="4788514" y="2463245"/>
              <a:ext cx="1037860" cy="276999"/>
              <a:chOff x="4789868" y="2463245"/>
              <a:chExt cx="1037860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7ADE883-63A5-57CC-A7EC-DCFBB8662A09}"/>
                      </a:ext>
                    </a:extLst>
                  </p:cNvPr>
                  <p:cNvSpPr txBox="1"/>
                  <p:nvPr/>
                </p:nvSpPr>
                <p:spPr>
                  <a:xfrm>
                    <a:off x="4789868" y="2463245"/>
                    <a:ext cx="382389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7ADE883-63A5-57CC-A7EC-DCFBB8662A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9868" y="2463245"/>
                    <a:ext cx="382389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D290E66-8E89-0BC7-EC07-8C6283478E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7917" y="2649559"/>
                <a:ext cx="66981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85BBCE93-0A92-8969-99B7-876F0DC4AD83}"/>
              </a:ext>
            </a:extLst>
          </p:cNvPr>
          <p:cNvSpPr>
            <a:spLocks/>
          </p:cNvSpPr>
          <p:nvPr/>
        </p:nvSpPr>
        <p:spPr>
          <a:xfrm rot="16200000" flipV="1">
            <a:off x="5468224" y="2519135"/>
            <a:ext cx="800446" cy="461332"/>
          </a:xfrm>
          <a:prstGeom prst="triangle">
            <a:avLst>
              <a:gd name="adj" fmla="val 4444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09AAB1AF-A529-3B10-758D-6B1B42B702BE}"/>
              </a:ext>
            </a:extLst>
          </p:cNvPr>
          <p:cNvSpPr/>
          <p:nvPr/>
        </p:nvSpPr>
        <p:spPr>
          <a:xfrm rot="5400000">
            <a:off x="5787351" y="4242145"/>
            <a:ext cx="141813" cy="472102"/>
          </a:xfrm>
          <a:prstGeom prst="rightBrace">
            <a:avLst/>
          </a:prstGeom>
          <a:ln>
            <a:solidFill>
              <a:srgbClr val="6903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1E3ED0-753B-D894-A80B-1A8E09A14B8F}"/>
                  </a:ext>
                </a:extLst>
              </p:cNvPr>
              <p:cNvSpPr txBox="1"/>
              <p:nvPr/>
            </p:nvSpPr>
            <p:spPr>
              <a:xfrm>
                <a:off x="5343215" y="4150729"/>
                <a:ext cx="38526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1E3ED0-753B-D894-A80B-1A8E09A14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215" y="4150729"/>
                <a:ext cx="385269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24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68DAA891-A7CA-2BA8-2F9F-59A4B55B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Welfare Effects of Taxation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5CE66-EF5F-12C0-0689-778F6BB0E7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7F4F8"/>
              </a:clrFrom>
              <a:clrTo>
                <a:srgbClr val="E7F4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00" y="1426023"/>
            <a:ext cx="4569700" cy="2729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BA2CCC-2059-EF9E-D9D5-1F52056C14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7F4F8"/>
              </a:clrFrom>
              <a:clrTo>
                <a:srgbClr val="E7F4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0574" y="1976872"/>
            <a:ext cx="5181601" cy="1623489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C7F22A1-E98D-67F1-BFBA-7422F8982211}"/>
              </a:ext>
            </a:extLst>
          </p:cNvPr>
          <p:cNvSpPr txBox="1">
            <a:spLocks/>
          </p:cNvSpPr>
          <p:nvPr/>
        </p:nvSpPr>
        <p:spPr>
          <a:xfrm>
            <a:off x="0" y="592788"/>
            <a:ext cx="8928934" cy="60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Both consumers and producers have welfare losses from the tax, but the government raises revenue to provide other goods and service in the economy.  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1C340E1-B6C3-3621-2091-8FF40360055D}"/>
              </a:ext>
            </a:extLst>
          </p:cNvPr>
          <p:cNvSpPr txBox="1">
            <a:spLocks/>
          </p:cNvSpPr>
          <p:nvPr/>
        </p:nvSpPr>
        <p:spPr>
          <a:xfrm>
            <a:off x="103517" y="4373309"/>
            <a:ext cx="2811133" cy="29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Source: Figure 3, Mankiw Ch 8.  </a:t>
            </a:r>
          </a:p>
        </p:txBody>
      </p:sp>
    </p:spTree>
    <p:extLst>
      <p:ext uri="{BB962C8B-B14F-4D97-AF65-F5344CB8AC3E}">
        <p14:creationId xmlns:p14="http://schemas.microsoft.com/office/powerpoint/2010/main" val="182932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5F842DE-C687-4228-1AB6-E215F59D3D3F}"/>
              </a:ext>
            </a:extLst>
          </p:cNvPr>
          <p:cNvGrpSpPr/>
          <p:nvPr/>
        </p:nvGrpSpPr>
        <p:grpSpPr>
          <a:xfrm>
            <a:off x="4392559" y="941823"/>
            <a:ext cx="4908547" cy="3779627"/>
            <a:chOff x="4215611" y="1081356"/>
            <a:chExt cx="4559920" cy="3551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8E5085-4D44-6D3F-3268-625A1A3B582C}"/>
                    </a:ext>
                  </a:extLst>
                </p:cNvPr>
                <p:cNvSpPr txBox="1"/>
                <p:nvPr/>
              </p:nvSpPr>
              <p:spPr>
                <a:xfrm>
                  <a:off x="4215611" y="2712032"/>
                  <a:ext cx="996156" cy="3650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8E5085-4D44-6D3F-3268-625A1A3B5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611" y="2712032"/>
                  <a:ext cx="996156" cy="3650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BEAC6D-D9CC-9D9B-CCEE-841F0C6C8CE8}"/>
                </a:ext>
              </a:extLst>
            </p:cNvPr>
            <p:cNvGrpSpPr/>
            <p:nvPr/>
          </p:nvGrpSpPr>
          <p:grpSpPr>
            <a:xfrm>
              <a:off x="4256714" y="1081356"/>
              <a:ext cx="4518817" cy="3551967"/>
              <a:chOff x="2910262" y="585830"/>
              <a:chExt cx="6366004" cy="4183843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A4973A6-A6BC-324E-40DF-D9BED519AA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90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A00C03-7929-CC69-8855-403B1B715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614039-E22D-3B18-9241-D71BFDD90B0B}"/>
                  </a:ext>
                </a:extLst>
              </p:cNvPr>
              <p:cNvGrpSpPr/>
              <p:nvPr/>
            </p:nvGrpSpPr>
            <p:grpSpPr>
              <a:xfrm>
                <a:off x="3685569" y="769582"/>
                <a:ext cx="4722689" cy="3623820"/>
                <a:chOff x="3685569" y="769582"/>
                <a:chExt cx="4722689" cy="36238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59714329-EDEB-0F4D-74C1-FC0A99812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869095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DC89CF40-50B2-9990-0A8A-15F0B8F286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10970" y="4069224"/>
                      <a:ext cx="996158" cy="3241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DC89CF40-50B2-9990-0A8A-15F0B8F286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0970" y="4069224"/>
                      <a:ext cx="996158" cy="32417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852" y="585830"/>
                    <a:ext cx="996157" cy="5059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5852" y="585830"/>
                    <a:ext cx="996157" cy="5059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09" y="4225529"/>
                    <a:ext cx="996157" cy="5059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09" y="4225529"/>
                    <a:ext cx="996157" cy="5059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25124D5-7958-586E-E647-BF96EB88CF62}"/>
                  </a:ext>
                </a:extLst>
              </p:cNvPr>
              <p:cNvGrpSpPr/>
              <p:nvPr/>
            </p:nvGrpSpPr>
            <p:grpSpPr>
              <a:xfrm>
                <a:off x="3677146" y="1335595"/>
                <a:ext cx="4623390" cy="3094114"/>
                <a:chOff x="3677146" y="1335595"/>
                <a:chExt cx="4623390" cy="3094114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7862489-E574-1560-9AB2-5841E0A7E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75CBC5FE-A08A-E3E2-417B-682717006F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7146" y="1976822"/>
                  <a:ext cx="2922793" cy="23874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7462A52-9DF5-D3A1-6F7D-63572F71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676564"/>
                <a:ext cx="1581176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DAD805B-1CDA-B968-726A-C871C7968D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140" y="2676564"/>
                <a:ext cx="0" cy="1687107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510" y="4339637"/>
                    <a:ext cx="996158" cy="43003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510" y="4339637"/>
                    <a:ext cx="996158" cy="43003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/>
                  <p:nvPr/>
                </p:nvSpPr>
                <p:spPr>
                  <a:xfrm>
                    <a:off x="3017867" y="3710159"/>
                    <a:ext cx="996158" cy="43003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7867" y="3710159"/>
                    <a:ext cx="996158" cy="43003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/>
                  <p:nvPr/>
                </p:nvSpPr>
                <p:spPr>
                  <a:xfrm>
                    <a:off x="2910262" y="1139829"/>
                    <a:ext cx="996157" cy="43003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262" y="1139829"/>
                    <a:ext cx="996157" cy="43003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AE7C618-776A-7FEE-0894-38A10AC0D9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5569" y="2355762"/>
                <a:ext cx="126815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E427322-756D-0EBC-47C6-6BF234527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3726" y="2346136"/>
                <a:ext cx="0" cy="2047009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14FCCAD-817B-722F-2E8B-5D4714CE8FCE}"/>
                      </a:ext>
                    </a:extLst>
                  </p:cNvPr>
                  <p:cNvSpPr txBox="1"/>
                  <p:nvPr/>
                </p:nvSpPr>
                <p:spPr>
                  <a:xfrm>
                    <a:off x="3064381" y="2166630"/>
                    <a:ext cx="996158" cy="3409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14FCCAD-817B-722F-2E8B-5D4714CE8F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4381" y="2166630"/>
                    <a:ext cx="996158" cy="34097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183E3E7-1219-F554-FE44-F2CA8BF5D02D}"/>
                      </a:ext>
                    </a:extLst>
                  </p:cNvPr>
                  <p:cNvSpPr txBox="1"/>
                  <p:nvPr/>
                </p:nvSpPr>
                <p:spPr>
                  <a:xfrm>
                    <a:off x="4412571" y="4356674"/>
                    <a:ext cx="996158" cy="3409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183E3E7-1219-F554-FE44-F2CA8BF5D0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2571" y="4356674"/>
                    <a:ext cx="996158" cy="34097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CCE3E64-F3DB-B6D5-D4AA-EE49E952DEAA}"/>
                      </a:ext>
                    </a:extLst>
                  </p:cNvPr>
                  <p:cNvSpPr txBox="1"/>
                  <p:nvPr/>
                </p:nvSpPr>
                <p:spPr>
                  <a:xfrm>
                    <a:off x="3079769" y="2800690"/>
                    <a:ext cx="996158" cy="3409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CCE3E64-F3DB-B6D5-D4AA-EE49E952DE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9769" y="2800690"/>
                    <a:ext cx="996158" cy="34097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E1C0B9-F2A2-0B92-E4FB-68DE2AD91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971176"/>
                <a:ext cx="119923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itle 3">
            <a:extLst>
              <a:ext uri="{FF2B5EF4-FFF2-40B4-BE49-F238E27FC236}">
                <a16:creationId xmlns:a16="http://schemas.microsoft.com/office/drawing/2014/main" id="{68DAA891-A7CA-2BA8-2F9F-59A4B55B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Tax Incidence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3">
                <a:extLst>
                  <a:ext uri="{FF2B5EF4-FFF2-40B4-BE49-F238E27FC236}">
                    <a16:creationId xmlns:a16="http://schemas.microsoft.com/office/drawing/2014/main" id="{DA036D1B-3818-D4B7-2BF3-2159E8BA2D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101" y="830743"/>
                <a:ext cx="4259731" cy="36943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690304"/>
                  </a:buClr>
                  <a:buNone/>
                </a:pP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Despite the tax is imposed on consumers, the price received by suppliers changed relative to the original equilibrium. </a:t>
                </a:r>
              </a:p>
              <a:p>
                <a:pPr>
                  <a:buClr>
                    <a:srgbClr val="690304"/>
                  </a:buClr>
                </a:pP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This highlights an important fact. </a:t>
                </a:r>
              </a:p>
              <a:p>
                <a:pPr>
                  <a:buClr>
                    <a:srgbClr val="690304"/>
                  </a:buClr>
                </a:pPr>
                <a:r>
                  <a:rPr lang="en-US" sz="1400" b="1" dirty="0">
                    <a:latin typeface="+mn-lt"/>
                    <a:cs typeface="Times New Roman" panose="02020603050405020304" pitchFamily="18" charset="0"/>
                  </a:rPr>
                  <a:t>Statutory incidence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1400" b="1" dirty="0">
                    <a:latin typeface="+mn-lt"/>
                    <a:cs typeface="Times New Roman" panose="02020603050405020304" pitchFamily="18" charset="0"/>
                  </a:rPr>
                  <a:t> Economic incidence</a:t>
                </a:r>
              </a:p>
              <a:p>
                <a:pPr>
                  <a:buClr>
                    <a:srgbClr val="690304"/>
                  </a:buClr>
                </a:pPr>
                <a:r>
                  <a:rPr lang="en-US" sz="1400" u="sng" dirty="0">
                    <a:latin typeface="+mn-lt"/>
                    <a:cs typeface="Times New Roman" panose="02020603050405020304" pitchFamily="18" charset="0"/>
                  </a:rPr>
                  <a:t>Statutory incidence: </a:t>
                </a: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burden of taxation determined by who pays the tax to the government. </a:t>
                </a:r>
                <a:r>
                  <a:rPr lang="en-US" sz="1400" b="1" dirty="0">
                    <a:latin typeface="+mn-lt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Clr>
                    <a:srgbClr val="690304"/>
                  </a:buClr>
                </a:pPr>
                <a:r>
                  <a:rPr lang="en-US" sz="1400" u="sng" dirty="0">
                    <a:latin typeface="+mn-lt"/>
                    <a:cs typeface="Times New Roman" panose="02020603050405020304" pitchFamily="18" charset="0"/>
                  </a:rPr>
                  <a:t>Economic incidence: </a:t>
                </a: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burden of taxation in terms of consumer and producer surplus.</a:t>
                </a:r>
              </a:p>
              <a:p>
                <a:pPr lvl="1">
                  <a:buClr>
                    <a:srgbClr val="690304"/>
                  </a:buClr>
                </a:pP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Accounts for behavioral responses of taxation and welfare effects. </a:t>
                </a:r>
              </a:p>
            </p:txBody>
          </p:sp>
        </mc:Choice>
        <mc:Fallback xmlns="">
          <p:sp>
            <p:nvSpPr>
              <p:cNvPr id="21" name="Content Placeholder 3">
                <a:extLst>
                  <a:ext uri="{FF2B5EF4-FFF2-40B4-BE49-F238E27FC236}">
                    <a16:creationId xmlns:a16="http://schemas.microsoft.com/office/drawing/2014/main" id="{DA036D1B-3818-D4B7-2BF3-2159E8BA2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01" y="830743"/>
                <a:ext cx="4259731" cy="3694364"/>
              </a:xfrm>
              <a:prstGeom prst="rect">
                <a:avLst/>
              </a:prstGeom>
              <a:blipFill>
                <a:blip r:embed="rId16"/>
                <a:stretch>
                  <a:fillRect l="-430" t="-660" r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Brace 54">
            <a:extLst>
              <a:ext uri="{FF2B5EF4-FFF2-40B4-BE49-F238E27FC236}">
                <a16:creationId xmlns:a16="http://schemas.microsoft.com/office/drawing/2014/main" id="{488ADE75-5095-C581-036E-BC10DEC72AAA}"/>
              </a:ext>
            </a:extLst>
          </p:cNvPr>
          <p:cNvSpPr/>
          <p:nvPr/>
        </p:nvSpPr>
        <p:spPr>
          <a:xfrm rot="10800000">
            <a:off x="4497120" y="2518675"/>
            <a:ext cx="138860" cy="585042"/>
          </a:xfrm>
          <a:prstGeom prst="rightBrace">
            <a:avLst/>
          </a:prstGeom>
          <a:ln>
            <a:solidFill>
              <a:srgbClr val="6903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52ED61D-20BB-FE87-408C-5B1CBB836AAD}"/>
                  </a:ext>
                </a:extLst>
              </p:cNvPr>
              <p:cNvSpPr txBox="1"/>
              <p:nvPr/>
            </p:nvSpPr>
            <p:spPr>
              <a:xfrm>
                <a:off x="4411721" y="2322706"/>
                <a:ext cx="76702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52ED61D-20BB-FE87-408C-5B1CBB836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21" y="2322706"/>
                <a:ext cx="767023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4D1CF96-77BF-D0D3-13DD-707FFF6A1A62}"/>
                  </a:ext>
                </a:extLst>
              </p:cNvPr>
              <p:cNvSpPr txBox="1"/>
              <p:nvPr/>
            </p:nvSpPr>
            <p:spPr>
              <a:xfrm>
                <a:off x="3935564" y="2905726"/>
                <a:ext cx="172729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4D1CF96-77BF-D0D3-13DD-707FFF6A1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564" y="2905726"/>
                <a:ext cx="172729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2730C61-92AC-13C5-43B7-35CCE015363B}"/>
                  </a:ext>
                </a:extLst>
              </p:cNvPr>
              <p:cNvSpPr txBox="1"/>
              <p:nvPr/>
            </p:nvSpPr>
            <p:spPr>
              <a:xfrm>
                <a:off x="3888561" y="2672586"/>
                <a:ext cx="76702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2730C61-92AC-13C5-43B7-35CCE0153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561" y="2672586"/>
                <a:ext cx="76702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07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4112C74-A76E-A244-A38B-7B589F31A3A0}" vid="{02DB7040-99DC-AA41-AC99-CF992BB61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4F5D463876B2498F216835DB1298F6" ma:contentTypeVersion="13" ma:contentTypeDescription="Create a new document." ma:contentTypeScope="" ma:versionID="7957ea766adc7a1f8ada85e1f16c5ad0">
  <xsd:schema xmlns:xsd="http://www.w3.org/2001/XMLSchema" xmlns:xs="http://www.w3.org/2001/XMLSchema" xmlns:p="http://schemas.microsoft.com/office/2006/metadata/properties" xmlns:ns2="82db8b44-0703-48fc-920e-285d3f66b75e" xmlns:ns3="8db4f6ed-281a-40b3-a3a6-248115f75364" targetNamespace="http://schemas.microsoft.com/office/2006/metadata/properties" ma:root="true" ma:fieldsID="51c19d7e075a31899c1cd216db6b60db" ns2:_="" ns3:_="">
    <xsd:import namespace="82db8b44-0703-48fc-920e-285d3f66b75e"/>
    <xsd:import namespace="8db4f6ed-281a-40b3-a3a6-248115f753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b8b44-0703-48fc-920e-285d3f66b7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4f6ed-281a-40b3-a3a6-248115f753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8db4f6ed-281a-40b3-a3a6-248115f75364"/>
    <ds:schemaRef ds:uri="82db8b44-0703-48fc-920e-285d3f66b75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CDEACD-F46F-495A-8810-85205DBC33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db8b44-0703-48fc-920e-285d3f66b75e"/>
    <ds:schemaRef ds:uri="8db4f6ed-281a-40b3-a3a6-248115f753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IUB-template</Template>
  <TotalTime>7403</TotalTime>
  <Words>2086</Words>
  <Application>Microsoft Macintosh PowerPoint</Application>
  <PresentationFormat>On-screen Show (16:9)</PresentationFormat>
  <Paragraphs>343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Wingdings</vt:lpstr>
      <vt:lpstr>Main</vt:lpstr>
      <vt:lpstr>PowerPoint Presentation</vt:lpstr>
      <vt:lpstr>Outline for Today</vt:lpstr>
      <vt:lpstr>Type of Taxes</vt:lpstr>
      <vt:lpstr>Taxes in the Supply and Demand Model</vt:lpstr>
      <vt:lpstr>Taxes in the Supply and Demand Model</vt:lpstr>
      <vt:lpstr>Welfare Effects of Taxation: Direct Effects</vt:lpstr>
      <vt:lpstr>Welfare Effects of Taxation: Indirect (DWL)</vt:lpstr>
      <vt:lpstr>Welfare Effects of Taxation</vt:lpstr>
      <vt:lpstr>Tax Incidence</vt:lpstr>
      <vt:lpstr>Tax Incidence</vt:lpstr>
      <vt:lpstr>Tax Incidence: Taxes on the Demand Curve.</vt:lpstr>
      <vt:lpstr>Tax Incidence: Taxes on the Supply Curve.</vt:lpstr>
      <vt:lpstr>Tax Incidence</vt:lpstr>
      <vt:lpstr>Some useful math around the effect of taxes on welfare. </vt:lpstr>
      <vt:lpstr>Taxes, DWL and Elasticity of Supply</vt:lpstr>
      <vt:lpstr>Taxes, DWL and Elasticity of Demand</vt:lpstr>
      <vt:lpstr>Taxes, DWL and Elasticities</vt:lpstr>
      <vt:lpstr>Deadweight Loss and the size of the Tax</vt:lpstr>
      <vt:lpstr>Deadweight Loss and the size of the Tax</vt:lpstr>
      <vt:lpstr>Taxes, DWL and Elasticities</vt:lpstr>
      <vt:lpstr>Tax Revenue the size of the Tax</vt:lpstr>
      <vt:lpstr>Deadweight Loss and the size of the Tax</vt:lpstr>
      <vt:lpstr>Special Case: Negative Taxes (Subsidies)</vt:lpstr>
      <vt:lpstr>Special Case: Negative Taxes (Subsidies)</vt:lpstr>
      <vt:lpstr>Special Case: Negative Taxes (Subsidies)</vt:lpstr>
      <vt:lpstr>For Next Class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Cox, Emily</dc:creator>
  <cp:lastModifiedBy>Navarro Ulloa, Luis Enrique</cp:lastModifiedBy>
  <cp:revision>227</cp:revision>
  <cp:lastPrinted>2014-06-24T16:10:50Z</cp:lastPrinted>
  <dcterms:created xsi:type="dcterms:W3CDTF">2022-01-21T17:11:20Z</dcterms:created>
  <dcterms:modified xsi:type="dcterms:W3CDTF">2024-08-20T14:48:19Z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0x010100774F5D463876B2498F216835DB1298F6</vt:lpwstr>
  </property>
</Properties>
</file>