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32"/>
  </p:notesMasterIdLst>
  <p:handoutMasterIdLst>
    <p:handoutMasterId r:id="rId33"/>
  </p:handoutMasterIdLst>
  <p:sldIdLst>
    <p:sldId id="489" r:id="rId5"/>
    <p:sldId id="356" r:id="rId6"/>
    <p:sldId id="541" r:id="rId7"/>
    <p:sldId id="546" r:id="rId8"/>
    <p:sldId id="545" r:id="rId9"/>
    <p:sldId id="537" r:id="rId10"/>
    <p:sldId id="539" r:id="rId11"/>
    <p:sldId id="562" r:id="rId12"/>
    <p:sldId id="540" r:id="rId13"/>
    <p:sldId id="552" r:id="rId14"/>
    <p:sldId id="565" r:id="rId15"/>
    <p:sldId id="560" r:id="rId16"/>
    <p:sldId id="564" r:id="rId17"/>
    <p:sldId id="561" r:id="rId18"/>
    <p:sldId id="566" r:id="rId19"/>
    <p:sldId id="567" r:id="rId20"/>
    <p:sldId id="550" r:id="rId21"/>
    <p:sldId id="555" r:id="rId22"/>
    <p:sldId id="556" r:id="rId23"/>
    <p:sldId id="559" r:id="rId24"/>
    <p:sldId id="543" r:id="rId25"/>
    <p:sldId id="544" r:id="rId26"/>
    <p:sldId id="547" r:id="rId27"/>
    <p:sldId id="549" r:id="rId28"/>
    <p:sldId id="542" r:id="rId29"/>
    <p:sldId id="488" r:id="rId30"/>
    <p:sldId id="55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24" userDrawn="1">
          <p15:clr>
            <a:srgbClr val="A4A3A4"/>
          </p15:clr>
        </p15:guide>
        <p15:guide id="2" pos="4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690304"/>
    <a:srgbClr val="99FF33"/>
    <a:srgbClr val="77933C"/>
    <a:srgbClr val="953735"/>
    <a:srgbClr val="990000"/>
    <a:srgbClr val="969696"/>
    <a:srgbClr val="252626"/>
    <a:srgbClr val="0C0D0C"/>
    <a:srgbClr val="9E9A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B2EAAC-A0F8-6E46-AD83-02629CD513C7}" v="2" dt="2024-08-20T15:59:15.11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6301" autoAdjust="0"/>
  </p:normalViewPr>
  <p:slideViewPr>
    <p:cSldViewPr snapToGrid="0" snapToObjects="1">
      <p:cViewPr varScale="1">
        <p:scale>
          <a:sx n="170" d="100"/>
          <a:sy n="170" d="100"/>
        </p:scale>
        <p:origin x="456" y="152"/>
      </p:cViewPr>
      <p:guideLst>
        <p:guide orient="horz" pos="1524"/>
        <p:guide pos="4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napToObjects="1">
      <p:cViewPr varScale="1">
        <p:scale>
          <a:sx n="132" d="100"/>
          <a:sy n="132" d="100"/>
        </p:scale>
        <p:origin x="-592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arro Ulloa, Luis Enrique" userId="adde1b74-f296-445a-8659-1214c6e2ca22" providerId="ADAL" clId="{B8B2EAAC-A0F8-6E46-AD83-02629CD513C7}"/>
    <pc:docChg chg="custSel modSld">
      <pc:chgData name="Navarro Ulloa, Luis Enrique" userId="adde1b74-f296-445a-8659-1214c6e2ca22" providerId="ADAL" clId="{B8B2EAAC-A0F8-6E46-AD83-02629CD513C7}" dt="2024-08-20T15:59:15.117" v="2" actId="20577"/>
      <pc:docMkLst>
        <pc:docMk/>
      </pc:docMkLst>
      <pc:sldChg chg="modSp mod modAnim">
        <pc:chgData name="Navarro Ulloa, Luis Enrique" userId="adde1b74-f296-445a-8659-1214c6e2ca22" providerId="ADAL" clId="{B8B2EAAC-A0F8-6E46-AD83-02629CD513C7}" dt="2024-08-20T15:59:15.117" v="2" actId="20577"/>
        <pc:sldMkLst>
          <pc:docMk/>
          <pc:sldMk cId="2723586299" sldId="488"/>
        </pc:sldMkLst>
        <pc:spChg chg="mod">
          <ac:chgData name="Navarro Ulloa, Luis Enrique" userId="adde1b74-f296-445a-8659-1214c6e2ca22" providerId="ADAL" clId="{B8B2EAAC-A0F8-6E46-AD83-02629CD513C7}" dt="2024-08-20T15:59:15.117" v="2" actId="20577"/>
          <ac:spMkLst>
            <pc:docMk/>
            <pc:sldMk cId="2723586299" sldId="488"/>
            <ac:spMk id="29" creationId="{3DCD8C22-0BA2-1FB7-3948-72DFE0F1559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859BD-4604-2843-976C-9F2DEE3C79DB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64456-6A4C-DF40-836A-7ED7CB722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83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3:57:34.66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50:36.78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3:57:34.66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3:57:34.66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3:57:34.66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40:43.81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49:17.676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50:36.78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50:36.788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18T22:50:36.787"/>
    </inkml:context>
    <inkml:brush xml:id="br0">
      <inkml:brushProperty name="width" value="0.1" units="cm"/>
      <inkml:brushProperty name="height" value="0.6" units="cm"/>
      <inkml:brushProperty name="ignorePressure" value="1"/>
      <inkml:brushProperty name="inkEffects" value="pencil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108F45-8DB7-E449-85E4-EC04F96DF3AA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06D261-4ACC-5E49-97C5-9D8FD2D9A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4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633304" y="-648376"/>
            <a:ext cx="733465" cy="2367520"/>
            <a:chOff x="685136" y="-246616"/>
            <a:chExt cx="733465" cy="2367520"/>
          </a:xfrm>
        </p:grpSpPr>
        <p:sp>
          <p:nvSpPr>
            <p:cNvPr id="6" name="Rectangle 5"/>
            <p:cNvSpPr/>
            <p:nvPr userDrawn="1"/>
          </p:nvSpPr>
          <p:spPr>
            <a:xfrm>
              <a:off x="685136" y="-246616"/>
              <a:ext cx="733465" cy="2367520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08" y="1380149"/>
              <a:ext cx="489120" cy="620806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02903" y="2766523"/>
            <a:ext cx="7734221" cy="1114494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000" b="1" i="0" spc="0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Unnecessarily extra long title of presentation</a:t>
            </a:r>
          </a:p>
        </p:txBody>
      </p:sp>
      <p:sp>
        <p:nvSpPr>
          <p:cNvPr id="11" name="Text Placeholder 19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30694" y="4709821"/>
            <a:ext cx="7734222" cy="277654"/>
          </a:xfrm>
        </p:spPr>
        <p:txBody>
          <a:bodyPr anchor="ctr">
            <a:noAutofit/>
          </a:bodyPr>
          <a:lstStyle>
            <a:lvl1pPr marL="0" indent="0">
              <a:buNone/>
              <a:defRPr sz="1100" b="1" spc="8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INDIANA UNIVERSITY BLOOMINGTON</a:t>
            </a:r>
          </a:p>
        </p:txBody>
      </p:sp>
      <p:sp>
        <p:nvSpPr>
          <p:cNvPr id="9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530694" y="2443859"/>
            <a:ext cx="7734222" cy="252412"/>
          </a:xfrm>
        </p:spPr>
        <p:txBody>
          <a:bodyPr anchor="ctr">
            <a:noAutofit/>
          </a:bodyPr>
          <a:lstStyle>
            <a:lvl1pPr marL="0" indent="0">
              <a:buNone/>
              <a:defRPr sz="1800" b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SUBHEAD OR NAME OF SCHOOL, DEPARTMENT, OR UNIT</a:t>
            </a:r>
          </a:p>
        </p:txBody>
      </p:sp>
    </p:spTree>
    <p:extLst>
      <p:ext uri="{BB962C8B-B14F-4D97-AF65-F5344CB8AC3E}">
        <p14:creationId xmlns:p14="http://schemas.microsoft.com/office/powerpoint/2010/main" val="12566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with IUPUI lockup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6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660B1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378689" y="239050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506694" y="2274522"/>
            <a:ext cx="6802482" cy="656910"/>
          </a:xfrm>
        </p:spPr>
        <p:txBody>
          <a:bodyPr anchor="ctr">
            <a:noAutofit/>
          </a:bodyPr>
          <a:lstStyle>
            <a:lvl1pPr>
              <a:defRPr sz="4000" b="1" i="0" spc="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Heading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6131" y="2031339"/>
            <a:ext cx="3700462" cy="252412"/>
          </a:xfrm>
        </p:spPr>
        <p:txBody>
          <a:bodyPr anchor="ctr">
            <a:noAutofit/>
          </a:bodyPr>
          <a:lstStyle>
            <a:lvl1pPr marL="0" indent="0">
              <a:buNone/>
              <a:defRPr sz="1400" b="1" i="0" spc="5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NUMBER OR SUBTITLE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-14942" y="2032000"/>
            <a:ext cx="148614" cy="836706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5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>
            <a:lvl1pPr>
              <a:defRPr sz="28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556000" y="354105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4" name="Rectangle 13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06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25303" y="1629405"/>
            <a:ext cx="4560579" cy="2792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rgbClr val="40404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73058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1" name="Rectangle 10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6110E9-6F8A-B51E-A1FD-6F9656D0C3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9827" y="73270"/>
            <a:ext cx="8004391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rgbClr val="40404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E55057-A4C6-1359-B942-42415ACDD285}"/>
              </a:ext>
            </a:extLst>
          </p:cNvPr>
          <p:cNvSpPr/>
          <p:nvPr userDrawn="1"/>
        </p:nvSpPr>
        <p:spPr>
          <a:xfrm>
            <a:off x="0" y="2720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: black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23348" y="759070"/>
            <a:ext cx="8004409" cy="699065"/>
          </a:xfrm>
        </p:spPr>
        <p:txBody>
          <a:bodyPr>
            <a:normAutofit/>
          </a:bodyPr>
          <a:lstStyle>
            <a:lvl1pPr>
              <a:defRPr sz="3000" b="1" i="0" cap="none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3348" y="1630404"/>
            <a:ext cx="8011069" cy="2818769"/>
          </a:xfrm>
        </p:spPr>
        <p:txBody>
          <a:bodyPr>
            <a:normAutofit/>
          </a:bodyPr>
          <a:lstStyle>
            <a:lvl1pPr marL="342900" indent="-342900" algn="l">
              <a:lnSpc>
                <a:spcPct val="100000"/>
              </a:lnSpc>
              <a:buFont typeface="+mj-lt"/>
              <a:buAutoNum type="arabicPeriod"/>
              <a:defRPr sz="1800" spc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4833956" y="284947"/>
            <a:ext cx="3700462" cy="252412"/>
          </a:xfrm>
        </p:spPr>
        <p:txBody>
          <a:bodyPr>
            <a:noAutofit/>
          </a:bodyPr>
          <a:lstStyle>
            <a:lvl1pPr marL="0" indent="0" algn="r">
              <a:buNone/>
              <a:defRPr sz="1100" b="0" i="0" spc="0" baseline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SECTION TITLE OR SUBTITLE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0" y="957832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hoto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30124" y="464386"/>
            <a:ext cx="4560579" cy="7793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000" b="1" i="0" spc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530124" y="1629404"/>
            <a:ext cx="4560579" cy="280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742950" indent="-28575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2pPr>
            <a:lvl3pPr marL="11430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3pPr>
            <a:lvl4pPr marL="16002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4pPr>
            <a:lvl5pPr marL="2057400" indent="-228600">
              <a:lnSpc>
                <a:spcPct val="100000"/>
              </a:lnSpc>
              <a:buFont typeface="Arial"/>
              <a:buChar char="•"/>
              <a:defRPr sz="18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564909" y="0"/>
            <a:ext cx="3570941" cy="51435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-15847" y="486799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635303" y="4661517"/>
            <a:ext cx="387197" cy="528963"/>
            <a:chOff x="635303" y="4661517"/>
            <a:chExt cx="38719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336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9" name="Rectangle 8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565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: black">
    <p:bg>
      <p:bgPr>
        <a:solidFill>
          <a:srgbClr val="25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-30788" y="4661517"/>
            <a:ext cx="9228667" cy="528963"/>
            <a:chOff x="-30788" y="4661517"/>
            <a:chExt cx="9228667" cy="528963"/>
          </a:xfrm>
        </p:grpSpPr>
        <p:sp>
          <p:nvSpPr>
            <p:cNvPr id="12" name="Rectangle 11"/>
            <p:cNvSpPr/>
            <p:nvPr userDrawn="1"/>
          </p:nvSpPr>
          <p:spPr>
            <a:xfrm>
              <a:off x="-30788" y="4734807"/>
              <a:ext cx="9228667" cy="455673"/>
            </a:xfrm>
            <a:prstGeom prst="rect">
              <a:avLst/>
            </a:prstGeom>
            <a:solidFill>
              <a:srgbClr val="69030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35303" y="4661517"/>
              <a:ext cx="387197" cy="528963"/>
            </a:xfrm>
            <a:prstGeom prst="rect">
              <a:avLst/>
            </a:prstGeom>
            <a:solidFill>
              <a:srgbClr val="99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 descr="tab-rgb.eps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98" y="4726863"/>
              <a:ext cx="258207" cy="32772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 userDrawn="1"/>
          </p:nvSpPr>
          <p:spPr>
            <a:xfrm>
              <a:off x="1030972" y="4823737"/>
              <a:ext cx="3613600" cy="2308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900" dirty="0">
                  <a:solidFill>
                    <a:srgbClr val="FFFFFF"/>
                  </a:solidFill>
                </a:rPr>
                <a:t>INDIANA UNIVERSITY BLOOMINGTON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03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slide with IUPUI lockup">
    <p:bg>
      <p:bgPr>
        <a:solidFill>
          <a:srgbClr val="6903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 userDrawn="1">
            <p:ph idx="1"/>
          </p:nvPr>
        </p:nvSpPr>
        <p:spPr>
          <a:xfrm>
            <a:off x="536602" y="680397"/>
            <a:ext cx="7859185" cy="272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-15847" y="680397"/>
            <a:ext cx="82664" cy="387197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31042" y="4235585"/>
            <a:ext cx="536130" cy="922081"/>
          </a:xfrm>
          <a:prstGeom prst="rect">
            <a:avLst/>
          </a:prstGeom>
          <a:solidFill>
            <a:srgbClr val="99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8D10E6-FF8A-CC4E-B6D5-BFBD2D0FEC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1083" t="-148" r="-1556" b="28718"/>
          <a:stretch/>
        </p:blipFill>
        <p:spPr>
          <a:xfrm>
            <a:off x="1240484" y="4147274"/>
            <a:ext cx="4622227" cy="457200"/>
          </a:xfrm>
          <a:prstGeom prst="rect">
            <a:avLst/>
          </a:prstGeom>
        </p:spPr>
      </p:pic>
      <p:pic>
        <p:nvPicPr>
          <p:cNvPr id="13" name="Picture 12" descr="tab-rgb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45" y="4326066"/>
            <a:ext cx="357525" cy="4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4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61892" y="634604"/>
            <a:ext cx="6802482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1892" y="1589938"/>
            <a:ext cx="6802482" cy="321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9" r:id="rId1"/>
    <p:sldLayoutId id="2147493467" r:id="rId2"/>
    <p:sldLayoutId id="2147493472" r:id="rId3"/>
    <p:sldLayoutId id="2147493457" r:id="rId4"/>
    <p:sldLayoutId id="2147493456" r:id="rId5"/>
    <p:sldLayoutId id="2147493474" r:id="rId6"/>
    <p:sldLayoutId id="2147493475" r:id="rId7"/>
    <p:sldLayoutId id="2147493476" r:id="rId8"/>
    <p:sldLayoutId id="2147493478" r:id="rId9"/>
    <p:sldLayoutId id="2147493477" r:id="rId10"/>
  </p:sldLayoutIdLst>
  <p:txStyles>
    <p:titleStyle>
      <a:lvl1pPr algn="l" defTabSz="457200" rtl="0" eaLnBrk="1" latinLnBrk="0" hangingPunct="1">
        <a:spcBef>
          <a:spcPct val="0"/>
        </a:spcBef>
        <a:buNone/>
        <a:defRPr sz="3200" b="1" i="0" kern="100" spc="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1">
            <a:lumMod val="50000"/>
            <a:lumOff val="50000"/>
          </a:schemeClr>
        </a:buClr>
        <a:buSzPct val="100000"/>
        <a:buFont typeface="Wingdings" charset="2"/>
        <a:buChar char="§"/>
        <a:defRPr sz="18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–"/>
        <a:defRPr sz="18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Font typeface="Arial"/>
        <a:buChar char="»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1.png"/><Relationship Id="rId1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12" Type="http://schemas.openxmlformats.org/officeDocument/2006/relationships/image" Target="../media/image40.png"/><Relationship Id="rId17" Type="http://schemas.openxmlformats.org/officeDocument/2006/relationships/image" Target="../media/image34.png"/><Relationship Id="rId2" Type="http://schemas.openxmlformats.org/officeDocument/2006/relationships/image" Target="../media/image38.png"/><Relationship Id="rId16" Type="http://schemas.openxmlformats.org/officeDocument/2006/relationships/image" Target="../media/image33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440.png"/><Relationship Id="rId15" Type="http://schemas.openxmlformats.org/officeDocument/2006/relationships/image" Target="../media/image45.png"/><Relationship Id="rId10" Type="http://schemas.openxmlformats.org/officeDocument/2006/relationships/image" Target="../media/image390.png"/><Relationship Id="rId19" Type="http://schemas.openxmlformats.org/officeDocument/2006/relationships/image" Target="../media/image420.png"/><Relationship Id="rId4" Type="http://schemas.openxmlformats.org/officeDocument/2006/relationships/customXml" Target="../ink/ink9.xml"/><Relationship Id="rId9" Type="http://schemas.openxmlformats.org/officeDocument/2006/relationships/image" Target="../media/image30.png"/><Relationship Id="rId14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0.png"/><Relationship Id="rId3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15" Type="http://schemas.openxmlformats.org/officeDocument/2006/relationships/customXml" Target="../ink/ink4.xml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customXml" Target="../ink/ink3.xml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customXml" Target="../ink/ink6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6.png"/><Relationship Id="rId2" Type="http://schemas.openxmlformats.org/officeDocument/2006/relationships/image" Target="../media/image24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31.png"/><Relationship Id="rId5" Type="http://schemas.openxmlformats.org/officeDocument/2006/relationships/customXml" Target="../ink/ink5.xml"/><Relationship Id="rId1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3" Type="http://schemas.openxmlformats.org/officeDocument/2006/relationships/image" Target="../media/image40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4" Type="http://schemas.openxmlformats.org/officeDocument/2006/relationships/image" Target="../media/image37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40.png"/><Relationship Id="rId18" Type="http://schemas.openxmlformats.org/officeDocument/2006/relationships/image" Target="../media/image35.png"/><Relationship Id="rId3" Type="http://schemas.openxmlformats.org/officeDocument/2006/relationships/image" Target="../media/image38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4.png"/><Relationship Id="rId2" Type="http://schemas.openxmlformats.org/officeDocument/2006/relationships/image" Target="../media/image54.png"/><Relationship Id="rId16" Type="http://schemas.openxmlformats.org/officeDocument/2006/relationships/image" Target="../media/image33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390.png"/><Relationship Id="rId5" Type="http://schemas.openxmlformats.org/officeDocument/2006/relationships/customXml" Target="../ink/ink7.xml"/><Relationship Id="rId15" Type="http://schemas.openxmlformats.org/officeDocument/2006/relationships/customXml" Target="../ink/ink8.xml"/><Relationship Id="rId10" Type="http://schemas.openxmlformats.org/officeDocument/2006/relationships/image" Target="../media/image30.png"/><Relationship Id="rId19" Type="http://schemas.openxmlformats.org/officeDocument/2006/relationships/image" Target="../media/image42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Externalities 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000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275EADB-D1D0-588A-C21F-2BA51567C71B}"/>
              </a:ext>
            </a:extLst>
          </p:cNvPr>
          <p:cNvSpPr>
            <a:spLocks/>
          </p:cNvSpPr>
          <p:nvPr/>
        </p:nvSpPr>
        <p:spPr>
          <a:xfrm rot="16200000" flipV="1">
            <a:off x="5335205" y="3373441"/>
            <a:ext cx="479300" cy="276242"/>
          </a:xfrm>
          <a:prstGeom prst="triangle">
            <a:avLst>
              <a:gd name="adj" fmla="val 444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99858" y="687064"/>
            <a:ext cx="87281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Intuitively: what is the imperfection in the economy? Why does free-exchange not lead to efficiency?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Supply of water is not fully capturing producer’s willingness to sell. Why is this the case?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Market failure:</a:t>
            </a:r>
            <a:r>
              <a:rPr lang="en-US" sz="1400" dirty="0"/>
              <a:t> property rights are not well defined. Some of the costs of producing steel are borne by water suppliers (and consumers). Question: which is the market experiencing the market failure in our example?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43C5A6-216B-8A79-65DB-DF99E5BE68CC}"/>
              </a:ext>
            </a:extLst>
          </p:cNvPr>
          <p:cNvGrpSpPr/>
          <p:nvPr/>
        </p:nvGrpSpPr>
        <p:grpSpPr>
          <a:xfrm>
            <a:off x="1050325" y="2320426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E1A34D-FB01-AFEF-5BF6-B0C2801E0468}"/>
                    </a:ext>
                  </a:extLst>
                </p:cNvPr>
                <p:cNvSpPr txBox="1"/>
                <p:nvPr/>
              </p:nvSpPr>
              <p:spPr>
                <a:xfrm>
                  <a:off x="4023219" y="2664303"/>
                  <a:ext cx="996156" cy="5236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E1A34D-FB01-AFEF-5BF6-B0C2801E0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19" y="2664303"/>
                  <a:ext cx="996156" cy="523670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9FA941-2E98-1EC7-2ED9-63D79931F44D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88E5359-5997-F023-5E9C-E50C8584A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ACED36C-B003-76E3-DE52-AE8C6D1F1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4601C0-809A-2940-9427-3E03D02EB994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4D2E969-AEE4-B968-0CE5-FC712A1E7C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4D2E969-AEE4-B968-0CE5-FC712A1E7C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BF07C50-8E0E-79AE-3399-ED3D50B8C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1213DF8-25A1-7F57-89B6-2A181248ABF8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1213DF8-25A1-7F57-89B6-2A181248ABF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A7CA6A-E48B-B3F6-F817-C8FC7BB60C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A7CA6A-E48B-B3F6-F817-C8FC7BB60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5894BE-6E63-AB3E-3DCC-941B7ACEA37B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5894BE-6E63-AB3E-3DCC-941B7ACEA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94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4E03FFF-4564-5160-D5BC-CEEC5E66459C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CC2276F-A92F-BD1C-49F5-34EA9DF55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607B877-869D-D067-810C-E9257CD9A0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607B877-869D-D067-810C-E9257CD9A0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CB87D1E-67F7-8CE7-68A0-827E8DC13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F024C6-413F-E94B-49A1-D088AF07C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3BF3953-FF24-E1E5-40DA-9564DF0862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3BF3953-FF24-E1E5-40DA-9564DF086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56BBAB-0E1D-E234-32C4-0E49AAA6CFBE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Steel Market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C39E7C-5419-AB00-5FD1-B9EC9BB9FE7E}"/>
              </a:ext>
            </a:extLst>
          </p:cNvPr>
          <p:cNvGrpSpPr/>
          <p:nvPr/>
        </p:nvGrpSpPr>
        <p:grpSpPr>
          <a:xfrm>
            <a:off x="4451013" y="2258623"/>
            <a:ext cx="3790537" cy="2450277"/>
            <a:chOff x="3925280" y="767803"/>
            <a:chExt cx="6449449" cy="416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8BA65-9F80-C7C2-F0EC-8B9ABC173C42}"/>
                    </a:ext>
                  </a:extLst>
                </p:cNvPr>
                <p:cNvSpPr txBox="1"/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8BA65-9F80-C7C2-F0EC-8B9ABC173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blipFill>
                  <a:blip r:embed="rId10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923BA-AEC3-0724-3F59-FCA1AB773F56}"/>
                </a:ext>
              </a:extLst>
            </p:cNvPr>
            <p:cNvGrpSpPr/>
            <p:nvPr/>
          </p:nvGrpSpPr>
          <p:grpSpPr>
            <a:xfrm>
              <a:off x="3925280" y="767803"/>
              <a:ext cx="6449449" cy="4169049"/>
              <a:chOff x="2443347" y="216498"/>
              <a:chExt cx="9085834" cy="4910699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28D9865-B935-499D-DDD8-0A26151F8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8AB997-8D6F-3D33-B3EE-18C8FDB5D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CFAD551-5E60-31BF-8E31-6F254B1745E8}"/>
                  </a:ext>
                </a:extLst>
              </p:cNvPr>
              <p:cNvGrpSpPr/>
              <p:nvPr/>
            </p:nvGrpSpPr>
            <p:grpSpPr>
              <a:xfrm>
                <a:off x="3685569" y="429748"/>
                <a:ext cx="7843612" cy="3659381"/>
                <a:chOff x="3685569" y="429748"/>
                <a:chExt cx="7843612" cy="36593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1F3929C-A3EE-574E-99FB-B57C1D809A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1F3929C-A3EE-574E-99FB-B57C1D809A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4380C35-4DB5-B438-FB60-2C3E5B2D1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ADB54C-D552-7D82-3ED2-CA2521443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1413" y="502919"/>
                  <a:ext cx="3393903" cy="24511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08F85CA-50DE-7161-1C0C-16B73FBC5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1786" y="429748"/>
                      <a:ext cx="5007395" cy="5551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𝐸𝑓𝑓𝑒𝑐𝑡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𝑜𝑓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𝑆𝑡𝑒𝑒𝑙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08F85CA-50DE-7161-1C0C-16B73FBC5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1786" y="429748"/>
                      <a:ext cx="5007395" cy="55514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F51A632-9692-E283-BC69-7EF9226893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𝐷𝑊𝐿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𝑤𝑎𝑡𝑒𝑟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𝑚𝑎𝑟𝑘𝑒𝑡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F51A632-9692-E283-BC69-7EF9226893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32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AA0BB08-BC90-7B1A-E5B3-7FD9AB9792EF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AA0BB08-BC90-7B1A-E5B3-7FD9AB9792EF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91EB83B-C9C9-FAF5-A17A-98B88C3C8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91EB83B-C9C9-FAF5-A17A-98B88C3C8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A414CF6-2D4C-7508-651B-9A65B75816DE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A414CF6-2D4C-7508-651B-9A65B7581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41" r="-147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A3B3893-9A8A-B17C-C74C-730D08815ABA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8E61387-5214-B94E-00E9-4419B51CF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350FB56-D213-ECA1-A05D-ADECBF6F8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350FB56-D213-ECA1-A05D-ADECBF6F8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E1B7136-F1F2-5A4A-C3D9-4D544BA028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A0017A8-8FB5-ED24-51C9-E0B68538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97EAC7-4EBA-D836-8592-F41437B28422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97EAC7-4EBA-D836-8592-F41437B28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F7CECE-B647-E724-F558-35C49624B6CF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Water Market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DAE4801-9AEF-24BB-6453-CD9D67493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18" y="2251231"/>
                <a:ext cx="0" cy="216645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CF6DD3B-660D-F765-5D1A-49E1B65B42BF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571" y="4365229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CF6DD3B-660D-F765-5D1A-49E1B65B42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571" y="4365229"/>
                    <a:ext cx="996155" cy="74019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Non-Pecuniary Externalities: Intuition</a:t>
            </a:r>
          </a:p>
        </p:txBody>
      </p:sp>
    </p:spTree>
    <p:extLst>
      <p:ext uri="{BB962C8B-B14F-4D97-AF65-F5344CB8AC3E}">
        <p14:creationId xmlns:p14="http://schemas.microsoft.com/office/powerpoint/2010/main" val="368958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Non-Pecuniary Externalities: Intuition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C5E30E-BB43-A68B-B883-2C50681732C4}"/>
              </a:ext>
            </a:extLst>
          </p:cNvPr>
          <p:cNvSpPr txBox="1"/>
          <p:nvPr/>
        </p:nvSpPr>
        <p:spPr>
          <a:xfrm>
            <a:off x="99858" y="775265"/>
            <a:ext cx="872815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u="sng" dirty="0"/>
              <a:t>In the absence of market failures: </a:t>
            </a:r>
            <a:r>
              <a:rPr lang="en-US" sz="1400" dirty="0"/>
              <a:t>equilibrium happens when WTP = WTS </a:t>
            </a:r>
            <a:r>
              <a:rPr lang="en-US" sz="1400" dirty="0">
                <a:sym typeface="Wingdings" panose="05000000000000000000" pitchFamily="2" charset="2"/>
              </a:rPr>
              <a:t> Private MB = Private MC</a:t>
            </a:r>
            <a:endParaRPr lang="en-US" sz="1400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However, under the presence of externalities private MB/MC might differ from social MB/MC.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Private Marginal Cost: </a:t>
            </a:r>
            <a:r>
              <a:rPr lang="en-US" sz="1400" dirty="0"/>
              <a:t>direct cost to producers of producing an additional unit of a good.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Private Marginal Benefit: </a:t>
            </a:r>
            <a:r>
              <a:rPr lang="en-US" sz="1400" dirty="0"/>
              <a:t>direct benefit to consumers of consuming an additional unit of a good by the consumer.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Social Marginal Cost: </a:t>
            </a:r>
            <a:r>
              <a:rPr lang="en-US" sz="1400" dirty="0"/>
              <a:t>private marginal cost + any costs associated with the production of such good that are imposed or borne by others.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Social Marginal Benefit: </a:t>
            </a:r>
            <a:r>
              <a:rPr lang="en-US" sz="1400" dirty="0"/>
              <a:t>private marginal cost - any costs associated with consumption of such good that are imposed or borne by others. 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difference between private and social marginal benefit/cost is called </a:t>
            </a:r>
            <a:r>
              <a:rPr lang="en-US" sz="1400" b="1" dirty="0"/>
              <a:t>Marginal Damage </a:t>
            </a:r>
            <a:r>
              <a:rPr lang="en-US" sz="1400" dirty="0"/>
              <a:t>(</a:t>
            </a:r>
            <a:r>
              <a:rPr lang="en-US" sz="1400" i="1" dirty="0"/>
              <a:t>in our example the marginal damage is the effect of steel on water supply</a:t>
            </a:r>
            <a:r>
              <a:rPr lang="en-US" sz="1400" dirty="0"/>
              <a:t>). 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Homework: </a:t>
            </a:r>
            <a:r>
              <a:rPr lang="en-US" sz="1400" dirty="0"/>
              <a:t>see Mankiw’s Figures 5-3 and 5-4. </a:t>
            </a:r>
          </a:p>
        </p:txBody>
      </p:sp>
    </p:spTree>
    <p:extLst>
      <p:ext uri="{BB962C8B-B14F-4D97-AF65-F5344CB8AC3E}">
        <p14:creationId xmlns:p14="http://schemas.microsoft.com/office/powerpoint/2010/main" val="249013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8BB2DCB8-50B4-940F-6A4E-D5027AE3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1E2E9"/>
              </a:clrFrom>
              <a:clrTo>
                <a:srgbClr val="F1E2E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311" y="1978852"/>
            <a:ext cx="6813974" cy="269188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EADFCD18-B6D6-C68B-EF65-E20A8EA82AFE}"/>
              </a:ext>
            </a:extLst>
          </p:cNvPr>
          <p:cNvSpPr txBox="1"/>
          <p:nvPr/>
        </p:nvSpPr>
        <p:spPr>
          <a:xfrm>
            <a:off x="17745" y="716968"/>
            <a:ext cx="89272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dirty="0"/>
              <a:t>Problem</a:t>
            </a:r>
            <a:r>
              <a:rPr lang="en-US" sz="1400" dirty="0"/>
              <a:t>: private costs (only faced by suppliers) differ from social costs (faced by everyone). Recall the social planner. What would he do in this market?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Social planner: </a:t>
            </a:r>
            <a:r>
              <a:rPr lang="en-US" sz="1400" dirty="0"/>
              <a:t>Social Marginal Benefit = Social Marginal Cost.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Free-market exchange: </a:t>
            </a:r>
            <a:r>
              <a:rPr lang="en-US" sz="1400" dirty="0"/>
              <a:t>Private Marginal Benefit = Private Marginal Cost. If private ≠ social, then we have an externality.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A9FAE6-6C5C-7F0D-B054-BE4BA777D4CB}"/>
              </a:ext>
            </a:extLst>
          </p:cNvPr>
          <p:cNvSpPr txBox="1"/>
          <p:nvPr/>
        </p:nvSpPr>
        <p:spPr>
          <a:xfrm>
            <a:off x="4429298" y="4488438"/>
            <a:ext cx="466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Source </a:t>
            </a:r>
            <a:r>
              <a:rPr lang="en-US" sz="900" i="1" dirty="0" err="1"/>
              <a:t>Stliglitz</a:t>
            </a:r>
            <a:r>
              <a:rPr lang="en-US" sz="900" i="1" dirty="0"/>
              <a:t> and Rosengard Chapter 6</a:t>
            </a:r>
          </a:p>
        </p:txBody>
      </p:sp>
    </p:spTree>
    <p:extLst>
      <p:ext uri="{BB962C8B-B14F-4D97-AF65-F5344CB8AC3E}">
        <p14:creationId xmlns:p14="http://schemas.microsoft.com/office/powerpoint/2010/main" val="132858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608" y="1004468"/>
            <a:ext cx="872815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In general, we can categorize externalities in four main groups, defined by two sets of characteristics.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Direction of the unintended effect: </a:t>
            </a:r>
            <a:r>
              <a:rPr lang="en-US" sz="1400" dirty="0"/>
              <a:t>this</a:t>
            </a:r>
            <a:r>
              <a:rPr lang="en-US" sz="1400" b="1" dirty="0"/>
              <a:t> </a:t>
            </a:r>
            <a:r>
              <a:rPr lang="en-US" sz="1400" dirty="0"/>
              <a:t>could be negative or positive. </a:t>
            </a:r>
            <a:endParaRPr lang="en-US" sz="1400" b="1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Channel to the economy:</a:t>
            </a:r>
            <a:r>
              <a:rPr lang="en-US" sz="1400" dirty="0"/>
              <a:t> externalities could be either on consumption (demand curve) or production (supply curve). 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 categorization</a:t>
            </a:r>
          </a:p>
        </p:txBody>
      </p:sp>
      <p:graphicFrame>
        <p:nvGraphicFramePr>
          <p:cNvPr id="3" name="Table 40">
            <a:extLst>
              <a:ext uri="{FF2B5EF4-FFF2-40B4-BE49-F238E27FC236}">
                <a16:creationId xmlns:a16="http://schemas.microsoft.com/office/drawing/2014/main" id="{F92F466E-DACB-8CA5-1D4F-D9C6C3772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87831"/>
              </p:ext>
            </p:extLst>
          </p:nvPr>
        </p:nvGraphicFramePr>
        <p:xfrm>
          <a:off x="402471" y="2571756"/>
          <a:ext cx="8224758" cy="125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079">
                  <a:extLst>
                    <a:ext uri="{9D8B030D-6E8A-4147-A177-3AD203B41FA5}">
                      <a16:colId xmlns:a16="http://schemas.microsoft.com/office/drawing/2014/main" val="348612478"/>
                    </a:ext>
                  </a:extLst>
                </a:gridCol>
                <a:gridCol w="3117850">
                  <a:extLst>
                    <a:ext uri="{9D8B030D-6E8A-4147-A177-3AD203B41FA5}">
                      <a16:colId xmlns:a16="http://schemas.microsoft.com/office/drawing/2014/main" val="1059344905"/>
                    </a:ext>
                  </a:extLst>
                </a:gridCol>
                <a:gridCol w="3648829">
                  <a:extLst>
                    <a:ext uri="{9D8B030D-6E8A-4147-A177-3AD203B41FA5}">
                      <a16:colId xmlns:a16="http://schemas.microsoft.com/office/drawing/2014/main" val="930913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Negative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Positive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030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107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Production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Steel and water production.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Oil exploration.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36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Consumption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Roommate’s smoking habits and your healthcare.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Neighbor landscapes his garden, and your house benefits from the view.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6008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2AB813-82DB-C417-1127-D03A6236CF97}"/>
              </a:ext>
            </a:extLst>
          </p:cNvPr>
          <p:cNvSpPr txBox="1"/>
          <p:nvPr/>
        </p:nvSpPr>
        <p:spPr>
          <a:xfrm>
            <a:off x="3967055" y="3831596"/>
            <a:ext cx="46601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i="1" dirty="0"/>
              <a:t>For more details on the examples see Gruber Chapter 5. </a:t>
            </a:r>
          </a:p>
        </p:txBody>
      </p:sp>
    </p:spTree>
    <p:extLst>
      <p:ext uri="{BB962C8B-B14F-4D97-AF65-F5344CB8AC3E}">
        <p14:creationId xmlns:p14="http://schemas.microsoft.com/office/powerpoint/2010/main" val="526139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FCD18-B6D6-C68B-EF65-E20A8EA82AFE}"/>
              </a:ext>
            </a:extLst>
          </p:cNvPr>
          <p:cNvSpPr txBox="1"/>
          <p:nvPr/>
        </p:nvSpPr>
        <p:spPr>
          <a:xfrm>
            <a:off x="109590" y="756863"/>
            <a:ext cx="84633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Question: </a:t>
            </a:r>
            <a:r>
              <a:rPr lang="en-US" sz="1400" dirty="0"/>
              <a:t>if negative externalities lead to DWL, do positive externalities lead to welfare gains?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No! Even positive externalities are the result of market failure. Private marginal benefits/costs do not reflect social marginal benefits/costs.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Recall the social planner chooses the optimal level of production (i.e. to maximize total surplus, accounting for any market failure).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690304"/>
                </a:solidFill>
              </a:rPr>
              <a:t>Negative</a:t>
            </a:r>
            <a:r>
              <a:rPr lang="en-US" sz="1400" dirty="0"/>
              <a:t> externalities cause </a:t>
            </a:r>
            <a:r>
              <a:rPr lang="en-US" sz="1400" b="1" dirty="0">
                <a:solidFill>
                  <a:srgbClr val="690304"/>
                </a:solidFill>
              </a:rPr>
              <a:t>overproduction </a:t>
            </a:r>
            <a:r>
              <a:rPr lang="en-US" sz="1400" dirty="0"/>
              <a:t>of the good in a competitive market. </a:t>
            </a:r>
            <a:r>
              <a:rPr lang="en-US" sz="1400" dirty="0">
                <a:solidFill>
                  <a:srgbClr val="690304"/>
                </a:solidFill>
              </a:rPr>
              <a:t>(</a:t>
            </a:r>
            <a:r>
              <a:rPr lang="en-US" sz="1400" dirty="0" err="1">
                <a:solidFill>
                  <a:srgbClr val="690304"/>
                </a:solidFill>
              </a:rPr>
              <a:t>i.e</a:t>
            </a:r>
            <a:r>
              <a:rPr lang="en-US" sz="1400" dirty="0">
                <a:solidFill>
                  <a:srgbClr val="690304"/>
                </a:solidFill>
              </a:rPr>
              <a:t> free market exchange leads to produce/consume the good above its optimal level)</a:t>
            </a:r>
            <a:r>
              <a:rPr lang="en-US" sz="1400" dirty="0"/>
              <a:t>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6600"/>
                </a:solidFill>
              </a:rPr>
              <a:t>Positive</a:t>
            </a:r>
            <a:r>
              <a:rPr lang="en-US" sz="1400" dirty="0"/>
              <a:t> externalities cause </a:t>
            </a:r>
            <a:r>
              <a:rPr lang="en-US" sz="1400" b="1" dirty="0">
                <a:solidFill>
                  <a:srgbClr val="006600"/>
                </a:solidFill>
              </a:rPr>
              <a:t>underproduction </a:t>
            </a:r>
            <a:r>
              <a:rPr lang="en-US" sz="1400" dirty="0"/>
              <a:t>of the good in a competitive market.</a:t>
            </a:r>
            <a:r>
              <a:rPr lang="en-US" sz="1400" dirty="0">
                <a:solidFill>
                  <a:srgbClr val="006600"/>
                </a:solidFill>
              </a:rPr>
              <a:t> (</a:t>
            </a:r>
            <a:r>
              <a:rPr lang="en-US" sz="1400" dirty="0" err="1">
                <a:solidFill>
                  <a:srgbClr val="006600"/>
                </a:solidFill>
              </a:rPr>
              <a:t>i.e</a:t>
            </a:r>
            <a:r>
              <a:rPr lang="en-US" sz="1400" dirty="0">
                <a:solidFill>
                  <a:srgbClr val="006600"/>
                </a:solidFill>
              </a:rPr>
              <a:t> free market exchange leads to produce/consume the good below its optimal level) 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In both cases leading to a deadweight loss.</a:t>
            </a:r>
          </a:p>
        </p:txBody>
      </p:sp>
    </p:spTree>
    <p:extLst>
      <p:ext uri="{BB962C8B-B14F-4D97-AF65-F5344CB8AC3E}">
        <p14:creationId xmlns:p14="http://schemas.microsoft.com/office/powerpoint/2010/main" val="28080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FCD18-B6D6-C68B-EF65-E20A8EA82AFE}"/>
              </a:ext>
            </a:extLst>
          </p:cNvPr>
          <p:cNvSpPr txBox="1"/>
          <p:nvPr/>
        </p:nvSpPr>
        <p:spPr>
          <a:xfrm>
            <a:off x="114307" y="545176"/>
            <a:ext cx="846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Negative externalities cause overproduction of the good in a competitive market.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42A472-3A67-EB53-C031-63A43E7F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0" y="852953"/>
            <a:ext cx="6492240" cy="3674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54073B-A94D-31EB-FD68-EDA496D00911}"/>
              </a:ext>
            </a:extLst>
          </p:cNvPr>
          <p:cNvSpPr txBox="1"/>
          <p:nvPr/>
        </p:nvSpPr>
        <p:spPr>
          <a:xfrm>
            <a:off x="4429298" y="4488438"/>
            <a:ext cx="466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Source Gruber Chapter 5. </a:t>
            </a:r>
          </a:p>
        </p:txBody>
      </p:sp>
    </p:spTree>
    <p:extLst>
      <p:ext uri="{BB962C8B-B14F-4D97-AF65-F5344CB8AC3E}">
        <p14:creationId xmlns:p14="http://schemas.microsoft.com/office/powerpoint/2010/main" val="316232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DFCD18-B6D6-C68B-EF65-E20A8EA82AFE}"/>
              </a:ext>
            </a:extLst>
          </p:cNvPr>
          <p:cNvSpPr txBox="1"/>
          <p:nvPr/>
        </p:nvSpPr>
        <p:spPr>
          <a:xfrm>
            <a:off x="114307" y="545176"/>
            <a:ext cx="8463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dirty="0"/>
              <a:t>Positive externalities cause underproduction of the good in a competitive market.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4073B-A94D-31EB-FD68-EDA496D00911}"/>
              </a:ext>
            </a:extLst>
          </p:cNvPr>
          <p:cNvSpPr txBox="1"/>
          <p:nvPr/>
        </p:nvSpPr>
        <p:spPr>
          <a:xfrm>
            <a:off x="4429298" y="4488438"/>
            <a:ext cx="466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Source Gruber Chapter 5.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D56A8-2702-23FF-917E-9CC64761C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229" y="799784"/>
            <a:ext cx="6750138" cy="374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30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Environmental 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E1BB-C326-E26C-EA87-318A78645D36}"/>
              </a:ext>
            </a:extLst>
          </p:cNvPr>
          <p:cNvSpPr txBox="1"/>
          <p:nvPr/>
        </p:nvSpPr>
        <p:spPr>
          <a:xfrm>
            <a:off x="258187" y="699065"/>
            <a:ext cx="877744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Economic activity involves in pollution. There is an unavoidable amount of pollution associated with the provision of goods and services in the economy.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Releasing pollutants to the environment creates consequences for all agents, regardless on whether they participate in the market or not.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Example: Global Warming. </a:t>
            </a:r>
            <a:r>
              <a:rPr lang="en-US" sz="1600" dirty="0"/>
              <a:t>Greenhouse effect 101: the earth is heated by solar radiation that passes through the atmosphere. Most of the radiation is trapped by certain gases in the earth’s atmosphere.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The problem: economic activity increases the amount of carbon dioxide, methane and other gases to the atmosphere, trapping more radiation and, thus, increasing the temperature of the earth.</a:t>
            </a:r>
            <a:endParaRPr lang="en-US" sz="1600" b="1" dirty="0"/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Consequences: melting poles, increasing sea level leads to higher probability of floods. </a:t>
            </a:r>
          </a:p>
        </p:txBody>
      </p:sp>
    </p:spTree>
    <p:extLst>
      <p:ext uri="{BB962C8B-B14F-4D97-AF65-F5344CB8AC3E}">
        <p14:creationId xmlns:p14="http://schemas.microsoft.com/office/powerpoint/2010/main" val="358072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Environmental 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E1BB-C326-E26C-EA87-318A78645D36}"/>
              </a:ext>
            </a:extLst>
          </p:cNvPr>
          <p:cNvSpPr txBox="1"/>
          <p:nvPr/>
        </p:nvSpPr>
        <p:spPr>
          <a:xfrm>
            <a:off x="258187" y="699065"/>
            <a:ext cx="877744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Another example: Acid rain. </a:t>
            </a:r>
            <a:r>
              <a:rPr lang="en-US" sz="1600" dirty="0"/>
              <a:t>Acid rain occurs when sulfur dioxide and nitrogen oxides are released in to the atmosphere.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Damages of acid rain: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Forest erosion: death and slower growth for a variety of trees.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Property damage: corrosion of metals, paint, and several materials.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Reduced visibility in the air.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618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Regulation-based solutions to environmental 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E1BB-C326-E26C-EA87-318A78645D36}"/>
              </a:ext>
            </a:extLst>
          </p:cNvPr>
          <p:cNvSpPr txBox="1"/>
          <p:nvPr/>
        </p:nvSpPr>
        <p:spPr>
          <a:xfrm>
            <a:off x="68134" y="619185"/>
            <a:ext cx="87774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1970 Clean Air Act: </a:t>
            </a:r>
            <a:r>
              <a:rPr lang="en-US" sz="1400" dirty="0"/>
              <a:t>set maximum standards for atmospheric concentrations of various substances, including sulfur dioxide. </a:t>
            </a:r>
            <a:endParaRPr lang="en-US" sz="1400" b="1" dirty="0"/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The catch: only new plants were subject to this cap. How could firms comply? Switch to coal with lower sulfur content.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Economic intuition: cap of emissions is basically a cap on quantity supplied.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Intended effects: total sulfur dioxide emissions declined by the early 1980s.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Was policy design optimal? What would you change/improve? (Hint: who is being targeted by the policy?)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Not applicable to current plants, only to new plants.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It created incentives for suppliers to run older, dirtier plants for longer than they should have.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1990 Amendments: </a:t>
            </a:r>
            <a:r>
              <a:rPr lang="en-US" sz="1400" dirty="0"/>
              <a:t>mandated a reduction of more than 50% in the level of sulfur dioxide emissions nationwide, now including all plants. (More about this policy later).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35081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Outline for Today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4FEA06-C696-4D02-9576-8C2D8D74A084}"/>
              </a:ext>
            </a:extLst>
          </p:cNvPr>
          <p:cNvGrpSpPr/>
          <p:nvPr/>
        </p:nvGrpSpPr>
        <p:grpSpPr>
          <a:xfrm rot="19831284">
            <a:off x="238719" y="672424"/>
            <a:ext cx="2878764" cy="3816488"/>
            <a:chOff x="305951" y="144762"/>
            <a:chExt cx="3661337" cy="4853977"/>
          </a:xfrm>
        </p:grpSpPr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76EAED5-F5DC-2C2C-94A8-BA8C881AFA56}"/>
                </a:ext>
              </a:extLst>
            </p:cNvPr>
            <p:cNvSpPr/>
            <p:nvPr/>
          </p:nvSpPr>
          <p:spPr>
            <a:xfrm>
              <a:off x="305951" y="2313204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507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FFC000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33771CB6-6A87-0CE8-B886-701BB18F5283}"/>
                </a:ext>
              </a:extLst>
            </p:cNvPr>
            <p:cNvSpPr/>
            <p:nvPr/>
          </p:nvSpPr>
          <p:spPr>
            <a:xfrm>
              <a:off x="1556975" y="144762"/>
              <a:ext cx="2410313" cy="2685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extrusionOk="0">
                  <a:moveTo>
                    <a:pt x="21600" y="14715"/>
                  </a:moveTo>
                  <a:lnTo>
                    <a:pt x="21600" y="6653"/>
                  </a:lnTo>
                  <a:cubicBezTo>
                    <a:pt x="21600" y="5724"/>
                    <a:pt x="21039" y="4861"/>
                    <a:pt x="20143" y="4396"/>
                  </a:cubicBezTo>
                  <a:lnTo>
                    <a:pt x="12257" y="349"/>
                  </a:lnTo>
                  <a:cubicBezTo>
                    <a:pt x="11361" y="-116"/>
                    <a:pt x="10239" y="-116"/>
                    <a:pt x="9343" y="349"/>
                  </a:cubicBezTo>
                  <a:lnTo>
                    <a:pt x="1457" y="4396"/>
                  </a:lnTo>
                  <a:cubicBezTo>
                    <a:pt x="561" y="4861"/>
                    <a:pt x="0" y="5724"/>
                    <a:pt x="0" y="6653"/>
                  </a:cubicBezTo>
                  <a:lnTo>
                    <a:pt x="0" y="14715"/>
                  </a:lnTo>
                  <a:cubicBezTo>
                    <a:pt x="0" y="15644"/>
                    <a:pt x="561" y="16507"/>
                    <a:pt x="1457" y="16972"/>
                  </a:cubicBezTo>
                  <a:lnTo>
                    <a:pt x="9343" y="21019"/>
                  </a:lnTo>
                  <a:cubicBezTo>
                    <a:pt x="10239" y="21484"/>
                    <a:pt x="11361" y="21484"/>
                    <a:pt x="12257" y="21019"/>
                  </a:cubicBezTo>
                  <a:lnTo>
                    <a:pt x="20143" y="16972"/>
                  </a:lnTo>
                  <a:cubicBezTo>
                    <a:pt x="21039" y="16474"/>
                    <a:pt x="21600" y="15644"/>
                    <a:pt x="21600" y="14715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7C8E09B0-DFF6-358D-B2AD-484119F42B46}"/>
                </a:ext>
              </a:extLst>
            </p:cNvPr>
            <p:cNvSpPr/>
            <p:nvPr/>
          </p:nvSpPr>
          <p:spPr>
            <a:xfrm>
              <a:off x="1807183" y="2438306"/>
              <a:ext cx="413508" cy="5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0649" extrusionOk="0">
                  <a:moveTo>
                    <a:pt x="5331" y="19729"/>
                  </a:moveTo>
                  <a:cubicBezTo>
                    <a:pt x="9813" y="21600"/>
                    <a:pt x="15315" y="20580"/>
                    <a:pt x="18168" y="17008"/>
                  </a:cubicBezTo>
                  <a:cubicBezTo>
                    <a:pt x="19391" y="15477"/>
                    <a:pt x="20002" y="13947"/>
                    <a:pt x="20002" y="12246"/>
                  </a:cubicBezTo>
                  <a:cubicBezTo>
                    <a:pt x="20002" y="11565"/>
                    <a:pt x="20002" y="10715"/>
                    <a:pt x="19595" y="10035"/>
                  </a:cubicBezTo>
                  <a:cubicBezTo>
                    <a:pt x="19595" y="9695"/>
                    <a:pt x="19391" y="9525"/>
                    <a:pt x="19187" y="9184"/>
                  </a:cubicBezTo>
                  <a:cubicBezTo>
                    <a:pt x="18576" y="7313"/>
                    <a:pt x="18983" y="5273"/>
                    <a:pt x="20206" y="3402"/>
                  </a:cubicBezTo>
                  <a:lnTo>
                    <a:pt x="18372" y="2551"/>
                  </a:lnTo>
                  <a:cubicBezTo>
                    <a:pt x="18168" y="2381"/>
                    <a:pt x="17965" y="2041"/>
                    <a:pt x="18168" y="1871"/>
                  </a:cubicBezTo>
                  <a:lnTo>
                    <a:pt x="18168" y="1871"/>
                  </a:lnTo>
                  <a:cubicBezTo>
                    <a:pt x="18372" y="1701"/>
                    <a:pt x="18780" y="1531"/>
                    <a:pt x="18983" y="1701"/>
                  </a:cubicBezTo>
                  <a:lnTo>
                    <a:pt x="19798" y="2041"/>
                  </a:lnTo>
                  <a:lnTo>
                    <a:pt x="18779" y="340"/>
                  </a:lnTo>
                  <a:cubicBezTo>
                    <a:pt x="18575" y="0"/>
                    <a:pt x="18372" y="0"/>
                    <a:pt x="17964" y="0"/>
                  </a:cubicBezTo>
                  <a:lnTo>
                    <a:pt x="15723" y="0"/>
                  </a:lnTo>
                  <a:lnTo>
                    <a:pt x="16538" y="340"/>
                  </a:lnTo>
                  <a:cubicBezTo>
                    <a:pt x="16741" y="510"/>
                    <a:pt x="16945" y="850"/>
                    <a:pt x="16741" y="1021"/>
                  </a:cubicBezTo>
                  <a:lnTo>
                    <a:pt x="16741" y="1021"/>
                  </a:lnTo>
                  <a:cubicBezTo>
                    <a:pt x="16538" y="1191"/>
                    <a:pt x="16130" y="1361"/>
                    <a:pt x="15927" y="1191"/>
                  </a:cubicBezTo>
                  <a:lnTo>
                    <a:pt x="13889" y="170"/>
                  </a:lnTo>
                  <a:cubicBezTo>
                    <a:pt x="12666" y="2041"/>
                    <a:pt x="10628" y="3232"/>
                    <a:pt x="8387" y="3742"/>
                  </a:cubicBezTo>
                  <a:cubicBezTo>
                    <a:pt x="7980" y="3742"/>
                    <a:pt x="7776" y="3912"/>
                    <a:pt x="7368" y="3912"/>
                  </a:cubicBezTo>
                  <a:cubicBezTo>
                    <a:pt x="6553" y="4082"/>
                    <a:pt x="5738" y="4422"/>
                    <a:pt x="4923" y="4762"/>
                  </a:cubicBezTo>
                  <a:cubicBezTo>
                    <a:pt x="3497" y="5443"/>
                    <a:pt x="2274" y="6463"/>
                    <a:pt x="1255" y="7824"/>
                  </a:cubicBezTo>
                  <a:cubicBezTo>
                    <a:pt x="-1394" y="12246"/>
                    <a:pt x="236" y="17518"/>
                    <a:pt x="5331" y="19729"/>
                  </a:cubicBezTo>
                  <a:close/>
                </a:path>
              </a:pathLst>
            </a:custGeom>
            <a:solidFill>
              <a:srgbClr val="690304"/>
            </a:solidFill>
            <a:ln w="12700">
              <a:miter lim="400000"/>
            </a:ln>
          </p:spPr>
          <p:txBody>
            <a:bodyPr lIns="38100" tIns="38100" rIns="38100" bIns="3810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2" name="Rounded Rectangle 18">
            <a:extLst>
              <a:ext uri="{FF2B5EF4-FFF2-40B4-BE49-F238E27FC236}">
                <a16:creationId xmlns:a16="http://schemas.microsoft.com/office/drawing/2014/main" id="{4263E894-78B4-8FA2-D9C1-E9F0155EB4F8}"/>
              </a:ext>
            </a:extLst>
          </p:cNvPr>
          <p:cNvSpPr/>
          <p:nvPr/>
        </p:nvSpPr>
        <p:spPr>
          <a:xfrm>
            <a:off x="3371247" y="692154"/>
            <a:ext cx="73317" cy="1662695"/>
          </a:xfrm>
          <a:prstGeom prst="roundRect">
            <a:avLst/>
          </a:prstGeom>
          <a:solidFill>
            <a:srgbClr val="6903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DA9559B5-8577-7B5C-B261-9215C0B95F0F}"/>
              </a:ext>
            </a:extLst>
          </p:cNvPr>
          <p:cNvSpPr/>
          <p:nvPr/>
        </p:nvSpPr>
        <p:spPr>
          <a:xfrm>
            <a:off x="3364802" y="2792346"/>
            <a:ext cx="73317" cy="16626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4" name="Graphic 23" descr="Research outline">
            <a:extLst>
              <a:ext uri="{FF2B5EF4-FFF2-40B4-BE49-F238E27FC236}">
                <a16:creationId xmlns:a16="http://schemas.microsoft.com/office/drawing/2014/main" id="{9FC42ADE-DE06-E23E-F24D-550792E4D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437" y="838775"/>
            <a:ext cx="1481707" cy="1481707"/>
          </a:xfrm>
          <a:prstGeom prst="rect">
            <a:avLst/>
          </a:prstGeom>
        </p:spPr>
      </p:pic>
      <p:pic>
        <p:nvPicPr>
          <p:cNvPr id="25" name="Graphic 24" descr="Statistics outline">
            <a:extLst>
              <a:ext uri="{FF2B5EF4-FFF2-40B4-BE49-F238E27FC236}">
                <a16:creationId xmlns:a16="http://schemas.microsoft.com/office/drawing/2014/main" id="{5E42B2F7-C417-E25E-DF10-80D1ADB08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6788" y="2855515"/>
            <a:ext cx="1536356" cy="15363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B19BD8D-CC08-F0D2-D11A-71C7C0641D21}"/>
              </a:ext>
            </a:extLst>
          </p:cNvPr>
          <p:cNvSpPr txBox="1"/>
          <p:nvPr/>
        </p:nvSpPr>
        <p:spPr>
          <a:xfrm>
            <a:off x="3604501" y="738671"/>
            <a:ext cx="4858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Externalities </a:t>
            </a:r>
          </a:p>
          <a:p>
            <a:pPr algn="just"/>
            <a:endParaRPr lang="en-US" sz="16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Definition and examples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Type of externalities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Positive and negative externalities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Intuition and visual representation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05DBDB-6DEB-B6E7-6713-121821D19602}"/>
              </a:ext>
            </a:extLst>
          </p:cNvPr>
          <p:cNvSpPr txBox="1"/>
          <p:nvPr/>
        </p:nvSpPr>
        <p:spPr>
          <a:xfrm>
            <a:off x="3572954" y="2943741"/>
            <a:ext cx="4858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Examples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Environmental externalities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Environmental policy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Practical example of health policy </a:t>
            </a:r>
          </a:p>
        </p:txBody>
      </p:sp>
    </p:spTree>
    <p:extLst>
      <p:ext uri="{BB962C8B-B14F-4D97-AF65-F5344CB8AC3E}">
        <p14:creationId xmlns:p14="http://schemas.microsoft.com/office/powerpoint/2010/main" val="2160042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Regulation-based solutions: a small caveat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E1BB-C326-E26C-EA87-318A78645D36}"/>
              </a:ext>
            </a:extLst>
          </p:cNvPr>
          <p:cNvSpPr txBox="1"/>
          <p:nvPr/>
        </p:nvSpPr>
        <p:spPr>
          <a:xfrm>
            <a:off x="183280" y="731530"/>
            <a:ext cx="877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One of the reasons for performance-based regulations is that they may induce innovations. That is, new ways of producing that generate less pollution or new techniques to fight pollution.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Ongoing debate on whether industries should be </a:t>
            </a:r>
            <a:r>
              <a:rPr lang="en-US" sz="1400" i="1" dirty="0"/>
              <a:t>forced </a:t>
            </a:r>
            <a:r>
              <a:rPr lang="en-US" sz="1400" dirty="0"/>
              <a:t>to innovate.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Example: suppose a policy that imposes a cap where all cars must get at least 40 miles per gallon, in terms of fuel consumption efficiency.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u="sng" dirty="0"/>
              <a:t>Thinking like an economist</a:t>
            </a:r>
            <a:r>
              <a:rPr lang="en-US" sz="1400" dirty="0"/>
              <a:t>: what are the costs and benefits from this policy?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Costs: more expenditures on research and development. Might be a more expensive technology.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1400" dirty="0"/>
              <a:t>Benefits: reduction in gasoline consumption, and pollution associated to it.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Challenge</a:t>
            </a:r>
            <a:r>
              <a:rPr lang="en-US" sz="1400" dirty="0"/>
              <a:t>: it is not clear that forcing innovation is welfare-improving. Finding feasible alternatives is hard. 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30323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Alpert, Powell &amp; </a:t>
            </a:r>
            <a:r>
              <a:rPr lang="en-US" dirty="0" err="1">
                <a:solidFill>
                  <a:schemeClr val="tx1"/>
                </a:solidFill>
              </a:rPr>
              <a:t>Pacula</a:t>
            </a:r>
            <a:r>
              <a:rPr lang="en-US" dirty="0">
                <a:solidFill>
                  <a:schemeClr val="tx1"/>
                </a:solidFill>
              </a:rPr>
              <a:t> (2018)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187" y="699065"/>
            <a:ext cx="877744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Context: </a:t>
            </a:r>
            <a:r>
              <a:rPr lang="en-US" sz="1400" dirty="0"/>
              <a:t>Opioid epidemic in the United States is health policy concern. More than 200K deaths due to opioid overdose.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Alpert, Powell &amp; </a:t>
            </a:r>
            <a:r>
              <a:rPr lang="en-US" sz="1400" b="1" dirty="0" err="1"/>
              <a:t>Pacula</a:t>
            </a:r>
            <a:r>
              <a:rPr lang="en-US" sz="1400" b="1" dirty="0"/>
              <a:t> (2018):</a:t>
            </a:r>
            <a:r>
              <a:rPr lang="en-US" sz="1400" dirty="0"/>
              <a:t> study the effect of the reformulation of OxyContin (one of the most widely abused opioids) on the mortality rates due to opioids and the consumption of other drugs.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In their paper, they analyze FDA’s 2010 policy that approved a reformulated version of OxyContin.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u="sng" dirty="0"/>
              <a:t>Policy objective: </a:t>
            </a:r>
            <a:r>
              <a:rPr lang="en-US" sz="1400" dirty="0"/>
              <a:t>decrease the abuse of OxyContin.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u="sng" dirty="0"/>
              <a:t>Upgrade: </a:t>
            </a:r>
            <a:r>
              <a:rPr lang="en-US" sz="1400" dirty="0"/>
              <a:t>make the pill harder to crush or dissolve (when is crushed, the consumption of Oxycontin is most dangerous, consumers are more likely to overdose).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u="sng" dirty="0"/>
              <a:t>Theory: </a:t>
            </a:r>
            <a:r>
              <a:rPr lang="en-US" sz="1400" dirty="0"/>
              <a:t>this increases the costs of using OxyContin. Thus, consumer’s WTP for opioids should decrease.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1400" u="sng" dirty="0"/>
              <a:t>Question: </a:t>
            </a:r>
            <a:r>
              <a:rPr lang="en-US" sz="1400" dirty="0"/>
              <a:t> given these facts, do you think this policy was a good idea? Why? </a:t>
            </a:r>
            <a:endParaRPr lang="en-US" sz="1400" u="sng" dirty="0"/>
          </a:p>
        </p:txBody>
      </p:sp>
    </p:spTree>
    <p:extLst>
      <p:ext uri="{BB962C8B-B14F-4D97-AF65-F5344CB8AC3E}">
        <p14:creationId xmlns:p14="http://schemas.microsoft.com/office/powerpoint/2010/main" val="1927943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187" y="699065"/>
            <a:ext cx="877744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Unintended Consequence: </a:t>
            </a:r>
            <a:r>
              <a:rPr lang="en-US" sz="1400" dirty="0"/>
              <a:t>raising the cost of OxyContin abuse lead to an unintended effect of increasing the abuse of substitute drugs, including more harmful ones like heroin.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If this substitution occurred, then it would undermine the benefits of the policy.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714AC-9D7E-B2EE-5970-7ADB1348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Alpert, Powell &amp; </a:t>
            </a:r>
            <a:r>
              <a:rPr lang="en-US" dirty="0" err="1">
                <a:solidFill>
                  <a:schemeClr val="tx1"/>
                </a:solidFill>
              </a:rPr>
              <a:t>Pacula</a:t>
            </a:r>
            <a:r>
              <a:rPr lang="en-US" dirty="0">
                <a:solidFill>
                  <a:schemeClr val="tx1"/>
                </a:solidFill>
              </a:rPr>
              <a:t> (2018)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AD6405-2057-987C-B39C-4A0ACF3577FA}"/>
              </a:ext>
            </a:extLst>
          </p:cNvPr>
          <p:cNvGrpSpPr/>
          <p:nvPr/>
        </p:nvGrpSpPr>
        <p:grpSpPr>
          <a:xfrm>
            <a:off x="1358735" y="1804178"/>
            <a:ext cx="6782811" cy="2901867"/>
            <a:chOff x="1358735" y="1804178"/>
            <a:chExt cx="6782811" cy="290186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43EDC68-0D83-D5D0-EF16-5963DDA8D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8735" y="2131449"/>
              <a:ext cx="3118633" cy="231298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FA1BF4-62A5-2527-4BCB-519FBD0D7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598901" y="2128163"/>
              <a:ext cx="3216646" cy="2241769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EB6D4D5-027E-5E97-EE95-3A623C0BE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8735" y="1804178"/>
              <a:ext cx="6426530" cy="400071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8B2BD3-3E79-E917-2CD4-F91BE83D2AF5}"/>
                </a:ext>
              </a:extLst>
            </p:cNvPr>
            <p:cNvSpPr txBox="1"/>
            <p:nvPr/>
          </p:nvSpPr>
          <p:spPr>
            <a:xfrm>
              <a:off x="3481494" y="4444435"/>
              <a:ext cx="466005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Source: Alpert, Powell &amp; </a:t>
              </a:r>
              <a:r>
                <a:rPr lang="en-US" sz="1050" dirty="0" err="1"/>
                <a:t>Pacula</a:t>
              </a:r>
              <a:r>
                <a:rPr lang="en-US" sz="1050" dirty="0"/>
                <a:t> (2018)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5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91441" y="1065133"/>
            <a:ext cx="3763951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Results: </a:t>
            </a:r>
            <a:r>
              <a:rPr lang="en-US" sz="1400" dirty="0"/>
              <a:t>after the reformulation, overdose deaths from prescription opioids decreased for the first time since 1990.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However, this drop coincided with an unprecedented rise in heroin overdoses. Heroin-related overdoses more than tripled between 2010 and 2014. 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evidence is consistent with the hypothesis that the reformulation lead to the substitution from OxyContin to heroin.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714AC-9D7E-B2EE-5970-7ADB1348C9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Alpert, Powell &amp; </a:t>
            </a:r>
            <a:r>
              <a:rPr lang="en-US" dirty="0" err="1">
                <a:solidFill>
                  <a:schemeClr val="tx1"/>
                </a:solidFill>
              </a:rPr>
              <a:t>Pacula</a:t>
            </a:r>
            <a:r>
              <a:rPr lang="en-US" dirty="0">
                <a:solidFill>
                  <a:schemeClr val="tx1"/>
                </a:solidFill>
              </a:rPr>
              <a:t> (2018)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76AB3-90FF-B84F-13E0-AABA8FE58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832" y="539645"/>
            <a:ext cx="4515082" cy="4064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3AF6B-8221-F8F2-232F-C86429A7E83E}"/>
              </a:ext>
            </a:extLst>
          </p:cNvPr>
          <p:cNvSpPr txBox="1"/>
          <p:nvPr/>
        </p:nvSpPr>
        <p:spPr>
          <a:xfrm>
            <a:off x="4429298" y="4488438"/>
            <a:ext cx="46600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900" i="1" dirty="0"/>
              <a:t>Source: Alpert, Powell &amp; </a:t>
            </a:r>
            <a:r>
              <a:rPr lang="en-US" sz="900" i="1" dirty="0" err="1"/>
              <a:t>Pacula</a:t>
            </a:r>
            <a:r>
              <a:rPr lang="en-US" sz="900" i="1" dirty="0"/>
              <a:t> (2018)</a:t>
            </a:r>
          </a:p>
        </p:txBody>
      </p:sp>
    </p:spTree>
    <p:extLst>
      <p:ext uri="{BB962C8B-B14F-4D97-AF65-F5344CB8AC3E}">
        <p14:creationId xmlns:p14="http://schemas.microsoft.com/office/powerpoint/2010/main" val="212817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Alpert, Powell &amp; </a:t>
            </a:r>
            <a:r>
              <a:rPr lang="en-US" dirty="0" err="1">
                <a:solidFill>
                  <a:schemeClr val="tx1"/>
                </a:solidFill>
              </a:rPr>
              <a:t>Pacula</a:t>
            </a:r>
            <a:r>
              <a:rPr lang="en-US" dirty="0">
                <a:solidFill>
                  <a:schemeClr val="tx1"/>
                </a:solidFill>
              </a:rPr>
              <a:t> (2018)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183280" y="834531"/>
            <a:ext cx="877744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Theoretical mechanism: </a:t>
            </a:r>
            <a:r>
              <a:rPr lang="en-US" sz="1400" dirty="0"/>
              <a:t>the policy increased the price of OxyContin, thus decreasing consumer’s WTP for it. To satisfy their needs, they went to a substitute, a more dangerous one.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What are the (relevant) market failure(s) here? What of type of externality is this?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Market failure: imperfect information (e.g. opioids consumers might not be aware of the risks of heroin consumption). </a:t>
            </a:r>
          </a:p>
          <a:p>
            <a:pPr marL="742950" lvl="1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Type of externality: non-pecuniary externality. Hint: there was no change on the heroin supply. It wasn’t the case that people substituted to heroin because it became cheaper, it was just easier.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Overall effect: increase in drug mortality.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Lesson: if you were the policymaker designing the policy, would you be able to anticipate this? </a:t>
            </a:r>
          </a:p>
        </p:txBody>
      </p:sp>
    </p:spTree>
    <p:extLst>
      <p:ext uri="{BB962C8B-B14F-4D97-AF65-F5344CB8AC3E}">
        <p14:creationId xmlns:p14="http://schemas.microsoft.com/office/powerpoint/2010/main" val="194683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Practical Example: Unintended Effects of Health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E6971-5B74-ECE3-9625-A4167E80B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96" y="699065"/>
            <a:ext cx="5807249" cy="35032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11CE8E-02C9-995B-1597-AA653150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40" y="4288915"/>
            <a:ext cx="3634867" cy="4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5722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81510-B585-55D4-871F-4373515622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For Next Class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DCD8C22-0BA2-1FB7-3948-72DFE0F15594}"/>
              </a:ext>
            </a:extLst>
          </p:cNvPr>
          <p:cNvSpPr txBox="1">
            <a:spLocks/>
          </p:cNvSpPr>
          <p:nvPr/>
        </p:nvSpPr>
        <p:spPr>
          <a:xfrm>
            <a:off x="94735" y="1181009"/>
            <a:ext cx="9049265" cy="2781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On the Next Episode: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Externalities II. </a:t>
            </a: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  <a:cs typeface="Times New Roman" panose="02020603050405020304" pitchFamily="18" charset="0"/>
              </a:rPr>
              <a:t>Readings: </a:t>
            </a:r>
            <a:r>
              <a:rPr lang="en-US" sz="1400" dirty="0">
                <a:latin typeface="+mn-lt"/>
                <a:cs typeface="Times New Roman" panose="02020603050405020304" pitchFamily="18" charset="0"/>
              </a:rPr>
              <a:t>Mankiw 10. Gruber 5 and 6. Stiglitz &amp; Rosengard 6</a:t>
            </a:r>
          </a:p>
          <a:p>
            <a:pPr>
              <a:buClr>
                <a:srgbClr val="690304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586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2863DFC-F769-1FFD-90F2-6C5240A658F7}"/>
              </a:ext>
            </a:extLst>
          </p:cNvPr>
          <p:cNvSpPr txBox="1">
            <a:spLocks/>
          </p:cNvSpPr>
          <p:nvPr/>
        </p:nvSpPr>
        <p:spPr>
          <a:xfrm>
            <a:off x="538314" y="2571750"/>
            <a:ext cx="7734222" cy="147888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B30687B-7A7D-8F6B-9025-2A4EFABAC69E}"/>
              </a:ext>
            </a:extLst>
          </p:cNvPr>
          <p:cNvSpPr txBox="1">
            <a:spLocks/>
          </p:cNvSpPr>
          <p:nvPr/>
        </p:nvSpPr>
        <p:spPr>
          <a:xfrm>
            <a:off x="0" y="306218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dirty="0">
                <a:solidFill>
                  <a:schemeClr val="bg1"/>
                </a:solidFill>
              </a:rPr>
              <a:t>SPEA-V-202</a:t>
            </a:r>
          </a:p>
          <a:p>
            <a:pPr algn="ctr"/>
            <a:r>
              <a:rPr lang="en-US" sz="2400" b="0" dirty="0">
                <a:solidFill>
                  <a:schemeClr val="bg1"/>
                </a:solidFill>
              </a:rPr>
              <a:t>Contemporary Economic Issues in Public Affairs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8B2BB0-25A8-51DD-1E72-4A1ECB509AE5}"/>
              </a:ext>
            </a:extLst>
          </p:cNvPr>
          <p:cNvSpPr/>
          <p:nvPr/>
        </p:nvSpPr>
        <p:spPr>
          <a:xfrm>
            <a:off x="0" y="1787777"/>
            <a:ext cx="9144000" cy="871464"/>
          </a:xfrm>
          <a:prstGeom prst="rect">
            <a:avLst/>
          </a:prstGeom>
          <a:solidFill>
            <a:srgbClr val="69030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+mj-lt"/>
              </a:rPr>
              <a:t>Externalities I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F1602D2-5AC3-8AC2-F630-020397F6961F}"/>
              </a:ext>
            </a:extLst>
          </p:cNvPr>
          <p:cNvSpPr txBox="1">
            <a:spLocks/>
          </p:cNvSpPr>
          <p:nvPr/>
        </p:nvSpPr>
        <p:spPr>
          <a:xfrm>
            <a:off x="0" y="3140606"/>
            <a:ext cx="9144000" cy="100019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i="0" kern="100" spc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en-US" sz="2400" b="0" dirty="0">
                <a:solidFill>
                  <a:schemeClr val="bg1"/>
                </a:solidFill>
              </a:rPr>
              <a:t>Luis Navarro</a:t>
            </a: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  <a:p>
            <a:pPr algn="ctr"/>
            <a:endParaRPr lang="en-US" sz="24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187" y="699065"/>
            <a:ext cx="877744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b="1" dirty="0"/>
              <a:t>Externality:</a:t>
            </a:r>
            <a:r>
              <a:rPr lang="en-US" sz="1600" dirty="0"/>
              <a:t> an externality arises when a person engages in an activity that influences the well-being of a bystander but neither pays nor receives compensation for that effect.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1600" u="sng" dirty="0"/>
              <a:t>Example: </a:t>
            </a:r>
            <a:r>
              <a:rPr lang="en-US" sz="1600" dirty="0"/>
              <a:t>smoking in a closed room. Smokers create smoke with each cigarette they consume.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DD5410-082F-388C-98F1-2BA6B064ED73}"/>
              </a:ext>
            </a:extLst>
          </p:cNvPr>
          <p:cNvSpPr txBox="1"/>
          <p:nvPr/>
        </p:nvSpPr>
        <p:spPr>
          <a:xfrm>
            <a:off x="515574" y="1869857"/>
            <a:ext cx="790367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Exposure to smoke decreases the health of the non-smokers in the room.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Due to smoke exposure, non-smokers now will consume a higher amount of health care services.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Question: what is the non-smokers WTP for cigarettes?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Zero! They do not smoke because they do not derive benefit from it. Still, they bear some of the costs of smoking.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Is this efficient? Is this fair?  </a:t>
            </a:r>
          </a:p>
        </p:txBody>
      </p:sp>
    </p:spTree>
    <p:extLst>
      <p:ext uri="{BB962C8B-B14F-4D97-AF65-F5344CB8AC3E}">
        <p14:creationId xmlns:p14="http://schemas.microsoft.com/office/powerpoint/2010/main" val="336033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58187" y="622865"/>
            <a:ext cx="87774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Example:</a:t>
            </a:r>
            <a:r>
              <a:rPr lang="en-US" sz="1400" dirty="0"/>
              <a:t> consider the market for burgers. Suppose that a pizza place opened right next to the only burger restaurant supplying this economy.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Opening the pizza place creates a market for pizza. </a:t>
            </a:r>
            <a:r>
              <a:rPr lang="en-US" sz="1400" u="sng" dirty="0"/>
              <a:t>Assumption:</a:t>
            </a:r>
            <a:r>
              <a:rPr lang="en-US" sz="1400" dirty="0"/>
              <a:t> pizza and burgers are substitutes. What is the effect on the demand for burgers?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Is this an externality? (Hint: what is the market failure in this case? 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FA7DD-9D35-922A-16CE-C577DFBAB1F9}"/>
              </a:ext>
            </a:extLst>
          </p:cNvPr>
          <p:cNvGrpSpPr/>
          <p:nvPr/>
        </p:nvGrpSpPr>
        <p:grpSpPr>
          <a:xfrm>
            <a:off x="1050325" y="2239150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06CB3A-FFEE-9693-42B1-F7A1252181C0}"/>
                    </a:ext>
                  </a:extLst>
                </p:cNvPr>
                <p:cNvSpPr txBox="1"/>
                <p:nvPr/>
              </p:nvSpPr>
              <p:spPr>
                <a:xfrm>
                  <a:off x="4023219" y="2664303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06CB3A-FFEE-9693-42B1-F7A125218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19" y="2664303"/>
                  <a:ext cx="996156" cy="531742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ADDC5-04E8-B391-19E1-FECAF4BD6C83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6E9B09E-7AC1-B430-9EE1-38D6CE9F51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C176E56-C3D4-4773-7694-55E824164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197D26-FDC5-99D6-B7ED-3C2BBC90B1C8}"/>
                  </a:ext>
                </a:extLst>
              </p:cNvPr>
              <p:cNvGrpSpPr/>
              <p:nvPr/>
            </p:nvGrpSpPr>
            <p:grpSpPr>
              <a:xfrm>
                <a:off x="3685569" y="1003376"/>
                <a:ext cx="4690709" cy="3085753"/>
                <a:chOff x="3685569" y="1003376"/>
                <a:chExt cx="4690709" cy="3085753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2A9C8CE-2A20-FFBB-6054-ADEBBCB838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1003376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2A9C8CE-2A20-FFBB-6054-ADEBBCB838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1003376"/>
                      <a:ext cx="996155" cy="6168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699D58E-830A-3ECD-6DFE-B5B51E0E6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EF7B25C-504F-6D67-811D-B84127B3D267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B38425-9EAE-7F17-9470-9F99579B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B38425-9EAE-7F17-9470-9F99579B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52B03B-21BF-207F-AD16-04B72B5AD3FB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52B03B-21BF-207F-AD16-04B72B5AD3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34E3B87-8E9F-2346-276D-3E37848C9F3B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613277D-EC77-308F-B3E4-B64BC6842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DC1850-37AA-8E0B-08C9-90DEBD6696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DC1850-37AA-8E0B-08C9-90DEBD6696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257831-A918-6AD0-0E58-3413FA869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1AFF43-D87E-C78D-8886-4A1D98182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F12626-2221-3EF3-E81A-B5AB026CF778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F12626-2221-3EF3-E81A-B5AB026CF7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64FB3-E262-E1DF-EB6B-F3C197763667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Pizza Market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481986-D3CC-DBAF-FEAA-55F15A4031FE}"/>
              </a:ext>
            </a:extLst>
          </p:cNvPr>
          <p:cNvGrpSpPr/>
          <p:nvPr/>
        </p:nvGrpSpPr>
        <p:grpSpPr>
          <a:xfrm>
            <a:off x="4451013" y="2177347"/>
            <a:ext cx="2850639" cy="2450277"/>
            <a:chOff x="3925280" y="767803"/>
            <a:chExt cx="4850250" cy="416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1BF8C0-B8F5-630F-EDCD-7C9757D082F4}"/>
                    </a:ext>
                  </a:extLst>
                </p:cNvPr>
                <p:cNvSpPr txBox="1"/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1BF8C0-B8F5-630F-EDCD-7C9757D08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742FD9-015A-97E1-811C-629966FC9F4F}"/>
                </a:ext>
              </a:extLst>
            </p:cNvPr>
            <p:cNvGrpSpPr/>
            <p:nvPr/>
          </p:nvGrpSpPr>
          <p:grpSpPr>
            <a:xfrm>
              <a:off x="3925280" y="767803"/>
              <a:ext cx="4850250" cy="4169049"/>
              <a:chOff x="2443347" y="216498"/>
              <a:chExt cx="6832919" cy="491069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DECDDC3-3C46-0CE1-BB58-CAD916AAE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DB70A54-AC83-6541-E7F2-8FF59CBAF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82B41B7-EFD9-41D1-C1D2-F60BDA03CDF6}"/>
                  </a:ext>
                </a:extLst>
              </p:cNvPr>
              <p:cNvGrpSpPr/>
              <p:nvPr/>
            </p:nvGrpSpPr>
            <p:grpSpPr>
              <a:xfrm>
                <a:off x="3685569" y="920193"/>
                <a:ext cx="5168664" cy="3484865"/>
                <a:chOff x="3685569" y="920193"/>
                <a:chExt cx="5168664" cy="34848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B8561D5-0F10-427F-FFFC-EC2000AB53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B8561D5-0F10-427F-FFFC-EC2000AB53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96D962B-8942-D973-9E19-1C35DF339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4E31051-401C-92CF-F75E-8DD3076EF8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6838" y="3849913"/>
                      <a:ext cx="5007395" cy="5551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4E31051-401C-92CF-F75E-8DD3076EF8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6838" y="3849913"/>
                      <a:ext cx="5007395" cy="5551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FF3A4ED-6A47-15DC-6437-63A5E63700A3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D6C591-4C01-46F0-FDAF-2E030892FD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D6C591-4C01-46F0-FDAF-2E030892FD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A0029A8-AEA8-5DBC-6931-4B3D0EB41E2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A0029A8-AEA8-5DBC-6931-4B3D0EB41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4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D43E009-BD0E-81B0-ABB5-9E843EA961F8}"/>
                  </a:ext>
                </a:extLst>
              </p:cNvPr>
              <p:cNvGrpSpPr/>
              <p:nvPr/>
            </p:nvGrpSpPr>
            <p:grpSpPr>
              <a:xfrm>
                <a:off x="3685569" y="1335595"/>
                <a:ext cx="4571445" cy="3094114"/>
                <a:chOff x="3685569" y="1335595"/>
                <a:chExt cx="4571445" cy="309411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555DCA2-4706-8161-DBD0-4FDBBEF38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F91CEA0-8936-05DA-60E5-BF684E7035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F91CEA0-8936-05DA-60E5-BF684E7035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BBB7705-F6C2-66CC-EA0C-2C499E1ED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2364657"/>
                  <a:ext cx="2513428" cy="20530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A26C4C1-4F7D-5643-69F4-C24562E9EB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42D0FD-C7A2-0065-6B23-7D567864E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7B61B28-CBD2-2639-11BE-D458C5F33B47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7B61B28-CBD2-2639-11BE-D458C5F33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19116D-6AB3-09D4-CDBB-C77F18F9D6F9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cs typeface="Times New Roman" panose="02020603050405020304" pitchFamily="18" charset="0"/>
                  </a:rPr>
                  <a:t>Burgers</a:t>
                </a: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 Market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A55D26-D781-FCD0-120C-AD6C75D67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18" y="2251231"/>
                <a:ext cx="0" cy="216645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D02D57F-6317-5397-0E0E-91005915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571" y="4365229"/>
                    <a:ext cx="996155" cy="757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D02D57F-6317-5397-0E0E-9100591551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571" y="4365229"/>
                    <a:ext cx="996155" cy="75792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14366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Pecuniary Externalities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199582" y="553183"/>
            <a:ext cx="873042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There is no market failure!</a:t>
            </a:r>
            <a:r>
              <a:rPr lang="en-US" sz="1400" dirty="0"/>
              <a:t> Opening the pizza place might be a response to demand for pizza. Markets are working as they should. </a:t>
            </a:r>
            <a:endParaRPr lang="en-US" sz="1400" u="sng" dirty="0"/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u="sng" dirty="0"/>
              <a:t>1. Pecuniary Externalities: </a:t>
            </a:r>
            <a:r>
              <a:rPr lang="en-US" sz="1400" dirty="0"/>
              <a:t> externalities transmitted through the price system. 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Opening the pizza place: increases the supply for pizza, decreases the demand for burgers. There is a negative effect on the burger’s market, but (in theory) it should be compensated by the benefit from having a pizza place. Hence, the DWL of both markets is zero. Actually, there could be a welfare gain.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009EA4D-66B3-E88B-84DB-610A9E44B3D2}"/>
              </a:ext>
            </a:extLst>
          </p:cNvPr>
          <p:cNvSpPr>
            <a:spLocks/>
          </p:cNvSpPr>
          <p:nvPr/>
        </p:nvSpPr>
        <p:spPr>
          <a:xfrm rot="16200000" flipV="1">
            <a:off x="5335205" y="3292165"/>
            <a:ext cx="479300" cy="276242"/>
          </a:xfrm>
          <a:prstGeom prst="triangle">
            <a:avLst>
              <a:gd name="adj" fmla="val 444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FA7DD-9D35-922A-16CE-C577DFBAB1F9}"/>
              </a:ext>
            </a:extLst>
          </p:cNvPr>
          <p:cNvGrpSpPr/>
          <p:nvPr/>
        </p:nvGrpSpPr>
        <p:grpSpPr>
          <a:xfrm>
            <a:off x="1050325" y="2239150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06CB3A-FFEE-9693-42B1-F7A1252181C0}"/>
                    </a:ext>
                  </a:extLst>
                </p:cNvPr>
                <p:cNvSpPr txBox="1"/>
                <p:nvPr/>
              </p:nvSpPr>
              <p:spPr>
                <a:xfrm>
                  <a:off x="4023219" y="2664303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806CB3A-FFEE-9693-42B1-F7A1252181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19" y="2664303"/>
                  <a:ext cx="996156" cy="531742"/>
                </a:xfrm>
                <a:prstGeom prst="rect">
                  <a:avLst/>
                </a:prstGeom>
                <a:blipFill>
                  <a:blip r:embed="rId2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4ADDC5-04E8-B391-19E1-FECAF4BD6C83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6E9B09E-7AC1-B430-9EE1-38D6CE9F51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4C176E56-C3D4-4773-7694-55E8241645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197D26-FDC5-99D6-B7ED-3C2BBC90B1C8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2A9C8CE-2A20-FFBB-6054-ADEBBCB838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2A9C8CE-2A20-FFBB-6054-ADEBBCB838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5699D58E-830A-3ECD-6DFE-B5B51E0E6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1EF7B25C-504F-6D67-811D-B84127B3D267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B38425-9EAE-7F17-9470-9F99579B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B38425-9EAE-7F17-9470-9F99579B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52B03B-21BF-207F-AD16-04B72B5AD3FB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152B03B-21BF-207F-AD16-04B72B5AD3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34E3B87-8E9F-2346-276D-3E37848C9F3B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613277D-EC77-308F-B3E4-B64BC6842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DC1850-37AA-8E0B-08C9-90DEBD6696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8DC1850-37AA-8E0B-08C9-90DEBD6696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257831-A918-6AD0-0E58-3413FA869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01AFF43-D87E-C78D-8886-4A1D981829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F12626-2221-3EF3-E81A-B5AB026CF778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7F12626-2221-3EF3-E81A-B5AB026CF7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264FB3-E262-E1DF-EB6B-F3C197763667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Pizza Market</a:t>
                </a: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3481986-D3CC-DBAF-FEAA-55F15A4031FE}"/>
              </a:ext>
            </a:extLst>
          </p:cNvPr>
          <p:cNvGrpSpPr/>
          <p:nvPr/>
        </p:nvGrpSpPr>
        <p:grpSpPr>
          <a:xfrm>
            <a:off x="4451013" y="2177347"/>
            <a:ext cx="2850639" cy="2450277"/>
            <a:chOff x="3925280" y="767803"/>
            <a:chExt cx="4850250" cy="416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1BF8C0-B8F5-630F-EDCD-7C9757D082F4}"/>
                    </a:ext>
                  </a:extLst>
                </p:cNvPr>
                <p:cNvSpPr txBox="1"/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71BF8C0-B8F5-630F-EDCD-7C9757D08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742FD9-015A-97E1-811C-629966FC9F4F}"/>
                </a:ext>
              </a:extLst>
            </p:cNvPr>
            <p:cNvGrpSpPr/>
            <p:nvPr/>
          </p:nvGrpSpPr>
          <p:grpSpPr>
            <a:xfrm>
              <a:off x="3925280" y="767803"/>
              <a:ext cx="4850250" cy="4169049"/>
              <a:chOff x="2443347" y="216498"/>
              <a:chExt cx="6832919" cy="4910699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FDECDDC3-3C46-0CE1-BB58-CAD916AAE6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DB70A54-AC83-6541-E7F2-8FF59CBAF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82B41B7-EFD9-41D1-C1D2-F60BDA03CDF6}"/>
                  </a:ext>
                </a:extLst>
              </p:cNvPr>
              <p:cNvGrpSpPr/>
              <p:nvPr/>
            </p:nvGrpSpPr>
            <p:grpSpPr>
              <a:xfrm>
                <a:off x="3685569" y="920193"/>
                <a:ext cx="5168664" cy="3484865"/>
                <a:chOff x="3685569" y="920193"/>
                <a:chExt cx="5168664" cy="3484865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B8561D5-0F10-427F-FFFC-EC2000AB53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AB8561D5-0F10-427F-FFFC-EC2000AB53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F96D962B-8942-D973-9E19-1C35DF339B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4E31051-401C-92CF-F75E-8DD3076EF84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46838" y="3849913"/>
                      <a:ext cx="5007395" cy="5551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′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E4E31051-401C-92CF-F75E-8DD3076EF84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46838" y="3849913"/>
                      <a:ext cx="5007395" cy="5551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0D9A6AC-5A8D-7544-100D-38A959C09B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𝐷𝑊𝐿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𝑏𝑢𝑟𝑔𝑒𝑟𝑠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𝑚𝑎𝑟𝑘𝑒𝑡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0D9A6AC-5A8D-7544-100D-38A959C09BC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352941"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BFF3A4ED-6A47-15DC-6437-63A5E63700A3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D6C591-4C01-46F0-FDAF-2E030892FD9B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D6C591-4C01-46F0-FDAF-2E030892FD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A0029A8-AEA8-5DBC-6931-4B3D0EB41E2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3A0029A8-AEA8-5DBC-6931-4B3D0EB41E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41"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4D43E009-BD0E-81B0-ABB5-9E843EA961F8}"/>
                  </a:ext>
                </a:extLst>
              </p:cNvPr>
              <p:cNvGrpSpPr/>
              <p:nvPr/>
            </p:nvGrpSpPr>
            <p:grpSpPr>
              <a:xfrm>
                <a:off x="3685569" y="1335595"/>
                <a:ext cx="4571445" cy="3094114"/>
                <a:chOff x="3685569" y="1335595"/>
                <a:chExt cx="4571445" cy="3094114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555DCA2-4706-8161-DBD0-4FDBBEF382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F91CEA0-8936-05DA-60E5-BF684E7035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2F91CEA0-8936-05DA-60E5-BF684E70351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BBB7705-F6C2-66CC-EA0C-2C499E1ED4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85569" y="2364657"/>
                  <a:ext cx="2513428" cy="20530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A26C4C1-4F7D-5643-69F4-C24562E9EB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D42D0FD-C7A2-0065-6B23-7D567864EF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7B61B28-CBD2-2639-11BE-D458C5F33B47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77B61B28-CBD2-2639-11BE-D458C5F33B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619116D-6AB3-09D4-CDBB-C77F18F9D6F9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cs typeface="Times New Roman" panose="02020603050405020304" pitchFamily="18" charset="0"/>
                  </a:rPr>
                  <a:t>Burgers</a:t>
                </a: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 Market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FA55D26-D781-FCD0-120C-AD6C75D67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18" y="2251231"/>
                <a:ext cx="0" cy="216645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D02D57F-6317-5397-0E0E-91005915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571" y="4365229"/>
                    <a:ext cx="996155" cy="75792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1D02D57F-6317-5397-0E0E-9100591551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571" y="4365229"/>
                    <a:ext cx="996155" cy="757926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11416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1630C-3E6A-5C69-E11B-589A429AE882}"/>
                  </a:ext>
                </a:extLst>
              </p:cNvPr>
              <p:cNvSpPr txBox="1"/>
              <p:nvPr/>
            </p:nvSpPr>
            <p:spPr>
              <a:xfrm>
                <a:off x="17745" y="764379"/>
                <a:ext cx="892725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Suppose we are analyzing the steel and water markets independently and that these markets are operating properly (i.e. there are no market failures).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 theory, supply and demand curves reflect WTS and WTP. Market forces determine the equilibrium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, along with the equilibrium prices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sz="1400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1630C-3E6A-5C69-E11B-589A429A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" y="764379"/>
                <a:ext cx="8927254" cy="1107996"/>
              </a:xfrm>
              <a:prstGeom prst="rect">
                <a:avLst/>
              </a:prstGeom>
              <a:blipFill>
                <a:blip r:embed="rId2"/>
                <a:stretch>
                  <a:fillRect l="-137" t="-549" r="-615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6D171D6-FE87-B8B2-1CF3-C6CF88DB82F8}"/>
              </a:ext>
            </a:extLst>
          </p:cNvPr>
          <p:cNvGrpSpPr/>
          <p:nvPr/>
        </p:nvGrpSpPr>
        <p:grpSpPr>
          <a:xfrm>
            <a:off x="1050325" y="2259469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0C4DF1-4B76-EB29-8880-5BDCF8F85F8D}"/>
                    </a:ext>
                  </a:extLst>
                </p:cNvPr>
                <p:cNvSpPr txBox="1"/>
                <p:nvPr/>
              </p:nvSpPr>
              <p:spPr>
                <a:xfrm>
                  <a:off x="4153116" y="2813973"/>
                  <a:ext cx="996156" cy="5236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60C4DF1-4B76-EB29-8880-5BDCF8F85F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3"/>
                  <a:ext cx="996156" cy="523670"/>
                </a:xfrm>
                <a:prstGeom prst="rect">
                  <a:avLst/>
                </a:prstGeom>
                <a:blipFill>
                  <a:blip r:embed="rId3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F3689BC-B850-99CB-81CA-60DFC3E0CAC4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D20A65FF-CA9A-8ED1-C62A-C6D88A9C99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8F39AFA-B9F6-0C0A-0F74-F0DF3372FE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CAE2CE9-2912-BE3B-60DD-3F887DE86681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EEA208F-AB6D-965F-FFD8-A8B2D46E04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4EEA208F-AB6D-965F-FFD8-A8B2D46E04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F2C8289-4A04-D8E4-5093-413BF892A8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F8AADF23-779F-F8D9-5B21-0BC4357D596A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9106D8-3D75-5745-43A4-D9732D2C9F50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0D9106D8-3D75-5745-43A4-D9732D2C9F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E7F6261-3737-4231-D5D2-E8D05C60DB3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E7F6261-3737-4231-D5D2-E8D05C60D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3BEE3BE-6BE7-4D69-78AF-D7A90906AF37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251BDB-447A-6252-9F22-EB070104F6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21CF8B8-4694-269D-A11B-031EA19455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23">
                      <a:extLst>
                        <a:ext uri="{FF2B5EF4-FFF2-40B4-BE49-F238E27FC236}">
                          <a16:creationId xmlns:a16="http://schemas.microsoft.com/office/drawing/2014/main" id="{D21CF8B8-4694-269D-A11B-031EA19455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98819F7-B55F-F2A7-C130-6697F9EC0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67062B7-A6CD-EF96-1765-DC8612F9E6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23AF11-2115-1D9F-264B-A115A748003B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423AF11-2115-1D9F-264B-A115A74800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E9046A-5DCD-C165-0F03-44BF75BEBE7D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Steel Market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9FC39F-6126-B678-1BD0-110C9A30CA7E}"/>
              </a:ext>
            </a:extLst>
          </p:cNvPr>
          <p:cNvGrpSpPr/>
          <p:nvPr/>
        </p:nvGrpSpPr>
        <p:grpSpPr>
          <a:xfrm>
            <a:off x="4451013" y="2197666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BFE460E-30BE-D9CE-4E7B-EE485D5916E1}"/>
                    </a:ext>
                  </a:extLst>
                </p:cNvPr>
                <p:cNvSpPr txBox="1"/>
                <p:nvPr/>
              </p:nvSpPr>
              <p:spPr>
                <a:xfrm>
                  <a:off x="4153116" y="2813974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BFE460E-30BE-D9CE-4E7B-EE485D5916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3116" y="2813974"/>
                  <a:ext cx="996156" cy="531742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B1ED3A-C1F7-9E87-3BFF-A237C64A61AA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EE97855-D200-119C-988A-A035C884AC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3BAC616-8611-3025-6C3C-95F2930471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1389E7-7E91-56E9-49E8-5EC4AC6FECAE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9EE7CA4-548B-B7BC-B9AF-E5C25D9089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09EE7CA4-548B-B7BC-B9AF-E5C25D9089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AC15075C-7F50-DF38-98A7-9A7209D7CC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AC4D7AC2-BD19-0B40-99F6-905C26D34F9C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5B3234-304A-3A3C-D081-2D3E9CBF7ABD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85B3234-304A-3A3C-D081-2D3E9CBF7A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D4E0DC4-04C2-76F5-8C42-6741B5533FA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DD4E0DC4-04C2-76F5-8C42-6741B5533F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2941" r="-147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2118263-C88D-24B5-C7D7-7632C7435321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E2F181CE-B692-7014-A4EC-940CA5BDE8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8F351E7-4158-E2F2-7AA8-8F05A1A2F1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8F351E7-4158-E2F2-7AA8-8F05A1A2F1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548C693-9DBF-D7F3-1576-69AEA878A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04A0B24-CC5D-0EA5-DE6D-F7DFB4A98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F1E8AE5-A42C-FF83-75A5-4BED17F65DA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AF1E8AE5-A42C-FF83-75A5-4BED17F65D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6980139-44AE-93B4-66E0-AEA0AC6333CA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Water Market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1854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2794000" y="699065"/>
            <a:ext cx="624162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this economy, the supplier is one steel factory, and the consumers are local businesses that use steel as input to produce final goods (e.g. car repair shops, construction).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Steel production requires several strong chemicals (acids) and creates toxic waste.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 other words, </a:t>
            </a:r>
            <a:r>
              <a:rPr lang="en-US" sz="1600" u="sng" dirty="0"/>
              <a:t>for each unit of steel produced some units of toxic waste are also produced</a:t>
            </a:r>
            <a:r>
              <a:rPr lang="en-US" sz="1600" dirty="0"/>
              <a:t>. </a:t>
            </a:r>
          </a:p>
        </p:txBody>
      </p:sp>
      <p:pic>
        <p:nvPicPr>
          <p:cNvPr id="5" name="Graphic 4" descr="Factory outline">
            <a:extLst>
              <a:ext uri="{FF2B5EF4-FFF2-40B4-BE49-F238E27FC236}">
                <a16:creationId xmlns:a16="http://schemas.microsoft.com/office/drawing/2014/main" id="{D0EC741C-2113-3486-D867-7850BA4F8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274" y="517251"/>
            <a:ext cx="2641176" cy="264117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1513FF6-3E11-798C-DA65-CE9878B10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63787"/>
              </p:ext>
            </p:extLst>
          </p:nvPr>
        </p:nvGraphicFramePr>
        <p:xfrm>
          <a:off x="1517862" y="3115812"/>
          <a:ext cx="55837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1883">
                  <a:extLst>
                    <a:ext uri="{9D8B030D-6E8A-4147-A177-3AD203B41FA5}">
                      <a16:colId xmlns:a16="http://schemas.microsoft.com/office/drawing/2014/main" val="1852712309"/>
                    </a:ext>
                  </a:extLst>
                </a:gridCol>
                <a:gridCol w="2791883">
                  <a:extLst>
                    <a:ext uri="{9D8B030D-6E8A-4147-A177-3AD203B41FA5}">
                      <a16:colId xmlns:a16="http://schemas.microsoft.com/office/drawing/2014/main" val="2232730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Units of Steel Produced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Toxic Waste Created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32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 tons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500 pounds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15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20 tons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1,000 pounds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22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30 tons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1,500 pounds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7523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112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FB90728-8C33-1D7A-AEEE-7557B8321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An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A1630C-3E6A-5C69-E11B-589A429AE882}"/>
              </a:ext>
            </a:extLst>
          </p:cNvPr>
          <p:cNvSpPr txBox="1"/>
          <p:nvPr/>
        </p:nvSpPr>
        <p:spPr>
          <a:xfrm>
            <a:off x="3338197" y="1056828"/>
            <a:ext cx="5634353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Suppose the steel factory disposes of the toxic waste on a nearby river, which converges with the river supplying water to the community. 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is the effect of this action on the water supply?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Reduction in the water supply. </a:t>
            </a:r>
            <a:r>
              <a:rPr lang="en-US" sz="1600" dirty="0"/>
              <a:t>Less clean water is available. Price of water increases due to scarcity.</a:t>
            </a:r>
          </a:p>
          <a:p>
            <a:pPr marL="285750" indent="-28575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Takeaway:</a:t>
            </a:r>
            <a:r>
              <a:rPr lang="en-US" sz="1600" dirty="0"/>
              <a:t> each unit of steel produced derives in a reduction of the water supply, which leads to higher prices for the community.  </a:t>
            </a:r>
            <a:endParaRPr lang="en-US" sz="1600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0061C4-2D67-414E-3F54-5FA9C864EC8F}"/>
              </a:ext>
            </a:extLst>
          </p:cNvPr>
          <p:cNvGrpSpPr/>
          <p:nvPr/>
        </p:nvGrpSpPr>
        <p:grpSpPr>
          <a:xfrm>
            <a:off x="176987" y="545496"/>
            <a:ext cx="3521025" cy="3457882"/>
            <a:chOff x="176987" y="545496"/>
            <a:chExt cx="3521025" cy="3457882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34C0EA60-C099-9753-EA96-6BBF52748F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b="19260"/>
            <a:stretch/>
          </p:blipFill>
          <p:spPr>
            <a:xfrm>
              <a:off x="235537" y="1207750"/>
              <a:ext cx="3462475" cy="2795628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A52E958-A40A-633C-9086-11CDD66ECF18}"/>
                </a:ext>
              </a:extLst>
            </p:cNvPr>
            <p:cNvGrpSpPr/>
            <p:nvPr/>
          </p:nvGrpSpPr>
          <p:grpSpPr>
            <a:xfrm>
              <a:off x="176987" y="545496"/>
              <a:ext cx="2527660" cy="1022664"/>
              <a:chOff x="176987" y="545496"/>
              <a:chExt cx="2527660" cy="1022664"/>
            </a:xfrm>
          </p:grpSpPr>
          <p:pic>
            <p:nvPicPr>
              <p:cNvPr id="4" name="Graphic 3" descr="Factory outline">
                <a:extLst>
                  <a:ext uri="{FF2B5EF4-FFF2-40B4-BE49-F238E27FC236}">
                    <a16:creationId xmlns:a16="http://schemas.microsoft.com/office/drawing/2014/main" id="{DF8409EE-7133-A953-096B-F0974B8E0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76987" y="545496"/>
                <a:ext cx="1022664" cy="1022664"/>
              </a:xfrm>
              <a:prstGeom prst="rect">
                <a:avLst/>
              </a:prstGeom>
            </p:spPr>
          </p:pic>
          <p:pic>
            <p:nvPicPr>
              <p:cNvPr id="8" name="Graphic 7" descr="Oil Barrel with solid fill">
                <a:extLst>
                  <a:ext uri="{FF2B5EF4-FFF2-40B4-BE49-F238E27FC236}">
                    <a16:creationId xmlns:a16="http://schemas.microsoft.com/office/drawing/2014/main" id="{9D8CFB75-B476-C0AA-7AA0-83644E81B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952079" y="1031971"/>
                <a:ext cx="397421" cy="397421"/>
              </a:xfrm>
              <a:prstGeom prst="rect">
                <a:avLst/>
              </a:prstGeom>
            </p:spPr>
          </p:pic>
          <p:pic>
            <p:nvPicPr>
              <p:cNvPr id="9" name="Graphic 8" descr="Oil Barrel with solid fill">
                <a:extLst>
                  <a:ext uri="{FF2B5EF4-FFF2-40B4-BE49-F238E27FC236}">
                    <a16:creationId xmlns:a16="http://schemas.microsoft.com/office/drawing/2014/main" id="{CC12F2C4-1458-C3B2-6227-8E5930E00A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307226" y="1031971"/>
                <a:ext cx="397421" cy="397421"/>
              </a:xfrm>
              <a:prstGeom prst="rect">
                <a:avLst/>
              </a:prstGeom>
            </p:spPr>
          </p:pic>
          <p:pic>
            <p:nvPicPr>
              <p:cNvPr id="11" name="Graphic 10" descr="Bio-hazard with solid fill">
                <a:extLst>
                  <a:ext uri="{FF2B5EF4-FFF2-40B4-BE49-F238E27FC236}">
                    <a16:creationId xmlns:a16="http://schemas.microsoft.com/office/drawing/2014/main" id="{746F96B1-C5B4-1E9C-F5C5-89E8A5BC0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69726" y="587342"/>
                <a:ext cx="475000" cy="475000"/>
              </a:xfrm>
              <a:prstGeom prst="rect">
                <a:avLst/>
              </a:prstGeom>
            </p:spPr>
          </p:pic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B69E794-6100-0478-A0CF-21C5E5F6B6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9651" y="1177003"/>
                <a:ext cx="688905" cy="0"/>
              </a:xfrm>
              <a:prstGeom prst="straightConnector1">
                <a:avLst/>
              </a:prstGeom>
              <a:ln w="76200">
                <a:solidFill>
                  <a:srgbClr val="69030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1F4BA2-1972-8A94-4357-F186E29D6DC7}"/>
              </a:ext>
            </a:extLst>
          </p:cNvPr>
          <p:cNvGrpSpPr/>
          <p:nvPr/>
        </p:nvGrpSpPr>
        <p:grpSpPr>
          <a:xfrm>
            <a:off x="573543" y="3877097"/>
            <a:ext cx="2682750" cy="771655"/>
            <a:chOff x="465593" y="3883447"/>
            <a:chExt cx="2682750" cy="771655"/>
          </a:xfrm>
        </p:grpSpPr>
        <p:pic>
          <p:nvPicPr>
            <p:cNvPr id="18" name="Graphic 17" descr="Water Bottle with solid fill">
              <a:extLst>
                <a:ext uri="{FF2B5EF4-FFF2-40B4-BE49-F238E27FC236}">
                  <a16:creationId xmlns:a16="http://schemas.microsoft.com/office/drawing/2014/main" id="{48901A7D-86A3-AEDB-27B8-7C8845867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5593" y="3883447"/>
              <a:ext cx="700607" cy="700607"/>
            </a:xfrm>
            <a:prstGeom prst="rect">
              <a:avLst/>
            </a:prstGeom>
          </p:spPr>
        </p:pic>
        <p:pic>
          <p:nvPicPr>
            <p:cNvPr id="20" name="Graphic 19" descr="Leaky Tap with solid fill">
              <a:extLst>
                <a:ext uri="{FF2B5EF4-FFF2-40B4-BE49-F238E27FC236}">
                  <a16:creationId xmlns:a16="http://schemas.microsoft.com/office/drawing/2014/main" id="{BE4CC241-3EA8-6507-600F-80FD1EC0D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94167" y="3932331"/>
              <a:ext cx="700607" cy="700607"/>
            </a:xfrm>
            <a:prstGeom prst="rect">
              <a:avLst/>
            </a:prstGeom>
          </p:spPr>
        </p:pic>
        <p:pic>
          <p:nvPicPr>
            <p:cNvPr id="22" name="Graphic 21" descr="Bottle with solid fill">
              <a:extLst>
                <a:ext uri="{FF2B5EF4-FFF2-40B4-BE49-F238E27FC236}">
                  <a16:creationId xmlns:a16="http://schemas.microsoft.com/office/drawing/2014/main" id="{23A29DC0-1433-7985-7E99-5A4F97564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67515" y="3943413"/>
              <a:ext cx="700607" cy="700607"/>
            </a:xfrm>
            <a:prstGeom prst="rect">
              <a:avLst/>
            </a:prstGeom>
          </p:spPr>
        </p:pic>
        <p:pic>
          <p:nvPicPr>
            <p:cNvPr id="24" name="Graphic 23" descr="Water Bottle outline">
              <a:extLst>
                <a:ext uri="{FF2B5EF4-FFF2-40B4-BE49-F238E27FC236}">
                  <a16:creationId xmlns:a16="http://schemas.microsoft.com/office/drawing/2014/main" id="{EA30D401-B2EA-68E3-4DDF-34E8F532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447736" y="3954495"/>
              <a:ext cx="700607" cy="7006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838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275EADB-D1D0-588A-C21F-2BA51567C71B}"/>
              </a:ext>
            </a:extLst>
          </p:cNvPr>
          <p:cNvSpPr>
            <a:spLocks/>
          </p:cNvSpPr>
          <p:nvPr/>
        </p:nvSpPr>
        <p:spPr>
          <a:xfrm rot="16200000" flipV="1">
            <a:off x="5335205" y="3373441"/>
            <a:ext cx="479300" cy="276242"/>
          </a:xfrm>
          <a:prstGeom prst="triangle">
            <a:avLst>
              <a:gd name="adj" fmla="val 44446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1630C-3E6A-5C69-E11B-589A429AE882}"/>
                  </a:ext>
                </a:extLst>
              </p:cNvPr>
              <p:cNvSpPr txBox="1"/>
              <p:nvPr/>
            </p:nvSpPr>
            <p:spPr>
              <a:xfrm>
                <a:off x="99858" y="586416"/>
                <a:ext cx="8728150" cy="1846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dirty="0"/>
                  <a:t>What is the lesson behind the story?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has a negative relation on water supply. The presence of the steel market creates a deadweight loss in the water market.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 </a:t>
                </a:r>
                <a:r>
                  <a:rPr lang="en-US" sz="1400" u="sng" dirty="0"/>
                  <a:t>2. Non-Pecuniary Externalities: </a:t>
                </a:r>
                <a:r>
                  <a:rPr lang="en-US" sz="1400" dirty="0"/>
                  <a:t>externalities </a:t>
                </a:r>
                <a:r>
                  <a:rPr lang="en-US" sz="1400" u="sng" dirty="0"/>
                  <a:t>not occurring </a:t>
                </a:r>
                <a:r>
                  <a:rPr lang="en-US" sz="1400" dirty="0"/>
                  <a:t>through the price system.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In this case, change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1400" dirty="0"/>
                  <a:t> does not reflects changes in the preferences or productivity of water consumers/producers. </a:t>
                </a:r>
              </a:p>
              <a:p>
                <a:pPr marL="285750" indent="-285750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400" b="1" dirty="0"/>
                  <a:t>Implication</a:t>
                </a:r>
                <a:r>
                  <a:rPr lang="en-US" sz="1400" dirty="0"/>
                  <a:t>: water consumption is below its optimal level. Which effects will this have in other markets ?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1630C-3E6A-5C69-E11B-589A429AE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8" y="586416"/>
                <a:ext cx="8728150" cy="1846659"/>
              </a:xfrm>
              <a:prstGeom prst="rect">
                <a:avLst/>
              </a:prstGeom>
              <a:blipFill>
                <a:blip r:embed="rId2"/>
                <a:stretch>
                  <a:fillRect l="-209" t="-660" b="-2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1743C5A6-216B-8A79-65DB-DF99E5BE68CC}"/>
              </a:ext>
            </a:extLst>
          </p:cNvPr>
          <p:cNvGrpSpPr/>
          <p:nvPr/>
        </p:nvGrpSpPr>
        <p:grpSpPr>
          <a:xfrm>
            <a:off x="1050325" y="2352176"/>
            <a:ext cx="2850639" cy="2458204"/>
            <a:chOff x="3925280" y="767803"/>
            <a:chExt cx="4850249" cy="4182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E1A34D-FB01-AFEF-5BF6-B0C2801E0468}"/>
                    </a:ext>
                  </a:extLst>
                </p:cNvPr>
                <p:cNvSpPr txBox="1"/>
                <p:nvPr/>
              </p:nvSpPr>
              <p:spPr>
                <a:xfrm>
                  <a:off x="4023219" y="2664303"/>
                  <a:ext cx="996156" cy="5236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FE1A34D-FB01-AFEF-5BF6-B0C2801E0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3219" y="2664303"/>
                  <a:ext cx="996156" cy="523670"/>
                </a:xfrm>
                <a:prstGeom prst="rect">
                  <a:avLst/>
                </a:prstGeom>
                <a:blipFill>
                  <a:blip r:embed="rId3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9FA941-2E98-1EC7-2ED9-63D79931F44D}"/>
                </a:ext>
              </a:extLst>
            </p:cNvPr>
            <p:cNvGrpSpPr/>
            <p:nvPr/>
          </p:nvGrpSpPr>
          <p:grpSpPr>
            <a:xfrm>
              <a:off x="3925280" y="767803"/>
              <a:ext cx="4850249" cy="4182536"/>
              <a:chOff x="2443347" y="216498"/>
              <a:chExt cx="6832919" cy="4926585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288E5359-5997-F023-5E9C-E50C8584A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2ACED36C-B003-76E3-DE52-AE8C6D1F13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E4601C0-809A-2940-9427-3E03D02EB994}"/>
                  </a:ext>
                </a:extLst>
              </p:cNvPr>
              <p:cNvGrpSpPr/>
              <p:nvPr/>
            </p:nvGrpSpPr>
            <p:grpSpPr>
              <a:xfrm>
                <a:off x="3685569" y="949080"/>
                <a:ext cx="4690709" cy="3140049"/>
                <a:chOff x="3685569" y="949080"/>
                <a:chExt cx="4690709" cy="314004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4D2E969-AEE4-B968-0CE5-FC712A1E7CF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E4D2E969-AEE4-B968-0CE5-FC712A1E7CF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80123" y="949080"/>
                      <a:ext cx="996155" cy="616828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BF07C50-8E0E-79AE-3399-ED3D50B8C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5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1213DF8-25A1-7F57-89B6-2A181248ABF8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A7CA6A-E48B-B3F6-F817-C8FC7BB60C41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E4A7CA6A-E48B-B3F6-F817-C8FC7BB60C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5894BE-6E63-AB3E-3DCC-941B7ACEA37B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45894BE-6E63-AB3E-3DCC-941B7ACEA3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E4E03FFF-4564-5160-D5BC-CEEC5E66459C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CC2276F-A92F-BD1C-49F5-34EA9DF55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607B877-869D-D067-810C-E9257CD9A0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3607B877-869D-D067-810C-E9257CD9A0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CB87D1E-67F7-8CE7-68A0-827E8DC135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FF024C6-413F-E94B-49A1-D088AF07C5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3BF3953-FF24-E1E5-40DA-9564DF0862C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3BF3953-FF24-E1E5-40DA-9564DF0862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88055" y="4390681"/>
                    <a:ext cx="996155" cy="75240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64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56BBAB-0E1D-E234-32C4-0E49AAA6CFBE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Steel Market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3C39E7C-5419-AB00-5FD1-B9EC9BB9FE7E}"/>
              </a:ext>
            </a:extLst>
          </p:cNvPr>
          <p:cNvGrpSpPr/>
          <p:nvPr/>
        </p:nvGrpSpPr>
        <p:grpSpPr>
          <a:xfrm>
            <a:off x="4451013" y="2290373"/>
            <a:ext cx="3790537" cy="2450277"/>
            <a:chOff x="3925280" y="767803"/>
            <a:chExt cx="6449449" cy="41690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8BA65-9F80-C7C2-F0EC-8B9ABC173C42}"/>
                    </a:ext>
                  </a:extLst>
                </p:cNvPr>
                <p:cNvSpPr txBox="1"/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7B8BA65-9F80-C7C2-F0EC-8B9ABC173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7263" y="2691462"/>
                  <a:ext cx="996156" cy="531742"/>
                </a:xfrm>
                <a:prstGeom prst="rect">
                  <a:avLst/>
                </a:prstGeom>
                <a:blipFill>
                  <a:blip r:embed="rId11"/>
                  <a:stretch>
                    <a:fillRect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8923BA-AEC3-0724-3F59-FCA1AB773F56}"/>
                </a:ext>
              </a:extLst>
            </p:cNvPr>
            <p:cNvGrpSpPr/>
            <p:nvPr/>
          </p:nvGrpSpPr>
          <p:grpSpPr>
            <a:xfrm>
              <a:off x="3925280" y="767803"/>
              <a:ext cx="6449449" cy="4169049"/>
              <a:chOff x="2443347" y="216498"/>
              <a:chExt cx="9085834" cy="4910699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28D9865-B935-499D-DDD8-0A26151F8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0689" y="796332"/>
                <a:ext cx="0" cy="36138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18AB997-8D6F-3D33-B3EE-18C8FDB5DF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5569" y="4410194"/>
                <a:ext cx="495205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9CFAD551-5E60-31BF-8E31-6F254B1745E8}"/>
                  </a:ext>
                </a:extLst>
              </p:cNvPr>
              <p:cNvGrpSpPr/>
              <p:nvPr/>
            </p:nvGrpSpPr>
            <p:grpSpPr>
              <a:xfrm>
                <a:off x="3685569" y="429748"/>
                <a:ext cx="7843612" cy="3659381"/>
                <a:chOff x="3685569" y="429748"/>
                <a:chExt cx="7843612" cy="365938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1F3929C-A3EE-574E-99FB-B57C1D809A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11F3929C-A3EE-574E-99FB-B57C1D809A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8313" y="920193"/>
                      <a:ext cx="996155" cy="616828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4380C35-4DB5-B438-FB60-2C3E5B2D1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5569" y="1115792"/>
                  <a:ext cx="4116888" cy="297333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C0ADB54C-D552-7D82-3ED2-CA25214434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711413" y="502919"/>
                  <a:ext cx="3393903" cy="24511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08F85CA-50DE-7161-1C0C-16B73FBC5D1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21786" y="429748"/>
                      <a:ext cx="5007395" cy="5551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𝐸𝑓𝑓𝑒𝑐𝑡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𝑜𝑓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𝑆𝑡𝑒𝑒𝑙</m:t>
                            </m:r>
                          </m:oMath>
                        </m:oMathPara>
                      </a14:m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E08F85CA-50DE-7161-1C0C-16B73FBC5D1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21786" y="429748"/>
                      <a:ext cx="5007395" cy="5551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F51A632-9692-E283-BC69-7EF9226893F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𝐷𝑊𝐿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𝑡h𝑒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𝑤𝑎𝑡𝑒𝑟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𝑚𝑎𝑟𝑘𝑒𝑡</m:t>
                            </m:r>
                          </m:oMath>
                        </m:oMathPara>
                      </a14:m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8F51A632-9692-E283-BC69-7EF9226893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78856" y="2524748"/>
                      <a:ext cx="996155" cy="524303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32058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AA0BB08-BC90-7B1A-E5B3-7FD9AB9792EF}"/>
                      </a:ext>
                    </a:extLst>
                  </p14:cNvPr>
                  <p14:cNvContentPartPr/>
                  <p14:nvPr/>
                </p14:nvContentPartPr>
                <p14:xfrm>
                  <a:off x="5310738" y="2618235"/>
                  <a:ext cx="402" cy="402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CABD654A-458D-2DEF-DF2B-089D6DD3A3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290638" y="2497635"/>
                    <a:ext cx="40200" cy="24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91EB83B-C9C9-FAF5-A17A-98B88C3C8EC8}"/>
                      </a:ext>
                    </a:extLst>
                  </p:cNvPr>
                  <p:cNvSpPr txBox="1"/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C91EB83B-C9C9-FAF5-A17A-98B88C3C8E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3347" y="244700"/>
                    <a:ext cx="1681223" cy="74019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A414CF6-2D4C-7508-651B-9A65B75816DE}"/>
                      </a:ext>
                    </a:extLst>
                  </p:cNvPr>
                  <p:cNvSpPr txBox="1"/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A414CF6-2D4C-7508-651B-9A65B75816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0111" y="4225528"/>
                    <a:ext cx="996155" cy="74019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941" r="-1471" b="-1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A3B3893-9A8A-B17C-C74C-730D08815ABA}"/>
                  </a:ext>
                </a:extLst>
              </p:cNvPr>
              <p:cNvGrpSpPr/>
              <p:nvPr/>
            </p:nvGrpSpPr>
            <p:grpSpPr>
              <a:xfrm>
                <a:off x="3711413" y="1335595"/>
                <a:ext cx="4545601" cy="3094114"/>
                <a:chOff x="3711413" y="1335595"/>
                <a:chExt cx="4545601" cy="3094114"/>
              </a:xfrm>
            </p:grpSpPr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8E61387-5214-B94E-00E9-4419B51CFF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11413" y="1335595"/>
                  <a:ext cx="3787972" cy="309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350FB56-D213-ECA1-A05D-ADECBF6F8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350FB56-D213-ECA1-A05D-ADECBF6F8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0859" y="3800862"/>
                      <a:ext cx="996155" cy="616828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E1B7136-F1F2-5A4A-C3D9-4D544BA028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11413" y="2803652"/>
                <a:ext cx="1737581" cy="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A0017A8-8FB5-ED24-51C9-E0B685381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134" y="2803652"/>
                <a:ext cx="0" cy="1556300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97EAC7-4EBA-D836-8592-F41437B28422}"/>
                      </a:ext>
                    </a:extLst>
                  </p:cNvPr>
                  <p:cNvSpPr txBox="1"/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1097EAC7-4EBA-D836-8592-F41437B28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0787" y="4374795"/>
                    <a:ext cx="996155" cy="75240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AF7CECE-B647-E724-F558-35C49624B6CF}"/>
                  </a:ext>
                </a:extLst>
              </p:cNvPr>
              <p:cNvSpPr txBox="1"/>
              <p:nvPr/>
            </p:nvSpPr>
            <p:spPr>
              <a:xfrm>
                <a:off x="3555008" y="216498"/>
                <a:ext cx="4853247" cy="5551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Clr>
                    <a:srgbClr val="690304"/>
                  </a:buClr>
                  <a:buNone/>
                </a:pPr>
                <a:r>
                  <a:rPr lang="en-US" sz="1200" b="1" dirty="0">
                    <a:latin typeface="+mn-lt"/>
                    <a:cs typeface="Times New Roman" panose="02020603050405020304" pitchFamily="18" charset="0"/>
                  </a:rPr>
                  <a:t>Water Market</a:t>
                </a: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DAE4801-9AEF-24BB-6453-CD9D67493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18" y="2251231"/>
                <a:ext cx="0" cy="2166459"/>
              </a:xfrm>
              <a:prstGeom prst="line">
                <a:avLst/>
              </a:prstGeom>
              <a:ln w="12700">
                <a:solidFill>
                  <a:schemeClr val="tx1">
                    <a:lumMod val="65000"/>
                    <a:lumOff val="3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CF6DD3B-660D-F765-5D1A-49E1B65B42BF}"/>
                      </a:ext>
                    </a:extLst>
                  </p:cNvPr>
                  <p:cNvSpPr txBox="1"/>
                  <p:nvPr/>
                </p:nvSpPr>
                <p:spPr>
                  <a:xfrm>
                    <a:off x="4124571" y="4365229"/>
                    <a:ext cx="996155" cy="74019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FCF6DD3B-660D-F765-5D1A-49E1B65B42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571" y="4365229"/>
                    <a:ext cx="996155" cy="740193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81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B3E58D9-A540-AAEB-6D53-898A6F29F6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9906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Non-Pecuniary Externalities</a:t>
            </a:r>
          </a:p>
        </p:txBody>
      </p:sp>
    </p:spTree>
    <p:extLst>
      <p:ext uri="{BB962C8B-B14F-4D97-AF65-F5344CB8AC3E}">
        <p14:creationId xmlns:p14="http://schemas.microsoft.com/office/powerpoint/2010/main" val="313655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2" grpId="0" uiExpand="1" build="p"/>
    </p:bldLst>
  </p:timing>
</p:sld>
</file>

<file path=ppt/theme/theme1.xml><?xml version="1.0" encoding="utf-8"?>
<a:theme xmlns:a="http://schemas.openxmlformats.org/drawingml/2006/main" name="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3" id="{D4112C74-A76E-A244-A38B-7B589F31A3A0}" vid="{02DB7040-99DC-AA41-AC99-CF992BB610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4F5D463876B2498F216835DB1298F6" ma:contentTypeVersion="13" ma:contentTypeDescription="Create a new document." ma:contentTypeScope="" ma:versionID="7957ea766adc7a1f8ada85e1f16c5ad0">
  <xsd:schema xmlns:xsd="http://www.w3.org/2001/XMLSchema" xmlns:xs="http://www.w3.org/2001/XMLSchema" xmlns:p="http://schemas.microsoft.com/office/2006/metadata/properties" xmlns:ns2="82db8b44-0703-48fc-920e-285d3f66b75e" xmlns:ns3="8db4f6ed-281a-40b3-a3a6-248115f75364" targetNamespace="http://schemas.microsoft.com/office/2006/metadata/properties" ma:root="true" ma:fieldsID="51c19d7e075a31899c1cd216db6b60db" ns2:_="" ns3:_="">
    <xsd:import namespace="82db8b44-0703-48fc-920e-285d3f66b75e"/>
    <xsd:import namespace="8db4f6ed-281a-40b3-a3a6-248115f753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db8b44-0703-48fc-920e-285d3f66b7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4f6ed-281a-40b3-a3a6-248115f753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CDEACD-F46F-495A-8810-85205DBC330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db8b44-0703-48fc-920e-285d3f66b75e"/>
    <ds:schemaRef ds:uri="8db4f6ed-281a-40b3-a3a6-248115f7536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82db8b44-0703-48fc-920e-285d3f66b75e"/>
    <ds:schemaRef ds:uri="http://purl.org/dc/elements/1.1/"/>
    <ds:schemaRef ds:uri="http://purl.org/dc/terms/"/>
    <ds:schemaRef ds:uri="http://schemas.openxmlformats.org/package/2006/metadata/core-properties"/>
    <ds:schemaRef ds:uri="8db4f6ed-281a-40b3-a3a6-248115f75364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IUB-template</Template>
  <TotalTime>9417</TotalTime>
  <Words>2377</Words>
  <Application>Microsoft Macintosh PowerPoint</Application>
  <PresentationFormat>On-screen Show (16:9)</PresentationFormat>
  <Paragraphs>242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Times New Roman</vt:lpstr>
      <vt:lpstr>Wingdings</vt:lpstr>
      <vt:lpstr>Main</vt:lpstr>
      <vt:lpstr>PowerPoint Presentation</vt:lpstr>
      <vt:lpstr>Outline for Today</vt:lpstr>
      <vt:lpstr>Externalities</vt:lpstr>
      <vt:lpstr>Introduction</vt:lpstr>
      <vt:lpstr>Pecuniary Externalities</vt:lpstr>
      <vt:lpstr>Introduction</vt:lpstr>
      <vt:lpstr>An example</vt:lpstr>
      <vt:lpstr>An example</vt:lpstr>
      <vt:lpstr>Non-Pecuniary Externalities</vt:lpstr>
      <vt:lpstr>Non-Pecuniary Externalities: Intuition</vt:lpstr>
      <vt:lpstr>Non-Pecuniary Externalities: Intuition</vt:lpstr>
      <vt:lpstr>Externalities</vt:lpstr>
      <vt:lpstr>Externalities categorization</vt:lpstr>
      <vt:lpstr>Externalities</vt:lpstr>
      <vt:lpstr>Externalities</vt:lpstr>
      <vt:lpstr>Externalities</vt:lpstr>
      <vt:lpstr>Example: Environmental Externalities</vt:lpstr>
      <vt:lpstr>Example: Environmental Externalities</vt:lpstr>
      <vt:lpstr>Regulation-based solutions to environmental externalities</vt:lpstr>
      <vt:lpstr>Regulation-based solutions: a small caveat</vt:lpstr>
      <vt:lpstr>Practical Example: Alpert, Powell &amp; Pacula (2018)</vt:lpstr>
      <vt:lpstr>Practical Example: Alpert, Powell &amp; Pacula (2018)</vt:lpstr>
      <vt:lpstr>Practical Example: Alpert, Powell &amp; Pacula (2018)</vt:lpstr>
      <vt:lpstr>Practical Example: Alpert, Powell &amp; Pacula (2018)</vt:lpstr>
      <vt:lpstr>Practical Example: Unintended Effects of Health Policy</vt:lpstr>
      <vt:lpstr>For Next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Unnecessarily extra long title of presentation</dc:title>
  <dc:creator>Cox, Emily</dc:creator>
  <cp:lastModifiedBy>Navarro Ulloa, Luis Enrique</cp:lastModifiedBy>
  <cp:revision>252</cp:revision>
  <cp:lastPrinted>2014-06-24T16:10:50Z</cp:lastPrinted>
  <dcterms:created xsi:type="dcterms:W3CDTF">2022-01-21T17:11:20Z</dcterms:created>
  <dcterms:modified xsi:type="dcterms:W3CDTF">2024-08-20T15:59:24Z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0x010100774F5D463876B2498F216835DB1298F6</vt:lpwstr>
  </property>
</Properties>
</file>