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20"/>
  </p:notesMasterIdLst>
  <p:handoutMasterIdLst>
    <p:handoutMasterId r:id="rId21"/>
  </p:handoutMasterIdLst>
  <p:sldIdLst>
    <p:sldId id="489" r:id="rId5"/>
    <p:sldId id="622" r:id="rId6"/>
    <p:sldId id="623" r:id="rId7"/>
    <p:sldId id="624" r:id="rId8"/>
    <p:sldId id="625" r:id="rId9"/>
    <p:sldId id="626" r:id="rId10"/>
    <p:sldId id="627" r:id="rId11"/>
    <p:sldId id="630" r:id="rId12"/>
    <p:sldId id="628" r:id="rId13"/>
    <p:sldId id="629" r:id="rId14"/>
    <p:sldId id="631" r:id="rId15"/>
    <p:sldId id="632" r:id="rId16"/>
    <p:sldId id="633" r:id="rId17"/>
    <p:sldId id="488" r:id="rId18"/>
    <p:sldId id="634"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622"/>
            <p14:sldId id="623"/>
            <p14:sldId id="624"/>
            <p14:sldId id="625"/>
            <p14:sldId id="626"/>
            <p14:sldId id="627"/>
            <p14:sldId id="630"/>
            <p14:sldId id="628"/>
            <p14:sldId id="629"/>
            <p14:sldId id="631"/>
            <p14:sldId id="632"/>
            <p14:sldId id="633"/>
            <p14:sldId id="488"/>
            <p14:sldId id="634"/>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690304"/>
    <a:srgbClr val="99FF33"/>
    <a:srgbClr val="77933C"/>
    <a:srgbClr val="953735"/>
    <a:srgbClr val="990000"/>
    <a:srgbClr val="969696"/>
    <a:srgbClr val="252626"/>
    <a:srgbClr val="0C0D0C"/>
    <a:srgbClr val="9E9A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94" autoAdjust="0"/>
  </p:normalViewPr>
  <p:slideViewPr>
    <p:cSldViewPr snapToGrid="0" snapToObjects="1">
      <p:cViewPr varScale="1">
        <p:scale>
          <a:sx n="141" d="100"/>
          <a:sy n="141" d="100"/>
        </p:scale>
        <p:origin x="624" y="102"/>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arro Ulloa, Luis Enrique" userId="adde1b74-f296-445a-8659-1214c6e2ca22" providerId="ADAL" clId="{2BB23647-CB8B-4E79-8358-0D830D74D00D}"/>
    <pc:docChg chg="custSel addSld delSld modSld sldOrd modSection">
      <pc:chgData name="Navarro Ulloa, Luis Enrique" userId="adde1b74-f296-445a-8659-1214c6e2ca22" providerId="ADAL" clId="{2BB23647-CB8B-4E79-8358-0D830D74D00D}" dt="2022-10-10T16:53:06.583" v="77" actId="47"/>
      <pc:docMkLst>
        <pc:docMk/>
      </pc:docMkLst>
      <pc:sldChg chg="addSp delSp modSp new del mod ord modAnim">
        <pc:chgData name="Navarro Ulloa, Luis Enrique" userId="adde1b74-f296-445a-8659-1214c6e2ca22" providerId="ADAL" clId="{2BB23647-CB8B-4E79-8358-0D830D74D00D}" dt="2022-10-10T16:53:06.583" v="77" actId="47"/>
        <pc:sldMkLst>
          <pc:docMk/>
          <pc:sldMk cId="1917967266" sldId="635"/>
        </pc:sldMkLst>
        <pc:spChg chg="del">
          <ac:chgData name="Navarro Ulloa, Luis Enrique" userId="adde1b74-f296-445a-8659-1214c6e2ca22" providerId="ADAL" clId="{2BB23647-CB8B-4E79-8358-0D830D74D00D}" dt="2022-10-10T16:52:39.584" v="3" actId="478"/>
          <ac:spMkLst>
            <pc:docMk/>
            <pc:sldMk cId="1917967266" sldId="635"/>
            <ac:spMk id="2" creationId="{A4607DEC-F615-3333-F690-50F3C4334490}"/>
          </ac:spMkLst>
        </pc:spChg>
        <pc:spChg chg="add mod">
          <ac:chgData name="Navarro Ulloa, Luis Enrique" userId="adde1b74-f296-445a-8659-1214c6e2ca22" providerId="ADAL" clId="{2BB23647-CB8B-4E79-8358-0D830D74D00D}" dt="2022-10-10T16:53:03.145" v="76" actId="20577"/>
          <ac:spMkLst>
            <pc:docMk/>
            <pc:sldMk cId="1917967266" sldId="635"/>
            <ac:spMk id="3" creationId="{FD5A3833-03E0-A5EF-F58D-9CC5BB938FF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10/10/2022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07T20:00:12.209"/>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07T20:11:14.942"/>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10/10/2022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7.png"/><Relationship Id="rId9"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2.xml"/><Relationship Id="rId7" Type="http://schemas.openxmlformats.org/officeDocument/2006/relationships/image" Target="../media/image18.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14.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Midterm Exam Review</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r>
              <a:rPr lang="en-US" sz="2400" b="0" dirty="0">
                <a:solidFill>
                  <a:schemeClr val="bg1"/>
                </a:solidFill>
              </a:rPr>
              <a:t>Fall 2022</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06CEEAE-E9AE-5DFB-2DFA-3F9EC6607FEF}"/>
              </a:ext>
            </a:extLst>
          </p:cNvPr>
          <p:cNvPicPr>
            <a:picLocks noChangeAspect="1"/>
          </p:cNvPicPr>
          <p:nvPr/>
        </p:nvPicPr>
        <p:blipFill>
          <a:blip r:embed="rId2"/>
          <a:stretch>
            <a:fillRect/>
          </a:stretch>
        </p:blipFill>
        <p:spPr>
          <a:xfrm>
            <a:off x="244800" y="739143"/>
            <a:ext cx="5204271" cy="3206457"/>
          </a:xfrm>
          <a:prstGeom prst="rect">
            <a:avLst/>
          </a:prstGeom>
        </p:spPr>
      </p:pic>
      <p:sp>
        <p:nvSpPr>
          <p:cNvPr id="5" name="TextBox 4">
            <a:extLst>
              <a:ext uri="{FF2B5EF4-FFF2-40B4-BE49-F238E27FC236}">
                <a16:creationId xmlns:a16="http://schemas.microsoft.com/office/drawing/2014/main" id="{EB771316-77C0-CCEE-C6E4-E723762DE023}"/>
              </a:ext>
            </a:extLst>
          </p:cNvPr>
          <p:cNvSpPr txBox="1"/>
          <p:nvPr/>
        </p:nvSpPr>
        <p:spPr>
          <a:xfrm>
            <a:off x="5119200" y="287657"/>
            <a:ext cx="3844799" cy="4385816"/>
          </a:xfrm>
          <a:prstGeom prst="rect">
            <a:avLst/>
          </a:prstGeom>
          <a:noFill/>
        </p:spPr>
        <p:txBody>
          <a:bodyPr wrap="square" rtlCol="0">
            <a:spAutoFit/>
          </a:bodyPr>
          <a:lstStyle/>
          <a:p>
            <a:pPr>
              <a:spcBef>
                <a:spcPts val="1200"/>
              </a:spcBef>
              <a:spcAft>
                <a:spcPts val="600"/>
              </a:spcAft>
            </a:pPr>
            <a:r>
              <a:rPr lang="en-US" sz="1200" dirty="0"/>
              <a:t>While most of you had no problem in this question, the answer is subtle. So, I want to go through it. </a:t>
            </a:r>
          </a:p>
          <a:p>
            <a:pPr marL="171450" indent="-171450">
              <a:spcBef>
                <a:spcPts val="1200"/>
              </a:spcBef>
              <a:spcAft>
                <a:spcPts val="600"/>
              </a:spcAft>
              <a:buFontTx/>
              <a:buChar char="-"/>
            </a:pPr>
            <a:r>
              <a:rPr lang="en-US" sz="1200" dirty="0"/>
              <a:t>Horizontal equity refers to the treatment the tax system gives to 2 individuals based on their economic decisions. </a:t>
            </a:r>
            <a:r>
              <a:rPr lang="en-US" sz="1200" u="sng" dirty="0"/>
              <a:t>Not their income.</a:t>
            </a:r>
          </a:p>
          <a:p>
            <a:pPr marL="171450" indent="-171450">
              <a:spcBef>
                <a:spcPts val="1200"/>
              </a:spcBef>
              <a:spcAft>
                <a:spcPts val="600"/>
              </a:spcAft>
              <a:buFontTx/>
              <a:buChar char="-"/>
            </a:pPr>
            <a:r>
              <a:rPr lang="en-US" sz="1200" dirty="0"/>
              <a:t>Quick dumb example: suppose you enter the store to buy a bag of chips. The cashier flips the coin and lands heads, so no sales tax for you. t=0. </a:t>
            </a:r>
          </a:p>
          <a:p>
            <a:pPr marL="171450" indent="-171450">
              <a:spcBef>
                <a:spcPts val="1200"/>
              </a:spcBef>
              <a:spcAft>
                <a:spcPts val="600"/>
              </a:spcAft>
              <a:buFontTx/>
              <a:buChar char="-"/>
            </a:pPr>
            <a:r>
              <a:rPr lang="en-US" sz="1200" dirty="0"/>
              <a:t>But you forgot to buy milk and eggs. You return to the store and now the coin toss lands tails. So you pay taxes. </a:t>
            </a:r>
          </a:p>
          <a:p>
            <a:pPr marL="171450" indent="-171450">
              <a:spcBef>
                <a:spcPts val="1200"/>
              </a:spcBef>
              <a:spcAft>
                <a:spcPts val="600"/>
              </a:spcAft>
              <a:buFontTx/>
              <a:buChar char="-"/>
            </a:pPr>
            <a:r>
              <a:rPr lang="en-US" sz="1200" dirty="0"/>
              <a:t>Literally the same individual, but in one case has higher taxes and in the other lower. This does not improve horizontal equity. </a:t>
            </a:r>
          </a:p>
          <a:p>
            <a:pPr marL="171450" indent="-171450">
              <a:spcBef>
                <a:spcPts val="1200"/>
              </a:spcBef>
              <a:spcAft>
                <a:spcPts val="600"/>
              </a:spcAft>
              <a:buFontTx/>
              <a:buChar char="-"/>
            </a:pPr>
            <a:r>
              <a:rPr lang="en-US" sz="1200" dirty="0"/>
              <a:t>Indiana’s flat sales tax rate does. It applies to everyone the same, regardless of their decisions or characteristics. </a:t>
            </a:r>
          </a:p>
        </p:txBody>
      </p:sp>
      <p:sp>
        <p:nvSpPr>
          <p:cNvPr id="2" name="Rectangle 1">
            <a:extLst>
              <a:ext uri="{FF2B5EF4-FFF2-40B4-BE49-F238E27FC236}">
                <a16:creationId xmlns:a16="http://schemas.microsoft.com/office/drawing/2014/main" id="{7A48E0FD-21D2-288E-954B-5E7C0734E37E}"/>
              </a:ext>
            </a:extLst>
          </p:cNvPr>
          <p:cNvSpPr/>
          <p:nvPr/>
        </p:nvSpPr>
        <p:spPr>
          <a:xfrm>
            <a:off x="182667" y="2330028"/>
            <a:ext cx="5073440" cy="206361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6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705AA4-423E-512D-306B-B80373A4D90F}"/>
              </a:ext>
            </a:extLst>
          </p:cNvPr>
          <p:cNvPicPr>
            <a:picLocks noChangeAspect="1"/>
          </p:cNvPicPr>
          <p:nvPr/>
        </p:nvPicPr>
        <p:blipFill>
          <a:blip r:embed="rId2"/>
          <a:stretch>
            <a:fillRect/>
          </a:stretch>
        </p:blipFill>
        <p:spPr>
          <a:xfrm>
            <a:off x="136800" y="172710"/>
            <a:ext cx="5672398" cy="4358789"/>
          </a:xfrm>
          <a:prstGeom prst="rect">
            <a:avLst/>
          </a:prstGeom>
        </p:spPr>
      </p:pic>
      <p:sp>
        <p:nvSpPr>
          <p:cNvPr id="5" name="TextBox 4">
            <a:extLst>
              <a:ext uri="{FF2B5EF4-FFF2-40B4-BE49-F238E27FC236}">
                <a16:creationId xmlns:a16="http://schemas.microsoft.com/office/drawing/2014/main" id="{5F3543CB-EA8F-D365-5AC2-A0D78CB7D831}"/>
              </a:ext>
            </a:extLst>
          </p:cNvPr>
          <p:cNvSpPr txBox="1"/>
          <p:nvPr/>
        </p:nvSpPr>
        <p:spPr>
          <a:xfrm>
            <a:off x="5292001" y="226442"/>
            <a:ext cx="3844799" cy="4293483"/>
          </a:xfrm>
          <a:prstGeom prst="rect">
            <a:avLst/>
          </a:prstGeom>
          <a:noFill/>
        </p:spPr>
        <p:txBody>
          <a:bodyPr wrap="square" rtlCol="0">
            <a:spAutoFit/>
          </a:bodyPr>
          <a:lstStyle/>
          <a:p>
            <a:pPr>
              <a:spcBef>
                <a:spcPts val="1200"/>
              </a:spcBef>
              <a:spcAft>
                <a:spcPts val="600"/>
              </a:spcAft>
            </a:pPr>
            <a:r>
              <a:rPr lang="en-US" sz="1200" dirty="0"/>
              <a:t>The answer to this question is given at the prompt. You just need to read carefully. </a:t>
            </a:r>
          </a:p>
          <a:p>
            <a:pPr marL="171450" indent="-171450">
              <a:spcBef>
                <a:spcPts val="1200"/>
              </a:spcBef>
              <a:spcAft>
                <a:spcPts val="600"/>
              </a:spcAft>
              <a:buFontTx/>
              <a:buChar char="-"/>
            </a:pPr>
            <a:r>
              <a:rPr lang="en-US" sz="1200" dirty="0"/>
              <a:t>There are a bunch of facts about q* and p* and DWL. Yeah, none of those matter for the solution. </a:t>
            </a:r>
            <a:endParaRPr lang="en-US" sz="1200" u="sng" dirty="0"/>
          </a:p>
          <a:p>
            <a:pPr marL="171450" indent="-171450">
              <a:spcBef>
                <a:spcPts val="1200"/>
              </a:spcBef>
              <a:spcAft>
                <a:spcPts val="600"/>
              </a:spcAft>
              <a:buFontTx/>
              <a:buChar char="-"/>
            </a:pPr>
            <a:r>
              <a:rPr lang="en-US" sz="1200" dirty="0"/>
              <a:t>At the end it is </a:t>
            </a:r>
            <a:r>
              <a:rPr lang="en-US" sz="1200" u="sng" dirty="0"/>
              <a:t>underlined</a:t>
            </a:r>
            <a:r>
              <a:rPr lang="en-US" sz="1200" dirty="0"/>
              <a:t> that the government implements a corrective tax that is fully effective internalizing the externality. </a:t>
            </a:r>
            <a:endParaRPr lang="en-US" sz="1200" u="sng" dirty="0"/>
          </a:p>
          <a:p>
            <a:pPr marL="171450" indent="-171450">
              <a:spcBef>
                <a:spcPts val="1200"/>
              </a:spcBef>
              <a:spcAft>
                <a:spcPts val="600"/>
              </a:spcAft>
              <a:buFontTx/>
              <a:buChar char="-"/>
            </a:pPr>
            <a:r>
              <a:rPr lang="en-US" sz="1200" dirty="0"/>
              <a:t>What does this mean? </a:t>
            </a:r>
          </a:p>
          <a:p>
            <a:pPr marL="171450" indent="-171450">
              <a:spcBef>
                <a:spcPts val="1200"/>
              </a:spcBef>
              <a:spcAft>
                <a:spcPts val="600"/>
              </a:spcAft>
              <a:buFontTx/>
              <a:buChar char="-"/>
            </a:pPr>
            <a:r>
              <a:rPr lang="en-US" sz="1200" dirty="0"/>
              <a:t>Before the tax: there was some DWL due to the externality. </a:t>
            </a:r>
          </a:p>
          <a:p>
            <a:pPr marL="171450" indent="-171450">
              <a:spcBef>
                <a:spcPts val="1200"/>
              </a:spcBef>
              <a:spcAft>
                <a:spcPts val="600"/>
              </a:spcAft>
              <a:buFontTx/>
              <a:buChar char="-"/>
            </a:pPr>
            <a:r>
              <a:rPr lang="en-US" sz="1200" dirty="0"/>
              <a:t>After the tax: the externality is corrected, and the economy is operating at its efficient level. </a:t>
            </a:r>
          </a:p>
          <a:p>
            <a:pPr marL="171450" indent="-171450">
              <a:spcBef>
                <a:spcPts val="1200"/>
              </a:spcBef>
              <a:spcAft>
                <a:spcPts val="600"/>
              </a:spcAft>
              <a:buFontTx/>
              <a:buChar char="-"/>
            </a:pPr>
            <a:r>
              <a:rPr lang="en-US" sz="1200" dirty="0"/>
              <a:t>Hence, what is the new DWL? </a:t>
            </a:r>
          </a:p>
          <a:p>
            <a:pPr marL="171450" indent="-171450">
              <a:spcBef>
                <a:spcPts val="1200"/>
              </a:spcBef>
              <a:spcAft>
                <a:spcPts val="600"/>
              </a:spcAft>
              <a:buFontTx/>
              <a:buChar char="-"/>
            </a:pPr>
            <a:r>
              <a:rPr lang="en-US" sz="1200" dirty="0"/>
              <a:t>Zero!!! The government solved the externality. </a:t>
            </a:r>
          </a:p>
        </p:txBody>
      </p:sp>
      <p:sp>
        <p:nvSpPr>
          <p:cNvPr id="2" name="Rectangle 1">
            <a:extLst>
              <a:ext uri="{FF2B5EF4-FFF2-40B4-BE49-F238E27FC236}">
                <a16:creationId xmlns:a16="http://schemas.microsoft.com/office/drawing/2014/main" id="{CBC0EE8D-6B49-B0E7-095D-EE88FAA30E28}"/>
              </a:ext>
            </a:extLst>
          </p:cNvPr>
          <p:cNvSpPr/>
          <p:nvPr/>
        </p:nvSpPr>
        <p:spPr>
          <a:xfrm>
            <a:off x="182667" y="2746856"/>
            <a:ext cx="5310506" cy="16467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748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73808D-FF98-487B-99BF-6DEF984B31E2}"/>
              </a:ext>
            </a:extLst>
          </p:cNvPr>
          <p:cNvPicPr>
            <a:picLocks noChangeAspect="1"/>
          </p:cNvPicPr>
          <p:nvPr/>
        </p:nvPicPr>
        <p:blipFill>
          <a:blip r:embed="rId2"/>
          <a:stretch>
            <a:fillRect/>
          </a:stretch>
        </p:blipFill>
        <p:spPr>
          <a:xfrm>
            <a:off x="342737" y="167754"/>
            <a:ext cx="4229263" cy="4298946"/>
          </a:xfrm>
          <a:prstGeom prst="rect">
            <a:avLst/>
          </a:prstGeom>
        </p:spPr>
      </p:pic>
      <p:sp>
        <p:nvSpPr>
          <p:cNvPr id="5" name="TextBox 4">
            <a:extLst>
              <a:ext uri="{FF2B5EF4-FFF2-40B4-BE49-F238E27FC236}">
                <a16:creationId xmlns:a16="http://schemas.microsoft.com/office/drawing/2014/main" id="{6FF9F084-222E-CD1D-BA30-0AE3B14BA7D4}"/>
              </a:ext>
            </a:extLst>
          </p:cNvPr>
          <p:cNvSpPr txBox="1"/>
          <p:nvPr/>
        </p:nvSpPr>
        <p:spPr>
          <a:xfrm>
            <a:off x="4572000" y="988189"/>
            <a:ext cx="4435200" cy="2862322"/>
          </a:xfrm>
          <a:prstGeom prst="rect">
            <a:avLst/>
          </a:prstGeom>
          <a:noFill/>
        </p:spPr>
        <p:txBody>
          <a:bodyPr wrap="square" rtlCol="0">
            <a:spAutoFit/>
          </a:bodyPr>
          <a:lstStyle/>
          <a:p>
            <a:pPr>
              <a:spcBef>
                <a:spcPts val="1200"/>
              </a:spcBef>
              <a:spcAft>
                <a:spcPts val="600"/>
              </a:spcAft>
            </a:pPr>
            <a:r>
              <a:rPr lang="en-US" sz="1200" dirty="0"/>
              <a:t>Recall </a:t>
            </a:r>
            <a:r>
              <a:rPr lang="en-US" sz="1200" dirty="0" err="1"/>
              <a:t>Coasian</a:t>
            </a:r>
            <a:r>
              <a:rPr lang="en-US" sz="1200" dirty="0"/>
              <a:t> solutions and the market for permits. </a:t>
            </a:r>
          </a:p>
          <a:p>
            <a:pPr marL="171450" indent="-171450">
              <a:spcBef>
                <a:spcPts val="1200"/>
              </a:spcBef>
              <a:spcAft>
                <a:spcPts val="600"/>
              </a:spcAft>
              <a:buFontTx/>
              <a:buChar char="-"/>
            </a:pPr>
            <a:r>
              <a:rPr lang="en-US" sz="1200" dirty="0"/>
              <a:t>The whole point of the market for permits solution is that it does not matter who gets the property rights, if both parties are allowed to bargain (exchange) and such bargaining (exchange) is costless, then the market for permits corrects the externality. </a:t>
            </a:r>
            <a:endParaRPr lang="en-US" sz="1200" u="sng" dirty="0"/>
          </a:p>
          <a:p>
            <a:pPr marL="171450" indent="-171450">
              <a:spcBef>
                <a:spcPts val="1200"/>
              </a:spcBef>
              <a:spcAft>
                <a:spcPts val="600"/>
              </a:spcAft>
              <a:buFontTx/>
              <a:buChar char="-"/>
            </a:pPr>
            <a:r>
              <a:rPr lang="en-US" sz="1200" dirty="0"/>
              <a:t>The fact that they are tossing a coin each year is irrelevant. </a:t>
            </a:r>
          </a:p>
          <a:p>
            <a:pPr marL="171450" indent="-171450">
              <a:spcBef>
                <a:spcPts val="1200"/>
              </a:spcBef>
              <a:spcAft>
                <a:spcPts val="600"/>
              </a:spcAft>
              <a:buFontTx/>
              <a:buChar char="-"/>
            </a:pPr>
            <a:r>
              <a:rPr lang="en-US" sz="1200" dirty="0"/>
              <a:t>In this market, each year a market for permits will be created at no cost. </a:t>
            </a:r>
          </a:p>
          <a:p>
            <a:pPr marL="171450" indent="-171450">
              <a:spcBef>
                <a:spcPts val="1200"/>
              </a:spcBef>
              <a:spcAft>
                <a:spcPts val="600"/>
              </a:spcAft>
              <a:buFontTx/>
              <a:buChar char="-"/>
            </a:pPr>
            <a:r>
              <a:rPr lang="en-US" sz="1200" dirty="0"/>
              <a:t>This solution should work. </a:t>
            </a:r>
          </a:p>
        </p:txBody>
      </p:sp>
      <p:sp>
        <p:nvSpPr>
          <p:cNvPr id="2" name="Rectangle 1">
            <a:extLst>
              <a:ext uri="{FF2B5EF4-FFF2-40B4-BE49-F238E27FC236}">
                <a16:creationId xmlns:a16="http://schemas.microsoft.com/office/drawing/2014/main" id="{D8E85080-8177-B18D-D5ED-BE96182F77DE}"/>
              </a:ext>
            </a:extLst>
          </p:cNvPr>
          <p:cNvSpPr/>
          <p:nvPr/>
        </p:nvSpPr>
        <p:spPr>
          <a:xfrm>
            <a:off x="182667" y="2419350"/>
            <a:ext cx="4389333" cy="197428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0149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489BF52-E40F-CB48-3FCC-90F96D9F3DA9}"/>
              </a:ext>
            </a:extLst>
          </p:cNvPr>
          <p:cNvPicPr>
            <a:picLocks noChangeAspect="1"/>
          </p:cNvPicPr>
          <p:nvPr/>
        </p:nvPicPr>
        <p:blipFill>
          <a:blip r:embed="rId2"/>
          <a:stretch>
            <a:fillRect/>
          </a:stretch>
        </p:blipFill>
        <p:spPr>
          <a:xfrm>
            <a:off x="180000" y="677779"/>
            <a:ext cx="4910348" cy="3483141"/>
          </a:xfrm>
          <a:prstGeom prst="rect">
            <a:avLst/>
          </a:prstGeom>
        </p:spPr>
      </p:pic>
      <p:sp>
        <p:nvSpPr>
          <p:cNvPr id="5" name="TextBox 4">
            <a:extLst>
              <a:ext uri="{FF2B5EF4-FFF2-40B4-BE49-F238E27FC236}">
                <a16:creationId xmlns:a16="http://schemas.microsoft.com/office/drawing/2014/main" id="{0D3C0D16-8595-D27F-92D8-72B98CA3E5D7}"/>
              </a:ext>
            </a:extLst>
          </p:cNvPr>
          <p:cNvSpPr txBox="1"/>
          <p:nvPr/>
        </p:nvSpPr>
        <p:spPr>
          <a:xfrm>
            <a:off x="5140748" y="1472937"/>
            <a:ext cx="3758400" cy="1892826"/>
          </a:xfrm>
          <a:prstGeom prst="rect">
            <a:avLst/>
          </a:prstGeom>
          <a:noFill/>
        </p:spPr>
        <p:txBody>
          <a:bodyPr wrap="square" rtlCol="0">
            <a:spAutoFit/>
          </a:bodyPr>
          <a:lstStyle/>
          <a:p>
            <a:pPr>
              <a:spcBef>
                <a:spcPts val="1200"/>
              </a:spcBef>
              <a:spcAft>
                <a:spcPts val="600"/>
              </a:spcAft>
            </a:pPr>
            <a:r>
              <a:rPr lang="en-US" sz="1200" dirty="0"/>
              <a:t>This question describes all the solutions for an externality. </a:t>
            </a:r>
          </a:p>
          <a:p>
            <a:pPr marL="171450" indent="-171450">
              <a:spcBef>
                <a:spcPts val="1200"/>
              </a:spcBef>
              <a:spcAft>
                <a:spcPts val="600"/>
              </a:spcAft>
              <a:buFontTx/>
              <a:buChar char="-"/>
            </a:pPr>
            <a:r>
              <a:rPr lang="en-US" sz="1200" dirty="0"/>
              <a:t>Taxation, regulation, and a market for permits. </a:t>
            </a:r>
          </a:p>
          <a:p>
            <a:pPr marL="171450" indent="-171450">
              <a:spcBef>
                <a:spcPts val="1200"/>
              </a:spcBef>
              <a:spcAft>
                <a:spcPts val="600"/>
              </a:spcAft>
              <a:buFontTx/>
              <a:buChar char="-"/>
            </a:pPr>
            <a:r>
              <a:rPr lang="en-US" sz="1200" u="sng" dirty="0"/>
              <a:t>Recall that in the market for permits solution it does not matters who gets the property rights. </a:t>
            </a:r>
          </a:p>
          <a:p>
            <a:pPr marL="171450" indent="-171450">
              <a:spcBef>
                <a:spcPts val="1200"/>
              </a:spcBef>
              <a:spcAft>
                <a:spcPts val="600"/>
              </a:spcAft>
              <a:buFontTx/>
              <a:buChar char="-"/>
            </a:pPr>
            <a:r>
              <a:rPr lang="en-US" sz="1200" dirty="0"/>
              <a:t>All answers are correct. </a:t>
            </a:r>
          </a:p>
        </p:txBody>
      </p:sp>
    </p:spTree>
    <p:extLst>
      <p:ext uri="{BB962C8B-B14F-4D97-AF65-F5344CB8AC3E}">
        <p14:creationId xmlns:p14="http://schemas.microsoft.com/office/powerpoint/2010/main" val="3352009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Labor Markets. </a:t>
            </a:r>
          </a:p>
          <a:p>
            <a:pPr marL="0" indent="0">
              <a:buClr>
                <a:srgbClr val="690304"/>
              </a:buClr>
              <a:buNone/>
            </a:pPr>
            <a:endParaRPr lang="en-US" sz="1400" b="1" dirty="0">
              <a:latin typeface="+mn-lt"/>
              <a:cs typeface="Times New Roman" panose="02020603050405020304" pitchFamily="18" charset="0"/>
            </a:endParaRPr>
          </a:p>
          <a:p>
            <a:pPr>
              <a:buClr>
                <a:srgbClr val="690304"/>
              </a:buClr>
              <a:buFont typeface="Wingdings" panose="05000000000000000000" pitchFamily="2" charset="2"/>
              <a:buChar char="§"/>
            </a:pPr>
            <a:endParaRPr lang="en-US" sz="1400" dirty="0">
              <a:latin typeface="+mn-lt"/>
              <a:cs typeface="Times New Roman" panose="02020603050405020304" pitchFamily="18" charset="0"/>
            </a:endParaRPr>
          </a:p>
          <a:p>
            <a:pPr>
              <a:buClr>
                <a:srgbClr val="690304"/>
              </a:buClr>
              <a:buFont typeface="Wingdings" panose="05000000000000000000" pitchFamily="2" charset="2"/>
              <a:buChar char="§"/>
            </a:pPr>
            <a:endParaRPr lang="en-US" sz="1400" dirty="0">
              <a:latin typeface="+mn-lt"/>
              <a:cs typeface="Times New Roman" panose="02020603050405020304" pitchFamily="18" charset="0"/>
            </a:endParaRPr>
          </a:p>
        </p:txBody>
      </p:sp>
    </p:spTree>
    <p:extLst>
      <p:ext uri="{BB962C8B-B14F-4D97-AF65-F5344CB8AC3E}">
        <p14:creationId xmlns:p14="http://schemas.microsoft.com/office/powerpoint/2010/main" val="272358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Midterm Exam Review</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r>
              <a:rPr lang="en-US" sz="2400" b="0" dirty="0">
                <a:solidFill>
                  <a:schemeClr val="bg1"/>
                </a:solidFill>
              </a:rPr>
              <a:t>Fall 2022</a:t>
            </a:r>
          </a:p>
          <a:p>
            <a:pPr algn="ctr"/>
            <a:endParaRPr lang="en-US" sz="2400" b="0" dirty="0">
              <a:solidFill>
                <a:schemeClr val="bg1"/>
              </a:solidFill>
            </a:endParaRPr>
          </a:p>
        </p:txBody>
      </p:sp>
    </p:spTree>
    <p:extLst>
      <p:ext uri="{BB962C8B-B14F-4D97-AF65-F5344CB8AC3E}">
        <p14:creationId xmlns:p14="http://schemas.microsoft.com/office/powerpoint/2010/main" val="253983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57C31F9-12CF-6135-D55A-026AADB10F8C}"/>
              </a:ext>
            </a:extLst>
          </p:cNvPr>
          <p:cNvPicPr>
            <a:picLocks noChangeAspect="1"/>
          </p:cNvPicPr>
          <p:nvPr/>
        </p:nvPicPr>
        <p:blipFill>
          <a:blip r:embed="rId2"/>
          <a:stretch>
            <a:fillRect/>
          </a:stretch>
        </p:blipFill>
        <p:spPr>
          <a:xfrm>
            <a:off x="1604015" y="970076"/>
            <a:ext cx="5935969" cy="1879853"/>
          </a:xfrm>
          <a:prstGeom prst="rect">
            <a:avLst/>
          </a:prstGeom>
        </p:spPr>
      </p:pic>
      <p:sp>
        <p:nvSpPr>
          <p:cNvPr id="6" name="TextBox 5">
            <a:extLst>
              <a:ext uri="{FF2B5EF4-FFF2-40B4-BE49-F238E27FC236}">
                <a16:creationId xmlns:a16="http://schemas.microsoft.com/office/drawing/2014/main" id="{D389F239-B550-8A01-9B30-4420D8142826}"/>
              </a:ext>
            </a:extLst>
          </p:cNvPr>
          <p:cNvSpPr txBox="1"/>
          <p:nvPr/>
        </p:nvSpPr>
        <p:spPr>
          <a:xfrm>
            <a:off x="560960" y="3334265"/>
            <a:ext cx="7726240" cy="969496"/>
          </a:xfrm>
          <a:prstGeom prst="rect">
            <a:avLst/>
          </a:prstGeom>
          <a:noFill/>
        </p:spPr>
        <p:txBody>
          <a:bodyPr wrap="square" rtlCol="0">
            <a:spAutoFit/>
          </a:bodyPr>
          <a:lstStyle/>
          <a:p>
            <a:pPr>
              <a:spcBef>
                <a:spcPts val="1200"/>
              </a:spcBef>
              <a:spcAft>
                <a:spcPts val="600"/>
              </a:spcAft>
            </a:pPr>
            <a:r>
              <a:rPr lang="en-US" sz="1400" b="1" dirty="0"/>
              <a:t>False: </a:t>
            </a:r>
            <a:r>
              <a:rPr lang="en-US" sz="1400" dirty="0"/>
              <a:t>change in quantity demanded is a </a:t>
            </a:r>
            <a:r>
              <a:rPr lang="en-US" sz="1400" b="1" dirty="0"/>
              <a:t>movement along the demand curve. </a:t>
            </a:r>
            <a:r>
              <a:rPr lang="en-US" sz="1400" dirty="0"/>
              <a:t>A change in demand when the demand curve shifts either to the left or to the right. </a:t>
            </a:r>
          </a:p>
          <a:p>
            <a:pPr>
              <a:spcBef>
                <a:spcPts val="1200"/>
              </a:spcBef>
              <a:spcAft>
                <a:spcPts val="600"/>
              </a:spcAft>
            </a:pPr>
            <a:r>
              <a:rPr lang="en-US" sz="1400" b="1" dirty="0"/>
              <a:t>This is the definition of a change in demand. </a:t>
            </a:r>
          </a:p>
        </p:txBody>
      </p:sp>
      <p:sp>
        <p:nvSpPr>
          <p:cNvPr id="2" name="Rectangle 1">
            <a:extLst>
              <a:ext uri="{FF2B5EF4-FFF2-40B4-BE49-F238E27FC236}">
                <a16:creationId xmlns:a16="http://schemas.microsoft.com/office/drawing/2014/main" id="{50B8978B-FF2F-8647-84C1-6CB37C171914}"/>
              </a:ext>
            </a:extLst>
          </p:cNvPr>
          <p:cNvSpPr/>
          <p:nvPr/>
        </p:nvSpPr>
        <p:spPr>
          <a:xfrm>
            <a:off x="1537547" y="2004907"/>
            <a:ext cx="6096000" cy="10972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03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E12CA82-0CE8-F605-9D39-303B96D5164D}"/>
              </a:ext>
            </a:extLst>
          </p:cNvPr>
          <p:cNvPicPr>
            <a:picLocks noChangeAspect="1"/>
          </p:cNvPicPr>
          <p:nvPr/>
        </p:nvPicPr>
        <p:blipFill>
          <a:blip r:embed="rId2"/>
          <a:stretch>
            <a:fillRect/>
          </a:stretch>
        </p:blipFill>
        <p:spPr>
          <a:xfrm>
            <a:off x="604284" y="817032"/>
            <a:ext cx="7935432" cy="2400635"/>
          </a:xfrm>
          <a:prstGeom prst="rect">
            <a:avLst/>
          </a:prstGeom>
        </p:spPr>
      </p:pic>
      <p:sp>
        <p:nvSpPr>
          <p:cNvPr id="6" name="TextBox 5">
            <a:extLst>
              <a:ext uri="{FF2B5EF4-FFF2-40B4-BE49-F238E27FC236}">
                <a16:creationId xmlns:a16="http://schemas.microsoft.com/office/drawing/2014/main" id="{C84EF0E4-8424-455A-E9B5-0EA54815FFBE}"/>
              </a:ext>
            </a:extLst>
          </p:cNvPr>
          <p:cNvSpPr txBox="1"/>
          <p:nvPr/>
        </p:nvSpPr>
        <p:spPr>
          <a:xfrm>
            <a:off x="813476" y="3488153"/>
            <a:ext cx="7726240" cy="307777"/>
          </a:xfrm>
          <a:prstGeom prst="rect">
            <a:avLst/>
          </a:prstGeom>
          <a:noFill/>
        </p:spPr>
        <p:txBody>
          <a:bodyPr wrap="square" rtlCol="0">
            <a:spAutoFit/>
          </a:bodyPr>
          <a:lstStyle/>
          <a:p>
            <a:pPr>
              <a:spcBef>
                <a:spcPts val="1200"/>
              </a:spcBef>
              <a:spcAft>
                <a:spcPts val="600"/>
              </a:spcAft>
            </a:pPr>
            <a:r>
              <a:rPr lang="en-US" sz="1400" b="1" dirty="0"/>
              <a:t>Same issue here. </a:t>
            </a:r>
            <a:r>
              <a:rPr lang="en-US" sz="1400" dirty="0"/>
              <a:t>Change in the supply is when the curve shifts, not a movement along it. </a:t>
            </a:r>
            <a:endParaRPr lang="en-US" sz="1400" b="1" dirty="0"/>
          </a:p>
        </p:txBody>
      </p:sp>
      <p:sp>
        <p:nvSpPr>
          <p:cNvPr id="2" name="Rectangle 1">
            <a:extLst>
              <a:ext uri="{FF2B5EF4-FFF2-40B4-BE49-F238E27FC236}">
                <a16:creationId xmlns:a16="http://schemas.microsoft.com/office/drawing/2014/main" id="{57F7FBB3-7AE8-9AE1-6990-593042395BDC}"/>
              </a:ext>
            </a:extLst>
          </p:cNvPr>
          <p:cNvSpPr/>
          <p:nvPr/>
        </p:nvSpPr>
        <p:spPr>
          <a:xfrm>
            <a:off x="604284" y="1957494"/>
            <a:ext cx="7647093" cy="10972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01575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FF0B335-2671-3CE2-DEB1-F0CC19AD1D1B}"/>
              </a:ext>
            </a:extLst>
          </p:cNvPr>
          <p:cNvPicPr>
            <a:picLocks noChangeAspect="1"/>
          </p:cNvPicPr>
          <p:nvPr/>
        </p:nvPicPr>
        <p:blipFill>
          <a:blip r:embed="rId2"/>
          <a:stretch>
            <a:fillRect/>
          </a:stretch>
        </p:blipFill>
        <p:spPr>
          <a:xfrm>
            <a:off x="561415" y="860679"/>
            <a:ext cx="8021169" cy="2419688"/>
          </a:xfrm>
          <a:prstGeom prst="rect">
            <a:avLst/>
          </a:prstGeom>
        </p:spPr>
      </p:pic>
      <p:sp>
        <p:nvSpPr>
          <p:cNvPr id="5" name="TextBox 4">
            <a:extLst>
              <a:ext uri="{FF2B5EF4-FFF2-40B4-BE49-F238E27FC236}">
                <a16:creationId xmlns:a16="http://schemas.microsoft.com/office/drawing/2014/main" id="{061C23F9-D273-812D-C4DE-56E1D04FF482}"/>
              </a:ext>
            </a:extLst>
          </p:cNvPr>
          <p:cNvSpPr txBox="1"/>
          <p:nvPr/>
        </p:nvSpPr>
        <p:spPr>
          <a:xfrm>
            <a:off x="561415" y="3530692"/>
            <a:ext cx="7726240" cy="523220"/>
          </a:xfrm>
          <a:prstGeom prst="rect">
            <a:avLst/>
          </a:prstGeom>
          <a:noFill/>
        </p:spPr>
        <p:txBody>
          <a:bodyPr wrap="square" rtlCol="0">
            <a:spAutoFit/>
          </a:bodyPr>
          <a:lstStyle/>
          <a:p>
            <a:pPr>
              <a:spcBef>
                <a:spcPts val="1200"/>
              </a:spcBef>
              <a:spcAft>
                <a:spcPts val="600"/>
              </a:spcAft>
            </a:pPr>
            <a:r>
              <a:rPr lang="en-US" sz="1400" b="1" dirty="0"/>
              <a:t>False: </a:t>
            </a:r>
            <a:r>
              <a:rPr lang="en-US" sz="1400" dirty="0"/>
              <a:t>Total surplus is the </a:t>
            </a:r>
            <a:r>
              <a:rPr lang="en-US" sz="1400" u="sng" dirty="0"/>
              <a:t>sum (not the difference)</a:t>
            </a:r>
            <a:r>
              <a:rPr lang="en-US" sz="1400" dirty="0"/>
              <a:t> of consumer surplus and producer surplus, minus </a:t>
            </a:r>
            <a:r>
              <a:rPr lang="en-US" sz="1400" u="sng" dirty="0"/>
              <a:t>(not plus)</a:t>
            </a:r>
            <a:r>
              <a:rPr lang="en-US" sz="1400" dirty="0"/>
              <a:t> any DWL if any.  </a:t>
            </a:r>
          </a:p>
        </p:txBody>
      </p:sp>
      <p:sp>
        <p:nvSpPr>
          <p:cNvPr id="2" name="Rectangle 1">
            <a:extLst>
              <a:ext uri="{FF2B5EF4-FFF2-40B4-BE49-F238E27FC236}">
                <a16:creationId xmlns:a16="http://schemas.microsoft.com/office/drawing/2014/main" id="{0E6D3AB0-F982-CA2C-EBCE-3A606D2744D6}"/>
              </a:ext>
            </a:extLst>
          </p:cNvPr>
          <p:cNvSpPr/>
          <p:nvPr/>
        </p:nvSpPr>
        <p:spPr>
          <a:xfrm>
            <a:off x="487680" y="2004907"/>
            <a:ext cx="7726240" cy="12754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192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B7E7EB-036E-4994-3C23-EFE818EF10AC}"/>
              </a:ext>
            </a:extLst>
          </p:cNvPr>
          <p:cNvPicPr>
            <a:picLocks noChangeAspect="1"/>
          </p:cNvPicPr>
          <p:nvPr/>
        </p:nvPicPr>
        <p:blipFill>
          <a:blip r:embed="rId2"/>
          <a:stretch>
            <a:fillRect/>
          </a:stretch>
        </p:blipFill>
        <p:spPr>
          <a:xfrm>
            <a:off x="223712" y="319759"/>
            <a:ext cx="4941586" cy="3832502"/>
          </a:xfrm>
          <a:prstGeom prst="rect">
            <a:avLst/>
          </a:prstGeom>
        </p:spPr>
      </p:pic>
      <p:sp>
        <p:nvSpPr>
          <p:cNvPr id="16" name="TextBox 15">
            <a:extLst>
              <a:ext uri="{FF2B5EF4-FFF2-40B4-BE49-F238E27FC236}">
                <a16:creationId xmlns:a16="http://schemas.microsoft.com/office/drawing/2014/main" id="{FA8405B0-4A7F-D3FF-8822-AE40C1348996}"/>
              </a:ext>
            </a:extLst>
          </p:cNvPr>
          <p:cNvSpPr txBox="1"/>
          <p:nvPr/>
        </p:nvSpPr>
        <p:spPr>
          <a:xfrm>
            <a:off x="4959301" y="182894"/>
            <a:ext cx="4112154" cy="2262158"/>
          </a:xfrm>
          <a:prstGeom prst="rect">
            <a:avLst/>
          </a:prstGeom>
          <a:noFill/>
        </p:spPr>
        <p:txBody>
          <a:bodyPr wrap="square" rtlCol="0">
            <a:spAutoFit/>
          </a:bodyPr>
          <a:lstStyle/>
          <a:p>
            <a:pPr>
              <a:spcBef>
                <a:spcPts val="1200"/>
              </a:spcBef>
              <a:spcAft>
                <a:spcPts val="600"/>
              </a:spcAft>
            </a:pPr>
            <a:r>
              <a:rPr lang="en-US" sz="1200" dirty="0"/>
              <a:t>The prompt is describing the supply of football tickets. This is constrained by the number of seats in the stadium. </a:t>
            </a:r>
          </a:p>
          <a:p>
            <a:pPr marL="171450" indent="-171450">
              <a:spcBef>
                <a:spcPts val="1200"/>
              </a:spcBef>
              <a:spcAft>
                <a:spcPts val="600"/>
              </a:spcAft>
              <a:buFontTx/>
              <a:buChar char="-"/>
            </a:pPr>
            <a:r>
              <a:rPr lang="en-US" sz="1200" b="1" dirty="0"/>
              <a:t>Perfectly Inelastic Supply! </a:t>
            </a:r>
          </a:p>
          <a:p>
            <a:pPr marL="171450" indent="-171450">
              <a:spcBef>
                <a:spcPts val="1200"/>
              </a:spcBef>
              <a:spcAft>
                <a:spcPts val="600"/>
              </a:spcAft>
              <a:buFontTx/>
              <a:buChar char="-"/>
            </a:pPr>
            <a:r>
              <a:rPr lang="en-US" sz="1200" b="1" dirty="0"/>
              <a:t>Intuition: </a:t>
            </a:r>
            <a:r>
              <a:rPr lang="en-US" sz="1200" dirty="0"/>
              <a:t>some good was sold-out at current demand, and suddenly there is an increase in demand. Is there an increase in the quantity exchanged? </a:t>
            </a:r>
          </a:p>
          <a:p>
            <a:pPr marL="171450" indent="-171450">
              <a:spcBef>
                <a:spcPts val="1200"/>
              </a:spcBef>
              <a:spcAft>
                <a:spcPts val="600"/>
              </a:spcAft>
              <a:buFontTx/>
              <a:buChar char="-"/>
            </a:pPr>
            <a:r>
              <a:rPr lang="en-US" sz="1200" b="1" dirty="0"/>
              <a:t>No! </a:t>
            </a:r>
            <a:r>
              <a:rPr lang="en-US" sz="1200" dirty="0"/>
              <a:t>Tickets were already sold out. Shift in demand only increases the price consumers face. </a:t>
            </a:r>
            <a:endParaRPr lang="en-US" sz="1200" b="1" dirty="0"/>
          </a:p>
        </p:txBody>
      </p:sp>
      <p:grpSp>
        <p:nvGrpSpPr>
          <p:cNvPr id="31" name="Group 30">
            <a:extLst>
              <a:ext uri="{FF2B5EF4-FFF2-40B4-BE49-F238E27FC236}">
                <a16:creationId xmlns:a16="http://schemas.microsoft.com/office/drawing/2014/main" id="{4EBD4ABF-358B-F3B3-D0A1-29FE59C9066E}"/>
              </a:ext>
            </a:extLst>
          </p:cNvPr>
          <p:cNvGrpSpPr/>
          <p:nvPr/>
        </p:nvGrpSpPr>
        <p:grpSpPr>
          <a:xfrm>
            <a:off x="5610491" y="2510450"/>
            <a:ext cx="2961431" cy="2174027"/>
            <a:chOff x="5514187" y="2510450"/>
            <a:chExt cx="2961431" cy="2174027"/>
          </a:xfrm>
        </p:grpSpPr>
        <p:grpSp>
          <p:nvGrpSpPr>
            <p:cNvPr id="6" name="Group 5">
              <a:extLst>
                <a:ext uri="{FF2B5EF4-FFF2-40B4-BE49-F238E27FC236}">
                  <a16:creationId xmlns:a16="http://schemas.microsoft.com/office/drawing/2014/main" id="{EC9FD694-28EE-7D29-0BF0-6E7D76B89792}"/>
                </a:ext>
              </a:extLst>
            </p:cNvPr>
            <p:cNvGrpSpPr/>
            <p:nvPr/>
          </p:nvGrpSpPr>
          <p:grpSpPr>
            <a:xfrm>
              <a:off x="5514187" y="2510450"/>
              <a:ext cx="2961431" cy="2174027"/>
              <a:chOff x="21359" y="484215"/>
              <a:chExt cx="6015185" cy="4415827"/>
            </a:xfrm>
          </p:grpSpPr>
          <p:grpSp>
            <p:nvGrpSpPr>
              <p:cNvPr id="8" name="Group 7">
                <a:extLst>
                  <a:ext uri="{FF2B5EF4-FFF2-40B4-BE49-F238E27FC236}">
                    <a16:creationId xmlns:a16="http://schemas.microsoft.com/office/drawing/2014/main" id="{1DFB8B39-5F30-0B78-6D2C-3CBA718D32CA}"/>
                  </a:ext>
                </a:extLst>
              </p:cNvPr>
              <p:cNvGrpSpPr/>
              <p:nvPr/>
            </p:nvGrpSpPr>
            <p:grpSpPr>
              <a:xfrm>
                <a:off x="836132" y="692291"/>
                <a:ext cx="4952051" cy="3617006"/>
                <a:chOff x="4873502" y="1766761"/>
                <a:chExt cx="3502129" cy="2557975"/>
              </a:xfrm>
            </p:grpSpPr>
            <p:cxnSp>
              <p:nvCxnSpPr>
                <p:cNvPr id="12" name="Straight Arrow Connector 11">
                  <a:extLst>
                    <a:ext uri="{FF2B5EF4-FFF2-40B4-BE49-F238E27FC236}">
                      <a16:creationId xmlns:a16="http://schemas.microsoft.com/office/drawing/2014/main" id="{9204EEC2-4A89-DC8A-2E21-E3785B4BA112}"/>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8496A19-DE74-3CBB-9823-FA115B12D31F}"/>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3">
                  <p14:nvContentPartPr>
                    <p14:cNvPr id="14" name="Ink 13">
                      <a:extLst>
                        <a:ext uri="{FF2B5EF4-FFF2-40B4-BE49-F238E27FC236}">
                          <a16:creationId xmlns:a16="http://schemas.microsoft.com/office/drawing/2014/main" id="{7A56EC02-853E-557B-A9BB-AF405FE550CD}"/>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cxnSp>
              <p:nvCxnSpPr>
                <p:cNvPr id="15" name="Straight Connector 14">
                  <a:extLst>
                    <a:ext uri="{FF2B5EF4-FFF2-40B4-BE49-F238E27FC236}">
                      <a16:creationId xmlns:a16="http://schemas.microsoft.com/office/drawing/2014/main" id="{7E9F83FD-B63E-2A94-85A7-1FDAB6FB37B5}"/>
                    </a:ext>
                  </a:extLst>
                </p:cNvPr>
                <p:cNvCxnSpPr>
                  <a:cxnSpLocks/>
                </p:cNvCxnSpPr>
                <p:nvPr/>
              </p:nvCxnSpPr>
              <p:spPr>
                <a:xfrm>
                  <a:off x="5940202" y="2012323"/>
                  <a:ext cx="0" cy="231019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C3AEB167-BF37-7DD3-4DA3-40400B9B5EEA}"/>
                    </a:ext>
                  </a:extLst>
                </p:cNvPr>
                <p:cNvCxnSpPr>
                  <a:cxnSpLocks/>
                </p:cNvCxnSpPr>
                <p:nvPr/>
              </p:nvCxnSpPr>
              <p:spPr>
                <a:xfrm>
                  <a:off x="4884195" y="2858801"/>
                  <a:ext cx="1972569" cy="146371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26B4928-D79B-BBBA-E51D-C03A13D260DD}"/>
                    </a:ext>
                  </a:extLst>
                </p:cNvPr>
                <p:cNvCxnSpPr>
                  <a:cxnSpLocks/>
                </p:cNvCxnSpPr>
                <p:nvPr/>
              </p:nvCxnSpPr>
              <p:spPr>
                <a:xfrm>
                  <a:off x="4873502" y="2312780"/>
                  <a:ext cx="2711408" cy="2011956"/>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722324-EB1B-5B00-8F15-0B563B6534BF}"/>
                      </a:ext>
                    </a:extLst>
                  </p:cNvPr>
                  <p:cNvSpPr txBox="1"/>
                  <p:nvPr/>
                </p:nvSpPr>
                <p:spPr>
                  <a:xfrm>
                    <a:off x="21359" y="622906"/>
                    <a:ext cx="996155" cy="562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𝑃</m:t>
                          </m:r>
                        </m:oMath>
                      </m:oMathPara>
                    </a14:m>
                    <a:endParaRPr lang="en-US" sz="1200" dirty="0"/>
                  </a:p>
                </p:txBody>
              </p:sp>
            </mc:Choice>
            <mc:Fallback xmlns="">
              <p:sp>
                <p:nvSpPr>
                  <p:cNvPr id="9" name="TextBox 8">
                    <a:extLst>
                      <a:ext uri="{FF2B5EF4-FFF2-40B4-BE49-F238E27FC236}">
                        <a16:creationId xmlns:a16="http://schemas.microsoft.com/office/drawing/2014/main" id="{67722324-EB1B-5B00-8F15-0B563B6534BF}"/>
                      </a:ext>
                    </a:extLst>
                  </p:cNvPr>
                  <p:cNvSpPr txBox="1">
                    <a:spLocks noRot="1" noChangeAspect="1" noMove="1" noResize="1" noEditPoints="1" noAdjustHandles="1" noChangeArrowheads="1" noChangeShapeType="1" noTextEdit="1"/>
                  </p:cNvSpPr>
                  <p:nvPr/>
                </p:nvSpPr>
                <p:spPr>
                  <a:xfrm>
                    <a:off x="21359" y="622906"/>
                    <a:ext cx="996155" cy="56263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7705B41-1B38-99CA-AAAE-AF10CCC95E9C}"/>
                      </a:ext>
                    </a:extLst>
                  </p:cNvPr>
                  <p:cNvSpPr txBox="1"/>
                  <p:nvPr/>
                </p:nvSpPr>
                <p:spPr>
                  <a:xfrm>
                    <a:off x="5040389" y="4306153"/>
                    <a:ext cx="996155" cy="562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𝑄</m:t>
                          </m:r>
                        </m:oMath>
                      </m:oMathPara>
                    </a14:m>
                    <a:endParaRPr lang="en-US" sz="1200" dirty="0"/>
                  </a:p>
                </p:txBody>
              </p:sp>
            </mc:Choice>
            <mc:Fallback xmlns="">
              <p:sp>
                <p:nvSpPr>
                  <p:cNvPr id="10" name="TextBox 9">
                    <a:extLst>
                      <a:ext uri="{FF2B5EF4-FFF2-40B4-BE49-F238E27FC236}">
                        <a16:creationId xmlns:a16="http://schemas.microsoft.com/office/drawing/2014/main" id="{97705B41-1B38-99CA-AAAE-AF10CCC95E9C}"/>
                      </a:ext>
                    </a:extLst>
                  </p:cNvPr>
                  <p:cNvSpPr txBox="1">
                    <a:spLocks noRot="1" noChangeAspect="1" noMove="1" noResize="1" noEditPoints="1" noAdjustHandles="1" noChangeArrowheads="1" noChangeShapeType="1" noTextEdit="1"/>
                  </p:cNvSpPr>
                  <p:nvPr/>
                </p:nvSpPr>
                <p:spPr>
                  <a:xfrm>
                    <a:off x="5040389" y="4306153"/>
                    <a:ext cx="996155" cy="562633"/>
                  </a:xfrm>
                  <a:prstGeom prst="rect">
                    <a:avLst/>
                  </a:prstGeom>
                  <a:blipFill>
                    <a:blip r:embed="rId6"/>
                    <a:stretch>
                      <a:fillRect b="-21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846E047-5E30-63ED-57CE-BDBAF4A2373A}"/>
                      </a:ext>
                    </a:extLst>
                  </p:cNvPr>
                  <p:cNvSpPr txBox="1"/>
                  <p:nvPr/>
                </p:nvSpPr>
                <p:spPr>
                  <a:xfrm>
                    <a:off x="1878775" y="4274893"/>
                    <a:ext cx="996155" cy="6251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70</m:t>
                          </m:r>
                          <m:r>
                            <a:rPr lang="en-US" sz="1400" b="0" i="1" smtClean="0">
                              <a:latin typeface="Cambria Math" panose="02040503050406030204" pitchFamily="18" charset="0"/>
                              <a:cs typeface="Times New Roman" panose="02020603050405020304" pitchFamily="18" charset="0"/>
                            </a:rPr>
                            <m:t>𝐾</m:t>
                          </m:r>
                        </m:oMath>
                      </m:oMathPara>
                    </a14:m>
                    <a:endParaRPr lang="en-US" sz="1400" dirty="0"/>
                  </a:p>
                </p:txBody>
              </p:sp>
            </mc:Choice>
            <mc:Fallback xmlns="">
              <p:sp>
                <p:nvSpPr>
                  <p:cNvPr id="11" name="TextBox 10">
                    <a:extLst>
                      <a:ext uri="{FF2B5EF4-FFF2-40B4-BE49-F238E27FC236}">
                        <a16:creationId xmlns:a16="http://schemas.microsoft.com/office/drawing/2014/main" id="{B846E047-5E30-63ED-57CE-BDBAF4A2373A}"/>
                      </a:ext>
                    </a:extLst>
                  </p:cNvPr>
                  <p:cNvSpPr txBox="1">
                    <a:spLocks noRot="1" noChangeAspect="1" noMove="1" noResize="1" noEditPoints="1" noAdjustHandles="1" noChangeArrowheads="1" noChangeShapeType="1" noTextEdit="1"/>
                  </p:cNvSpPr>
                  <p:nvPr/>
                </p:nvSpPr>
                <p:spPr>
                  <a:xfrm>
                    <a:off x="1878775" y="4274893"/>
                    <a:ext cx="996155" cy="62514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78A903-8393-3683-2B86-32B5CB7764CE}"/>
                      </a:ext>
                    </a:extLst>
                  </p:cNvPr>
                  <p:cNvSpPr txBox="1"/>
                  <p:nvPr/>
                </p:nvSpPr>
                <p:spPr>
                  <a:xfrm>
                    <a:off x="1862526" y="484215"/>
                    <a:ext cx="996155" cy="562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cs typeface="Times New Roman" panose="02020603050405020304" pitchFamily="18" charset="0"/>
                            </a:rPr>
                            <m:t>𝑆</m:t>
                          </m:r>
                        </m:oMath>
                      </m:oMathPara>
                    </a14:m>
                    <a:endParaRPr lang="en-US" sz="1200" dirty="0"/>
                  </a:p>
                </p:txBody>
              </p:sp>
            </mc:Choice>
            <mc:Fallback xmlns="">
              <p:sp>
                <p:nvSpPr>
                  <p:cNvPr id="17" name="TextBox 16">
                    <a:extLst>
                      <a:ext uri="{FF2B5EF4-FFF2-40B4-BE49-F238E27FC236}">
                        <a16:creationId xmlns:a16="http://schemas.microsoft.com/office/drawing/2014/main" id="{7378A903-8393-3683-2B86-32B5CB7764CE}"/>
                      </a:ext>
                    </a:extLst>
                  </p:cNvPr>
                  <p:cNvSpPr txBox="1">
                    <a:spLocks noRot="1" noChangeAspect="1" noMove="1" noResize="1" noEditPoints="1" noAdjustHandles="1" noChangeArrowheads="1" noChangeShapeType="1" noTextEdit="1"/>
                  </p:cNvSpPr>
                  <p:nvPr/>
                </p:nvSpPr>
                <p:spPr>
                  <a:xfrm>
                    <a:off x="1862526" y="484215"/>
                    <a:ext cx="996155" cy="56263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DAFE3F-CF87-EBFC-1961-41CC800C3508}"/>
                      </a:ext>
                    </a:extLst>
                  </p:cNvPr>
                  <p:cNvSpPr txBox="1"/>
                  <p:nvPr/>
                </p:nvSpPr>
                <p:spPr>
                  <a:xfrm>
                    <a:off x="52276" y="3076164"/>
                    <a:ext cx="996155" cy="562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cs typeface="Times New Roman" panose="02020603050405020304" pitchFamily="18" charset="0"/>
                                </a:rPr>
                              </m:ctrlPr>
                            </m:sSubPr>
                            <m:e>
                              <m:r>
                                <a:rPr lang="en-US" sz="1200" b="0" i="1" smtClean="0">
                                  <a:latin typeface="Cambria Math" panose="02040503050406030204" pitchFamily="18" charset="0"/>
                                  <a:cs typeface="Times New Roman" panose="02020603050405020304" pitchFamily="18" charset="0"/>
                                </a:rPr>
                                <m:t>𝑝</m:t>
                              </m:r>
                            </m:e>
                            <m:sub>
                              <m:r>
                                <a:rPr lang="en-US" sz="1200" b="0" i="1" smtClean="0">
                                  <a:latin typeface="Cambria Math" panose="02040503050406030204" pitchFamily="18" charset="0"/>
                                  <a:cs typeface="Times New Roman" panose="02020603050405020304" pitchFamily="18" charset="0"/>
                                </a:rPr>
                                <m:t>0</m:t>
                              </m:r>
                            </m:sub>
                          </m:sSub>
                        </m:oMath>
                      </m:oMathPara>
                    </a14:m>
                    <a:endParaRPr lang="en-US" sz="1200" dirty="0"/>
                  </a:p>
                </p:txBody>
              </p:sp>
            </mc:Choice>
            <mc:Fallback xmlns="">
              <p:sp>
                <p:nvSpPr>
                  <p:cNvPr id="27" name="TextBox 26">
                    <a:extLst>
                      <a:ext uri="{FF2B5EF4-FFF2-40B4-BE49-F238E27FC236}">
                        <a16:creationId xmlns:a16="http://schemas.microsoft.com/office/drawing/2014/main" id="{E1DAFE3F-CF87-EBFC-1961-41CC800C3508}"/>
                      </a:ext>
                    </a:extLst>
                  </p:cNvPr>
                  <p:cNvSpPr txBox="1">
                    <a:spLocks noRot="1" noChangeAspect="1" noMove="1" noResize="1" noEditPoints="1" noAdjustHandles="1" noChangeArrowheads="1" noChangeShapeType="1" noTextEdit="1"/>
                  </p:cNvSpPr>
                  <p:nvPr/>
                </p:nvSpPr>
                <p:spPr>
                  <a:xfrm>
                    <a:off x="52276" y="3076164"/>
                    <a:ext cx="996155" cy="5626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80C05FB-E288-E3CE-3C7F-C8F5E015A157}"/>
                      </a:ext>
                    </a:extLst>
                  </p:cNvPr>
                  <p:cNvSpPr txBox="1"/>
                  <p:nvPr/>
                </p:nvSpPr>
                <p:spPr>
                  <a:xfrm>
                    <a:off x="52276" y="2324199"/>
                    <a:ext cx="996155" cy="562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cs typeface="Times New Roman" panose="02020603050405020304" pitchFamily="18" charset="0"/>
                                </a:rPr>
                              </m:ctrlPr>
                            </m:sSubPr>
                            <m:e>
                              <m:r>
                                <a:rPr lang="en-US" sz="1200" b="0" i="1" smtClean="0">
                                  <a:latin typeface="Cambria Math" panose="02040503050406030204" pitchFamily="18" charset="0"/>
                                  <a:cs typeface="Times New Roman" panose="02020603050405020304" pitchFamily="18" charset="0"/>
                                </a:rPr>
                                <m:t>𝑝</m:t>
                              </m:r>
                            </m:e>
                            <m:sub>
                              <m:r>
                                <a:rPr lang="en-US" sz="1200" b="0" i="1" smtClean="0">
                                  <a:latin typeface="Cambria Math" panose="02040503050406030204" pitchFamily="18" charset="0"/>
                                  <a:cs typeface="Times New Roman" panose="02020603050405020304" pitchFamily="18" charset="0"/>
                                </a:rPr>
                                <m:t>1</m:t>
                              </m:r>
                            </m:sub>
                          </m:sSub>
                        </m:oMath>
                      </m:oMathPara>
                    </a14:m>
                    <a:endParaRPr lang="en-US" sz="1200" dirty="0"/>
                  </a:p>
                </p:txBody>
              </p:sp>
            </mc:Choice>
            <mc:Fallback xmlns="">
              <p:sp>
                <p:nvSpPr>
                  <p:cNvPr id="28" name="TextBox 27">
                    <a:extLst>
                      <a:ext uri="{FF2B5EF4-FFF2-40B4-BE49-F238E27FC236}">
                        <a16:creationId xmlns:a16="http://schemas.microsoft.com/office/drawing/2014/main" id="{A80C05FB-E288-E3CE-3C7F-C8F5E015A157}"/>
                      </a:ext>
                    </a:extLst>
                  </p:cNvPr>
                  <p:cNvSpPr txBox="1">
                    <a:spLocks noRot="1" noChangeAspect="1" noMove="1" noResize="1" noEditPoints="1" noAdjustHandles="1" noChangeArrowheads="1" noChangeShapeType="1" noTextEdit="1"/>
                  </p:cNvSpPr>
                  <p:nvPr/>
                </p:nvSpPr>
                <p:spPr>
                  <a:xfrm>
                    <a:off x="52276" y="2324199"/>
                    <a:ext cx="996155" cy="56263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DADD87F-DBEC-37F6-4EBA-9D64055CDC3F}"/>
                      </a:ext>
                    </a:extLst>
                  </p:cNvPr>
                  <p:cNvSpPr txBox="1"/>
                  <p:nvPr/>
                </p:nvSpPr>
                <p:spPr>
                  <a:xfrm>
                    <a:off x="3128318" y="3819019"/>
                    <a:ext cx="996155" cy="562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cs typeface="Times New Roman" panose="02020603050405020304" pitchFamily="18" charset="0"/>
                                </a:rPr>
                              </m:ctrlPr>
                            </m:sSubPr>
                            <m:e>
                              <m:r>
                                <a:rPr lang="en-US" sz="1200" b="0" i="1" smtClean="0">
                                  <a:latin typeface="Cambria Math" panose="02040503050406030204" pitchFamily="18" charset="0"/>
                                  <a:cs typeface="Times New Roman" panose="02020603050405020304" pitchFamily="18" charset="0"/>
                                </a:rPr>
                                <m:t>𝐷</m:t>
                              </m:r>
                            </m:e>
                            <m:sub>
                              <m:r>
                                <a:rPr lang="en-US" sz="1200" b="0" i="1" smtClean="0">
                                  <a:latin typeface="Cambria Math" panose="02040503050406030204" pitchFamily="18" charset="0"/>
                                  <a:cs typeface="Times New Roman" panose="02020603050405020304" pitchFamily="18" charset="0"/>
                                </a:rPr>
                                <m:t>0</m:t>
                              </m:r>
                            </m:sub>
                          </m:sSub>
                        </m:oMath>
                      </m:oMathPara>
                    </a14:m>
                    <a:endParaRPr lang="en-US" sz="1200" dirty="0"/>
                  </a:p>
                </p:txBody>
              </p:sp>
            </mc:Choice>
            <mc:Fallback xmlns="">
              <p:sp>
                <p:nvSpPr>
                  <p:cNvPr id="29" name="TextBox 28">
                    <a:extLst>
                      <a:ext uri="{FF2B5EF4-FFF2-40B4-BE49-F238E27FC236}">
                        <a16:creationId xmlns:a16="http://schemas.microsoft.com/office/drawing/2014/main" id="{7DADD87F-DBEC-37F6-4EBA-9D64055CDC3F}"/>
                      </a:ext>
                    </a:extLst>
                  </p:cNvPr>
                  <p:cNvSpPr txBox="1">
                    <a:spLocks noRot="1" noChangeAspect="1" noMove="1" noResize="1" noEditPoints="1" noAdjustHandles="1" noChangeArrowheads="1" noChangeShapeType="1" noTextEdit="1"/>
                  </p:cNvSpPr>
                  <p:nvPr/>
                </p:nvSpPr>
                <p:spPr>
                  <a:xfrm>
                    <a:off x="3128318" y="3819019"/>
                    <a:ext cx="996155" cy="562633"/>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37E1356-6679-A0E9-A447-B725707EAD78}"/>
                      </a:ext>
                    </a:extLst>
                  </p:cNvPr>
                  <p:cNvSpPr txBox="1"/>
                  <p:nvPr/>
                </p:nvSpPr>
                <p:spPr>
                  <a:xfrm>
                    <a:off x="4192574" y="3581843"/>
                    <a:ext cx="996155" cy="5626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cs typeface="Times New Roman" panose="02020603050405020304" pitchFamily="18" charset="0"/>
                                </a:rPr>
                              </m:ctrlPr>
                            </m:sSubPr>
                            <m:e>
                              <m:r>
                                <a:rPr lang="en-US" sz="1200" b="0" i="1" smtClean="0">
                                  <a:latin typeface="Cambria Math" panose="02040503050406030204" pitchFamily="18" charset="0"/>
                                  <a:cs typeface="Times New Roman" panose="02020603050405020304" pitchFamily="18" charset="0"/>
                                </a:rPr>
                                <m:t>𝐷</m:t>
                              </m:r>
                            </m:e>
                            <m:sub>
                              <m:r>
                                <a:rPr lang="en-US" sz="1200" b="0" i="1" smtClean="0">
                                  <a:latin typeface="Cambria Math" panose="02040503050406030204" pitchFamily="18" charset="0"/>
                                  <a:cs typeface="Times New Roman" panose="02020603050405020304" pitchFamily="18" charset="0"/>
                                </a:rPr>
                                <m:t>1</m:t>
                              </m:r>
                            </m:sub>
                          </m:sSub>
                        </m:oMath>
                      </m:oMathPara>
                    </a14:m>
                    <a:endParaRPr lang="en-US" sz="1200" dirty="0"/>
                  </a:p>
                </p:txBody>
              </p:sp>
            </mc:Choice>
            <mc:Fallback xmlns="">
              <p:sp>
                <p:nvSpPr>
                  <p:cNvPr id="30" name="TextBox 29">
                    <a:extLst>
                      <a:ext uri="{FF2B5EF4-FFF2-40B4-BE49-F238E27FC236}">
                        <a16:creationId xmlns:a16="http://schemas.microsoft.com/office/drawing/2014/main" id="{837E1356-6679-A0E9-A447-B725707EAD78}"/>
                      </a:ext>
                    </a:extLst>
                  </p:cNvPr>
                  <p:cNvSpPr txBox="1">
                    <a:spLocks noRot="1" noChangeAspect="1" noMove="1" noResize="1" noEditPoints="1" noAdjustHandles="1" noChangeArrowheads="1" noChangeShapeType="1" noTextEdit="1"/>
                  </p:cNvSpPr>
                  <p:nvPr/>
                </p:nvSpPr>
                <p:spPr>
                  <a:xfrm>
                    <a:off x="4192574" y="3581843"/>
                    <a:ext cx="996155" cy="562633"/>
                  </a:xfrm>
                  <a:prstGeom prst="rect">
                    <a:avLst/>
                  </a:prstGeom>
                  <a:blipFill>
                    <a:blip r:embed="rId12"/>
                    <a:stretch>
                      <a:fillRect/>
                    </a:stretch>
                  </a:blipFill>
                </p:spPr>
                <p:txBody>
                  <a:bodyPr/>
                  <a:lstStyle/>
                  <a:p>
                    <a:r>
                      <a:rPr lang="en-US">
                        <a:noFill/>
                      </a:rPr>
                      <a:t> </a:t>
                    </a:r>
                  </a:p>
                </p:txBody>
              </p:sp>
            </mc:Fallback>
          </mc:AlternateContent>
        </p:grpSp>
        <p:cxnSp>
          <p:nvCxnSpPr>
            <p:cNvPr id="24" name="Straight Connector 23">
              <a:extLst>
                <a:ext uri="{FF2B5EF4-FFF2-40B4-BE49-F238E27FC236}">
                  <a16:creationId xmlns:a16="http://schemas.microsoft.com/office/drawing/2014/main" id="{EA9EB9D9-C08B-978C-5C17-B713F029E5AC}"/>
                </a:ext>
              </a:extLst>
            </p:cNvPr>
            <p:cNvCxnSpPr>
              <a:cxnSpLocks/>
            </p:cNvCxnSpPr>
            <p:nvPr/>
          </p:nvCxnSpPr>
          <p:spPr>
            <a:xfrm flipH="1">
              <a:off x="5922765" y="3955893"/>
              <a:ext cx="735144"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D1433EC6-054A-0810-53B4-A0706390E229}"/>
                </a:ext>
              </a:extLst>
            </p:cNvPr>
            <p:cNvCxnSpPr>
              <a:cxnSpLocks/>
            </p:cNvCxnSpPr>
            <p:nvPr/>
          </p:nvCxnSpPr>
          <p:spPr>
            <a:xfrm flipH="1">
              <a:off x="5915321" y="3567911"/>
              <a:ext cx="735144"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
        <p:nvSpPr>
          <p:cNvPr id="5" name="Rectangle 4">
            <a:extLst>
              <a:ext uri="{FF2B5EF4-FFF2-40B4-BE49-F238E27FC236}">
                <a16:creationId xmlns:a16="http://schemas.microsoft.com/office/drawing/2014/main" id="{489D6556-D2A3-6628-4B0B-33FEDA1910E0}"/>
              </a:ext>
            </a:extLst>
          </p:cNvPr>
          <p:cNvSpPr/>
          <p:nvPr/>
        </p:nvSpPr>
        <p:spPr>
          <a:xfrm>
            <a:off x="182667" y="2746856"/>
            <a:ext cx="4847478" cy="164678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7978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136F50E-0D50-2C26-11FD-E1009B728DB8}"/>
              </a:ext>
            </a:extLst>
          </p:cNvPr>
          <p:cNvPicPr>
            <a:picLocks noChangeAspect="1"/>
          </p:cNvPicPr>
          <p:nvPr/>
        </p:nvPicPr>
        <p:blipFill>
          <a:blip r:embed="rId2"/>
          <a:stretch>
            <a:fillRect/>
          </a:stretch>
        </p:blipFill>
        <p:spPr>
          <a:xfrm>
            <a:off x="149014" y="722963"/>
            <a:ext cx="5363624" cy="3392773"/>
          </a:xfrm>
          <a:prstGeom prst="rect">
            <a:avLst/>
          </a:prstGeom>
        </p:spPr>
      </p:pic>
      <p:sp>
        <p:nvSpPr>
          <p:cNvPr id="5" name="TextBox 4">
            <a:extLst>
              <a:ext uri="{FF2B5EF4-FFF2-40B4-BE49-F238E27FC236}">
                <a16:creationId xmlns:a16="http://schemas.microsoft.com/office/drawing/2014/main" id="{5E73D34B-3241-008F-7833-DE231A15E560}"/>
              </a:ext>
            </a:extLst>
          </p:cNvPr>
          <p:cNvSpPr txBox="1"/>
          <p:nvPr/>
        </p:nvSpPr>
        <p:spPr>
          <a:xfrm>
            <a:off x="5127496" y="668032"/>
            <a:ext cx="3603331" cy="1846659"/>
          </a:xfrm>
          <a:prstGeom prst="rect">
            <a:avLst/>
          </a:prstGeom>
          <a:noFill/>
        </p:spPr>
        <p:txBody>
          <a:bodyPr wrap="square" rtlCol="0">
            <a:spAutoFit/>
          </a:bodyPr>
          <a:lstStyle/>
          <a:p>
            <a:pPr>
              <a:spcBef>
                <a:spcPts val="1200"/>
              </a:spcBef>
              <a:spcAft>
                <a:spcPts val="600"/>
              </a:spcAft>
            </a:pPr>
            <a:r>
              <a:rPr lang="en-US" sz="1200" dirty="0"/>
              <a:t>Compare the size of DWL between two demands: one is more elastic than the other.</a:t>
            </a:r>
          </a:p>
          <a:p>
            <a:pPr marL="171450" indent="-171450">
              <a:spcBef>
                <a:spcPts val="1200"/>
              </a:spcBef>
              <a:spcAft>
                <a:spcPts val="600"/>
              </a:spcAft>
              <a:buFontTx/>
              <a:buChar char="-"/>
            </a:pPr>
            <a:r>
              <a:rPr lang="en-US" sz="1200" dirty="0"/>
              <a:t>Short Answer: Mankiw Ch 8 Fig 5  </a:t>
            </a:r>
          </a:p>
          <a:p>
            <a:pPr marL="171450" indent="-171450">
              <a:spcBef>
                <a:spcPts val="1200"/>
              </a:spcBef>
              <a:spcAft>
                <a:spcPts val="600"/>
              </a:spcAft>
              <a:buFontTx/>
              <a:buChar char="-"/>
            </a:pPr>
            <a:r>
              <a:rPr lang="en-US" sz="1200" dirty="0"/>
              <a:t>Intuitive answer: elastic means a larger response in Q upon a change in P. Both face the same change in P (i.e. the tax), the one that will decrease his consumption more is Bob. </a:t>
            </a:r>
          </a:p>
        </p:txBody>
      </p:sp>
      <p:grpSp>
        <p:nvGrpSpPr>
          <p:cNvPr id="35" name="Group 34">
            <a:extLst>
              <a:ext uri="{FF2B5EF4-FFF2-40B4-BE49-F238E27FC236}">
                <a16:creationId xmlns:a16="http://schemas.microsoft.com/office/drawing/2014/main" id="{6A0A5B1F-5897-A8E5-05CA-398996473047}"/>
              </a:ext>
            </a:extLst>
          </p:cNvPr>
          <p:cNvGrpSpPr/>
          <p:nvPr/>
        </p:nvGrpSpPr>
        <p:grpSpPr>
          <a:xfrm>
            <a:off x="5658860" y="2403356"/>
            <a:ext cx="2860083" cy="2087211"/>
            <a:chOff x="328455" y="60261"/>
            <a:chExt cx="6063657" cy="4425091"/>
          </a:xfrm>
        </p:grpSpPr>
        <mc:AlternateContent xmlns:mc="http://schemas.openxmlformats.org/markup-compatibility/2006" xmlns:p14="http://schemas.microsoft.com/office/powerpoint/2010/main" xmlns:aink="http://schemas.microsoft.com/office/drawing/2016/ink">
          <mc:Choice Requires="p14 aink">
            <p:contentPart p14:bwMode="auto" r:id="rId3">
              <p14:nvContentPartPr>
                <p14:cNvPr id="7" name="Ink 6">
                  <a:extLst>
                    <a:ext uri="{FF2B5EF4-FFF2-40B4-BE49-F238E27FC236}">
                      <a16:creationId xmlns:a16="http://schemas.microsoft.com/office/drawing/2014/main" id="{9EC9AB1F-E3D8-4A25-CE91-9DCB589FB5F0}"/>
                    </a:ext>
                  </a:extLst>
                </p14:cNvPr>
                <p14:cNvContentPartPr/>
                <p14:nvPr/>
              </p14:nvContentPartPr>
              <p14:xfrm>
                <a:off x="2426584" y="2410557"/>
                <a:ext cx="402" cy="402"/>
              </p14:xfrm>
            </p:contentPart>
          </mc:Choice>
          <mc:Fallback xmlns="">
            <p:pic>
              <p:nvPicPr>
                <p:cNvPr id="7" name="Ink 6">
                  <a:extLst>
                    <a:ext uri="{FF2B5EF4-FFF2-40B4-BE49-F238E27FC236}">
                      <a16:creationId xmlns:a16="http://schemas.microsoft.com/office/drawing/2014/main" id="{9EC9AB1F-E3D8-4A25-CE91-9DCB589FB5F0}"/>
                    </a:ext>
                  </a:extLst>
                </p:cNvPr>
                <p:cNvPicPr/>
                <p:nvPr/>
              </p:nvPicPr>
              <p:blipFill>
                <a:blip r:embed="rId4"/>
                <a:stretch>
                  <a:fillRect/>
                </a:stretch>
              </p:blipFill>
              <p:spPr>
                <a:xfrm>
                  <a:off x="2406484" y="2289957"/>
                  <a:ext cx="40200" cy="241200"/>
                </a:xfrm>
                <a:prstGeom prst="rect">
                  <a:avLst/>
                </a:prstGeom>
              </p:spPr>
            </p:pic>
          </mc:Fallback>
        </mc:AlternateContent>
        <p:grpSp>
          <p:nvGrpSpPr>
            <p:cNvPr id="8" name="Group 7">
              <a:extLst>
                <a:ext uri="{FF2B5EF4-FFF2-40B4-BE49-F238E27FC236}">
                  <a16:creationId xmlns:a16="http://schemas.microsoft.com/office/drawing/2014/main" id="{3BB13FB3-4897-DF35-0A25-21E4EABE49E4}"/>
                </a:ext>
              </a:extLst>
            </p:cNvPr>
            <p:cNvGrpSpPr/>
            <p:nvPr/>
          </p:nvGrpSpPr>
          <p:grpSpPr>
            <a:xfrm>
              <a:off x="328455" y="60261"/>
              <a:ext cx="6063657" cy="4326921"/>
              <a:chOff x="328455" y="60261"/>
              <a:chExt cx="6063657" cy="4326921"/>
            </a:xfrm>
          </p:grpSpPr>
          <p:cxnSp>
            <p:nvCxnSpPr>
              <p:cNvPr id="9" name="Straight Arrow Connector 8">
                <a:extLst>
                  <a:ext uri="{FF2B5EF4-FFF2-40B4-BE49-F238E27FC236}">
                    <a16:creationId xmlns:a16="http://schemas.microsoft.com/office/drawing/2014/main" id="{97077C89-BC96-34EE-0787-BE363487A336}"/>
                  </a:ext>
                </a:extLst>
              </p:cNvPr>
              <p:cNvCxnSpPr>
                <a:cxnSpLocks/>
              </p:cNvCxnSpPr>
              <p:nvPr/>
            </p:nvCxnSpPr>
            <p:spPr>
              <a:xfrm flipV="1">
                <a:off x="816535" y="588654"/>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DDD318C-1553-09A3-73B7-ED0D4653BEB7}"/>
                  </a:ext>
                </a:extLst>
              </p:cNvPr>
              <p:cNvCxnSpPr>
                <a:cxnSpLocks/>
              </p:cNvCxnSpPr>
              <p:nvPr/>
            </p:nvCxnSpPr>
            <p:spPr>
              <a:xfrm>
                <a:off x="801415" y="4202517"/>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5546EA-846C-7E60-A63F-E43BA094721F}"/>
                      </a:ext>
                    </a:extLst>
                  </p:cNvPr>
                  <p:cNvSpPr txBox="1"/>
                  <p:nvPr/>
                </p:nvSpPr>
                <p:spPr>
                  <a:xfrm>
                    <a:off x="328455" y="6026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2" name="TextBox 11">
                    <a:extLst>
                      <a:ext uri="{FF2B5EF4-FFF2-40B4-BE49-F238E27FC236}">
                        <a16:creationId xmlns:a16="http://schemas.microsoft.com/office/drawing/2014/main" id="{7A5546EA-846C-7E60-A63F-E43BA094721F}"/>
                      </a:ext>
                    </a:extLst>
                  </p:cNvPr>
                  <p:cNvSpPr txBox="1">
                    <a:spLocks noRot="1" noChangeAspect="1" noMove="1" noResize="1" noEditPoints="1" noAdjustHandles="1" noChangeArrowheads="1" noChangeShapeType="1" noTextEdit="1"/>
                  </p:cNvSpPr>
                  <p:nvPr/>
                </p:nvSpPr>
                <p:spPr>
                  <a:xfrm>
                    <a:off x="328455" y="60261"/>
                    <a:ext cx="996156" cy="369332"/>
                  </a:xfrm>
                  <a:prstGeom prst="rect">
                    <a:avLst/>
                  </a:prstGeom>
                  <a:blipFill>
                    <a:blip r:embed="rId5"/>
                    <a:stretch>
                      <a:fillRect b="-965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4CC1759-0A71-5DB4-C18F-0CF3A17A8408}"/>
                      </a:ext>
                    </a:extLst>
                  </p:cNvPr>
                  <p:cNvSpPr txBox="1"/>
                  <p:nvPr/>
                </p:nvSpPr>
                <p:spPr>
                  <a:xfrm>
                    <a:off x="5395956" y="401785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395956" y="4017850"/>
                    <a:ext cx="996156" cy="369332"/>
                  </a:xfrm>
                  <a:prstGeom prst="rect">
                    <a:avLst/>
                  </a:prstGeom>
                  <a:blipFill>
                    <a:blip r:embed="rId6"/>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9AE7164-D6EF-F656-806A-C01ECD5C8B3B}"/>
                      </a:ext>
                    </a:extLst>
                  </p:cNvPr>
                  <p:cNvSpPr txBox="1"/>
                  <p:nvPr/>
                </p:nvSpPr>
                <p:spPr>
                  <a:xfrm>
                    <a:off x="4673671" y="3014970"/>
                    <a:ext cx="996156" cy="4783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1" i="1" smtClean="0">
                                  <a:solidFill>
                                    <a:srgbClr val="006600"/>
                                  </a:solidFill>
                                  <a:latin typeface="Cambria Math" panose="02040503050406030204" pitchFamily="18" charset="0"/>
                                  <a:cs typeface="Times New Roman" panose="02020603050405020304" pitchFamily="18" charset="0"/>
                                </a:rPr>
                              </m:ctrlPr>
                            </m:sSubPr>
                            <m:e>
                              <m:r>
                                <a:rPr lang="en-US" sz="1200" b="1" i="1" smtClean="0">
                                  <a:solidFill>
                                    <a:srgbClr val="006600"/>
                                  </a:solidFill>
                                  <a:latin typeface="Cambria Math" panose="02040503050406030204" pitchFamily="18" charset="0"/>
                                  <a:cs typeface="Times New Roman" panose="02020603050405020304" pitchFamily="18" charset="0"/>
                                </a:rPr>
                                <m:t>𝑫</m:t>
                              </m:r>
                            </m:e>
                            <m:sub>
                              <m:r>
                                <a:rPr lang="en-US" sz="1200" b="1" i="1" smtClean="0">
                                  <a:solidFill>
                                    <a:srgbClr val="006600"/>
                                  </a:solidFill>
                                  <a:latin typeface="Cambria Math" panose="02040503050406030204" pitchFamily="18" charset="0"/>
                                  <a:cs typeface="Times New Roman" panose="02020603050405020304" pitchFamily="18" charset="0"/>
                                </a:rPr>
                                <m:t>𝑩</m:t>
                              </m:r>
                            </m:sub>
                          </m:sSub>
                        </m:oMath>
                      </m:oMathPara>
                    </a14:m>
                    <a:endParaRPr lang="en-US" b="1" dirty="0">
                      <a:solidFill>
                        <a:srgbClr val="006600"/>
                      </a:solidFill>
                    </a:endParaRPr>
                  </a:p>
                </p:txBody>
              </p:sp>
            </mc:Choice>
            <mc:Fallback xmlns="">
              <p:sp>
                <p:nvSpPr>
                  <p:cNvPr id="38" name="TextBox 37">
                    <a:extLst>
                      <a:ext uri="{FF2B5EF4-FFF2-40B4-BE49-F238E27FC236}">
                        <a16:creationId xmlns:a16="http://schemas.microsoft.com/office/drawing/2014/main" id="{99AE7164-D6EF-F656-806A-C01ECD5C8B3B}"/>
                      </a:ext>
                    </a:extLst>
                  </p:cNvPr>
                  <p:cNvSpPr txBox="1">
                    <a:spLocks noRot="1" noChangeAspect="1" noMove="1" noResize="1" noEditPoints="1" noAdjustHandles="1" noChangeArrowheads="1" noChangeShapeType="1" noTextEdit="1"/>
                  </p:cNvSpPr>
                  <p:nvPr/>
                </p:nvSpPr>
                <p:spPr>
                  <a:xfrm>
                    <a:off x="4673671" y="3014970"/>
                    <a:ext cx="996156" cy="478343"/>
                  </a:xfrm>
                  <a:prstGeom prst="rect">
                    <a:avLst/>
                  </a:prstGeom>
                  <a:blipFill>
                    <a:blip r:embed="rId7"/>
                    <a:stretch>
                      <a:fillRect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9EFBADA9-C81E-BD72-C2C0-BA5DAEBC5510}"/>
                      </a:ext>
                    </a:extLst>
                  </p:cNvPr>
                  <p:cNvSpPr txBox="1"/>
                  <p:nvPr/>
                </p:nvSpPr>
                <p:spPr>
                  <a:xfrm>
                    <a:off x="4655232" y="3384838"/>
                    <a:ext cx="996156" cy="4783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1" i="1" smtClean="0">
                                  <a:solidFill>
                                    <a:srgbClr val="690304"/>
                                  </a:solidFill>
                                  <a:latin typeface="Cambria Math" panose="02040503050406030204" pitchFamily="18" charset="0"/>
                                  <a:cs typeface="Times New Roman" panose="02020603050405020304" pitchFamily="18" charset="0"/>
                                </a:rPr>
                              </m:ctrlPr>
                            </m:sSubPr>
                            <m:e>
                              <m:r>
                                <a:rPr lang="en-US" sz="1200" b="1" i="1" smtClean="0">
                                  <a:solidFill>
                                    <a:srgbClr val="690304"/>
                                  </a:solidFill>
                                  <a:latin typeface="Cambria Math" panose="02040503050406030204" pitchFamily="18" charset="0"/>
                                  <a:cs typeface="Times New Roman" panose="02020603050405020304" pitchFamily="18" charset="0"/>
                                </a:rPr>
                                <m:t>𝑫</m:t>
                              </m:r>
                            </m:e>
                            <m:sub>
                              <m:r>
                                <a:rPr lang="en-US" sz="1200" b="1" i="1" smtClean="0">
                                  <a:solidFill>
                                    <a:srgbClr val="690304"/>
                                  </a:solidFill>
                                  <a:latin typeface="Cambria Math" panose="02040503050406030204" pitchFamily="18" charset="0"/>
                                  <a:cs typeface="Times New Roman" panose="02020603050405020304" pitchFamily="18" charset="0"/>
                                </a:rPr>
                                <m:t>𝑺</m:t>
                              </m:r>
                            </m:sub>
                          </m:sSub>
                        </m:oMath>
                      </m:oMathPara>
                    </a14:m>
                    <a:endParaRPr lang="en-US" b="1" dirty="0">
                      <a:solidFill>
                        <a:srgbClr val="690304"/>
                      </a:solidFill>
                    </a:endParaRPr>
                  </a:p>
                </p:txBody>
              </p:sp>
            </mc:Choice>
            <mc:Fallback xmlns="">
              <p:sp>
                <p:nvSpPr>
                  <p:cNvPr id="39" name="TextBox 38">
                    <a:extLst>
                      <a:ext uri="{FF2B5EF4-FFF2-40B4-BE49-F238E27FC236}">
                        <a16:creationId xmlns:a16="http://schemas.microsoft.com/office/drawing/2014/main" id="{9EFBADA9-C81E-BD72-C2C0-BA5DAEBC5510}"/>
                      </a:ext>
                    </a:extLst>
                  </p:cNvPr>
                  <p:cNvSpPr txBox="1">
                    <a:spLocks noRot="1" noChangeAspect="1" noMove="1" noResize="1" noEditPoints="1" noAdjustHandles="1" noChangeArrowheads="1" noChangeShapeType="1" noTextEdit="1"/>
                  </p:cNvSpPr>
                  <p:nvPr/>
                </p:nvSpPr>
                <p:spPr>
                  <a:xfrm>
                    <a:off x="4655232" y="3384838"/>
                    <a:ext cx="996156" cy="478343"/>
                  </a:xfrm>
                  <a:prstGeom prst="rect">
                    <a:avLst/>
                  </a:prstGeom>
                  <a:blipFill>
                    <a:blip r:embed="rId8"/>
                    <a:stretch>
                      <a:fillRect b="-13158"/>
                    </a:stretch>
                  </a:blipFill>
                </p:spPr>
                <p:txBody>
                  <a:bodyPr/>
                  <a:lstStyle/>
                  <a:p>
                    <a:r>
                      <a:rPr lang="en-US">
                        <a:noFill/>
                      </a:rPr>
                      <a:t> </a:t>
                    </a:r>
                  </a:p>
                </p:txBody>
              </p:sp>
            </mc:Fallback>
          </mc:AlternateContent>
        </p:grpSp>
        <p:grpSp>
          <p:nvGrpSpPr>
            <p:cNvPr id="14" name="Group 13">
              <a:extLst>
                <a:ext uri="{FF2B5EF4-FFF2-40B4-BE49-F238E27FC236}">
                  <a16:creationId xmlns:a16="http://schemas.microsoft.com/office/drawing/2014/main" id="{6223FCC9-6375-4629-433F-A4EE8784B5F0}"/>
                </a:ext>
              </a:extLst>
            </p:cNvPr>
            <p:cNvGrpSpPr/>
            <p:nvPr/>
          </p:nvGrpSpPr>
          <p:grpSpPr>
            <a:xfrm>
              <a:off x="826534" y="1105330"/>
              <a:ext cx="1263861" cy="3380022"/>
              <a:chOff x="826534" y="1105330"/>
              <a:chExt cx="1263861" cy="3380022"/>
            </a:xfrm>
          </p:grpSpPr>
          <p:cxnSp>
            <p:nvCxnSpPr>
              <p:cNvPr id="15" name="Straight Connector 14">
                <a:extLst>
                  <a:ext uri="{FF2B5EF4-FFF2-40B4-BE49-F238E27FC236}">
                    <a16:creationId xmlns:a16="http://schemas.microsoft.com/office/drawing/2014/main" id="{06817F8A-8E69-7B1D-DF9D-2584B4F2F564}"/>
                  </a:ext>
                </a:extLst>
              </p:cNvPr>
              <p:cNvCxnSpPr>
                <a:cxnSpLocks/>
              </p:cNvCxnSpPr>
              <p:nvPr/>
            </p:nvCxnSpPr>
            <p:spPr>
              <a:xfrm flipV="1">
                <a:off x="1522531" y="2784106"/>
                <a:ext cx="0" cy="1388877"/>
              </a:xfrm>
              <a:prstGeom prst="line">
                <a:avLst/>
              </a:prstGeom>
              <a:ln w="19050">
                <a:solidFill>
                  <a:schemeClr val="accent2">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1F4DCF2-DE3C-8E6A-33BD-B98B7CE855E1}"/>
                  </a:ext>
                </a:extLst>
              </p:cNvPr>
              <p:cNvCxnSpPr>
                <a:cxnSpLocks/>
              </p:cNvCxnSpPr>
              <p:nvPr/>
            </p:nvCxnSpPr>
            <p:spPr>
              <a:xfrm flipV="1">
                <a:off x="1217253" y="2255993"/>
                <a:ext cx="0" cy="1902984"/>
              </a:xfrm>
              <a:prstGeom prst="line">
                <a:avLst/>
              </a:prstGeom>
              <a:ln w="19050">
                <a:solidFill>
                  <a:schemeClr val="accent2">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1F1BE0E9-7750-4801-B2B5-5FC57E6E594A}"/>
                  </a:ext>
                </a:extLst>
              </p:cNvPr>
              <p:cNvCxnSpPr>
                <a:cxnSpLocks/>
              </p:cNvCxnSpPr>
              <p:nvPr/>
            </p:nvCxnSpPr>
            <p:spPr>
              <a:xfrm>
                <a:off x="826534" y="1105330"/>
                <a:ext cx="1263861" cy="3085018"/>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sp>
            <p:nvSpPr>
              <p:cNvPr id="18" name="Left Brace 17">
                <a:extLst>
                  <a:ext uri="{FF2B5EF4-FFF2-40B4-BE49-F238E27FC236}">
                    <a16:creationId xmlns:a16="http://schemas.microsoft.com/office/drawing/2014/main" id="{602E029A-C7D6-2A39-CB97-8D76CC665B9F}"/>
                  </a:ext>
                </a:extLst>
              </p:cNvPr>
              <p:cNvSpPr/>
              <p:nvPr/>
            </p:nvSpPr>
            <p:spPr>
              <a:xfrm rot="16200000">
                <a:off x="1262842" y="4225661"/>
                <a:ext cx="232256" cy="287126"/>
              </a:xfrm>
              <a:prstGeom prst="leftBrace">
                <a:avLst/>
              </a:prstGeom>
              <a:ln w="12700">
                <a:solidFill>
                  <a:srgbClr val="95373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678C959A-E237-A21E-A0ED-B122D3E01A38}"/>
                </a:ext>
              </a:extLst>
            </p:cNvPr>
            <p:cNvGrpSpPr/>
            <p:nvPr/>
          </p:nvGrpSpPr>
          <p:grpSpPr>
            <a:xfrm>
              <a:off x="501511" y="2250809"/>
              <a:ext cx="2501241" cy="533297"/>
              <a:chOff x="501511" y="2250809"/>
              <a:chExt cx="2501241" cy="533297"/>
            </a:xfrm>
          </p:grpSpPr>
          <p:cxnSp>
            <p:nvCxnSpPr>
              <p:cNvPr id="22" name="Straight Connector 21">
                <a:extLst>
                  <a:ext uri="{FF2B5EF4-FFF2-40B4-BE49-F238E27FC236}">
                    <a16:creationId xmlns:a16="http://schemas.microsoft.com/office/drawing/2014/main" id="{E4D9874E-9175-0FF2-041D-3BB0E1B344C1}"/>
                  </a:ext>
                </a:extLst>
              </p:cNvPr>
              <p:cNvCxnSpPr>
                <a:cxnSpLocks/>
              </p:cNvCxnSpPr>
              <p:nvPr/>
            </p:nvCxnSpPr>
            <p:spPr>
              <a:xfrm flipH="1">
                <a:off x="853962" y="2784106"/>
                <a:ext cx="2148790"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B4D327B-E623-16ED-95E3-52C1FDA29B9E}"/>
                  </a:ext>
                </a:extLst>
              </p:cNvPr>
              <p:cNvCxnSpPr>
                <a:cxnSpLocks/>
              </p:cNvCxnSpPr>
              <p:nvPr/>
            </p:nvCxnSpPr>
            <p:spPr>
              <a:xfrm flipH="1">
                <a:off x="813155" y="2250809"/>
                <a:ext cx="1538327"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24" name="Left Brace 23">
                <a:extLst>
                  <a:ext uri="{FF2B5EF4-FFF2-40B4-BE49-F238E27FC236}">
                    <a16:creationId xmlns:a16="http://schemas.microsoft.com/office/drawing/2014/main" id="{290255FA-0ADD-CDDE-4844-09477A75F001}"/>
                  </a:ext>
                </a:extLst>
              </p:cNvPr>
              <p:cNvSpPr/>
              <p:nvPr/>
            </p:nvSpPr>
            <p:spPr>
              <a:xfrm>
                <a:off x="501511" y="2266386"/>
                <a:ext cx="232256" cy="517719"/>
              </a:xfrm>
              <a:prstGeom prst="leftBrace">
                <a:avLst/>
              </a:prstGeom>
              <a:ln w="127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61537DC0-0B05-E631-2ED1-1812B7F195E8}"/>
                </a:ext>
              </a:extLst>
            </p:cNvPr>
            <p:cNvGrpSpPr/>
            <p:nvPr/>
          </p:nvGrpSpPr>
          <p:grpSpPr>
            <a:xfrm>
              <a:off x="868680" y="1127381"/>
              <a:ext cx="4041983" cy="3345802"/>
              <a:chOff x="868680" y="1127380"/>
              <a:chExt cx="4041983" cy="3345803"/>
            </a:xfrm>
          </p:grpSpPr>
          <p:grpSp>
            <p:nvGrpSpPr>
              <p:cNvPr id="30" name="Group 29">
                <a:extLst>
                  <a:ext uri="{FF2B5EF4-FFF2-40B4-BE49-F238E27FC236}">
                    <a16:creationId xmlns:a16="http://schemas.microsoft.com/office/drawing/2014/main" id="{1FA08839-9009-F7FD-F7D2-DAAF03037557}"/>
                  </a:ext>
                </a:extLst>
              </p:cNvPr>
              <p:cNvGrpSpPr/>
              <p:nvPr/>
            </p:nvGrpSpPr>
            <p:grpSpPr>
              <a:xfrm>
                <a:off x="868680" y="1127380"/>
                <a:ext cx="4041983" cy="3087306"/>
                <a:chOff x="868680" y="1127380"/>
                <a:chExt cx="4041983" cy="3087306"/>
              </a:xfrm>
            </p:grpSpPr>
            <p:cxnSp>
              <p:nvCxnSpPr>
                <p:cNvPr id="32" name="Straight Connector 31">
                  <a:extLst>
                    <a:ext uri="{FF2B5EF4-FFF2-40B4-BE49-F238E27FC236}">
                      <a16:creationId xmlns:a16="http://schemas.microsoft.com/office/drawing/2014/main" id="{967EB6B7-6332-D355-2435-1BE7E7EDE7C0}"/>
                    </a:ext>
                  </a:extLst>
                </p:cNvPr>
                <p:cNvCxnSpPr>
                  <a:cxnSpLocks/>
                </p:cNvCxnSpPr>
                <p:nvPr/>
              </p:nvCxnSpPr>
              <p:spPr>
                <a:xfrm flipV="1">
                  <a:off x="3002754" y="2787560"/>
                  <a:ext cx="0" cy="1385423"/>
                </a:xfrm>
                <a:prstGeom prst="line">
                  <a:avLst/>
                </a:prstGeom>
                <a:ln w="1905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FF6EAE2A-55CB-A58A-8842-16BE4917C747}"/>
                    </a:ext>
                  </a:extLst>
                </p:cNvPr>
                <p:cNvCxnSpPr>
                  <a:cxnSpLocks/>
                </p:cNvCxnSpPr>
                <p:nvPr/>
              </p:nvCxnSpPr>
              <p:spPr>
                <a:xfrm flipV="1">
                  <a:off x="2351483" y="2227255"/>
                  <a:ext cx="0" cy="1967284"/>
                </a:xfrm>
                <a:prstGeom prst="line">
                  <a:avLst/>
                </a:prstGeom>
                <a:ln w="1905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4D23F7F6-3214-69FE-8EA3-24990ADCDA0B}"/>
                    </a:ext>
                  </a:extLst>
                </p:cNvPr>
                <p:cNvCxnSpPr>
                  <a:cxnSpLocks/>
                </p:cNvCxnSpPr>
                <p:nvPr/>
              </p:nvCxnSpPr>
              <p:spPr>
                <a:xfrm>
                  <a:off x="868680" y="1127380"/>
                  <a:ext cx="4041983" cy="3087306"/>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grpSp>
          <p:sp>
            <p:nvSpPr>
              <p:cNvPr id="31" name="Left Brace 30">
                <a:extLst>
                  <a:ext uri="{FF2B5EF4-FFF2-40B4-BE49-F238E27FC236}">
                    <a16:creationId xmlns:a16="http://schemas.microsoft.com/office/drawing/2014/main" id="{F3D66279-2B7F-AD3C-E008-A416CABB4865}"/>
                  </a:ext>
                </a:extLst>
              </p:cNvPr>
              <p:cNvSpPr/>
              <p:nvPr/>
            </p:nvSpPr>
            <p:spPr>
              <a:xfrm rot="16200000">
                <a:off x="2573191" y="4043618"/>
                <a:ext cx="232256" cy="626874"/>
              </a:xfrm>
              <a:prstGeom prst="leftBrace">
                <a:avLst/>
              </a:prstGeom>
              <a:ln w="12700">
                <a:solidFill>
                  <a:srgbClr val="7793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sp>
        <p:nvSpPr>
          <p:cNvPr id="2" name="Rectangle 1">
            <a:extLst>
              <a:ext uri="{FF2B5EF4-FFF2-40B4-BE49-F238E27FC236}">
                <a16:creationId xmlns:a16="http://schemas.microsoft.com/office/drawing/2014/main" id="{68C34D01-94FA-F7C8-73CE-832CDB465F55}"/>
              </a:ext>
            </a:extLst>
          </p:cNvPr>
          <p:cNvSpPr/>
          <p:nvPr/>
        </p:nvSpPr>
        <p:spPr>
          <a:xfrm>
            <a:off x="182666" y="2052322"/>
            <a:ext cx="5004067" cy="234131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17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00C7F9A-2C1E-CEBA-1B38-7AB4A90342E7}"/>
              </a:ext>
            </a:extLst>
          </p:cNvPr>
          <p:cNvPicPr>
            <a:picLocks noChangeAspect="1"/>
          </p:cNvPicPr>
          <p:nvPr/>
        </p:nvPicPr>
        <p:blipFill>
          <a:blip r:embed="rId2"/>
          <a:stretch>
            <a:fillRect/>
          </a:stretch>
        </p:blipFill>
        <p:spPr>
          <a:xfrm>
            <a:off x="253394" y="358760"/>
            <a:ext cx="4685806" cy="4121180"/>
          </a:xfrm>
          <a:prstGeom prst="rect">
            <a:avLst/>
          </a:prstGeom>
        </p:spPr>
      </p:pic>
      <p:sp>
        <p:nvSpPr>
          <p:cNvPr id="5" name="TextBox 4">
            <a:extLst>
              <a:ext uri="{FF2B5EF4-FFF2-40B4-BE49-F238E27FC236}">
                <a16:creationId xmlns:a16="http://schemas.microsoft.com/office/drawing/2014/main" id="{5402F81C-B02D-10D3-6814-0BE010865B92}"/>
              </a:ext>
            </a:extLst>
          </p:cNvPr>
          <p:cNvSpPr txBox="1"/>
          <p:nvPr/>
        </p:nvSpPr>
        <p:spPr>
          <a:xfrm>
            <a:off x="4997896" y="1200832"/>
            <a:ext cx="3822104" cy="2631490"/>
          </a:xfrm>
          <a:prstGeom prst="rect">
            <a:avLst/>
          </a:prstGeom>
          <a:noFill/>
        </p:spPr>
        <p:txBody>
          <a:bodyPr wrap="square" rtlCol="0">
            <a:spAutoFit/>
          </a:bodyPr>
          <a:lstStyle/>
          <a:p>
            <a:pPr>
              <a:spcBef>
                <a:spcPts val="1200"/>
              </a:spcBef>
              <a:spcAft>
                <a:spcPts val="600"/>
              </a:spcAft>
            </a:pPr>
            <a:r>
              <a:rPr lang="en-US" sz="1200" dirty="0"/>
              <a:t>This was a question about market competition, market failure, and economic efficiency. </a:t>
            </a:r>
          </a:p>
          <a:p>
            <a:pPr marL="171450" indent="-171450">
              <a:spcBef>
                <a:spcPts val="1200"/>
              </a:spcBef>
              <a:spcAft>
                <a:spcPts val="600"/>
              </a:spcAft>
              <a:buFontTx/>
              <a:buChar char="-"/>
            </a:pPr>
            <a:r>
              <a:rPr lang="en-US" sz="1200" dirty="0"/>
              <a:t>We know from theory that imperfect competition (i.e. having a small number of providers could lead to DWL). </a:t>
            </a:r>
          </a:p>
          <a:p>
            <a:pPr marL="171450" indent="-171450">
              <a:spcBef>
                <a:spcPts val="1200"/>
              </a:spcBef>
              <a:spcAft>
                <a:spcPts val="600"/>
              </a:spcAft>
              <a:buFontTx/>
              <a:buChar char="-"/>
            </a:pPr>
            <a:r>
              <a:rPr lang="en-US" sz="1200" dirty="0"/>
              <a:t>In theory, as the number of suppliers increases, then market imperfection decreases. </a:t>
            </a:r>
          </a:p>
          <a:p>
            <a:pPr marL="171450" indent="-171450">
              <a:spcBef>
                <a:spcPts val="1200"/>
              </a:spcBef>
              <a:spcAft>
                <a:spcPts val="600"/>
              </a:spcAft>
              <a:buFontTx/>
              <a:buChar char="-"/>
            </a:pPr>
            <a:r>
              <a:rPr lang="en-US" sz="1200" dirty="0"/>
              <a:t>Hence, Rhode Island should be a more competitive market and it should be producing at a more efficient level. </a:t>
            </a:r>
          </a:p>
        </p:txBody>
      </p:sp>
      <p:sp>
        <p:nvSpPr>
          <p:cNvPr id="2" name="Rectangle 1">
            <a:extLst>
              <a:ext uri="{FF2B5EF4-FFF2-40B4-BE49-F238E27FC236}">
                <a16:creationId xmlns:a16="http://schemas.microsoft.com/office/drawing/2014/main" id="{B481A03B-11DE-2326-2C7B-94FFB77BBC0C}"/>
              </a:ext>
            </a:extLst>
          </p:cNvPr>
          <p:cNvSpPr/>
          <p:nvPr/>
        </p:nvSpPr>
        <p:spPr>
          <a:xfrm>
            <a:off x="182667" y="2980267"/>
            <a:ext cx="4606080" cy="17407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0475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CEC3B08-8DB7-DFB7-BA93-B019E455135F}"/>
              </a:ext>
            </a:extLst>
          </p:cNvPr>
          <p:cNvPicPr>
            <a:picLocks noChangeAspect="1"/>
          </p:cNvPicPr>
          <p:nvPr/>
        </p:nvPicPr>
        <p:blipFill>
          <a:blip r:embed="rId2"/>
          <a:stretch>
            <a:fillRect/>
          </a:stretch>
        </p:blipFill>
        <p:spPr>
          <a:xfrm>
            <a:off x="302100" y="132525"/>
            <a:ext cx="3623575" cy="4472850"/>
          </a:xfrm>
          <a:prstGeom prst="rect">
            <a:avLst/>
          </a:prstGeom>
        </p:spPr>
      </p:pic>
      <p:sp>
        <p:nvSpPr>
          <p:cNvPr id="5" name="TextBox 4">
            <a:extLst>
              <a:ext uri="{FF2B5EF4-FFF2-40B4-BE49-F238E27FC236}">
                <a16:creationId xmlns:a16="http://schemas.microsoft.com/office/drawing/2014/main" id="{5BE54614-BA32-C38C-6C61-4C97BAC7A1A4}"/>
              </a:ext>
            </a:extLst>
          </p:cNvPr>
          <p:cNvSpPr txBox="1"/>
          <p:nvPr/>
        </p:nvSpPr>
        <p:spPr>
          <a:xfrm>
            <a:off x="4334400" y="330514"/>
            <a:ext cx="4629599" cy="3831818"/>
          </a:xfrm>
          <a:prstGeom prst="rect">
            <a:avLst/>
          </a:prstGeom>
          <a:noFill/>
        </p:spPr>
        <p:txBody>
          <a:bodyPr wrap="square" rtlCol="0">
            <a:spAutoFit/>
          </a:bodyPr>
          <a:lstStyle/>
          <a:p>
            <a:pPr>
              <a:spcBef>
                <a:spcPts val="1200"/>
              </a:spcBef>
              <a:spcAft>
                <a:spcPts val="600"/>
              </a:spcAft>
            </a:pPr>
            <a:r>
              <a:rPr lang="en-US" sz="1200" dirty="0"/>
              <a:t>This is a question about efficiency and externalities. It says there is an externality in the market, and we have some information about the social optima (efficient q*). </a:t>
            </a:r>
          </a:p>
          <a:p>
            <a:pPr marL="171450" indent="-171450">
              <a:spcBef>
                <a:spcPts val="1200"/>
              </a:spcBef>
              <a:spcAft>
                <a:spcPts val="600"/>
              </a:spcAft>
              <a:buFontTx/>
              <a:buChar char="-"/>
            </a:pPr>
            <a:r>
              <a:rPr lang="en-US" sz="1200" dirty="0"/>
              <a:t>We know that q*=4 maximizes TS, but free market exchange leads to corn underprovision at q’=2. </a:t>
            </a:r>
            <a:endParaRPr lang="en-US" sz="1200" u="sng" dirty="0"/>
          </a:p>
          <a:p>
            <a:pPr marL="171450" indent="-171450">
              <a:spcBef>
                <a:spcPts val="1200"/>
              </a:spcBef>
              <a:spcAft>
                <a:spcPts val="600"/>
              </a:spcAft>
              <a:buFontTx/>
              <a:buChar char="-"/>
            </a:pPr>
            <a:r>
              <a:rPr lang="en-US" sz="1200" dirty="0"/>
              <a:t>Team A is just wrong by saying that TS(q=2) &gt; TS(q=4). We know there is underprovision. Hence, if there is more corn in the economy people should be better-off. </a:t>
            </a:r>
          </a:p>
          <a:p>
            <a:pPr marL="171450" indent="-171450">
              <a:spcBef>
                <a:spcPts val="1200"/>
              </a:spcBef>
              <a:spcAft>
                <a:spcPts val="600"/>
              </a:spcAft>
              <a:buFontTx/>
              <a:buChar char="-"/>
            </a:pPr>
            <a:r>
              <a:rPr lang="en-US" sz="1200" dirty="0"/>
              <a:t>Team B, on the other hand, reflects this more accurately. Their table suggests TS(q=4) is the highest. </a:t>
            </a:r>
          </a:p>
          <a:p>
            <a:pPr marL="171450" indent="-171450">
              <a:spcBef>
                <a:spcPts val="1200"/>
              </a:spcBef>
              <a:spcAft>
                <a:spcPts val="600"/>
              </a:spcAft>
              <a:buFontTx/>
              <a:buChar char="-"/>
            </a:pPr>
            <a:r>
              <a:rPr lang="en-US" sz="1200" dirty="0"/>
              <a:t>The lesson here is that even with the externality, the social planner chooses the q that makes everyone better-off (maximizes TS). </a:t>
            </a:r>
          </a:p>
          <a:p>
            <a:pPr marL="171450" indent="-171450">
              <a:spcBef>
                <a:spcPts val="1200"/>
              </a:spcBef>
              <a:spcAft>
                <a:spcPts val="600"/>
              </a:spcAft>
              <a:buFontTx/>
              <a:buChar char="-"/>
            </a:pPr>
            <a:r>
              <a:rPr lang="en-US" sz="1200" dirty="0"/>
              <a:t>Therefore, Team’s B estimate is better describing the economy. </a:t>
            </a:r>
          </a:p>
        </p:txBody>
      </p:sp>
      <p:sp>
        <p:nvSpPr>
          <p:cNvPr id="2" name="Rectangle 1">
            <a:extLst>
              <a:ext uri="{FF2B5EF4-FFF2-40B4-BE49-F238E27FC236}">
                <a16:creationId xmlns:a16="http://schemas.microsoft.com/office/drawing/2014/main" id="{2209D932-8B29-6175-E7F8-2F2783D3885F}"/>
              </a:ext>
            </a:extLst>
          </p:cNvPr>
          <p:cNvSpPr/>
          <p:nvPr/>
        </p:nvSpPr>
        <p:spPr>
          <a:xfrm>
            <a:off x="182667" y="3142827"/>
            <a:ext cx="3949066" cy="14625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453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ED53154-FD26-6239-928D-3A6EEF073E97}"/>
              </a:ext>
            </a:extLst>
          </p:cNvPr>
          <p:cNvPicPr>
            <a:picLocks noChangeAspect="1"/>
          </p:cNvPicPr>
          <p:nvPr/>
        </p:nvPicPr>
        <p:blipFill>
          <a:blip r:embed="rId2"/>
          <a:stretch>
            <a:fillRect/>
          </a:stretch>
        </p:blipFill>
        <p:spPr>
          <a:xfrm>
            <a:off x="249498" y="144000"/>
            <a:ext cx="3554369" cy="4373100"/>
          </a:xfrm>
          <a:prstGeom prst="rect">
            <a:avLst/>
          </a:prstGeom>
        </p:spPr>
      </p:pic>
      <p:sp>
        <p:nvSpPr>
          <p:cNvPr id="5" name="TextBox 4">
            <a:extLst>
              <a:ext uri="{FF2B5EF4-FFF2-40B4-BE49-F238E27FC236}">
                <a16:creationId xmlns:a16="http://schemas.microsoft.com/office/drawing/2014/main" id="{8D11E350-A010-F9E8-E264-5657F235C5E8}"/>
              </a:ext>
            </a:extLst>
          </p:cNvPr>
          <p:cNvSpPr txBox="1"/>
          <p:nvPr/>
        </p:nvSpPr>
        <p:spPr>
          <a:xfrm>
            <a:off x="3881896" y="158507"/>
            <a:ext cx="5197304" cy="4431983"/>
          </a:xfrm>
          <a:prstGeom prst="rect">
            <a:avLst/>
          </a:prstGeom>
          <a:noFill/>
        </p:spPr>
        <p:txBody>
          <a:bodyPr wrap="square" rtlCol="0">
            <a:spAutoFit/>
          </a:bodyPr>
          <a:lstStyle/>
          <a:p>
            <a:pPr>
              <a:spcBef>
                <a:spcPts val="1200"/>
              </a:spcBef>
              <a:spcAft>
                <a:spcPts val="600"/>
              </a:spcAft>
            </a:pPr>
            <a:r>
              <a:rPr lang="en-US" sz="1200" dirty="0"/>
              <a:t>Ok. This was a tricky question. You need to read carefully. </a:t>
            </a:r>
          </a:p>
          <a:p>
            <a:pPr marL="171450" indent="-171450">
              <a:spcBef>
                <a:spcPts val="1200"/>
              </a:spcBef>
              <a:spcAft>
                <a:spcPts val="600"/>
              </a:spcAft>
              <a:buFontTx/>
              <a:buChar char="-"/>
            </a:pPr>
            <a:r>
              <a:rPr lang="en-US" sz="1200" dirty="0"/>
              <a:t>It says there is a market failure: imperfect information that leads to underprovision of health insurance and </a:t>
            </a:r>
            <a:r>
              <a:rPr lang="en-US" sz="1200" u="sng" dirty="0"/>
              <a:t>you know that free-market exchange leads to q’=4. </a:t>
            </a:r>
          </a:p>
          <a:p>
            <a:pPr marL="171450" indent="-171450">
              <a:spcBef>
                <a:spcPts val="1200"/>
              </a:spcBef>
              <a:spcAft>
                <a:spcPts val="600"/>
              </a:spcAft>
              <a:buFontTx/>
              <a:buChar char="-"/>
            </a:pPr>
            <a:r>
              <a:rPr lang="en-US" sz="1200" dirty="0"/>
              <a:t>If there is underprovision, then free-market exchange is leading to something lower than q*. Therefore, q* should be larger than 4. </a:t>
            </a:r>
          </a:p>
          <a:p>
            <a:pPr marL="171450" indent="-171450">
              <a:spcBef>
                <a:spcPts val="1200"/>
              </a:spcBef>
              <a:spcAft>
                <a:spcPts val="600"/>
              </a:spcAft>
              <a:buFontTx/>
              <a:buChar char="-"/>
            </a:pPr>
            <a:r>
              <a:rPr lang="en-US" sz="1200" b="1" dirty="0"/>
              <a:t>Key fact:</a:t>
            </a:r>
            <a:r>
              <a:rPr lang="en-US" sz="1200" dirty="0"/>
              <a:t> at the optimal level TS is maximized. So, any deviation from this scenario leads to a decrease in it (DWL). </a:t>
            </a:r>
            <a:endParaRPr lang="en-US" sz="1200" b="1" dirty="0"/>
          </a:p>
          <a:p>
            <a:pPr marL="171450" indent="-171450">
              <a:spcBef>
                <a:spcPts val="1200"/>
              </a:spcBef>
              <a:spcAft>
                <a:spcPts val="600"/>
              </a:spcAft>
              <a:buFontTx/>
              <a:buChar char="-"/>
            </a:pPr>
            <a:r>
              <a:rPr lang="en-US" sz="1200" dirty="0"/>
              <a:t>Team B is just wrong by saying that TS(q=2) &gt; TS(q=4). Free market exchange is leading to underprovision. So, it could not be the case that reducing the number of contracts below q’ is welfare-improving.  </a:t>
            </a:r>
          </a:p>
          <a:p>
            <a:pPr marL="171450" indent="-171450">
              <a:spcBef>
                <a:spcPts val="1200"/>
              </a:spcBef>
              <a:spcAft>
                <a:spcPts val="600"/>
              </a:spcAft>
              <a:buFontTx/>
              <a:buChar char="-"/>
            </a:pPr>
            <a:r>
              <a:rPr lang="en-US" sz="1200" dirty="0"/>
              <a:t>Team A is also wrong because q’=4 is not the social optima. This market failure leads to underprovision. For their estimates to be correct they need to be TS(q=6) &gt; TS(q=4), which is not the case. </a:t>
            </a:r>
          </a:p>
          <a:p>
            <a:pPr marL="171450" indent="-171450">
              <a:spcBef>
                <a:spcPts val="1200"/>
              </a:spcBef>
              <a:spcAft>
                <a:spcPts val="600"/>
              </a:spcAft>
              <a:buFontTx/>
              <a:buChar char="-"/>
            </a:pPr>
            <a:r>
              <a:rPr lang="en-US" sz="1200" dirty="0"/>
              <a:t>Therefore, the information is not enough to determine which one is better. </a:t>
            </a:r>
          </a:p>
        </p:txBody>
      </p:sp>
      <p:sp>
        <p:nvSpPr>
          <p:cNvPr id="2" name="Rectangle 1">
            <a:extLst>
              <a:ext uri="{FF2B5EF4-FFF2-40B4-BE49-F238E27FC236}">
                <a16:creationId xmlns:a16="http://schemas.microsoft.com/office/drawing/2014/main" id="{621A0D40-5610-D61C-25AC-D82FEA04CCDC}"/>
              </a:ext>
            </a:extLst>
          </p:cNvPr>
          <p:cNvSpPr/>
          <p:nvPr/>
        </p:nvSpPr>
        <p:spPr>
          <a:xfrm>
            <a:off x="182667" y="3400213"/>
            <a:ext cx="3554369" cy="125081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823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2" grpId="0" animBg="1"/>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infopath/2007/PartnerControls"/>
    <ds:schemaRef ds:uri="82db8b44-0703-48fc-920e-285d3f66b75e"/>
    <ds:schemaRef ds:uri="http://purl.org/dc/dcmitype/"/>
    <ds:schemaRef ds:uri="http://schemas.microsoft.com/office/2006/metadata/properties"/>
    <ds:schemaRef ds:uri="http://schemas.openxmlformats.org/package/2006/metadata/core-properties"/>
    <ds:schemaRef ds:uri="http://www.w3.org/XML/1998/namespace"/>
    <ds:schemaRef ds:uri="http://purl.org/dc/elements/1.1/"/>
    <ds:schemaRef ds:uri="http://schemas.microsoft.com/office/2006/documentManagement/types"/>
    <ds:schemaRef ds:uri="8db4f6ed-281a-40b3-a3a6-248115f75364"/>
    <ds:schemaRef ds:uri="http://purl.org/dc/terms/"/>
  </ds:schemaRefs>
</ds:datastoreItem>
</file>

<file path=customXml/itemProps2.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IUB-template</Template>
  <TotalTime>12543</TotalTime>
  <Words>1131</Words>
  <Application>Microsoft Office PowerPoint</Application>
  <PresentationFormat>On-screen Show (16:9)</PresentationFormat>
  <Paragraphs>76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Wingdings</vt:lpstr>
      <vt:lpstr>Main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296</cp:revision>
  <cp:lastPrinted>2014-06-24T16:10:50Z</cp:lastPrinted>
  <dcterms:created xsi:type="dcterms:W3CDTF">2022-01-21T17:11:20Z</dcterms:created>
  <dcterms:modified xsi:type="dcterms:W3CDTF">2022-10-10T16:53:09Z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