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handoutMasterIdLst>
    <p:handoutMasterId r:id="rId32"/>
  </p:handoutMasterIdLst>
  <p:sldIdLst>
    <p:sldId id="489" r:id="rId5"/>
    <p:sldId id="356" r:id="rId6"/>
    <p:sldId id="541" r:id="rId7"/>
    <p:sldId id="622" r:id="rId8"/>
    <p:sldId id="623" r:id="rId9"/>
    <p:sldId id="625" r:id="rId10"/>
    <p:sldId id="624" r:id="rId11"/>
    <p:sldId id="626" r:id="rId12"/>
    <p:sldId id="627" r:id="rId13"/>
    <p:sldId id="632" r:id="rId14"/>
    <p:sldId id="629" r:id="rId15"/>
    <p:sldId id="630" r:id="rId16"/>
    <p:sldId id="631" r:id="rId17"/>
    <p:sldId id="636" r:id="rId18"/>
    <p:sldId id="633" r:id="rId19"/>
    <p:sldId id="637" r:id="rId20"/>
    <p:sldId id="635" r:id="rId21"/>
    <p:sldId id="638" r:id="rId22"/>
    <p:sldId id="639" r:id="rId23"/>
    <p:sldId id="640" r:id="rId24"/>
    <p:sldId id="641" r:id="rId25"/>
    <p:sldId id="642" r:id="rId26"/>
    <p:sldId id="643" r:id="rId27"/>
    <p:sldId id="634" r:id="rId28"/>
    <p:sldId id="488" r:id="rId29"/>
    <p:sldId id="558"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541"/>
            <p14:sldId id="622"/>
            <p14:sldId id="623"/>
            <p14:sldId id="625"/>
            <p14:sldId id="624"/>
            <p14:sldId id="626"/>
            <p14:sldId id="627"/>
            <p14:sldId id="632"/>
            <p14:sldId id="629"/>
            <p14:sldId id="630"/>
            <p14:sldId id="631"/>
            <p14:sldId id="636"/>
            <p14:sldId id="633"/>
            <p14:sldId id="637"/>
            <p14:sldId id="635"/>
            <p14:sldId id="638"/>
            <p14:sldId id="639"/>
            <p14:sldId id="640"/>
            <p14:sldId id="641"/>
            <p14:sldId id="642"/>
            <p14:sldId id="643"/>
            <p14:sldId id="634"/>
            <p14:sldId id="488"/>
            <p14:sldId id="558"/>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6600"/>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A60D2-1587-4400-B487-1DE08FF92895}" v="1259" dt="2022-10-21T00:22:51.4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94" autoAdjust="0"/>
  </p:normalViewPr>
  <p:slideViewPr>
    <p:cSldViewPr snapToGrid="0" snapToObjects="1">
      <p:cViewPr varScale="1">
        <p:scale>
          <a:sx n="146" d="100"/>
          <a:sy n="146" d="100"/>
        </p:scale>
        <p:origin x="552" y="108"/>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2/27/2023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1:21:30.16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1:15:15.55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1:15:15.55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1:15:15.55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2:19:57.268"/>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2T02:43:05.821"/>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2/27/2023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pen.lib.umn.edu/principleseconomics/chapter/12-2-the-supply-of-labor/#rittenecon-ch12_s03_s02_f01"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6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67.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customXml" Target="../ink/ink4.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31.png"/><Relationship Id="rId12" Type="http://schemas.openxmlformats.org/officeDocument/2006/relationships/image" Target="../media/image35.png"/><Relationship Id="rId2" Type="http://schemas.openxmlformats.org/officeDocument/2006/relationships/customXml" Target="../ink/ink5.xml"/><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4.png"/><Relationship Id="rId5" Type="http://schemas.openxmlformats.org/officeDocument/2006/relationships/image" Target="../media/image22.png"/><Relationship Id="rId10" Type="http://schemas.openxmlformats.org/officeDocument/2006/relationships/image" Target="../media/image33.png"/><Relationship Id="rId4" Type="http://schemas.openxmlformats.org/officeDocument/2006/relationships/image" Target="../media/image21.pn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230.png"/><Relationship Id="rId2" Type="http://schemas.openxmlformats.org/officeDocument/2006/relationships/customXml" Target="../ink/ink6.xml"/><Relationship Id="rId1" Type="http://schemas.openxmlformats.org/officeDocument/2006/relationships/slideLayout" Target="../slideLayouts/slideLayout3.xml"/><Relationship Id="rId11" Type="http://schemas.openxmlformats.org/officeDocument/2006/relationships/image" Target="../media/image40.pn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27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Labor Markets</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Supply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DD5410-082F-388C-98F1-2BA6B064ED73}"/>
                  </a:ext>
                </a:extLst>
              </p:cNvPr>
              <p:cNvSpPr txBox="1"/>
              <p:nvPr/>
            </p:nvSpPr>
            <p:spPr>
              <a:xfrm>
                <a:off x="146026" y="699065"/>
                <a:ext cx="8851947" cy="308142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Labor-consumption decisions are closely related and are essential determining individual’s well-being. </a:t>
                </a:r>
              </a:p>
              <a:p>
                <a:pPr marL="285750" indent="-285750">
                  <a:spcBef>
                    <a:spcPts val="1200"/>
                  </a:spcBef>
                  <a:spcAft>
                    <a:spcPts val="600"/>
                  </a:spcAft>
                  <a:buFont typeface="Arial" panose="020B0604020202020204" pitchFamily="34" charset="0"/>
                  <a:buChar char="•"/>
                </a:pPr>
                <a:r>
                  <a:rPr lang="en-US" sz="1400" dirty="0"/>
                  <a:t>Your labor decisions determine your income and the goods and services you can afford. </a:t>
                </a:r>
              </a:p>
              <a:p>
                <a:pPr marL="285750" indent="-285750">
                  <a:spcBef>
                    <a:spcPts val="1200"/>
                  </a:spcBef>
                  <a:spcAft>
                    <a:spcPts val="600"/>
                  </a:spcAft>
                  <a:buFont typeface="Arial" panose="020B0604020202020204" pitchFamily="34" charset="0"/>
                  <a:buChar char="•"/>
                </a:pPr>
                <a:r>
                  <a:rPr lang="en-US" sz="1400" dirty="0"/>
                  <a:t>Changes in the price of any of these (i.e. labor or consumption) will affect your behavior. </a:t>
                </a:r>
              </a:p>
              <a:p>
                <a:pPr marL="285750" indent="-285750">
                  <a:spcBef>
                    <a:spcPts val="1200"/>
                  </a:spcBef>
                  <a:spcAft>
                    <a:spcPts val="600"/>
                  </a:spcAft>
                  <a:buFont typeface="Arial" panose="020B0604020202020204" pitchFamily="34" charset="0"/>
                  <a:buChar char="•"/>
                </a:pPr>
                <a:r>
                  <a:rPr lang="en-US" sz="1400" dirty="0"/>
                  <a:t>Recall the Miami-Bloomington example. What determined your behavior was your “real-wage” (i.e. expressed in consumption units). Not the wage per se, but in terms of what you can buy with it. </a:t>
                </a:r>
              </a:p>
              <a:p>
                <a:pPr marL="285750" indent="-285750">
                  <a:spcBef>
                    <a:spcPts val="1200"/>
                  </a:spcBef>
                  <a:spcAft>
                    <a:spcPts val="600"/>
                  </a:spcAft>
                  <a:buFont typeface="Arial" panose="020B0604020202020204" pitchFamily="34" charset="0"/>
                  <a:buChar char="•"/>
                </a:pPr>
                <a:r>
                  <a:rPr lang="en-US" sz="1400" b="1" dirty="0"/>
                  <a:t>This is an example of what economists call “relative prices”. </a:t>
                </a:r>
                <a:r>
                  <a:rPr lang="en-US" sz="1400" dirty="0"/>
                  <a:t>Comparing the price of one good (in this case labor) in terms of other. </a:t>
                </a:r>
              </a:p>
              <a:p>
                <a:pPr>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𝑤</m:t>
                          </m:r>
                        </m:num>
                        <m:den>
                          <m:r>
                            <a:rPr lang="en-US" sz="1400" i="1">
                              <a:latin typeface="Cambria Math" panose="02040503050406030204" pitchFamily="18" charset="0"/>
                            </a:rPr>
                            <m:t>𝑝</m:t>
                          </m:r>
                        </m:den>
                      </m:f>
                    </m:oMath>
                  </m:oMathPara>
                </a14:m>
                <a:endParaRPr lang="en-US" sz="1400" b="1" dirty="0"/>
              </a:p>
            </p:txBody>
          </p:sp>
        </mc:Choice>
        <mc:Fallback xmlns="">
          <p:sp>
            <p:nvSpPr>
              <p:cNvPr id="5" name="TextBox 4">
                <a:extLst>
                  <a:ext uri="{FF2B5EF4-FFF2-40B4-BE49-F238E27FC236}">
                    <a16:creationId xmlns:a16="http://schemas.microsoft.com/office/drawing/2014/main" id="{CDDD5410-082F-388C-98F1-2BA6B064ED73}"/>
                  </a:ext>
                </a:extLst>
              </p:cNvPr>
              <p:cNvSpPr txBox="1">
                <a:spLocks noRot="1" noChangeAspect="1" noMove="1" noResize="1" noEditPoints="1" noAdjustHandles="1" noChangeArrowheads="1" noChangeShapeType="1" noTextEdit="1"/>
              </p:cNvSpPr>
              <p:nvPr/>
            </p:nvSpPr>
            <p:spPr>
              <a:xfrm>
                <a:off x="146026" y="699065"/>
                <a:ext cx="8851947" cy="3081421"/>
              </a:xfrm>
              <a:prstGeom prst="rect">
                <a:avLst/>
              </a:prstGeom>
              <a:blipFill>
                <a:blip r:embed="rId2"/>
                <a:stretch>
                  <a:fillRect l="-138" t="-396"/>
                </a:stretch>
              </a:blipFill>
            </p:spPr>
            <p:txBody>
              <a:bodyPr/>
              <a:lstStyle/>
              <a:p>
                <a:r>
                  <a:rPr lang="en-US">
                    <a:noFill/>
                  </a:rPr>
                  <a:t> </a:t>
                </a:r>
              </a:p>
            </p:txBody>
          </p:sp>
        </mc:Fallback>
      </mc:AlternateContent>
    </p:spTree>
    <p:extLst>
      <p:ext uri="{BB962C8B-B14F-4D97-AF65-F5344CB8AC3E}">
        <p14:creationId xmlns:p14="http://schemas.microsoft.com/office/powerpoint/2010/main" val="137779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normAutofit/>
          </a:bodyPr>
          <a:lstStyle/>
          <a:p>
            <a:r>
              <a:rPr lang="en-US" dirty="0">
                <a:solidFill>
                  <a:schemeClr val="tx1"/>
                </a:solidFill>
              </a:rPr>
              <a:t>Income and Substitution Effects</a:t>
            </a:r>
          </a:p>
        </p:txBody>
      </p:sp>
      <p:sp>
        <p:nvSpPr>
          <p:cNvPr id="5" name="TextBox 4">
            <a:extLst>
              <a:ext uri="{FF2B5EF4-FFF2-40B4-BE49-F238E27FC236}">
                <a16:creationId xmlns:a16="http://schemas.microsoft.com/office/drawing/2014/main" id="{CDDD5410-082F-388C-98F1-2BA6B064ED73}"/>
              </a:ext>
            </a:extLst>
          </p:cNvPr>
          <p:cNvSpPr txBox="1"/>
          <p:nvPr/>
        </p:nvSpPr>
        <p:spPr>
          <a:xfrm>
            <a:off x="146026" y="642946"/>
            <a:ext cx="8851947" cy="3831818"/>
          </a:xfrm>
          <a:prstGeom prst="rect">
            <a:avLst/>
          </a:prstGeom>
          <a:noFill/>
        </p:spPr>
        <p:txBody>
          <a:bodyPr wrap="square">
            <a:spAutoFit/>
          </a:bodyPr>
          <a:lstStyle/>
          <a:p>
            <a:pPr>
              <a:spcBef>
                <a:spcPts val="1200"/>
              </a:spcBef>
              <a:spcAft>
                <a:spcPts val="600"/>
              </a:spcAft>
            </a:pPr>
            <a:r>
              <a:rPr lang="en-US" sz="1400" b="1" dirty="0"/>
              <a:t>What happen when there is change in w? </a:t>
            </a:r>
          </a:p>
          <a:p>
            <a:pPr marL="285750" indent="-285750">
              <a:spcBef>
                <a:spcPts val="1200"/>
              </a:spcBef>
              <a:spcAft>
                <a:spcPts val="600"/>
              </a:spcAft>
              <a:buFont typeface="Arial" panose="020B0604020202020204" pitchFamily="34" charset="0"/>
              <a:buChar char="•"/>
            </a:pPr>
            <a:r>
              <a:rPr lang="en-US" sz="1400" b="1" dirty="0"/>
              <a:t>Example:</a:t>
            </a:r>
            <a:r>
              <a:rPr lang="en-US" sz="1400" dirty="0"/>
              <a:t> your job pays $30 per hour. Now, suppose your boss gives a raise to all employees, which increases your wage to $50. </a:t>
            </a:r>
            <a:r>
              <a:rPr lang="en-US" sz="1400" u="sng" dirty="0"/>
              <a:t>This change in the price of labor induces two effects on your behavior. </a:t>
            </a:r>
          </a:p>
          <a:p>
            <a:pPr marL="285750" indent="-285750">
              <a:spcBef>
                <a:spcPts val="1200"/>
              </a:spcBef>
              <a:spcAft>
                <a:spcPts val="600"/>
              </a:spcAft>
              <a:buFont typeface="Arial" panose="020B0604020202020204" pitchFamily="34" charset="0"/>
              <a:buChar char="•"/>
            </a:pPr>
            <a:r>
              <a:rPr lang="en-US" sz="1400" b="1" dirty="0"/>
              <a:t>Substitution Effect: </a:t>
            </a:r>
            <a:r>
              <a:rPr lang="en-US" sz="1400" dirty="0"/>
              <a:t>for each extra hour worked you earn an extra $20. Extra money allows you to buy more of everything. </a:t>
            </a:r>
            <a:r>
              <a:rPr lang="en-US" sz="1400" u="sng" dirty="0"/>
              <a:t>Hence, your willingness to supply labor increases.</a:t>
            </a:r>
          </a:p>
          <a:p>
            <a:pPr marL="285750" indent="-285750">
              <a:spcBef>
                <a:spcPts val="1200"/>
              </a:spcBef>
              <a:spcAft>
                <a:spcPts val="600"/>
              </a:spcAft>
              <a:buFont typeface="Arial" panose="020B0604020202020204" pitchFamily="34" charset="0"/>
              <a:buChar char="•"/>
            </a:pPr>
            <a:r>
              <a:rPr lang="en-US" sz="1400" b="1" dirty="0"/>
              <a:t>Income Effect: </a:t>
            </a:r>
            <a:r>
              <a:rPr lang="en-US" sz="1400" dirty="0"/>
              <a:t>if you work more then you have less time for leisure (i.e. less time to hang-out with your friends/family). Less time for leisure makes you sad. You are not necessarily able to enjoy the extra income. Opportunity cost of c increases. </a:t>
            </a:r>
            <a:r>
              <a:rPr lang="en-US" sz="1400" u="sng" dirty="0"/>
              <a:t>So, your willingness to supply labor decreases.</a:t>
            </a:r>
          </a:p>
          <a:p>
            <a:pPr marL="285750" indent="-285750">
              <a:spcBef>
                <a:spcPts val="1200"/>
              </a:spcBef>
              <a:spcAft>
                <a:spcPts val="600"/>
              </a:spcAft>
              <a:buFont typeface="Arial" panose="020B0604020202020204" pitchFamily="34" charset="0"/>
              <a:buChar char="•"/>
            </a:pPr>
            <a:r>
              <a:rPr lang="en-US" sz="1400" dirty="0"/>
              <a:t>In practice, these opposing effects complicate how to make predictions about the effect of wages on labor supply. In theory, it depends on everyone's preferences for labor and leisure. Although, for the most part evidence suggests substitution effect &gt; income effect. </a:t>
            </a:r>
          </a:p>
          <a:p>
            <a:pPr marL="285750" indent="-285750">
              <a:spcBef>
                <a:spcPts val="1200"/>
              </a:spcBef>
              <a:spcAft>
                <a:spcPts val="600"/>
              </a:spcAft>
              <a:buFont typeface="Arial" panose="020B0604020202020204" pitchFamily="34" charset="0"/>
              <a:buChar char="•"/>
            </a:pPr>
            <a:r>
              <a:rPr lang="en-US" sz="1400" dirty="0"/>
              <a:t>So, how does the labor supply curve look like? </a:t>
            </a:r>
          </a:p>
        </p:txBody>
      </p:sp>
    </p:spTree>
    <p:extLst>
      <p:ext uri="{BB962C8B-B14F-4D97-AF65-F5344CB8AC3E}">
        <p14:creationId xmlns:p14="http://schemas.microsoft.com/office/powerpoint/2010/main" val="316361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a:solidFill>
                  <a:schemeClr val="tx1"/>
                </a:solidFill>
              </a:rPr>
              <a:t>Theory of Labor Supply</a:t>
            </a:r>
            <a:endParaRPr lang="en-US" dirty="0">
              <a:solidFill>
                <a:schemeClr val="tx1"/>
              </a:solidFill>
            </a:endParaRPr>
          </a:p>
        </p:txBody>
      </p:sp>
      <p:sp>
        <p:nvSpPr>
          <p:cNvPr id="6" name="TextBox 5">
            <a:extLst>
              <a:ext uri="{FF2B5EF4-FFF2-40B4-BE49-F238E27FC236}">
                <a16:creationId xmlns:a16="http://schemas.microsoft.com/office/drawing/2014/main" id="{D4AE53F9-E1D5-A872-23F2-08A3BEBAEAFD}"/>
              </a:ext>
            </a:extLst>
          </p:cNvPr>
          <p:cNvSpPr txBox="1"/>
          <p:nvPr/>
        </p:nvSpPr>
        <p:spPr>
          <a:xfrm>
            <a:off x="0" y="4166208"/>
            <a:ext cx="4572000" cy="430887"/>
          </a:xfrm>
          <a:prstGeom prst="rect">
            <a:avLst/>
          </a:prstGeom>
          <a:noFill/>
        </p:spPr>
        <p:txBody>
          <a:bodyPr wrap="square">
            <a:spAutoFit/>
          </a:bodyPr>
          <a:lstStyle/>
          <a:p>
            <a:r>
              <a:rPr lang="en-US" sz="1100" b="1" u="sng" dirty="0">
                <a:hlinkClick r:id="rId2">
                  <a:extLst>
                    <a:ext uri="{A12FA001-AC4F-418D-AE19-62706E023703}">
                      <ahyp:hlinkClr xmlns:ahyp="http://schemas.microsoft.com/office/drawing/2018/hyperlinkcolor" val="tx"/>
                    </a:ext>
                  </a:extLst>
                </a:hlinkClick>
              </a:rPr>
              <a:t>Source:  </a:t>
            </a:r>
            <a:r>
              <a:rPr lang="en-US" sz="1100" dirty="0">
                <a:hlinkClick r:id="rId2"/>
              </a:rPr>
              <a:t>https://open.lib.umn.edu/principleseconomics/chapter/12-2-the-supply-of-labor/#rittenecon-ch12_s03_s02_f01</a:t>
            </a:r>
            <a:r>
              <a:rPr lang="en-US" sz="1100" dirty="0"/>
              <a:t> </a:t>
            </a:r>
          </a:p>
        </p:txBody>
      </p:sp>
      <p:pic>
        <p:nvPicPr>
          <p:cNvPr id="8" name="Picture 7">
            <a:extLst>
              <a:ext uri="{FF2B5EF4-FFF2-40B4-BE49-F238E27FC236}">
                <a16:creationId xmlns:a16="http://schemas.microsoft.com/office/drawing/2014/main" id="{C8C63215-B6E0-D778-80B7-664EF07BF52B}"/>
              </a:ext>
            </a:extLst>
          </p:cNvPr>
          <p:cNvPicPr>
            <a:picLocks noChangeAspect="1"/>
          </p:cNvPicPr>
          <p:nvPr/>
        </p:nvPicPr>
        <p:blipFill>
          <a:blip r:embed="rId3"/>
          <a:stretch>
            <a:fillRect/>
          </a:stretch>
        </p:blipFill>
        <p:spPr>
          <a:xfrm>
            <a:off x="146027" y="1158964"/>
            <a:ext cx="4504267" cy="2846131"/>
          </a:xfrm>
          <a:prstGeom prst="rect">
            <a:avLst/>
          </a:prstGeom>
        </p:spPr>
      </p:pic>
      <p:sp>
        <p:nvSpPr>
          <p:cNvPr id="9" name="TextBox 8">
            <a:extLst>
              <a:ext uri="{FF2B5EF4-FFF2-40B4-BE49-F238E27FC236}">
                <a16:creationId xmlns:a16="http://schemas.microsoft.com/office/drawing/2014/main" id="{70EF2430-384B-B501-8116-3D97CB539736}"/>
              </a:ext>
            </a:extLst>
          </p:cNvPr>
          <p:cNvSpPr txBox="1"/>
          <p:nvPr/>
        </p:nvSpPr>
        <p:spPr>
          <a:xfrm>
            <a:off x="4572000" y="1202720"/>
            <a:ext cx="4425973" cy="315471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Why? To avoid </a:t>
            </a:r>
            <a:r>
              <a:rPr lang="en-US" sz="1400" b="1" dirty="0"/>
              <a:t>backward-bending labor supply curves. </a:t>
            </a:r>
            <a:endParaRPr lang="en-US" sz="1400" dirty="0"/>
          </a:p>
          <a:p>
            <a:pPr marL="285750" indent="-285750">
              <a:spcBef>
                <a:spcPts val="1200"/>
              </a:spcBef>
              <a:spcAft>
                <a:spcPts val="600"/>
              </a:spcAft>
              <a:buFont typeface="Arial" panose="020B0604020202020204" pitchFamily="34" charset="0"/>
              <a:buChar char="•"/>
            </a:pPr>
            <a:r>
              <a:rPr lang="en-US" sz="1400" dirty="0"/>
              <a:t>In this example, for labor &lt; 48, the substitution effect dominates the income effect. If they offer you more money, you are willing to work more. </a:t>
            </a:r>
            <a:endParaRPr lang="en-US" sz="1400" u="sng" dirty="0"/>
          </a:p>
          <a:p>
            <a:pPr marL="285750" indent="-285750">
              <a:spcBef>
                <a:spcPts val="1200"/>
              </a:spcBef>
              <a:spcAft>
                <a:spcPts val="600"/>
              </a:spcAft>
              <a:buFont typeface="Arial" panose="020B0604020202020204" pitchFamily="34" charset="0"/>
              <a:buChar char="•"/>
            </a:pPr>
            <a:r>
              <a:rPr lang="en-US" sz="1400" dirty="0"/>
              <a:t>However, there is diminishing marginal benefits from the extra income. Each additional dollar compensates less for the time you spend working. </a:t>
            </a:r>
          </a:p>
          <a:p>
            <a:pPr marL="285750" indent="-285750">
              <a:spcBef>
                <a:spcPts val="1200"/>
              </a:spcBef>
              <a:spcAft>
                <a:spcPts val="600"/>
              </a:spcAft>
              <a:buFont typeface="Arial" panose="020B0604020202020204" pitchFamily="34" charset="0"/>
              <a:buChar char="•"/>
            </a:pPr>
            <a:r>
              <a:rPr lang="en-US" sz="1400" dirty="0"/>
              <a:t>For labor &gt; 48 hours, income effect dominates the substitution effect, and the supply curve starts to bend backwards. </a:t>
            </a:r>
          </a:p>
        </p:txBody>
      </p:sp>
      <p:sp>
        <p:nvSpPr>
          <p:cNvPr id="4" name="TextBox 3">
            <a:extLst>
              <a:ext uri="{FF2B5EF4-FFF2-40B4-BE49-F238E27FC236}">
                <a16:creationId xmlns:a16="http://schemas.microsoft.com/office/drawing/2014/main" id="{8D339184-BCBE-1DF8-1474-94603ECBB8F3}"/>
              </a:ext>
            </a:extLst>
          </p:cNvPr>
          <p:cNvSpPr txBox="1"/>
          <p:nvPr/>
        </p:nvSpPr>
        <p:spPr>
          <a:xfrm>
            <a:off x="200213" y="616707"/>
            <a:ext cx="7728373" cy="307777"/>
          </a:xfrm>
          <a:prstGeom prst="rect">
            <a:avLst/>
          </a:prstGeom>
          <a:noFill/>
        </p:spPr>
        <p:txBody>
          <a:bodyPr wrap="square">
            <a:spAutoFit/>
          </a:bodyPr>
          <a:lstStyle/>
          <a:p>
            <a:pPr>
              <a:spcBef>
                <a:spcPts val="1200"/>
              </a:spcBef>
              <a:spcAft>
                <a:spcPts val="600"/>
              </a:spcAft>
            </a:pPr>
            <a:r>
              <a:rPr lang="en-US" sz="1400" b="1" u="sng" dirty="0"/>
              <a:t>For this class, we will assume the substitution effect dominates the income effect.</a:t>
            </a:r>
          </a:p>
        </p:txBody>
      </p:sp>
    </p:spTree>
    <p:extLst>
      <p:ext uri="{BB962C8B-B14F-4D97-AF65-F5344CB8AC3E}">
        <p14:creationId xmlns:p14="http://schemas.microsoft.com/office/powerpoint/2010/main" val="127739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Supply</a:t>
            </a:r>
          </a:p>
        </p:txBody>
      </p:sp>
      <p:sp>
        <p:nvSpPr>
          <p:cNvPr id="5" name="TextBox 4">
            <a:extLst>
              <a:ext uri="{FF2B5EF4-FFF2-40B4-BE49-F238E27FC236}">
                <a16:creationId xmlns:a16="http://schemas.microsoft.com/office/drawing/2014/main" id="{CDDD5410-082F-388C-98F1-2BA6B064ED73}"/>
              </a:ext>
            </a:extLst>
          </p:cNvPr>
          <p:cNvSpPr txBox="1"/>
          <p:nvPr/>
        </p:nvSpPr>
        <p:spPr>
          <a:xfrm>
            <a:off x="146026" y="699065"/>
            <a:ext cx="8851947" cy="523220"/>
          </a:xfrm>
          <a:prstGeom prst="rect">
            <a:avLst/>
          </a:prstGeom>
          <a:noFill/>
        </p:spPr>
        <p:txBody>
          <a:bodyPr wrap="square">
            <a:spAutoFit/>
          </a:bodyPr>
          <a:lstStyle/>
          <a:p>
            <a:pPr>
              <a:spcBef>
                <a:spcPts val="1200"/>
              </a:spcBef>
              <a:spcAft>
                <a:spcPts val="600"/>
              </a:spcAft>
            </a:pPr>
            <a:r>
              <a:rPr lang="en-US" sz="1400" dirty="0"/>
              <a:t>For the model we will use to analyze the labor market, we will assume the inverse labor supply curve is always positively sloped at all points. No backward-bending analysis for this class. </a:t>
            </a:r>
          </a:p>
        </p:txBody>
      </p:sp>
      <p:sp>
        <p:nvSpPr>
          <p:cNvPr id="2" name="TextBox 1">
            <a:extLst>
              <a:ext uri="{FF2B5EF4-FFF2-40B4-BE49-F238E27FC236}">
                <a16:creationId xmlns:a16="http://schemas.microsoft.com/office/drawing/2014/main" id="{1AAA4729-8821-F981-C170-290100E6963B}"/>
              </a:ext>
            </a:extLst>
          </p:cNvPr>
          <p:cNvSpPr txBox="1"/>
          <p:nvPr/>
        </p:nvSpPr>
        <p:spPr>
          <a:xfrm>
            <a:off x="5208693" y="1816664"/>
            <a:ext cx="3741866" cy="184665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Law of supply holds. </a:t>
            </a:r>
          </a:p>
          <a:p>
            <a:pPr marL="285750" indent="-285750">
              <a:spcBef>
                <a:spcPts val="1200"/>
              </a:spcBef>
              <a:spcAft>
                <a:spcPts val="600"/>
              </a:spcAft>
              <a:buFont typeface="Arial" panose="020B0604020202020204" pitchFamily="34" charset="0"/>
              <a:buChar char="•"/>
            </a:pPr>
            <a:r>
              <a:rPr lang="en-US" sz="1400" dirty="0"/>
              <a:t>An increase in wages leads to an increase in labor supply. </a:t>
            </a:r>
          </a:p>
          <a:p>
            <a:pPr marL="285750" indent="-285750">
              <a:spcBef>
                <a:spcPts val="1200"/>
              </a:spcBef>
              <a:spcAft>
                <a:spcPts val="600"/>
              </a:spcAft>
              <a:buFont typeface="Arial" panose="020B0604020202020204" pitchFamily="34" charset="0"/>
              <a:buChar char="•"/>
            </a:pPr>
            <a:r>
              <a:rPr lang="en-US" sz="1400" dirty="0"/>
              <a:t>This is equivalent to saying that if there is some backward-bending, our analysis is not for that part of the labor market. </a:t>
            </a:r>
          </a:p>
        </p:txBody>
      </p:sp>
      <p:grpSp>
        <p:nvGrpSpPr>
          <p:cNvPr id="4" name="Group 3">
            <a:extLst>
              <a:ext uri="{FF2B5EF4-FFF2-40B4-BE49-F238E27FC236}">
                <a16:creationId xmlns:a16="http://schemas.microsoft.com/office/drawing/2014/main" id="{CAC68F42-8A74-C80D-1390-E6FAFDC12128}"/>
              </a:ext>
            </a:extLst>
          </p:cNvPr>
          <p:cNvGrpSpPr/>
          <p:nvPr/>
        </p:nvGrpSpPr>
        <p:grpSpPr>
          <a:xfrm>
            <a:off x="193441" y="1442657"/>
            <a:ext cx="4476584" cy="3169906"/>
            <a:chOff x="-37748" y="496089"/>
            <a:chExt cx="6464577" cy="4348646"/>
          </a:xfrm>
        </p:grpSpPr>
        <p:grpSp>
          <p:nvGrpSpPr>
            <p:cNvPr id="6" name="Group 5">
              <a:extLst>
                <a:ext uri="{FF2B5EF4-FFF2-40B4-BE49-F238E27FC236}">
                  <a16:creationId xmlns:a16="http://schemas.microsoft.com/office/drawing/2014/main" id="{F880EF88-A588-D46F-BDB3-C6E75A07F409}"/>
                </a:ext>
              </a:extLst>
            </p:cNvPr>
            <p:cNvGrpSpPr/>
            <p:nvPr/>
          </p:nvGrpSpPr>
          <p:grpSpPr>
            <a:xfrm>
              <a:off x="836132" y="692291"/>
              <a:ext cx="4952051" cy="3613864"/>
              <a:chOff x="4873502" y="1766761"/>
              <a:chExt cx="3502129" cy="2555753"/>
            </a:xfrm>
          </p:grpSpPr>
          <p:cxnSp>
            <p:nvCxnSpPr>
              <p:cNvPr id="9" name="Straight Arrow Connector 8">
                <a:extLst>
                  <a:ext uri="{FF2B5EF4-FFF2-40B4-BE49-F238E27FC236}">
                    <a16:creationId xmlns:a16="http://schemas.microsoft.com/office/drawing/2014/main" id="{FCE21F5F-E868-1DB6-BFA1-858F34F538FB}"/>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FF6B02A-5122-A4C3-D4B2-D28DA1C2D141}"/>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925D5BF-27A1-A3B6-F188-1E3716CEB6A3}"/>
                  </a:ext>
                </a:extLst>
              </p:cNvPr>
              <p:cNvCxnSpPr>
                <a:cxnSpLocks/>
              </p:cNvCxnSpPr>
              <p:nvPr/>
            </p:nvCxnSpPr>
            <p:spPr>
              <a:xfrm flipV="1">
                <a:off x="4873502" y="1990861"/>
                <a:ext cx="2865896" cy="1888651"/>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2" name="Ink 11">
                    <a:extLst>
                      <a:ext uri="{FF2B5EF4-FFF2-40B4-BE49-F238E27FC236}">
                        <a16:creationId xmlns:a16="http://schemas.microsoft.com/office/drawing/2014/main" id="{F2E4107B-97B2-943C-C8C2-6BA59C7E585B}"/>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756024-CDB2-80B2-C522-3D72DF0C7303}"/>
                    </a:ext>
                  </a:extLst>
                </p:cNvPr>
                <p:cNvSpPr txBox="1"/>
                <p:nvPr/>
              </p:nvSpPr>
              <p:spPr>
                <a:xfrm>
                  <a:off x="-37748" y="496089"/>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7" name="TextBox 6">
                  <a:extLst>
                    <a:ext uri="{FF2B5EF4-FFF2-40B4-BE49-F238E27FC236}">
                      <a16:creationId xmlns:a16="http://schemas.microsoft.com/office/drawing/2014/main" id="{DE756024-CDB2-80B2-C522-3D72DF0C7303}"/>
                    </a:ext>
                  </a:extLst>
                </p:cNvPr>
                <p:cNvSpPr txBox="1">
                  <a:spLocks noRot="1" noChangeAspect="1" noMove="1" noResize="1" noEditPoints="1" noAdjustHandles="1" noChangeArrowheads="1" noChangeShapeType="1" noTextEdit="1"/>
                </p:cNvSpPr>
                <p:nvPr/>
              </p:nvSpPr>
              <p:spPr>
                <a:xfrm>
                  <a:off x="-37748" y="496089"/>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EB97C8-89DB-84A8-2FE1-AFBBB81E1EF4}"/>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8" name="TextBox 7">
                  <a:extLst>
                    <a:ext uri="{FF2B5EF4-FFF2-40B4-BE49-F238E27FC236}">
                      <a16:creationId xmlns:a16="http://schemas.microsoft.com/office/drawing/2014/main" id="{25EB97C8-89DB-84A8-2FE1-AFBBB81E1EF4}"/>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04899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Demand</a:t>
            </a:r>
          </a:p>
        </p:txBody>
      </p:sp>
      <p:sp>
        <p:nvSpPr>
          <p:cNvPr id="5" name="TextBox 4">
            <a:extLst>
              <a:ext uri="{FF2B5EF4-FFF2-40B4-BE49-F238E27FC236}">
                <a16:creationId xmlns:a16="http://schemas.microsoft.com/office/drawing/2014/main" id="{CDDD5410-082F-388C-98F1-2BA6B064ED73}"/>
              </a:ext>
            </a:extLst>
          </p:cNvPr>
          <p:cNvSpPr txBox="1"/>
          <p:nvPr/>
        </p:nvSpPr>
        <p:spPr>
          <a:xfrm>
            <a:off x="146026" y="711114"/>
            <a:ext cx="8851947" cy="1862048"/>
          </a:xfrm>
          <a:prstGeom prst="rect">
            <a:avLst/>
          </a:prstGeom>
          <a:noFill/>
        </p:spPr>
        <p:txBody>
          <a:bodyPr wrap="square">
            <a:spAutoFit/>
          </a:bodyPr>
          <a:lstStyle/>
          <a:p>
            <a:pPr>
              <a:spcBef>
                <a:spcPts val="1200"/>
              </a:spcBef>
              <a:spcAft>
                <a:spcPts val="600"/>
              </a:spcAft>
            </a:pPr>
            <a:r>
              <a:rPr lang="en-US" sz="1400" dirty="0"/>
              <a:t>We said organizations demand labor. Firms, government agencies, non-profits, and small businesses.</a:t>
            </a:r>
          </a:p>
          <a:p>
            <a:pPr marL="285750" indent="-285750">
              <a:spcBef>
                <a:spcPts val="1200"/>
              </a:spcBef>
              <a:spcAft>
                <a:spcPts val="600"/>
              </a:spcAft>
              <a:buFont typeface="Arial" panose="020B0604020202020204" pitchFamily="34" charset="0"/>
              <a:buChar char="•"/>
            </a:pPr>
            <a:r>
              <a:rPr lang="en-US" sz="1400" dirty="0"/>
              <a:t>Production of goods requires people too. Labor is segmented by sector/industry. </a:t>
            </a:r>
          </a:p>
          <a:p>
            <a:pPr marL="285750" indent="-285750">
              <a:spcBef>
                <a:spcPts val="1200"/>
              </a:spcBef>
              <a:spcAft>
                <a:spcPts val="600"/>
              </a:spcAft>
              <a:buFont typeface="Arial" panose="020B0604020202020204" pitchFamily="34" charset="0"/>
              <a:buChar char="•"/>
            </a:pPr>
            <a:r>
              <a:rPr lang="en-US" sz="1400" dirty="0"/>
              <a:t>To understand labor demand, we need to understand firm’s behavior. </a:t>
            </a:r>
          </a:p>
          <a:p>
            <a:pPr marL="285750" indent="-285750">
              <a:spcBef>
                <a:spcPts val="1200"/>
              </a:spcBef>
              <a:spcAft>
                <a:spcPts val="600"/>
              </a:spcAft>
              <a:buFont typeface="Arial" panose="020B0604020202020204" pitchFamily="34" charset="0"/>
              <a:buChar char="•"/>
            </a:pPr>
            <a:r>
              <a:rPr lang="en-US" sz="1400" dirty="0"/>
              <a:t>Economic theory looks at firm’s behavior through the lens of a </a:t>
            </a:r>
            <a:r>
              <a:rPr lang="en-US" sz="1400" b="1" dirty="0"/>
              <a:t>production function</a:t>
            </a:r>
            <a:r>
              <a:rPr lang="en-US" sz="1400" dirty="0"/>
              <a:t> or technology. How through some production inputs firms provide goods and services as output.  </a:t>
            </a:r>
          </a:p>
        </p:txBody>
      </p:sp>
    </p:spTree>
    <p:extLst>
      <p:ext uri="{BB962C8B-B14F-4D97-AF65-F5344CB8AC3E}">
        <p14:creationId xmlns:p14="http://schemas.microsoft.com/office/powerpoint/2010/main" val="390875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Demand</a:t>
            </a:r>
          </a:p>
        </p:txBody>
      </p:sp>
      <p:sp>
        <p:nvSpPr>
          <p:cNvPr id="5" name="TextBox 4">
            <a:extLst>
              <a:ext uri="{FF2B5EF4-FFF2-40B4-BE49-F238E27FC236}">
                <a16:creationId xmlns:a16="http://schemas.microsoft.com/office/drawing/2014/main" id="{CDDD5410-082F-388C-98F1-2BA6B064ED73}"/>
              </a:ext>
            </a:extLst>
          </p:cNvPr>
          <p:cNvSpPr txBox="1"/>
          <p:nvPr/>
        </p:nvSpPr>
        <p:spPr>
          <a:xfrm>
            <a:off x="85067" y="617445"/>
            <a:ext cx="8851947" cy="523220"/>
          </a:xfrm>
          <a:prstGeom prst="rect">
            <a:avLst/>
          </a:prstGeom>
          <a:noFill/>
        </p:spPr>
        <p:txBody>
          <a:bodyPr wrap="square">
            <a:spAutoFit/>
          </a:bodyPr>
          <a:lstStyle/>
          <a:p>
            <a:pPr>
              <a:spcBef>
                <a:spcPts val="1200"/>
              </a:spcBef>
              <a:spcAft>
                <a:spcPts val="600"/>
              </a:spcAft>
            </a:pPr>
            <a:r>
              <a:rPr lang="en-US" sz="1400" b="1" dirty="0"/>
              <a:t>Example: </a:t>
            </a:r>
            <a:r>
              <a:rPr lang="en-US" sz="1400" dirty="0"/>
              <a:t>you run a burger place and you want to know how many burgers the place is able to make for each additional cook hired. </a:t>
            </a:r>
          </a:p>
        </p:txBody>
      </p:sp>
      <p:graphicFrame>
        <p:nvGraphicFramePr>
          <p:cNvPr id="6" name="Table 6">
            <a:extLst>
              <a:ext uri="{FF2B5EF4-FFF2-40B4-BE49-F238E27FC236}">
                <a16:creationId xmlns:a16="http://schemas.microsoft.com/office/drawing/2014/main" id="{EADB69FE-36F0-3E3F-D619-F605153907AE}"/>
              </a:ext>
            </a:extLst>
          </p:cNvPr>
          <p:cNvGraphicFramePr>
            <a:graphicFrameLocks noGrp="1"/>
          </p:cNvGraphicFramePr>
          <p:nvPr>
            <p:extLst>
              <p:ext uri="{D42A27DB-BD31-4B8C-83A1-F6EECF244321}">
                <p14:modId xmlns:p14="http://schemas.microsoft.com/office/powerpoint/2010/main" val="2372829245"/>
              </p:ext>
            </p:extLst>
          </p:nvPr>
        </p:nvGraphicFramePr>
        <p:xfrm>
          <a:off x="206986" y="1696419"/>
          <a:ext cx="2197548" cy="2225040"/>
        </p:xfrm>
        <a:graphic>
          <a:graphicData uri="http://schemas.openxmlformats.org/drawingml/2006/table">
            <a:tbl>
              <a:tblPr firstRow="1" bandRow="1">
                <a:tableStyleId>{5C22544A-7EE6-4342-B048-85BDC9FD1C3A}</a:tableStyleId>
              </a:tblPr>
              <a:tblGrid>
                <a:gridCol w="1098774">
                  <a:extLst>
                    <a:ext uri="{9D8B030D-6E8A-4147-A177-3AD203B41FA5}">
                      <a16:colId xmlns:a16="http://schemas.microsoft.com/office/drawing/2014/main" val="613833194"/>
                    </a:ext>
                  </a:extLst>
                </a:gridCol>
                <a:gridCol w="1098774">
                  <a:extLst>
                    <a:ext uri="{9D8B030D-6E8A-4147-A177-3AD203B41FA5}">
                      <a16:colId xmlns:a16="http://schemas.microsoft.com/office/drawing/2014/main" val="3213990185"/>
                    </a:ext>
                  </a:extLst>
                </a:gridCol>
              </a:tblGrid>
              <a:tr h="370840">
                <a:tc>
                  <a:txBody>
                    <a:bodyPr/>
                    <a:lstStyle/>
                    <a:p>
                      <a:pPr algn="ctr"/>
                      <a:r>
                        <a:rPr lang="en-US" sz="1400" dirty="0"/>
                        <a:t># of cooks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Burgers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2275592885"/>
                  </a:ext>
                </a:extLst>
              </a:tr>
              <a:tr h="370840">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54245"/>
                  </a:ext>
                </a:extLst>
              </a:tr>
              <a:tr h="370840">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6123435"/>
                  </a:ext>
                </a:extLst>
              </a:tr>
              <a:tr h="370840">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7456143"/>
                  </a:ext>
                </a:extLst>
              </a:tr>
              <a:tr h="370840">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5616210"/>
                  </a:ext>
                </a:extLst>
              </a:tr>
              <a:tr h="370840">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3104968"/>
                  </a:ext>
                </a:extLst>
              </a:tr>
            </a:tbl>
          </a:graphicData>
        </a:graphic>
      </p:graphicFrame>
      <p:sp>
        <p:nvSpPr>
          <p:cNvPr id="7" name="TextBox 6">
            <a:extLst>
              <a:ext uri="{FF2B5EF4-FFF2-40B4-BE49-F238E27FC236}">
                <a16:creationId xmlns:a16="http://schemas.microsoft.com/office/drawing/2014/main" id="{F9D0A41B-8085-4153-9FD6-BEDE1AB15982}"/>
              </a:ext>
            </a:extLst>
          </p:cNvPr>
          <p:cNvSpPr txBox="1"/>
          <p:nvPr/>
        </p:nvSpPr>
        <p:spPr>
          <a:xfrm>
            <a:off x="2499360" y="1053362"/>
            <a:ext cx="6559573" cy="3631763"/>
          </a:xfrm>
          <a:prstGeom prst="rect">
            <a:avLst/>
          </a:prstGeom>
          <a:noFill/>
        </p:spPr>
        <p:txBody>
          <a:bodyPr wrap="square">
            <a:spAutoFit/>
          </a:bodyPr>
          <a:lstStyle/>
          <a:p>
            <a:pPr>
              <a:spcBef>
                <a:spcPts val="1200"/>
              </a:spcBef>
              <a:spcAft>
                <a:spcPts val="600"/>
              </a:spcAft>
            </a:pPr>
            <a:r>
              <a:rPr lang="en-US" sz="1400" b="1" dirty="0"/>
              <a:t>Assumptions:</a:t>
            </a:r>
            <a:r>
              <a:rPr lang="en-US" sz="1400" dirty="0"/>
              <a:t> all cooks are equally skilled and there is only one kitchen. </a:t>
            </a:r>
            <a:endParaRPr lang="en-US" sz="1400" b="1" dirty="0"/>
          </a:p>
          <a:p>
            <a:pPr marL="285750" indent="-285750">
              <a:spcBef>
                <a:spcPts val="1200"/>
              </a:spcBef>
              <a:spcAft>
                <a:spcPts val="600"/>
              </a:spcAft>
              <a:buFont typeface="Arial" panose="020B0604020202020204" pitchFamily="34" charset="0"/>
              <a:buChar char="•"/>
            </a:pPr>
            <a:r>
              <a:rPr lang="en-US" sz="1400" dirty="0"/>
              <a:t>Let’s look at the numbers closely and listen to their story.</a:t>
            </a:r>
          </a:p>
          <a:p>
            <a:pPr marL="285750" indent="-285750">
              <a:spcBef>
                <a:spcPts val="1200"/>
              </a:spcBef>
              <a:spcAft>
                <a:spcPts val="600"/>
              </a:spcAft>
              <a:buFont typeface="Arial" panose="020B0604020202020204" pitchFamily="34" charset="0"/>
              <a:buChar char="•"/>
            </a:pPr>
            <a:r>
              <a:rPr lang="en-US" sz="1400" dirty="0"/>
              <a:t>The first cook hired gets everything up and running. Alone he can make 10 burgers. </a:t>
            </a:r>
          </a:p>
          <a:p>
            <a:pPr marL="285750" indent="-285750">
              <a:spcBef>
                <a:spcPts val="1200"/>
              </a:spcBef>
              <a:spcAft>
                <a:spcPts val="600"/>
              </a:spcAft>
              <a:buFont typeface="Arial" panose="020B0604020202020204" pitchFamily="34" charset="0"/>
              <a:buChar char="•"/>
            </a:pPr>
            <a:r>
              <a:rPr lang="en-US" sz="1400" dirty="0"/>
              <a:t>The second cook provides an extra pair of hands, but they need to share the grill. So together they can cook 18 burgers. </a:t>
            </a:r>
          </a:p>
          <a:p>
            <a:pPr marL="285750" indent="-285750">
              <a:spcBef>
                <a:spcPts val="1200"/>
              </a:spcBef>
              <a:spcAft>
                <a:spcPts val="600"/>
              </a:spcAft>
              <a:buFont typeface="Arial" panose="020B0604020202020204" pitchFamily="34" charset="0"/>
              <a:buChar char="•"/>
            </a:pPr>
            <a:r>
              <a:rPr lang="en-US" sz="1400" dirty="0"/>
              <a:t>When the third cook arrives, the grill starts to feel crowded. While production increased to 24, it was in a lower number: 6 instead of 8.</a:t>
            </a:r>
          </a:p>
          <a:p>
            <a:pPr marL="285750" indent="-285750">
              <a:spcBef>
                <a:spcPts val="1200"/>
              </a:spcBef>
              <a:spcAft>
                <a:spcPts val="600"/>
              </a:spcAft>
              <a:buFont typeface="Arial" panose="020B0604020202020204" pitchFamily="34" charset="0"/>
              <a:buChar char="•"/>
            </a:pPr>
            <a:r>
              <a:rPr lang="en-US" sz="1400" dirty="0"/>
              <a:t>Same phenomenon with cooks 4 and 5. </a:t>
            </a:r>
          </a:p>
          <a:p>
            <a:pPr marL="285750" indent="-285750">
              <a:spcBef>
                <a:spcPts val="1200"/>
              </a:spcBef>
              <a:spcAft>
                <a:spcPts val="600"/>
              </a:spcAft>
              <a:buFont typeface="Arial" panose="020B0604020202020204" pitchFamily="34" charset="0"/>
              <a:buChar char="•"/>
            </a:pPr>
            <a:r>
              <a:rPr lang="en-US" sz="1400" dirty="0"/>
              <a:t>What’s the key assumption explaining this data? </a:t>
            </a:r>
          </a:p>
        </p:txBody>
      </p:sp>
    </p:spTree>
    <p:extLst>
      <p:ext uri="{BB962C8B-B14F-4D97-AF65-F5344CB8AC3E}">
        <p14:creationId xmlns:p14="http://schemas.microsoft.com/office/powerpoint/2010/main" val="266343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Demand</a:t>
            </a:r>
          </a:p>
        </p:txBody>
      </p:sp>
      <p:sp>
        <p:nvSpPr>
          <p:cNvPr id="5" name="TextBox 4">
            <a:extLst>
              <a:ext uri="{FF2B5EF4-FFF2-40B4-BE49-F238E27FC236}">
                <a16:creationId xmlns:a16="http://schemas.microsoft.com/office/drawing/2014/main" id="{CDDD5410-082F-388C-98F1-2BA6B064ED73}"/>
              </a:ext>
            </a:extLst>
          </p:cNvPr>
          <p:cNvSpPr txBox="1"/>
          <p:nvPr/>
        </p:nvSpPr>
        <p:spPr>
          <a:xfrm>
            <a:off x="146026" y="698821"/>
            <a:ext cx="8851947" cy="307777"/>
          </a:xfrm>
          <a:prstGeom prst="rect">
            <a:avLst/>
          </a:prstGeom>
          <a:noFill/>
        </p:spPr>
        <p:txBody>
          <a:bodyPr wrap="square">
            <a:spAutoFit/>
          </a:bodyPr>
          <a:lstStyle/>
          <a:p>
            <a:pPr>
              <a:spcBef>
                <a:spcPts val="1200"/>
              </a:spcBef>
              <a:spcAft>
                <a:spcPts val="600"/>
              </a:spcAft>
            </a:pPr>
            <a:r>
              <a:rPr lang="en-US" sz="1400" dirty="0"/>
              <a:t>The previous example underlines a key factor for labor demand: </a:t>
            </a:r>
            <a:r>
              <a:rPr lang="en-US" sz="1400" b="1" dirty="0"/>
              <a:t>marginal productivity!</a:t>
            </a:r>
            <a:endParaRPr lang="en-US" sz="1400" dirty="0"/>
          </a:p>
        </p:txBody>
      </p:sp>
      <p:sp>
        <p:nvSpPr>
          <p:cNvPr id="7" name="TextBox 6">
            <a:extLst>
              <a:ext uri="{FF2B5EF4-FFF2-40B4-BE49-F238E27FC236}">
                <a16:creationId xmlns:a16="http://schemas.microsoft.com/office/drawing/2014/main" id="{F9D0A41B-8085-4153-9FD6-BEDE1AB15982}"/>
              </a:ext>
            </a:extLst>
          </p:cNvPr>
          <p:cNvSpPr txBox="1"/>
          <p:nvPr/>
        </p:nvSpPr>
        <p:spPr>
          <a:xfrm>
            <a:off x="3522133" y="1512993"/>
            <a:ext cx="5475840" cy="273921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Think like an economist: </a:t>
            </a:r>
            <a:r>
              <a:rPr lang="en-US" sz="1400" dirty="0"/>
              <a:t>how many additional burgers each cook provides? </a:t>
            </a:r>
            <a:endParaRPr lang="en-US" sz="1400" b="1" dirty="0"/>
          </a:p>
          <a:p>
            <a:pPr marL="285750" indent="-285750">
              <a:spcBef>
                <a:spcPts val="1200"/>
              </a:spcBef>
              <a:spcAft>
                <a:spcPts val="600"/>
              </a:spcAft>
              <a:buFont typeface="Arial" panose="020B0604020202020204" pitchFamily="34" charset="0"/>
              <a:buChar char="•"/>
            </a:pPr>
            <a:r>
              <a:rPr lang="en-US" sz="1400" dirty="0"/>
              <a:t>This is an example of </a:t>
            </a:r>
            <a:r>
              <a:rPr lang="en-US" sz="1400" b="1" dirty="0"/>
              <a:t>diminishing marginal returns on labor. </a:t>
            </a:r>
            <a:endParaRPr lang="en-US" sz="1400" dirty="0"/>
          </a:p>
          <a:p>
            <a:pPr marL="285750" indent="-285750">
              <a:spcBef>
                <a:spcPts val="1200"/>
              </a:spcBef>
              <a:spcAft>
                <a:spcPts val="600"/>
              </a:spcAft>
              <a:buFont typeface="Arial" panose="020B0604020202020204" pitchFamily="34" charset="0"/>
              <a:buChar char="•"/>
            </a:pPr>
            <a:r>
              <a:rPr lang="en-US" sz="1400" u="sng" dirty="0"/>
              <a:t>Intuition: </a:t>
            </a:r>
            <a:r>
              <a:rPr lang="en-US" sz="1400" dirty="0"/>
              <a:t>the marginal benefit of hiring an additional cook decreases as the number of people in the kitchen increases. </a:t>
            </a:r>
            <a:endParaRPr lang="en-US" sz="1400" u="sng" dirty="0"/>
          </a:p>
          <a:p>
            <a:pPr marL="285750" indent="-285750">
              <a:spcBef>
                <a:spcPts val="1200"/>
              </a:spcBef>
              <a:spcAft>
                <a:spcPts val="600"/>
              </a:spcAft>
              <a:buFont typeface="Arial" panose="020B0604020202020204" pitchFamily="34" charset="0"/>
              <a:buChar char="•"/>
            </a:pPr>
            <a:r>
              <a:rPr lang="en-US" sz="1400" b="1" dirty="0"/>
              <a:t>Key assumption here: </a:t>
            </a:r>
            <a:r>
              <a:rPr lang="en-US" sz="1400" dirty="0"/>
              <a:t>technology is fixed (there is only one kitchen)</a:t>
            </a:r>
          </a:p>
          <a:p>
            <a:pPr marL="285750" indent="-285750">
              <a:spcBef>
                <a:spcPts val="1200"/>
              </a:spcBef>
              <a:spcAft>
                <a:spcPts val="600"/>
              </a:spcAft>
              <a:buFont typeface="Arial" panose="020B0604020202020204" pitchFamily="34" charset="0"/>
              <a:buChar char="•"/>
            </a:pPr>
            <a:r>
              <a:rPr lang="en-US" sz="1400" u="sng" dirty="0"/>
              <a:t>We will keep this assumption for the analysis. </a:t>
            </a:r>
          </a:p>
        </p:txBody>
      </p:sp>
      <p:graphicFrame>
        <p:nvGraphicFramePr>
          <p:cNvPr id="2" name="Table 6">
            <a:extLst>
              <a:ext uri="{FF2B5EF4-FFF2-40B4-BE49-F238E27FC236}">
                <a16:creationId xmlns:a16="http://schemas.microsoft.com/office/drawing/2014/main" id="{804CC31E-F272-CEEA-BB1A-183492D443DB}"/>
              </a:ext>
            </a:extLst>
          </p:cNvPr>
          <p:cNvGraphicFramePr>
            <a:graphicFrameLocks noGrp="1"/>
          </p:cNvGraphicFramePr>
          <p:nvPr>
            <p:extLst>
              <p:ext uri="{D42A27DB-BD31-4B8C-83A1-F6EECF244321}">
                <p14:modId xmlns:p14="http://schemas.microsoft.com/office/powerpoint/2010/main" val="3447084059"/>
              </p:ext>
            </p:extLst>
          </p:nvPr>
        </p:nvGraphicFramePr>
        <p:xfrm>
          <a:off x="64744" y="1696419"/>
          <a:ext cx="3369336" cy="2372360"/>
        </p:xfrm>
        <a:graphic>
          <a:graphicData uri="http://schemas.openxmlformats.org/drawingml/2006/table">
            <a:tbl>
              <a:tblPr firstRow="1" bandRow="1">
                <a:tableStyleId>{5C22544A-7EE6-4342-B048-85BDC9FD1C3A}</a:tableStyleId>
              </a:tblPr>
              <a:tblGrid>
                <a:gridCol w="876749">
                  <a:extLst>
                    <a:ext uri="{9D8B030D-6E8A-4147-A177-3AD203B41FA5}">
                      <a16:colId xmlns:a16="http://schemas.microsoft.com/office/drawing/2014/main" val="613833194"/>
                    </a:ext>
                  </a:extLst>
                </a:gridCol>
                <a:gridCol w="1097280">
                  <a:extLst>
                    <a:ext uri="{9D8B030D-6E8A-4147-A177-3AD203B41FA5}">
                      <a16:colId xmlns:a16="http://schemas.microsoft.com/office/drawing/2014/main" val="3213990185"/>
                    </a:ext>
                  </a:extLst>
                </a:gridCol>
                <a:gridCol w="1395307">
                  <a:extLst>
                    <a:ext uri="{9D8B030D-6E8A-4147-A177-3AD203B41FA5}">
                      <a16:colId xmlns:a16="http://schemas.microsoft.com/office/drawing/2014/main" val="56818483"/>
                    </a:ext>
                  </a:extLst>
                </a:gridCol>
              </a:tblGrid>
              <a:tr h="370840">
                <a:tc>
                  <a:txBody>
                    <a:bodyPr/>
                    <a:lstStyle/>
                    <a:p>
                      <a:pPr algn="ctr"/>
                      <a:r>
                        <a:rPr lang="en-US" sz="1400" dirty="0"/>
                        <a:t># of cooks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Burgers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Marginal Productivity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2275592885"/>
                  </a:ext>
                </a:extLst>
              </a:tr>
              <a:tr h="370840">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54245"/>
                  </a:ext>
                </a:extLst>
              </a:tr>
              <a:tr h="370840">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6123435"/>
                  </a:ext>
                </a:extLst>
              </a:tr>
              <a:tr h="370840">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7456143"/>
                  </a:ext>
                </a:extLst>
              </a:tr>
              <a:tr h="370840">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5616210"/>
                  </a:ext>
                </a:extLst>
              </a:tr>
              <a:tr h="370840">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3104968"/>
                  </a:ext>
                </a:extLst>
              </a:tr>
            </a:tbl>
          </a:graphicData>
        </a:graphic>
      </p:graphicFrame>
    </p:spTree>
    <p:extLst>
      <p:ext uri="{BB962C8B-B14F-4D97-AF65-F5344CB8AC3E}">
        <p14:creationId xmlns:p14="http://schemas.microsoft.com/office/powerpoint/2010/main" val="3307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Demand</a:t>
            </a:r>
          </a:p>
        </p:txBody>
      </p:sp>
      <p:sp>
        <p:nvSpPr>
          <p:cNvPr id="5" name="TextBox 4">
            <a:extLst>
              <a:ext uri="{FF2B5EF4-FFF2-40B4-BE49-F238E27FC236}">
                <a16:creationId xmlns:a16="http://schemas.microsoft.com/office/drawing/2014/main" id="{CDDD5410-082F-388C-98F1-2BA6B064ED73}"/>
              </a:ext>
            </a:extLst>
          </p:cNvPr>
          <p:cNvSpPr txBox="1"/>
          <p:nvPr/>
        </p:nvSpPr>
        <p:spPr>
          <a:xfrm>
            <a:off x="146026" y="849490"/>
            <a:ext cx="8851947" cy="3431709"/>
          </a:xfrm>
          <a:prstGeom prst="rect">
            <a:avLst/>
          </a:prstGeom>
          <a:noFill/>
        </p:spPr>
        <p:txBody>
          <a:bodyPr wrap="square">
            <a:spAutoFit/>
          </a:bodyPr>
          <a:lstStyle/>
          <a:p>
            <a:pPr>
              <a:spcBef>
                <a:spcPts val="1200"/>
              </a:spcBef>
              <a:spcAft>
                <a:spcPts val="600"/>
              </a:spcAft>
            </a:pPr>
            <a:r>
              <a:rPr lang="en-US" sz="1400" b="1" dirty="0"/>
              <a:t>Marginal Productivity of Labor and Wages</a:t>
            </a:r>
          </a:p>
          <a:p>
            <a:pPr marL="285750" indent="-285750">
              <a:spcBef>
                <a:spcPts val="1200"/>
              </a:spcBef>
              <a:spcAft>
                <a:spcPts val="600"/>
              </a:spcAft>
              <a:buFont typeface="Arial" panose="020B0604020202020204" pitchFamily="34" charset="0"/>
              <a:buChar char="•"/>
            </a:pPr>
            <a:r>
              <a:rPr lang="en-US" sz="1400" dirty="0"/>
              <a:t>Suppose you compare the production of burgers by 2 cooks in one day: Bob and Sandy. </a:t>
            </a:r>
          </a:p>
          <a:p>
            <a:pPr marL="285750" indent="-285750">
              <a:spcBef>
                <a:spcPts val="1200"/>
              </a:spcBef>
              <a:spcAft>
                <a:spcPts val="600"/>
              </a:spcAft>
              <a:buFont typeface="Arial" panose="020B0604020202020204" pitchFamily="34" charset="0"/>
              <a:buChar char="•"/>
            </a:pPr>
            <a:r>
              <a:rPr lang="en-US" sz="1400" dirty="0"/>
              <a:t>Bob cooked 100 burgers, while Sandy cooked 80 burgers. </a:t>
            </a:r>
          </a:p>
          <a:p>
            <a:pPr marL="285750" indent="-285750">
              <a:spcBef>
                <a:spcPts val="1200"/>
              </a:spcBef>
              <a:spcAft>
                <a:spcPts val="600"/>
              </a:spcAft>
              <a:buFont typeface="Arial" panose="020B0604020202020204" pitchFamily="34" charset="0"/>
              <a:buChar char="•"/>
            </a:pPr>
            <a:r>
              <a:rPr lang="en-US" sz="1400" dirty="0"/>
              <a:t>If you were to hire only one, who would you choose? Why? </a:t>
            </a:r>
          </a:p>
          <a:p>
            <a:pPr marL="285750" indent="-285750">
              <a:spcBef>
                <a:spcPts val="1200"/>
              </a:spcBef>
              <a:spcAft>
                <a:spcPts val="600"/>
              </a:spcAft>
              <a:buFont typeface="Arial" panose="020B0604020202020204" pitchFamily="34" charset="0"/>
              <a:buChar char="•"/>
            </a:pPr>
            <a:r>
              <a:rPr lang="en-US" sz="1400" dirty="0"/>
              <a:t>Suppose both already work at your place, and you want to give someone a raise. Who would you choose? </a:t>
            </a:r>
          </a:p>
          <a:p>
            <a:pPr marL="285750" indent="-285750">
              <a:spcBef>
                <a:spcPts val="1200"/>
              </a:spcBef>
              <a:spcAft>
                <a:spcPts val="600"/>
              </a:spcAft>
              <a:buFont typeface="Arial" panose="020B0604020202020204" pitchFamily="34" charset="0"/>
              <a:buChar char="•"/>
            </a:pPr>
            <a:r>
              <a:rPr lang="en-US" sz="1400" dirty="0"/>
              <a:t>What’s the magnitude of that raise? </a:t>
            </a:r>
          </a:p>
          <a:p>
            <a:pPr marL="285750" indent="-285750">
              <a:spcBef>
                <a:spcPts val="1200"/>
              </a:spcBef>
              <a:spcAft>
                <a:spcPts val="600"/>
              </a:spcAft>
              <a:buFont typeface="Arial" panose="020B0604020202020204" pitchFamily="34" charset="0"/>
              <a:buChar char="•"/>
            </a:pPr>
            <a:r>
              <a:rPr lang="en-US" sz="1400" b="1" dirty="0"/>
              <a:t>Lesson:</a:t>
            </a:r>
            <a:r>
              <a:rPr lang="en-US" sz="1400" dirty="0"/>
              <a:t> in theory, wages reflect worker’s productivity. </a:t>
            </a:r>
          </a:p>
          <a:p>
            <a:pPr marL="285750" indent="-285750">
              <a:spcBef>
                <a:spcPts val="1200"/>
              </a:spcBef>
              <a:spcAft>
                <a:spcPts val="600"/>
              </a:spcAft>
              <a:buFont typeface="Arial" panose="020B0604020202020204" pitchFamily="34" charset="0"/>
              <a:buChar char="•"/>
            </a:pPr>
            <a:r>
              <a:rPr lang="en-US" sz="1400" b="1" dirty="0"/>
              <a:t>Intuition: </a:t>
            </a:r>
            <a:r>
              <a:rPr lang="en-US" sz="1400" dirty="0"/>
              <a:t>firm’s WTP for your time and effort is larger if you are skilled. </a:t>
            </a:r>
            <a:endParaRPr lang="en-US" sz="1400" b="1" dirty="0"/>
          </a:p>
        </p:txBody>
      </p:sp>
    </p:spTree>
    <p:extLst>
      <p:ext uri="{BB962C8B-B14F-4D97-AF65-F5344CB8AC3E}">
        <p14:creationId xmlns:p14="http://schemas.microsoft.com/office/powerpoint/2010/main" val="238634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Demand</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863590"/>
            <a:ext cx="8950561" cy="3416320"/>
          </a:xfrm>
          <a:prstGeom prst="rect">
            <a:avLst/>
          </a:prstGeom>
          <a:noFill/>
        </p:spPr>
        <p:txBody>
          <a:bodyPr wrap="square">
            <a:spAutoFit/>
          </a:bodyPr>
          <a:lstStyle/>
          <a:p>
            <a:pPr>
              <a:spcBef>
                <a:spcPts val="1200"/>
              </a:spcBef>
              <a:spcAft>
                <a:spcPts val="600"/>
              </a:spcAft>
            </a:pPr>
            <a:r>
              <a:rPr lang="en-US" sz="1400" b="1" dirty="0"/>
              <a:t>Marginal Productivity of Labor and Wages</a:t>
            </a:r>
          </a:p>
          <a:p>
            <a:pPr marL="285750" indent="-285750">
              <a:spcBef>
                <a:spcPts val="1200"/>
              </a:spcBef>
              <a:spcAft>
                <a:spcPts val="600"/>
              </a:spcAft>
              <a:buFont typeface="Arial" panose="020B0604020202020204" pitchFamily="34" charset="0"/>
              <a:buChar char="•"/>
            </a:pPr>
            <a:r>
              <a:rPr lang="en-US" sz="1400" dirty="0"/>
              <a:t>Firm’s WTP for labor depends on worker’s skills. Skilled workers are more valuable. </a:t>
            </a:r>
          </a:p>
          <a:p>
            <a:pPr marL="742950" lvl="1" indent="-285750">
              <a:spcBef>
                <a:spcPts val="1200"/>
              </a:spcBef>
              <a:spcAft>
                <a:spcPts val="600"/>
              </a:spcAft>
              <a:buFont typeface="Arial" panose="020B0604020202020204" pitchFamily="34" charset="0"/>
              <a:buChar char="•"/>
            </a:pPr>
            <a:r>
              <a:rPr lang="en-US" sz="1400" dirty="0"/>
              <a:t>Quick caveat: education is an investment to increase your skills. Then, what is the relation between your tuition and your expected wage? </a:t>
            </a:r>
          </a:p>
          <a:p>
            <a:pPr marL="285750" indent="-285750">
              <a:spcBef>
                <a:spcPts val="1200"/>
              </a:spcBef>
              <a:spcAft>
                <a:spcPts val="600"/>
              </a:spcAft>
              <a:buFont typeface="Arial" panose="020B0604020202020204" pitchFamily="34" charset="0"/>
              <a:buChar char="•"/>
            </a:pPr>
            <a:r>
              <a:rPr lang="en-US" sz="1400" dirty="0"/>
              <a:t>Firm’s value skills because they derive in more profits!!</a:t>
            </a:r>
          </a:p>
          <a:p>
            <a:pPr marL="285750" indent="-285750">
              <a:spcBef>
                <a:spcPts val="1200"/>
              </a:spcBef>
              <a:spcAft>
                <a:spcPts val="600"/>
              </a:spcAft>
              <a:buFont typeface="Arial" panose="020B0604020202020204" pitchFamily="34" charset="0"/>
              <a:buChar char="•"/>
            </a:pPr>
            <a:r>
              <a:rPr lang="en-US" sz="1400" dirty="0"/>
              <a:t>Suppose you compare the wage of a nurse and a lawyer. On average, the lawyer earns more. </a:t>
            </a:r>
          </a:p>
          <a:p>
            <a:pPr marL="285750" indent="-285750">
              <a:spcBef>
                <a:spcPts val="1200"/>
              </a:spcBef>
              <a:spcAft>
                <a:spcPts val="600"/>
              </a:spcAft>
              <a:buFont typeface="Arial" panose="020B0604020202020204" pitchFamily="34" charset="0"/>
              <a:buChar char="•"/>
            </a:pPr>
            <a:r>
              <a:rPr lang="en-US" sz="1400" dirty="0"/>
              <a:t>Does this mean that the lawyer is more productive? Not necessarily. It only means the market prices at the legal services market might be higher than the prices at the nursing services market.</a:t>
            </a:r>
          </a:p>
          <a:p>
            <a:pPr marL="285750" indent="-285750">
              <a:spcBef>
                <a:spcPts val="1200"/>
              </a:spcBef>
              <a:spcAft>
                <a:spcPts val="600"/>
              </a:spcAft>
              <a:buFont typeface="Arial" panose="020B0604020202020204" pitchFamily="34" charset="0"/>
              <a:buChar char="•"/>
            </a:pPr>
            <a:r>
              <a:rPr lang="en-US" sz="1400" dirty="0"/>
              <a:t>The equilibrium prices on each sectorial market determine equilibrium wages in that sector’s labor market. </a:t>
            </a:r>
          </a:p>
        </p:txBody>
      </p:sp>
    </p:spTree>
    <p:extLst>
      <p:ext uri="{BB962C8B-B14F-4D97-AF65-F5344CB8AC3E}">
        <p14:creationId xmlns:p14="http://schemas.microsoft.com/office/powerpoint/2010/main" val="359948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Demand</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863590"/>
            <a:ext cx="8950561" cy="1631216"/>
          </a:xfrm>
          <a:prstGeom prst="rect">
            <a:avLst/>
          </a:prstGeom>
          <a:noFill/>
        </p:spPr>
        <p:txBody>
          <a:bodyPr wrap="square">
            <a:spAutoFit/>
          </a:bodyPr>
          <a:lstStyle/>
          <a:p>
            <a:pPr>
              <a:spcBef>
                <a:spcPts val="1200"/>
              </a:spcBef>
              <a:spcAft>
                <a:spcPts val="600"/>
              </a:spcAft>
            </a:pPr>
            <a:r>
              <a:rPr lang="en-US" sz="1400" dirty="0"/>
              <a:t>Suppose we hold skills constant. In average, workers have the same skills.  </a:t>
            </a:r>
          </a:p>
          <a:p>
            <a:pPr marL="285750" indent="-285750">
              <a:spcBef>
                <a:spcPts val="1200"/>
              </a:spcBef>
              <a:spcAft>
                <a:spcPts val="600"/>
              </a:spcAft>
              <a:buFont typeface="Arial" panose="020B0604020202020204" pitchFamily="34" charset="0"/>
              <a:buChar char="•"/>
            </a:pPr>
            <a:r>
              <a:rPr lang="en-US" sz="1400" dirty="0"/>
              <a:t>Recall the kitchen example. When technology is fixed, labor faces diminishing marginal returns. Each additional worker increases in a lower magnitude the output. </a:t>
            </a:r>
          </a:p>
          <a:p>
            <a:pPr marL="285750" indent="-285750">
              <a:spcBef>
                <a:spcPts val="1200"/>
              </a:spcBef>
              <a:spcAft>
                <a:spcPts val="600"/>
              </a:spcAft>
              <a:buFont typeface="Arial" panose="020B0604020202020204" pitchFamily="34" charset="0"/>
              <a:buChar char="•"/>
            </a:pPr>
            <a:r>
              <a:rPr lang="en-US" sz="1400" dirty="0"/>
              <a:t>What is the firm’s WTP for labor? Depends on the marginal revenue produced by each worker. Which translates to the incremental number of burgers produced by each cook. </a:t>
            </a:r>
          </a:p>
        </p:txBody>
      </p:sp>
      <p:graphicFrame>
        <p:nvGraphicFramePr>
          <p:cNvPr id="5" name="Table 6">
            <a:extLst>
              <a:ext uri="{FF2B5EF4-FFF2-40B4-BE49-F238E27FC236}">
                <a16:creationId xmlns:a16="http://schemas.microsoft.com/office/drawing/2014/main" id="{2BBF2C4E-5C94-9F64-5027-220A1B0758EE}"/>
              </a:ext>
            </a:extLst>
          </p:cNvPr>
          <p:cNvGraphicFramePr>
            <a:graphicFrameLocks noGrp="1"/>
          </p:cNvGraphicFramePr>
          <p:nvPr>
            <p:extLst>
              <p:ext uri="{D42A27DB-BD31-4B8C-83A1-F6EECF244321}">
                <p14:modId xmlns:p14="http://schemas.microsoft.com/office/powerpoint/2010/main" val="2225748298"/>
              </p:ext>
            </p:extLst>
          </p:nvPr>
        </p:nvGraphicFramePr>
        <p:xfrm>
          <a:off x="354105" y="2560439"/>
          <a:ext cx="3757307" cy="2042160"/>
        </p:xfrm>
        <a:graphic>
          <a:graphicData uri="http://schemas.openxmlformats.org/drawingml/2006/table">
            <a:tbl>
              <a:tblPr firstRow="1" bandRow="1">
                <a:tableStyleId>{5C22544A-7EE6-4342-B048-85BDC9FD1C3A}</a:tableStyleId>
              </a:tblPr>
              <a:tblGrid>
                <a:gridCol w="977705">
                  <a:extLst>
                    <a:ext uri="{9D8B030D-6E8A-4147-A177-3AD203B41FA5}">
                      <a16:colId xmlns:a16="http://schemas.microsoft.com/office/drawing/2014/main" val="613833194"/>
                    </a:ext>
                  </a:extLst>
                </a:gridCol>
                <a:gridCol w="1223629">
                  <a:extLst>
                    <a:ext uri="{9D8B030D-6E8A-4147-A177-3AD203B41FA5}">
                      <a16:colId xmlns:a16="http://schemas.microsoft.com/office/drawing/2014/main" val="3213990185"/>
                    </a:ext>
                  </a:extLst>
                </a:gridCol>
                <a:gridCol w="1555973">
                  <a:extLst>
                    <a:ext uri="{9D8B030D-6E8A-4147-A177-3AD203B41FA5}">
                      <a16:colId xmlns:a16="http://schemas.microsoft.com/office/drawing/2014/main" val="56818483"/>
                    </a:ext>
                  </a:extLst>
                </a:gridCol>
              </a:tblGrid>
              <a:tr h="0">
                <a:tc>
                  <a:txBody>
                    <a:bodyPr/>
                    <a:lstStyle/>
                    <a:p>
                      <a:pPr algn="ctr"/>
                      <a:r>
                        <a:rPr lang="en-US" sz="1400" dirty="0"/>
                        <a:t># of cooks (l)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Burgers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Marginal Productivity (w)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2275592885"/>
                  </a:ext>
                </a:extLst>
              </a:tr>
              <a:tr h="0">
                <a:tc>
                  <a:txBody>
                    <a:bodyPr/>
                    <a:lstStyle/>
                    <a:p>
                      <a:pPr algn="ctr"/>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54245"/>
                  </a:ext>
                </a:extLst>
              </a:tr>
              <a:tr h="0">
                <a:tc>
                  <a:txBody>
                    <a:bodyPr/>
                    <a:lstStyle/>
                    <a:p>
                      <a:pPr algn="ctr"/>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6123435"/>
                  </a:ext>
                </a:extLst>
              </a:tr>
              <a:tr h="0">
                <a:tc>
                  <a:txBody>
                    <a:bodyPr/>
                    <a:lstStyle/>
                    <a:p>
                      <a:pPr algn="ctr"/>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7456143"/>
                  </a:ext>
                </a:extLst>
              </a:tr>
              <a:tr h="0">
                <a:tc>
                  <a:txBody>
                    <a:bodyPr/>
                    <a:lstStyle/>
                    <a:p>
                      <a:pPr algn="ctr"/>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5616210"/>
                  </a:ext>
                </a:extLst>
              </a:tr>
              <a:tr h="0">
                <a:tc>
                  <a:txBody>
                    <a:bodyPr/>
                    <a:lstStyle/>
                    <a:p>
                      <a:pPr algn="ctr"/>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3104968"/>
                  </a:ext>
                </a:extLst>
              </a:tr>
            </a:tbl>
          </a:graphicData>
        </a:graphic>
      </p:graphicFrame>
      <p:grpSp>
        <p:nvGrpSpPr>
          <p:cNvPr id="9" name="Group 8">
            <a:extLst>
              <a:ext uri="{FF2B5EF4-FFF2-40B4-BE49-F238E27FC236}">
                <a16:creationId xmlns:a16="http://schemas.microsoft.com/office/drawing/2014/main" id="{E6679620-2433-EA5E-537E-CD09E67AE198}"/>
              </a:ext>
            </a:extLst>
          </p:cNvPr>
          <p:cNvGrpSpPr/>
          <p:nvPr/>
        </p:nvGrpSpPr>
        <p:grpSpPr>
          <a:xfrm>
            <a:off x="4810301" y="2560439"/>
            <a:ext cx="3136054" cy="2220666"/>
            <a:chOff x="-37748" y="496089"/>
            <a:chExt cx="6464577" cy="4348646"/>
          </a:xfrm>
        </p:grpSpPr>
        <p:grpSp>
          <p:nvGrpSpPr>
            <p:cNvPr id="10" name="Group 9">
              <a:extLst>
                <a:ext uri="{FF2B5EF4-FFF2-40B4-BE49-F238E27FC236}">
                  <a16:creationId xmlns:a16="http://schemas.microsoft.com/office/drawing/2014/main" id="{6B73C4AA-469A-15DE-28E8-573FB8807EDA}"/>
                </a:ext>
              </a:extLst>
            </p:cNvPr>
            <p:cNvGrpSpPr/>
            <p:nvPr/>
          </p:nvGrpSpPr>
          <p:grpSpPr>
            <a:xfrm>
              <a:off x="836132" y="692291"/>
              <a:ext cx="4952051" cy="3613864"/>
              <a:chOff x="4873502" y="1766761"/>
              <a:chExt cx="3502129" cy="2555753"/>
            </a:xfrm>
          </p:grpSpPr>
          <p:cxnSp>
            <p:nvCxnSpPr>
              <p:cNvPr id="16" name="Straight Arrow Connector 15">
                <a:extLst>
                  <a:ext uri="{FF2B5EF4-FFF2-40B4-BE49-F238E27FC236}">
                    <a16:creationId xmlns:a16="http://schemas.microsoft.com/office/drawing/2014/main" id="{34D148D5-C870-5BB6-3BC2-65C4BB632B9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5CA211A-7904-1D6E-7D55-D1F2BB0C21D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C576981-BFF3-3EFD-BB89-76889948FB94}"/>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3908BDDE-D86D-DA4C-605D-C6863346CE1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4903A4D-EE2F-E9F2-8D07-642D0156DB6B}"/>
                    </a:ext>
                  </a:extLst>
                </p:cNvPr>
                <p:cNvSpPr txBox="1"/>
                <p:nvPr/>
              </p:nvSpPr>
              <p:spPr>
                <a:xfrm>
                  <a:off x="-37748" y="496089"/>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11" name="TextBox 10">
                  <a:extLst>
                    <a:ext uri="{FF2B5EF4-FFF2-40B4-BE49-F238E27FC236}">
                      <a16:creationId xmlns:a16="http://schemas.microsoft.com/office/drawing/2014/main" id="{54903A4D-EE2F-E9F2-8D07-642D0156DB6B}"/>
                    </a:ext>
                  </a:extLst>
                </p:cNvPr>
                <p:cNvSpPr txBox="1">
                  <a:spLocks noRot="1" noChangeAspect="1" noMove="1" noResize="1" noEditPoints="1" noAdjustHandles="1" noChangeArrowheads="1" noChangeShapeType="1" noTextEdit="1"/>
                </p:cNvSpPr>
                <p:nvPr/>
              </p:nvSpPr>
              <p:spPr>
                <a:xfrm>
                  <a:off x="-37748" y="496089"/>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3CF4A8-64B1-2EAC-BE05-B3EA7399C46D}"/>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2" name="TextBox 11">
                  <a:extLst>
                    <a:ext uri="{FF2B5EF4-FFF2-40B4-BE49-F238E27FC236}">
                      <a16:creationId xmlns:a16="http://schemas.microsoft.com/office/drawing/2014/main" id="{3F3CF4A8-64B1-2EAC-BE05-B3EA7399C46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170483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Economic Theory of Labor</a:t>
            </a:r>
          </a:p>
          <a:p>
            <a:pPr algn="just"/>
            <a:endParaRPr lang="en-US" sz="1600" b="1" dirty="0"/>
          </a:p>
          <a:p>
            <a:pPr marL="285750" indent="-285750" algn="just">
              <a:buFont typeface="Arial" panose="020B0604020202020204" pitchFamily="34" charset="0"/>
              <a:buChar char="•"/>
            </a:pPr>
            <a:r>
              <a:rPr lang="en-US" sz="1600" dirty="0"/>
              <a:t>Labor Supply</a:t>
            </a:r>
          </a:p>
          <a:p>
            <a:pPr marL="285750" indent="-285750" algn="just">
              <a:buFont typeface="Arial" panose="020B0604020202020204" pitchFamily="34" charset="0"/>
              <a:buChar char="•"/>
            </a:pPr>
            <a:r>
              <a:rPr lang="en-US" sz="1600" dirty="0"/>
              <a:t>Labor Demand</a:t>
            </a:r>
          </a:p>
          <a:p>
            <a:pPr marL="285750" indent="-285750" algn="just">
              <a:buFont typeface="Arial" panose="020B0604020202020204" pitchFamily="34" charset="0"/>
              <a:buChar char="•"/>
            </a:pPr>
            <a:r>
              <a:rPr lang="en-US" sz="1600" dirty="0"/>
              <a:t>Market Equilibrium</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2956082"/>
            <a:ext cx="4858947" cy="1077218"/>
          </a:xfrm>
          <a:prstGeom prst="rect">
            <a:avLst/>
          </a:prstGeom>
          <a:noFill/>
        </p:spPr>
        <p:txBody>
          <a:bodyPr wrap="square" rtlCol="0">
            <a:spAutoFit/>
          </a:bodyPr>
          <a:lstStyle/>
          <a:p>
            <a:pPr algn="just"/>
            <a:r>
              <a:rPr lang="en-US" sz="1600" b="1" dirty="0"/>
              <a:t>Labor Prices</a:t>
            </a:r>
          </a:p>
          <a:p>
            <a:pPr marL="285750" indent="-285750" algn="just">
              <a:buFont typeface="Arial" panose="020B0604020202020204" pitchFamily="34" charset="0"/>
              <a:buChar char="•"/>
            </a:pPr>
            <a:r>
              <a:rPr lang="en-US" sz="1600" dirty="0"/>
              <a:t>Equilibrium Wage</a:t>
            </a:r>
          </a:p>
          <a:p>
            <a:pPr marL="285750" indent="-285750" algn="just">
              <a:buFont typeface="Arial" panose="020B0604020202020204" pitchFamily="34" charset="0"/>
              <a:buChar char="•"/>
            </a:pPr>
            <a:r>
              <a:rPr lang="en-US" sz="1600" dirty="0"/>
              <a:t>Labor Productivity and Wage </a:t>
            </a:r>
          </a:p>
          <a:p>
            <a:pPr marL="285750" indent="-285750" algn="just">
              <a:buFont typeface="Arial" panose="020B0604020202020204" pitchFamily="34" charset="0"/>
              <a:buChar char="•"/>
            </a:pPr>
            <a:r>
              <a:rPr lang="en-US" sz="1600"/>
              <a:t>Examples</a:t>
            </a:r>
            <a:endParaRPr lang="en-US" sz="1600" dirty="0"/>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Equilibrium in the Labor Market</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37424"/>
            <a:ext cx="8950561" cy="1415772"/>
          </a:xfrm>
          <a:prstGeom prst="rect">
            <a:avLst/>
          </a:prstGeom>
          <a:noFill/>
        </p:spPr>
        <p:txBody>
          <a:bodyPr wrap="square">
            <a:spAutoFit/>
          </a:bodyPr>
          <a:lstStyle/>
          <a:p>
            <a:pPr>
              <a:spcBef>
                <a:spcPts val="1200"/>
              </a:spcBef>
              <a:spcAft>
                <a:spcPts val="600"/>
              </a:spcAft>
            </a:pPr>
            <a:r>
              <a:rPr lang="en-US" sz="1400" dirty="0"/>
              <a:t>Like any other market, we have a negatively sloped inverse demand curve and a positively sloped inverse supply curve.  </a:t>
            </a:r>
          </a:p>
          <a:p>
            <a:pPr marL="285750" indent="-285750">
              <a:spcBef>
                <a:spcPts val="1200"/>
              </a:spcBef>
              <a:spcAft>
                <a:spcPts val="600"/>
              </a:spcAft>
              <a:buFont typeface="Arial" panose="020B0604020202020204" pitchFamily="34" charset="0"/>
              <a:buChar char="•"/>
            </a:pPr>
            <a:r>
              <a:rPr lang="en-US" sz="1400" dirty="0"/>
              <a:t>Equilibrium analysis is done the same way: where supply meets demand. </a:t>
            </a:r>
          </a:p>
          <a:p>
            <a:pPr marL="285750" indent="-285750">
              <a:spcBef>
                <a:spcPts val="1200"/>
              </a:spcBef>
              <a:spcAft>
                <a:spcPts val="600"/>
              </a:spcAft>
              <a:buFont typeface="Arial" panose="020B0604020202020204" pitchFamily="34" charset="0"/>
              <a:buChar char="•"/>
            </a:pPr>
            <a:r>
              <a:rPr lang="en-US" sz="1400" dirty="0"/>
              <a:t>All the tools we have covered apply here: elasticities, taxation, externalities. </a:t>
            </a:r>
          </a:p>
        </p:txBody>
      </p:sp>
      <p:grpSp>
        <p:nvGrpSpPr>
          <p:cNvPr id="9" name="Group 8">
            <a:extLst>
              <a:ext uri="{FF2B5EF4-FFF2-40B4-BE49-F238E27FC236}">
                <a16:creationId xmlns:a16="http://schemas.microsoft.com/office/drawing/2014/main" id="{E6679620-2433-EA5E-537E-CD09E67AE198}"/>
              </a:ext>
            </a:extLst>
          </p:cNvPr>
          <p:cNvGrpSpPr/>
          <p:nvPr/>
        </p:nvGrpSpPr>
        <p:grpSpPr>
          <a:xfrm>
            <a:off x="2439634" y="2106626"/>
            <a:ext cx="3697005" cy="2617880"/>
            <a:chOff x="-37748" y="496089"/>
            <a:chExt cx="6464577" cy="4348646"/>
          </a:xfrm>
        </p:grpSpPr>
        <p:grpSp>
          <p:nvGrpSpPr>
            <p:cNvPr id="10" name="Group 9">
              <a:extLst>
                <a:ext uri="{FF2B5EF4-FFF2-40B4-BE49-F238E27FC236}">
                  <a16:creationId xmlns:a16="http://schemas.microsoft.com/office/drawing/2014/main" id="{6B73C4AA-469A-15DE-28E8-573FB8807EDA}"/>
                </a:ext>
              </a:extLst>
            </p:cNvPr>
            <p:cNvGrpSpPr/>
            <p:nvPr/>
          </p:nvGrpSpPr>
          <p:grpSpPr>
            <a:xfrm>
              <a:off x="836132" y="692291"/>
              <a:ext cx="4952051" cy="3613864"/>
              <a:chOff x="4873502" y="1766761"/>
              <a:chExt cx="3502129" cy="2555753"/>
            </a:xfrm>
          </p:grpSpPr>
          <p:cxnSp>
            <p:nvCxnSpPr>
              <p:cNvPr id="16" name="Straight Arrow Connector 15">
                <a:extLst>
                  <a:ext uri="{FF2B5EF4-FFF2-40B4-BE49-F238E27FC236}">
                    <a16:creationId xmlns:a16="http://schemas.microsoft.com/office/drawing/2014/main" id="{34D148D5-C870-5BB6-3BC2-65C4BB632B9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5CA211A-7904-1D6E-7D55-D1F2BB0C21D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C576981-BFF3-3EFD-BB89-76889948FB94}"/>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3908BDDE-D86D-DA4C-605D-C6863346CE1E}"/>
                      </a:ext>
                    </a:extLst>
                  </p14:cNvPr>
                  <p14:cNvContentPartPr/>
                  <p14:nvPr/>
                </p14:nvContentPartPr>
                <p14:xfrm>
                  <a:off x="6022834" y="3055225"/>
                  <a:ext cx="284" cy="284"/>
                </p14:xfrm>
              </p:contentPart>
            </mc:Choice>
            <mc:Fallback xmlns="">
              <p:pic>
                <p:nvPicPr>
                  <p:cNvPr id="19" name="Ink 18">
                    <a:extLst>
                      <a:ext uri="{FF2B5EF4-FFF2-40B4-BE49-F238E27FC236}">
                        <a16:creationId xmlns:a16="http://schemas.microsoft.com/office/drawing/2014/main" id="{3908BDDE-D86D-DA4C-605D-C6863346CE1E}"/>
                      </a:ext>
                    </a:extLst>
                  </p:cNvPr>
                  <p:cNvPicPr/>
                  <p:nvPr/>
                </p:nvPicPr>
                <p:blipFill>
                  <a:blip r:embed="rId3"/>
                  <a:stretch>
                    <a:fillRect/>
                  </a:stretch>
                </p:blipFill>
                <p:spPr>
                  <a:xfrm>
                    <a:off x="6008634" y="2970025"/>
                    <a:ext cx="28400" cy="170400"/>
                  </a:xfrm>
                  <a:prstGeom prst="rect">
                    <a:avLst/>
                  </a:prstGeom>
                </p:spPr>
              </p:pic>
            </mc:Fallback>
          </mc:AlternateContent>
          <p:cxnSp>
            <p:nvCxnSpPr>
              <p:cNvPr id="4" name="Straight Connector 3">
                <a:extLst>
                  <a:ext uri="{FF2B5EF4-FFF2-40B4-BE49-F238E27FC236}">
                    <a16:creationId xmlns:a16="http://schemas.microsoft.com/office/drawing/2014/main" id="{4EEEC72A-244F-9E28-CB8C-B00C42840EA2}"/>
                  </a:ext>
                </a:extLst>
              </p:cNvPr>
              <p:cNvCxnSpPr>
                <a:cxnSpLocks/>
              </p:cNvCxnSpPr>
              <p:nvPr/>
            </p:nvCxnSpPr>
            <p:spPr>
              <a:xfrm flipV="1">
                <a:off x="4898813" y="1879739"/>
                <a:ext cx="3107621" cy="2161244"/>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4903A4D-EE2F-E9F2-8D07-642D0156DB6B}"/>
                    </a:ext>
                  </a:extLst>
                </p:cNvPr>
                <p:cNvSpPr txBox="1"/>
                <p:nvPr/>
              </p:nvSpPr>
              <p:spPr>
                <a:xfrm>
                  <a:off x="-37748" y="496089"/>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11" name="TextBox 10">
                  <a:extLst>
                    <a:ext uri="{FF2B5EF4-FFF2-40B4-BE49-F238E27FC236}">
                      <a16:creationId xmlns:a16="http://schemas.microsoft.com/office/drawing/2014/main" id="{54903A4D-EE2F-E9F2-8D07-642D0156DB6B}"/>
                    </a:ext>
                  </a:extLst>
                </p:cNvPr>
                <p:cNvSpPr txBox="1">
                  <a:spLocks noRot="1" noChangeAspect="1" noMove="1" noResize="1" noEditPoints="1" noAdjustHandles="1" noChangeArrowheads="1" noChangeShapeType="1" noTextEdit="1"/>
                </p:cNvSpPr>
                <p:nvPr/>
              </p:nvSpPr>
              <p:spPr>
                <a:xfrm>
                  <a:off x="-37748" y="496089"/>
                  <a:ext cx="996156" cy="7232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3CF4A8-64B1-2EAC-BE05-B3EA7399C46D}"/>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2" name="TextBox 11">
                  <a:extLst>
                    <a:ext uri="{FF2B5EF4-FFF2-40B4-BE49-F238E27FC236}">
                      <a16:creationId xmlns:a16="http://schemas.microsoft.com/office/drawing/2014/main" id="{3F3CF4A8-64B1-2EAC-BE05-B3EA7399C46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7006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Quick Policy Evaluation Examples</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37424"/>
            <a:ext cx="8950561" cy="523220"/>
          </a:xfrm>
          <a:prstGeom prst="rect">
            <a:avLst/>
          </a:prstGeom>
          <a:noFill/>
        </p:spPr>
        <p:txBody>
          <a:bodyPr wrap="square">
            <a:spAutoFit/>
          </a:bodyPr>
          <a:lstStyle/>
          <a:p>
            <a:pPr>
              <a:spcBef>
                <a:spcPts val="1200"/>
              </a:spcBef>
              <a:spcAft>
                <a:spcPts val="600"/>
              </a:spcAft>
            </a:pPr>
            <a:r>
              <a:rPr lang="en-US" sz="1400" dirty="0"/>
              <a:t>You are analyzing the labor market for nurses. </a:t>
            </a:r>
            <a:r>
              <a:rPr lang="en-US" sz="1400" u="sng" dirty="0"/>
              <a:t>A new hospital was built in town</a:t>
            </a:r>
            <a:r>
              <a:rPr lang="en-US" sz="1400" dirty="0"/>
              <a:t>. What is the prediction from our standard supply and demand model?  </a:t>
            </a:r>
          </a:p>
        </p:txBody>
      </p:sp>
      <p:grpSp>
        <p:nvGrpSpPr>
          <p:cNvPr id="24" name="Group 23">
            <a:extLst>
              <a:ext uri="{FF2B5EF4-FFF2-40B4-BE49-F238E27FC236}">
                <a16:creationId xmlns:a16="http://schemas.microsoft.com/office/drawing/2014/main" id="{FC6CFD43-1FD5-0EDA-03A9-D9961FB46559}"/>
              </a:ext>
            </a:extLst>
          </p:cNvPr>
          <p:cNvGrpSpPr/>
          <p:nvPr/>
        </p:nvGrpSpPr>
        <p:grpSpPr>
          <a:xfrm>
            <a:off x="-16968" y="1488469"/>
            <a:ext cx="4588967" cy="3309961"/>
            <a:chOff x="200294" y="1350091"/>
            <a:chExt cx="4588967" cy="3309961"/>
          </a:xfrm>
        </p:grpSpPr>
        <p:grpSp>
          <p:nvGrpSpPr>
            <p:cNvPr id="9" name="Group 8">
              <a:extLst>
                <a:ext uri="{FF2B5EF4-FFF2-40B4-BE49-F238E27FC236}">
                  <a16:creationId xmlns:a16="http://schemas.microsoft.com/office/drawing/2014/main" id="{E6679620-2433-EA5E-537E-CD09E67AE198}"/>
                </a:ext>
              </a:extLst>
            </p:cNvPr>
            <p:cNvGrpSpPr/>
            <p:nvPr/>
          </p:nvGrpSpPr>
          <p:grpSpPr>
            <a:xfrm>
              <a:off x="200294" y="1350091"/>
              <a:ext cx="4588967" cy="3309961"/>
              <a:chOff x="102296" y="511117"/>
              <a:chExt cx="6324533" cy="4333618"/>
            </a:xfrm>
          </p:grpSpPr>
          <p:grpSp>
            <p:nvGrpSpPr>
              <p:cNvPr id="10" name="Group 9">
                <a:extLst>
                  <a:ext uri="{FF2B5EF4-FFF2-40B4-BE49-F238E27FC236}">
                    <a16:creationId xmlns:a16="http://schemas.microsoft.com/office/drawing/2014/main" id="{6B73C4AA-469A-15DE-28E8-573FB8807EDA}"/>
                  </a:ext>
                </a:extLst>
              </p:cNvPr>
              <p:cNvGrpSpPr/>
              <p:nvPr/>
            </p:nvGrpSpPr>
            <p:grpSpPr>
              <a:xfrm>
                <a:off x="836132" y="692291"/>
                <a:ext cx="4952051" cy="3613864"/>
                <a:chOff x="4873502" y="1766761"/>
                <a:chExt cx="3502129" cy="2555753"/>
              </a:xfrm>
            </p:grpSpPr>
            <p:cxnSp>
              <p:nvCxnSpPr>
                <p:cNvPr id="16" name="Straight Arrow Connector 15">
                  <a:extLst>
                    <a:ext uri="{FF2B5EF4-FFF2-40B4-BE49-F238E27FC236}">
                      <a16:creationId xmlns:a16="http://schemas.microsoft.com/office/drawing/2014/main" id="{34D148D5-C870-5BB6-3BC2-65C4BB632B9A}"/>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5CA211A-7904-1D6E-7D55-D1F2BB0C21D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C576981-BFF3-3EFD-BB89-76889948FB94}"/>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19" name="Ink 18">
                      <a:extLst>
                        <a:ext uri="{FF2B5EF4-FFF2-40B4-BE49-F238E27FC236}">
                          <a16:creationId xmlns:a16="http://schemas.microsoft.com/office/drawing/2014/main" id="{3908BDDE-D86D-DA4C-605D-C6863346CE1E}"/>
                        </a:ext>
                      </a:extLst>
                    </p14:cNvPr>
                    <p14:cNvContentPartPr/>
                    <p14:nvPr/>
                  </p14:nvContentPartPr>
                  <p14:xfrm>
                    <a:off x="6022834" y="3055225"/>
                    <a:ext cx="284" cy="284"/>
                  </p14:xfrm>
                </p:contentPart>
              </mc:Choice>
              <mc:Fallback xmlns="">
                <p:pic>
                  <p:nvPicPr>
                    <p:cNvPr id="19" name="Ink 18">
                      <a:extLst>
                        <a:ext uri="{FF2B5EF4-FFF2-40B4-BE49-F238E27FC236}">
                          <a16:creationId xmlns:a16="http://schemas.microsoft.com/office/drawing/2014/main" id="{3908BDDE-D86D-DA4C-605D-C6863346CE1E}"/>
                        </a:ext>
                      </a:extLst>
                    </p:cNvPr>
                    <p:cNvPicPr/>
                    <p:nvPr/>
                  </p:nvPicPr>
                  <p:blipFill>
                    <a:blip r:embed="rId3"/>
                    <a:stretch>
                      <a:fillRect/>
                    </a:stretch>
                  </p:blipFill>
                  <p:spPr>
                    <a:xfrm>
                      <a:off x="6008634" y="2970025"/>
                      <a:ext cx="28400" cy="170400"/>
                    </a:xfrm>
                    <a:prstGeom prst="rect">
                      <a:avLst/>
                    </a:prstGeom>
                  </p:spPr>
                </p:pic>
              </mc:Fallback>
            </mc:AlternateContent>
            <p:cxnSp>
              <p:nvCxnSpPr>
                <p:cNvPr id="4" name="Straight Connector 3">
                  <a:extLst>
                    <a:ext uri="{FF2B5EF4-FFF2-40B4-BE49-F238E27FC236}">
                      <a16:creationId xmlns:a16="http://schemas.microsoft.com/office/drawing/2014/main" id="{4EEEC72A-244F-9E28-CB8C-B00C42840EA2}"/>
                    </a:ext>
                  </a:extLst>
                </p:cNvPr>
                <p:cNvCxnSpPr>
                  <a:cxnSpLocks/>
                </p:cNvCxnSpPr>
                <p:nvPr/>
              </p:nvCxnSpPr>
              <p:spPr>
                <a:xfrm flipV="1">
                  <a:off x="4894889" y="2139492"/>
                  <a:ext cx="2644542" cy="20441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0207396-E480-A1F7-520E-725046FA2234}"/>
                    </a:ext>
                  </a:extLst>
                </p:cNvPr>
                <p:cNvCxnSpPr>
                  <a:cxnSpLocks/>
                </p:cNvCxnSpPr>
                <p:nvPr/>
              </p:nvCxnSpPr>
              <p:spPr>
                <a:xfrm>
                  <a:off x="5271798" y="2123817"/>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4903A4D-EE2F-E9F2-8D07-642D0156DB6B}"/>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11" name="TextBox 10">
                    <a:extLst>
                      <a:ext uri="{FF2B5EF4-FFF2-40B4-BE49-F238E27FC236}">
                        <a16:creationId xmlns:a16="http://schemas.microsoft.com/office/drawing/2014/main" id="{54903A4D-EE2F-E9F2-8D07-642D0156DB6B}"/>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F3CF4A8-64B1-2EAC-BE05-B3EA7399C46D}"/>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12" name="TextBox 11">
                    <a:extLst>
                      <a:ext uri="{FF2B5EF4-FFF2-40B4-BE49-F238E27FC236}">
                        <a16:creationId xmlns:a16="http://schemas.microsoft.com/office/drawing/2014/main" id="{3F3CF4A8-64B1-2EAC-BE05-B3EA7399C46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CF71F16-4A7D-755E-B467-70C7648156A1}"/>
                      </a:ext>
                    </a:extLst>
                  </p:cNvPr>
                  <p:cNvSpPr txBox="1"/>
                  <p:nvPr/>
                </p:nvSpPr>
                <p:spPr>
                  <a:xfrm>
                    <a:off x="102296" y="2624167"/>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0" name="TextBox 19">
                    <a:extLst>
                      <a:ext uri="{FF2B5EF4-FFF2-40B4-BE49-F238E27FC236}">
                        <a16:creationId xmlns:a16="http://schemas.microsoft.com/office/drawing/2014/main" id="{DCF71F16-4A7D-755E-B467-70C7648156A1}"/>
                      </a:ext>
                    </a:extLst>
                  </p:cNvPr>
                  <p:cNvSpPr txBox="1">
                    <a:spLocks noRot="1" noChangeAspect="1" noMove="1" noResize="1" noEditPoints="1" noAdjustHandles="1" noChangeArrowheads="1" noChangeShapeType="1" noTextEdit="1"/>
                  </p:cNvSpPr>
                  <p:nvPr/>
                </p:nvSpPr>
                <p:spPr>
                  <a:xfrm>
                    <a:off x="102296" y="2624167"/>
                    <a:ext cx="996156" cy="483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95378AF-5BE6-C73F-BE54-BC8F75F6BB40}"/>
                      </a:ext>
                    </a:extLst>
                  </p:cNvPr>
                  <p:cNvSpPr txBox="1"/>
                  <p:nvPr/>
                </p:nvSpPr>
                <p:spPr>
                  <a:xfrm>
                    <a:off x="1963624" y="430615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F95378AF-5BE6-C73F-BE54-BC8F75F6BB40}"/>
                      </a:ext>
                    </a:extLst>
                  </p:cNvPr>
                  <p:cNvSpPr txBox="1">
                    <a:spLocks noRot="1" noChangeAspect="1" noMove="1" noResize="1" noEditPoints="1" noAdjustHandles="1" noChangeArrowheads="1" noChangeShapeType="1" noTextEdit="1"/>
                  </p:cNvSpPr>
                  <p:nvPr/>
                </p:nvSpPr>
                <p:spPr>
                  <a:xfrm>
                    <a:off x="1963624" y="4306156"/>
                    <a:ext cx="996156" cy="483554"/>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467E75-02B5-07BE-78A8-88116B5ACE6A}"/>
                      </a:ext>
                    </a:extLst>
                  </p:cNvPr>
                  <p:cNvSpPr txBox="1"/>
                  <p:nvPr/>
                </p:nvSpPr>
                <p:spPr>
                  <a:xfrm>
                    <a:off x="4343945" y="83106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𝑠</m:t>
                              </m:r>
                            </m:sub>
                          </m:sSub>
                        </m:oMath>
                      </m:oMathPara>
                    </a14:m>
                    <a:endParaRPr lang="en-US" dirty="0"/>
                  </a:p>
                </p:txBody>
              </p:sp>
            </mc:Choice>
            <mc:Fallback xmlns="">
              <p:sp>
                <p:nvSpPr>
                  <p:cNvPr id="22" name="TextBox 21">
                    <a:extLst>
                      <a:ext uri="{FF2B5EF4-FFF2-40B4-BE49-F238E27FC236}">
                        <a16:creationId xmlns:a16="http://schemas.microsoft.com/office/drawing/2014/main" id="{AA467E75-02B5-07BE-78A8-88116B5ACE6A}"/>
                      </a:ext>
                    </a:extLst>
                  </p:cNvPr>
                  <p:cNvSpPr txBox="1">
                    <a:spLocks noRot="1" noChangeAspect="1" noMove="1" noResize="1" noEditPoints="1" noAdjustHandles="1" noChangeArrowheads="1" noChangeShapeType="1" noTextEdit="1"/>
                  </p:cNvSpPr>
                  <p:nvPr/>
                </p:nvSpPr>
                <p:spPr>
                  <a:xfrm>
                    <a:off x="4343945" y="831064"/>
                    <a:ext cx="996156" cy="483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5D2AFAF-7CFB-369E-D057-05BD51C7B4B3}"/>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r>
                                <a:rPr lang="en-US" b="0" i="1" smtClean="0">
                                  <a:latin typeface="Cambria Math" panose="02040503050406030204" pitchFamily="18" charset="0"/>
                                </a:rPr>
                                <m:t>0</m:t>
                              </m:r>
                            </m:sub>
                          </m:sSub>
                        </m:oMath>
                      </m:oMathPara>
                    </a14:m>
                    <a:endParaRPr lang="en-US" dirty="0"/>
                  </a:p>
                </p:txBody>
              </p:sp>
            </mc:Choice>
            <mc:Fallback xmlns="">
              <p:sp>
                <p:nvSpPr>
                  <p:cNvPr id="23" name="TextBox 22">
                    <a:extLst>
                      <a:ext uri="{FF2B5EF4-FFF2-40B4-BE49-F238E27FC236}">
                        <a16:creationId xmlns:a16="http://schemas.microsoft.com/office/drawing/2014/main" id="{35D2AFAF-7CFB-369E-D057-05BD51C7B4B3}"/>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9"/>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789E863-DF44-475F-2194-09FE454D9E9F}"/>
                      </a:ext>
                    </a:extLst>
                  </p:cNvPr>
                  <p:cNvSpPr txBox="1"/>
                  <p:nvPr/>
                </p:nvSpPr>
                <p:spPr>
                  <a:xfrm>
                    <a:off x="115078" y="2226314"/>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1</m:t>
                              </m:r>
                            </m:sub>
                          </m:sSub>
                        </m:oMath>
                      </m:oMathPara>
                    </a14:m>
                    <a:endParaRPr lang="en-US" dirty="0"/>
                  </a:p>
                </p:txBody>
              </p:sp>
            </mc:Choice>
            <mc:Fallback xmlns="">
              <p:sp>
                <p:nvSpPr>
                  <p:cNvPr id="30" name="TextBox 29">
                    <a:extLst>
                      <a:ext uri="{FF2B5EF4-FFF2-40B4-BE49-F238E27FC236}">
                        <a16:creationId xmlns:a16="http://schemas.microsoft.com/office/drawing/2014/main" id="{2789E863-DF44-475F-2194-09FE454D9E9F}"/>
                      </a:ext>
                    </a:extLst>
                  </p:cNvPr>
                  <p:cNvSpPr txBox="1">
                    <a:spLocks noRot="1" noChangeAspect="1" noMove="1" noResize="1" noEditPoints="1" noAdjustHandles="1" noChangeArrowheads="1" noChangeShapeType="1" noTextEdit="1"/>
                  </p:cNvSpPr>
                  <p:nvPr/>
                </p:nvSpPr>
                <p:spPr>
                  <a:xfrm>
                    <a:off x="115078" y="2226314"/>
                    <a:ext cx="996156" cy="483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CCDBB3A-9F9A-22A9-7B10-6C110D7123EE}"/>
                      </a:ext>
                    </a:extLst>
                  </p:cNvPr>
                  <p:cNvSpPr txBox="1"/>
                  <p:nvPr/>
                </p:nvSpPr>
                <p:spPr>
                  <a:xfrm>
                    <a:off x="2511699" y="426895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1</m:t>
                              </m:r>
                            </m:sub>
                          </m:sSub>
                        </m:oMath>
                      </m:oMathPara>
                    </a14:m>
                    <a:endParaRPr lang="en-US" dirty="0"/>
                  </a:p>
                </p:txBody>
              </p:sp>
            </mc:Choice>
            <mc:Fallback xmlns="">
              <p:sp>
                <p:nvSpPr>
                  <p:cNvPr id="31" name="TextBox 30">
                    <a:extLst>
                      <a:ext uri="{FF2B5EF4-FFF2-40B4-BE49-F238E27FC236}">
                        <a16:creationId xmlns:a16="http://schemas.microsoft.com/office/drawing/2014/main" id="{DCCDBB3A-9F9A-22A9-7B10-6C110D7123EE}"/>
                      </a:ext>
                    </a:extLst>
                  </p:cNvPr>
                  <p:cNvSpPr txBox="1">
                    <a:spLocks noRot="1" noChangeAspect="1" noMove="1" noResize="1" noEditPoints="1" noAdjustHandles="1" noChangeArrowheads="1" noChangeShapeType="1" noTextEdit="1"/>
                  </p:cNvSpPr>
                  <p:nvPr/>
                </p:nvSpPr>
                <p:spPr>
                  <a:xfrm>
                    <a:off x="2511699" y="4268959"/>
                    <a:ext cx="996156" cy="483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4EA4963-6D1E-9D9A-D914-0961AA41EACD}"/>
                      </a:ext>
                    </a:extLst>
                  </p:cNvPr>
                  <p:cNvSpPr txBox="1"/>
                  <p:nvPr/>
                </p:nvSpPr>
                <p:spPr>
                  <a:xfrm>
                    <a:off x="4343945" y="346482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r>
                                <a:rPr lang="en-US" b="0" i="1" smtClean="0">
                                  <a:latin typeface="Cambria Math" panose="02040503050406030204" pitchFamily="18" charset="0"/>
                                </a:rPr>
                                <m:t>1</m:t>
                              </m:r>
                            </m:sub>
                          </m:sSub>
                        </m:oMath>
                      </m:oMathPara>
                    </a14:m>
                    <a:endParaRPr lang="en-US" dirty="0"/>
                  </a:p>
                </p:txBody>
              </p:sp>
            </mc:Choice>
            <mc:Fallback xmlns="">
              <p:sp>
                <p:nvSpPr>
                  <p:cNvPr id="32" name="TextBox 31">
                    <a:extLst>
                      <a:ext uri="{FF2B5EF4-FFF2-40B4-BE49-F238E27FC236}">
                        <a16:creationId xmlns:a16="http://schemas.microsoft.com/office/drawing/2014/main" id="{14EA4963-6D1E-9D9A-D914-0961AA41EACD}"/>
                      </a:ext>
                    </a:extLst>
                  </p:cNvPr>
                  <p:cNvSpPr txBox="1">
                    <a:spLocks noRot="1" noChangeAspect="1" noMove="1" noResize="1" noEditPoints="1" noAdjustHandles="1" noChangeArrowheads="1" noChangeShapeType="1" noTextEdit="1"/>
                  </p:cNvSpPr>
                  <p:nvPr/>
                </p:nvSpPr>
                <p:spPr>
                  <a:xfrm>
                    <a:off x="4343945" y="3464829"/>
                    <a:ext cx="996156" cy="483554"/>
                  </a:xfrm>
                  <a:prstGeom prst="rect">
                    <a:avLst/>
                  </a:prstGeom>
                  <a:blipFill>
                    <a:blip r:embed="rId12"/>
                    <a:stretch>
                      <a:fillRect b="-1639"/>
                    </a:stretch>
                  </a:blipFill>
                </p:spPr>
                <p:txBody>
                  <a:bodyPr/>
                  <a:lstStyle/>
                  <a:p>
                    <a:r>
                      <a:rPr lang="en-US">
                        <a:noFill/>
                      </a:rPr>
                      <a:t> </a:t>
                    </a:r>
                  </a:p>
                </p:txBody>
              </p:sp>
            </mc:Fallback>
          </mc:AlternateContent>
        </p:grpSp>
        <p:cxnSp>
          <p:nvCxnSpPr>
            <p:cNvPr id="7" name="Straight Connector 6">
              <a:extLst>
                <a:ext uri="{FF2B5EF4-FFF2-40B4-BE49-F238E27FC236}">
                  <a16:creationId xmlns:a16="http://schemas.microsoft.com/office/drawing/2014/main" id="{7D64CFC2-4FCB-9BC9-AC91-C6010D3709F1}"/>
                </a:ext>
              </a:extLst>
            </p:cNvPr>
            <p:cNvCxnSpPr>
              <a:cxnSpLocks/>
            </p:cNvCxnSpPr>
            <p:nvPr/>
          </p:nvCxnSpPr>
          <p:spPr>
            <a:xfrm flipV="1">
              <a:off x="1885234" y="3189377"/>
              <a:ext cx="0" cy="105931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9ECC1A6-4C99-5988-F983-C386B6BD0CA4}"/>
                </a:ext>
              </a:extLst>
            </p:cNvPr>
            <p:cNvCxnSpPr>
              <a:cxnSpLocks/>
            </p:cNvCxnSpPr>
            <p:nvPr/>
          </p:nvCxnSpPr>
          <p:spPr>
            <a:xfrm>
              <a:off x="754696" y="3189377"/>
              <a:ext cx="1157541"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A132552-ECBA-8B5C-43F0-86288F8B62BA}"/>
                </a:ext>
              </a:extLst>
            </p:cNvPr>
            <p:cNvCxnSpPr>
              <a:cxnSpLocks/>
            </p:cNvCxnSpPr>
            <p:nvPr/>
          </p:nvCxnSpPr>
          <p:spPr>
            <a:xfrm flipV="1">
              <a:off x="2282907" y="2872497"/>
              <a:ext cx="0" cy="137619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E8990B1-A185-5587-945F-007F35577AFA}"/>
                </a:ext>
              </a:extLst>
            </p:cNvPr>
            <p:cNvCxnSpPr>
              <a:cxnSpLocks/>
            </p:cNvCxnSpPr>
            <p:nvPr/>
          </p:nvCxnSpPr>
          <p:spPr>
            <a:xfrm>
              <a:off x="723504" y="2872497"/>
              <a:ext cx="1586406"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DBD69C93-8F57-A920-E062-3218D2EF463F}"/>
              </a:ext>
            </a:extLst>
          </p:cNvPr>
          <p:cNvSpPr txBox="1"/>
          <p:nvPr/>
        </p:nvSpPr>
        <p:spPr>
          <a:xfrm>
            <a:off x="4374876" y="1611056"/>
            <a:ext cx="4752239" cy="252376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Which curve is shifting? </a:t>
            </a:r>
          </a:p>
          <a:p>
            <a:pPr marL="285750" indent="-285750">
              <a:spcBef>
                <a:spcPts val="1200"/>
              </a:spcBef>
              <a:spcAft>
                <a:spcPts val="600"/>
              </a:spcAft>
              <a:buFont typeface="Arial" panose="020B0604020202020204" pitchFamily="34" charset="0"/>
              <a:buChar char="•"/>
            </a:pPr>
            <a:r>
              <a:rPr lang="en-US" sz="1400" i="1" dirty="0"/>
              <a:t>Labor demand</a:t>
            </a:r>
          </a:p>
          <a:p>
            <a:pPr marL="285750" indent="-285750">
              <a:spcBef>
                <a:spcPts val="1200"/>
              </a:spcBef>
              <a:spcAft>
                <a:spcPts val="600"/>
              </a:spcAft>
              <a:buFont typeface="Arial" panose="020B0604020202020204" pitchFamily="34" charset="0"/>
              <a:buChar char="•"/>
            </a:pPr>
            <a:r>
              <a:rPr lang="en-US" sz="1400" dirty="0"/>
              <a:t>On which direction? </a:t>
            </a:r>
          </a:p>
          <a:p>
            <a:pPr marL="285750" indent="-285750">
              <a:spcBef>
                <a:spcPts val="1200"/>
              </a:spcBef>
              <a:spcAft>
                <a:spcPts val="600"/>
              </a:spcAft>
              <a:buFont typeface="Arial" panose="020B0604020202020204" pitchFamily="34" charset="0"/>
              <a:buChar char="•"/>
            </a:pPr>
            <a:r>
              <a:rPr lang="en-US" sz="1400" i="1" dirty="0"/>
              <a:t>Shifts to the right. </a:t>
            </a:r>
          </a:p>
          <a:p>
            <a:pPr marL="285750" indent="-285750">
              <a:spcBef>
                <a:spcPts val="1200"/>
              </a:spcBef>
              <a:spcAft>
                <a:spcPts val="600"/>
              </a:spcAft>
              <a:buFont typeface="Arial" panose="020B0604020202020204" pitchFamily="34" charset="0"/>
              <a:buChar char="•"/>
            </a:pPr>
            <a:r>
              <a:rPr lang="en-US" sz="1400" dirty="0"/>
              <a:t>Everything else constant, equilibrium wage for nurses increases, and the number of nurses hired increases as well. </a:t>
            </a:r>
          </a:p>
        </p:txBody>
      </p:sp>
    </p:spTree>
    <p:extLst>
      <p:ext uri="{BB962C8B-B14F-4D97-AF65-F5344CB8AC3E}">
        <p14:creationId xmlns:p14="http://schemas.microsoft.com/office/powerpoint/2010/main" val="212008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Quick Policy Evaluation Examples</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37424"/>
            <a:ext cx="8950561" cy="738664"/>
          </a:xfrm>
          <a:prstGeom prst="rect">
            <a:avLst/>
          </a:prstGeom>
          <a:noFill/>
        </p:spPr>
        <p:txBody>
          <a:bodyPr wrap="square">
            <a:spAutoFit/>
          </a:bodyPr>
          <a:lstStyle/>
          <a:p>
            <a:pPr>
              <a:spcBef>
                <a:spcPts val="1200"/>
              </a:spcBef>
              <a:spcAft>
                <a:spcPts val="600"/>
              </a:spcAft>
            </a:pPr>
            <a:r>
              <a:rPr lang="en-US" sz="1400" dirty="0"/>
              <a:t>You are analyzing the labor market for actors/actresses. </a:t>
            </a:r>
            <a:r>
              <a:rPr lang="en-US" sz="1400" u="sng" dirty="0"/>
              <a:t>With the rise of social media, there was an increase of content creators that are trying to make it in the movie business.</a:t>
            </a:r>
            <a:r>
              <a:rPr lang="en-US" sz="1400" dirty="0"/>
              <a:t> What is the prediction from our standard supply and demand model? </a:t>
            </a:r>
          </a:p>
        </p:txBody>
      </p:sp>
      <p:grpSp>
        <p:nvGrpSpPr>
          <p:cNvPr id="45" name="Group 44">
            <a:extLst>
              <a:ext uri="{FF2B5EF4-FFF2-40B4-BE49-F238E27FC236}">
                <a16:creationId xmlns:a16="http://schemas.microsoft.com/office/drawing/2014/main" id="{A07A7255-D171-9096-6618-139BF6077E54}"/>
              </a:ext>
            </a:extLst>
          </p:cNvPr>
          <p:cNvGrpSpPr/>
          <p:nvPr/>
        </p:nvGrpSpPr>
        <p:grpSpPr>
          <a:xfrm>
            <a:off x="-41185" y="1436540"/>
            <a:ext cx="4613184" cy="3361890"/>
            <a:chOff x="176077" y="1298162"/>
            <a:chExt cx="4613184" cy="3361890"/>
          </a:xfrm>
        </p:grpSpPr>
        <p:grpSp>
          <p:nvGrpSpPr>
            <p:cNvPr id="46" name="Group 45">
              <a:extLst>
                <a:ext uri="{FF2B5EF4-FFF2-40B4-BE49-F238E27FC236}">
                  <a16:creationId xmlns:a16="http://schemas.microsoft.com/office/drawing/2014/main" id="{E32B719D-2BBA-5EF0-6B7F-2C01E599D593}"/>
                </a:ext>
              </a:extLst>
            </p:cNvPr>
            <p:cNvGrpSpPr/>
            <p:nvPr/>
          </p:nvGrpSpPr>
          <p:grpSpPr>
            <a:xfrm>
              <a:off x="176077" y="1298162"/>
              <a:ext cx="4613184" cy="3361890"/>
              <a:chOff x="68920" y="443128"/>
              <a:chExt cx="6357909" cy="4401607"/>
            </a:xfrm>
          </p:grpSpPr>
          <p:grpSp>
            <p:nvGrpSpPr>
              <p:cNvPr id="51" name="Group 50">
                <a:extLst>
                  <a:ext uri="{FF2B5EF4-FFF2-40B4-BE49-F238E27FC236}">
                    <a16:creationId xmlns:a16="http://schemas.microsoft.com/office/drawing/2014/main" id="{01CAF9D6-EED0-2478-6657-CFF4130636B5}"/>
                  </a:ext>
                </a:extLst>
              </p:cNvPr>
              <p:cNvGrpSpPr/>
              <p:nvPr/>
            </p:nvGrpSpPr>
            <p:grpSpPr>
              <a:xfrm>
                <a:off x="836132" y="692291"/>
                <a:ext cx="4952051" cy="3613864"/>
                <a:chOff x="4873502" y="1766761"/>
                <a:chExt cx="3502129" cy="2555753"/>
              </a:xfrm>
            </p:grpSpPr>
            <p:cxnSp>
              <p:nvCxnSpPr>
                <p:cNvPr id="61" name="Straight Arrow Connector 60">
                  <a:extLst>
                    <a:ext uri="{FF2B5EF4-FFF2-40B4-BE49-F238E27FC236}">
                      <a16:creationId xmlns:a16="http://schemas.microsoft.com/office/drawing/2014/main" id="{3F066747-5BC3-7F21-F552-1120F2F3C55D}"/>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7FA8A4C-AB4D-6C68-71D7-B4FB455E2BBC}"/>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E15092F-E308-195C-35B6-B8A04B11DE49}"/>
                    </a:ext>
                  </a:extLst>
                </p:cNvPr>
                <p:cNvCxnSpPr>
                  <a:cxnSpLocks/>
                </p:cNvCxnSpPr>
                <p:nvPr/>
              </p:nvCxnSpPr>
              <p:spPr>
                <a:xfrm>
                  <a:off x="4884195" y="2417224"/>
                  <a:ext cx="2300820" cy="1905289"/>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4" name="Ink 63">
                      <a:extLst>
                        <a:ext uri="{FF2B5EF4-FFF2-40B4-BE49-F238E27FC236}">
                          <a16:creationId xmlns:a16="http://schemas.microsoft.com/office/drawing/2014/main" id="{BE7BCC5C-14D7-E22A-481E-2ED713A0A574}"/>
                        </a:ext>
                      </a:extLst>
                    </p14:cNvPr>
                    <p14:cNvContentPartPr/>
                    <p14:nvPr/>
                  </p14:nvContentPartPr>
                  <p14:xfrm>
                    <a:off x="6022834" y="3055225"/>
                    <a:ext cx="284" cy="284"/>
                  </p14:xfrm>
                </p:contentPart>
              </mc:Choice>
              <mc:Fallback xmlns="">
                <p:pic>
                  <p:nvPicPr>
                    <p:cNvPr id="64" name="Ink 63">
                      <a:extLst>
                        <a:ext uri="{FF2B5EF4-FFF2-40B4-BE49-F238E27FC236}">
                          <a16:creationId xmlns:a16="http://schemas.microsoft.com/office/drawing/2014/main" id="{BE7BCC5C-14D7-E22A-481E-2ED713A0A574}"/>
                        </a:ext>
                      </a:extLst>
                    </p:cNvPr>
                    <p:cNvPicPr/>
                    <p:nvPr/>
                  </p:nvPicPr>
                  <p:blipFill>
                    <a:blip r:embed="rId3"/>
                    <a:stretch>
                      <a:fillRect/>
                    </a:stretch>
                  </p:blipFill>
                  <p:spPr>
                    <a:xfrm>
                      <a:off x="6008634" y="2970025"/>
                      <a:ext cx="28400" cy="170400"/>
                    </a:xfrm>
                    <a:prstGeom prst="rect">
                      <a:avLst/>
                    </a:prstGeom>
                  </p:spPr>
                </p:pic>
              </mc:Fallback>
            </mc:AlternateContent>
            <p:cxnSp>
              <p:nvCxnSpPr>
                <p:cNvPr id="65" name="Straight Connector 64">
                  <a:extLst>
                    <a:ext uri="{FF2B5EF4-FFF2-40B4-BE49-F238E27FC236}">
                      <a16:creationId xmlns:a16="http://schemas.microsoft.com/office/drawing/2014/main" id="{7F94C494-B6E5-FFA3-952C-6A13F0E44255}"/>
                    </a:ext>
                  </a:extLst>
                </p:cNvPr>
                <p:cNvCxnSpPr>
                  <a:cxnSpLocks/>
                </p:cNvCxnSpPr>
                <p:nvPr/>
              </p:nvCxnSpPr>
              <p:spPr>
                <a:xfrm flipV="1">
                  <a:off x="4899690" y="1894377"/>
                  <a:ext cx="2644542" cy="2044155"/>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6A310365-2C08-8330-59D2-245040567ED5}"/>
                    </a:ext>
                  </a:extLst>
                </p:cNvPr>
                <p:cNvCxnSpPr>
                  <a:cxnSpLocks/>
                </p:cNvCxnSpPr>
                <p:nvPr/>
              </p:nvCxnSpPr>
              <p:spPr>
                <a:xfrm flipV="1">
                  <a:off x="4902997" y="2266110"/>
                  <a:ext cx="2755629" cy="2053222"/>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101322-24C9-FC05-4E2F-7E3A06596576}"/>
                      </a:ext>
                    </a:extLst>
                  </p:cNvPr>
                  <p:cNvSpPr txBox="1"/>
                  <p:nvPr/>
                </p:nvSpPr>
                <p:spPr>
                  <a:xfrm>
                    <a:off x="148953" y="511117"/>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52" name="TextBox 51">
                    <a:extLst>
                      <a:ext uri="{FF2B5EF4-FFF2-40B4-BE49-F238E27FC236}">
                        <a16:creationId xmlns:a16="http://schemas.microsoft.com/office/drawing/2014/main" id="{78101322-24C9-FC05-4E2F-7E3A06596576}"/>
                      </a:ext>
                    </a:extLst>
                  </p:cNvPr>
                  <p:cNvSpPr txBox="1">
                    <a:spLocks noRot="1" noChangeAspect="1" noMove="1" noResize="1" noEditPoints="1" noAdjustHandles="1" noChangeArrowheads="1" noChangeShapeType="1" noTextEdit="1"/>
                  </p:cNvSpPr>
                  <p:nvPr/>
                </p:nvSpPr>
                <p:spPr>
                  <a:xfrm>
                    <a:off x="148953" y="511117"/>
                    <a:ext cx="996156" cy="7232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80D42D0-1B2D-22A2-3926-38C7D3A3898D}"/>
                      </a:ext>
                    </a:extLst>
                  </p:cNvPr>
                  <p:cNvSpPr txBox="1"/>
                  <p:nvPr/>
                </p:nvSpPr>
                <p:spPr>
                  <a:xfrm>
                    <a:off x="5430673" y="4121486"/>
                    <a:ext cx="996156" cy="7232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53" name="TextBox 52">
                    <a:extLst>
                      <a:ext uri="{FF2B5EF4-FFF2-40B4-BE49-F238E27FC236}">
                        <a16:creationId xmlns:a16="http://schemas.microsoft.com/office/drawing/2014/main" id="{080D42D0-1B2D-22A2-3926-38C7D3A3898D}"/>
                      </a:ext>
                    </a:extLst>
                  </p:cNvPr>
                  <p:cNvSpPr txBox="1">
                    <a:spLocks noRot="1" noChangeAspect="1" noMove="1" noResize="1" noEditPoints="1" noAdjustHandles="1" noChangeArrowheads="1" noChangeShapeType="1" noTextEdit="1"/>
                  </p:cNvSpPr>
                  <p:nvPr/>
                </p:nvSpPr>
                <p:spPr>
                  <a:xfrm>
                    <a:off x="5430673" y="4121486"/>
                    <a:ext cx="996156" cy="7232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FD7FB1AC-D2B9-09E9-668A-6E3DF3612212}"/>
                      </a:ext>
                    </a:extLst>
                  </p:cNvPr>
                  <p:cNvSpPr txBox="1"/>
                  <p:nvPr/>
                </p:nvSpPr>
                <p:spPr>
                  <a:xfrm>
                    <a:off x="68920" y="2288098"/>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54" name="TextBox 53">
                    <a:extLst>
                      <a:ext uri="{FF2B5EF4-FFF2-40B4-BE49-F238E27FC236}">
                        <a16:creationId xmlns:a16="http://schemas.microsoft.com/office/drawing/2014/main" id="{FD7FB1AC-D2B9-09E9-668A-6E3DF3612212}"/>
                      </a:ext>
                    </a:extLst>
                  </p:cNvPr>
                  <p:cNvSpPr txBox="1">
                    <a:spLocks noRot="1" noChangeAspect="1" noMove="1" noResize="1" noEditPoints="1" noAdjustHandles="1" noChangeArrowheads="1" noChangeShapeType="1" noTextEdit="1"/>
                  </p:cNvSpPr>
                  <p:nvPr/>
                </p:nvSpPr>
                <p:spPr>
                  <a:xfrm>
                    <a:off x="68920" y="2288098"/>
                    <a:ext cx="996156" cy="483554"/>
                  </a:xfrm>
                  <a:prstGeom prst="rect">
                    <a:avLst/>
                  </a:prstGeom>
                  <a:blipFill>
                    <a:blip r:embed="rId6"/>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B592B43-EA0A-8DB4-BCC2-F30370D6DCF7}"/>
                      </a:ext>
                    </a:extLst>
                  </p:cNvPr>
                  <p:cNvSpPr txBox="1"/>
                  <p:nvPr/>
                </p:nvSpPr>
                <p:spPr>
                  <a:xfrm>
                    <a:off x="1733627" y="4217568"/>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0</m:t>
                              </m:r>
                            </m:sub>
                          </m:sSub>
                        </m:oMath>
                      </m:oMathPara>
                    </a14:m>
                    <a:endParaRPr lang="en-US" dirty="0"/>
                  </a:p>
                </p:txBody>
              </p:sp>
            </mc:Choice>
            <mc:Fallback xmlns="">
              <p:sp>
                <p:nvSpPr>
                  <p:cNvPr id="55" name="TextBox 54">
                    <a:extLst>
                      <a:ext uri="{FF2B5EF4-FFF2-40B4-BE49-F238E27FC236}">
                        <a16:creationId xmlns:a16="http://schemas.microsoft.com/office/drawing/2014/main" id="{4B592B43-EA0A-8DB4-BCC2-F30370D6DCF7}"/>
                      </a:ext>
                    </a:extLst>
                  </p:cNvPr>
                  <p:cNvSpPr txBox="1">
                    <a:spLocks noRot="1" noChangeAspect="1" noMove="1" noResize="1" noEditPoints="1" noAdjustHandles="1" noChangeArrowheads="1" noChangeShapeType="1" noTextEdit="1"/>
                  </p:cNvSpPr>
                  <p:nvPr/>
                </p:nvSpPr>
                <p:spPr>
                  <a:xfrm>
                    <a:off x="1733627" y="4217568"/>
                    <a:ext cx="996156" cy="483554"/>
                  </a:xfrm>
                  <a:prstGeom prst="rect">
                    <a:avLst/>
                  </a:prstGeom>
                  <a:blipFill>
                    <a:blip r:embed="rId7"/>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754DBC6-A87E-0DD9-7C00-36D445AABAB4}"/>
                      </a:ext>
                    </a:extLst>
                  </p:cNvPr>
                  <p:cNvSpPr txBox="1"/>
                  <p:nvPr/>
                </p:nvSpPr>
                <p:spPr>
                  <a:xfrm>
                    <a:off x="4502638" y="1052760"/>
                    <a:ext cx="996156" cy="5147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sub>
                          </m:sSub>
                        </m:oMath>
                      </m:oMathPara>
                    </a14:m>
                    <a:endParaRPr lang="en-US" dirty="0"/>
                  </a:p>
                </p:txBody>
              </p:sp>
            </mc:Choice>
            <mc:Fallback xmlns="">
              <p:sp>
                <p:nvSpPr>
                  <p:cNvPr id="56" name="TextBox 55">
                    <a:extLst>
                      <a:ext uri="{FF2B5EF4-FFF2-40B4-BE49-F238E27FC236}">
                        <a16:creationId xmlns:a16="http://schemas.microsoft.com/office/drawing/2014/main" id="{F754DBC6-A87E-0DD9-7C00-36D445AABAB4}"/>
                      </a:ext>
                    </a:extLst>
                  </p:cNvPr>
                  <p:cNvSpPr txBox="1">
                    <a:spLocks noRot="1" noChangeAspect="1" noMove="1" noResize="1" noEditPoints="1" noAdjustHandles="1" noChangeArrowheads="1" noChangeShapeType="1" noTextEdit="1"/>
                  </p:cNvSpPr>
                  <p:nvPr/>
                </p:nvSpPr>
                <p:spPr>
                  <a:xfrm>
                    <a:off x="4502638" y="1052760"/>
                    <a:ext cx="996156" cy="5147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2B6679E9-E600-8405-CA01-9950922C9F21}"/>
                      </a:ext>
                    </a:extLst>
                  </p:cNvPr>
                  <p:cNvSpPr txBox="1"/>
                  <p:nvPr/>
                </p:nvSpPr>
                <p:spPr>
                  <a:xfrm>
                    <a:off x="3795871" y="387970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𝑑</m:t>
                              </m:r>
                              <m:r>
                                <a:rPr lang="en-US" b="0" i="1" smtClean="0">
                                  <a:latin typeface="Cambria Math" panose="02040503050406030204" pitchFamily="18" charset="0"/>
                                </a:rPr>
                                <m:t>0</m:t>
                              </m:r>
                            </m:sub>
                          </m:sSub>
                        </m:oMath>
                      </m:oMathPara>
                    </a14:m>
                    <a:endParaRPr lang="en-US" dirty="0"/>
                  </a:p>
                </p:txBody>
              </p:sp>
            </mc:Choice>
            <mc:Fallback xmlns="">
              <p:sp>
                <p:nvSpPr>
                  <p:cNvPr id="57" name="TextBox 56">
                    <a:extLst>
                      <a:ext uri="{FF2B5EF4-FFF2-40B4-BE49-F238E27FC236}">
                        <a16:creationId xmlns:a16="http://schemas.microsoft.com/office/drawing/2014/main" id="{2B6679E9-E600-8405-CA01-9950922C9F21}"/>
                      </a:ext>
                    </a:extLst>
                  </p:cNvPr>
                  <p:cNvSpPr txBox="1">
                    <a:spLocks noRot="1" noChangeAspect="1" noMove="1" noResize="1" noEditPoints="1" noAdjustHandles="1" noChangeArrowheads="1" noChangeShapeType="1" noTextEdit="1"/>
                  </p:cNvSpPr>
                  <p:nvPr/>
                </p:nvSpPr>
                <p:spPr>
                  <a:xfrm>
                    <a:off x="3795871" y="3879709"/>
                    <a:ext cx="996156" cy="483554"/>
                  </a:xfrm>
                  <a:prstGeom prst="rect">
                    <a:avLst/>
                  </a:prstGeom>
                  <a:blipFill>
                    <a:blip r:embed="rId9"/>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A80DABD-603D-A66F-16D7-66A18AFE6CD9}"/>
                      </a:ext>
                    </a:extLst>
                  </p:cNvPr>
                  <p:cNvSpPr txBox="1"/>
                  <p:nvPr/>
                </p:nvSpPr>
                <p:spPr>
                  <a:xfrm>
                    <a:off x="115077" y="2752979"/>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𝑤</m:t>
                              </m:r>
                            </m:e>
                            <m:sub>
                              <m:r>
                                <a:rPr lang="en-US" sz="1800" b="0" i="1" smtClean="0">
                                  <a:latin typeface="Cambria Math" panose="02040503050406030204" pitchFamily="18" charset="0"/>
                                  <a:cs typeface="Times New Roman" panose="02020603050405020304" pitchFamily="18" charset="0"/>
                                </a:rPr>
                                <m:t>1</m:t>
                              </m:r>
                            </m:sub>
                          </m:sSub>
                        </m:oMath>
                      </m:oMathPara>
                    </a14:m>
                    <a:endParaRPr lang="en-US" dirty="0"/>
                  </a:p>
                </p:txBody>
              </p:sp>
            </mc:Choice>
            <mc:Fallback xmlns="">
              <p:sp>
                <p:nvSpPr>
                  <p:cNvPr id="58" name="TextBox 57">
                    <a:extLst>
                      <a:ext uri="{FF2B5EF4-FFF2-40B4-BE49-F238E27FC236}">
                        <a16:creationId xmlns:a16="http://schemas.microsoft.com/office/drawing/2014/main" id="{DA80DABD-603D-A66F-16D7-66A18AFE6CD9}"/>
                      </a:ext>
                    </a:extLst>
                  </p:cNvPr>
                  <p:cNvSpPr txBox="1">
                    <a:spLocks noRot="1" noChangeAspect="1" noMove="1" noResize="1" noEditPoints="1" noAdjustHandles="1" noChangeArrowheads="1" noChangeShapeType="1" noTextEdit="1"/>
                  </p:cNvSpPr>
                  <p:nvPr/>
                </p:nvSpPr>
                <p:spPr>
                  <a:xfrm>
                    <a:off x="115077" y="2752979"/>
                    <a:ext cx="996156" cy="483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876675D-44E1-1272-C89B-C1C650D660CC}"/>
                      </a:ext>
                    </a:extLst>
                  </p:cNvPr>
                  <p:cNvSpPr txBox="1"/>
                  <p:nvPr/>
                </p:nvSpPr>
                <p:spPr>
                  <a:xfrm>
                    <a:off x="2204429" y="4279936"/>
                    <a:ext cx="996156" cy="483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𝑙</m:t>
                              </m:r>
                            </m:e>
                            <m:sub>
                              <m:r>
                                <a:rPr lang="en-US" sz="1800" b="0" i="1" smtClean="0">
                                  <a:latin typeface="Cambria Math" panose="02040503050406030204" pitchFamily="18" charset="0"/>
                                  <a:cs typeface="Times New Roman" panose="02020603050405020304" pitchFamily="18" charset="0"/>
                                </a:rPr>
                                <m:t>1</m:t>
                              </m:r>
                            </m:sub>
                          </m:sSub>
                        </m:oMath>
                      </m:oMathPara>
                    </a14:m>
                    <a:endParaRPr lang="en-US" dirty="0"/>
                  </a:p>
                </p:txBody>
              </p:sp>
            </mc:Choice>
            <mc:Fallback xmlns="">
              <p:sp>
                <p:nvSpPr>
                  <p:cNvPr id="59" name="TextBox 58">
                    <a:extLst>
                      <a:ext uri="{FF2B5EF4-FFF2-40B4-BE49-F238E27FC236}">
                        <a16:creationId xmlns:a16="http://schemas.microsoft.com/office/drawing/2014/main" id="{E876675D-44E1-1272-C89B-C1C650D660CC}"/>
                      </a:ext>
                    </a:extLst>
                  </p:cNvPr>
                  <p:cNvSpPr txBox="1">
                    <a:spLocks noRot="1" noChangeAspect="1" noMove="1" noResize="1" noEditPoints="1" noAdjustHandles="1" noChangeArrowheads="1" noChangeShapeType="1" noTextEdit="1"/>
                  </p:cNvSpPr>
                  <p:nvPr/>
                </p:nvSpPr>
                <p:spPr>
                  <a:xfrm>
                    <a:off x="2204429" y="4279936"/>
                    <a:ext cx="996156" cy="483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62A938C-7E95-D146-C06A-F8A56F65E199}"/>
                      </a:ext>
                    </a:extLst>
                  </p:cNvPr>
                  <p:cNvSpPr txBox="1"/>
                  <p:nvPr/>
                </p:nvSpPr>
                <p:spPr>
                  <a:xfrm>
                    <a:off x="4327194" y="443128"/>
                    <a:ext cx="996156" cy="5167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sub>
                          </m:sSub>
                        </m:oMath>
                      </m:oMathPara>
                    </a14:m>
                    <a:endParaRPr lang="en-US" dirty="0"/>
                  </a:p>
                </p:txBody>
              </p:sp>
            </mc:Choice>
            <mc:Fallback xmlns="">
              <p:sp>
                <p:nvSpPr>
                  <p:cNvPr id="60" name="TextBox 59">
                    <a:extLst>
                      <a:ext uri="{FF2B5EF4-FFF2-40B4-BE49-F238E27FC236}">
                        <a16:creationId xmlns:a16="http://schemas.microsoft.com/office/drawing/2014/main" id="{362A938C-7E95-D146-C06A-F8A56F65E199}"/>
                      </a:ext>
                    </a:extLst>
                  </p:cNvPr>
                  <p:cNvSpPr txBox="1">
                    <a:spLocks noRot="1" noChangeAspect="1" noMove="1" noResize="1" noEditPoints="1" noAdjustHandles="1" noChangeArrowheads="1" noChangeShapeType="1" noTextEdit="1"/>
                  </p:cNvSpPr>
                  <p:nvPr/>
                </p:nvSpPr>
                <p:spPr>
                  <a:xfrm>
                    <a:off x="4327194" y="443128"/>
                    <a:ext cx="996156" cy="516715"/>
                  </a:xfrm>
                  <a:prstGeom prst="rect">
                    <a:avLst/>
                  </a:prstGeom>
                  <a:blipFill>
                    <a:blip r:embed="rId12"/>
                    <a:stretch>
                      <a:fillRect/>
                    </a:stretch>
                  </a:blipFill>
                </p:spPr>
                <p:txBody>
                  <a:bodyPr/>
                  <a:lstStyle/>
                  <a:p>
                    <a:r>
                      <a:rPr lang="en-US">
                        <a:noFill/>
                      </a:rPr>
                      <a:t> </a:t>
                    </a:r>
                  </a:p>
                </p:txBody>
              </p:sp>
            </mc:Fallback>
          </mc:AlternateContent>
        </p:grpSp>
        <p:cxnSp>
          <p:nvCxnSpPr>
            <p:cNvPr id="47" name="Straight Connector 46">
              <a:extLst>
                <a:ext uri="{FF2B5EF4-FFF2-40B4-BE49-F238E27FC236}">
                  <a16:creationId xmlns:a16="http://schemas.microsoft.com/office/drawing/2014/main" id="{A089CFC3-EEC3-14AE-3DEF-BE81DA31D450}"/>
                </a:ext>
              </a:extLst>
            </p:cNvPr>
            <p:cNvCxnSpPr>
              <a:cxnSpLocks/>
            </p:cNvCxnSpPr>
            <p:nvPr/>
          </p:nvCxnSpPr>
          <p:spPr>
            <a:xfrm flipV="1">
              <a:off x="2007154" y="3261106"/>
              <a:ext cx="0" cy="95917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64212753-7C4E-EC2C-5D8A-9DF0AD26346F}"/>
                </a:ext>
              </a:extLst>
            </p:cNvPr>
            <p:cNvCxnSpPr>
              <a:cxnSpLocks/>
            </p:cNvCxnSpPr>
            <p:nvPr/>
          </p:nvCxnSpPr>
          <p:spPr>
            <a:xfrm>
              <a:off x="766481" y="3270657"/>
              <a:ext cx="1157541"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F888CE87-C652-D928-5C49-64B6B931B1C7}"/>
                </a:ext>
              </a:extLst>
            </p:cNvPr>
            <p:cNvCxnSpPr>
              <a:cxnSpLocks/>
            </p:cNvCxnSpPr>
            <p:nvPr/>
          </p:nvCxnSpPr>
          <p:spPr>
            <a:xfrm flipV="1">
              <a:off x="1725564" y="2997611"/>
              <a:ext cx="0" cy="120746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D84E5FFB-400A-061A-45AF-BB9CF14C218F}"/>
                </a:ext>
              </a:extLst>
            </p:cNvPr>
            <p:cNvCxnSpPr>
              <a:cxnSpLocks/>
            </p:cNvCxnSpPr>
            <p:nvPr/>
          </p:nvCxnSpPr>
          <p:spPr>
            <a:xfrm flipV="1">
              <a:off x="732752" y="3018359"/>
              <a:ext cx="992812" cy="1110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68" name="TextBox 67">
            <a:extLst>
              <a:ext uri="{FF2B5EF4-FFF2-40B4-BE49-F238E27FC236}">
                <a16:creationId xmlns:a16="http://schemas.microsoft.com/office/drawing/2014/main" id="{C311215A-FC2E-83FB-8EC3-C0C93184F681}"/>
              </a:ext>
            </a:extLst>
          </p:cNvPr>
          <p:cNvSpPr txBox="1"/>
          <p:nvPr/>
        </p:nvSpPr>
        <p:spPr>
          <a:xfrm>
            <a:off x="4374876" y="1611056"/>
            <a:ext cx="4752239" cy="2523768"/>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Which curve is shifting? </a:t>
            </a:r>
          </a:p>
          <a:p>
            <a:pPr marL="285750" indent="-285750">
              <a:spcBef>
                <a:spcPts val="1200"/>
              </a:spcBef>
              <a:spcAft>
                <a:spcPts val="600"/>
              </a:spcAft>
              <a:buFont typeface="Arial" panose="020B0604020202020204" pitchFamily="34" charset="0"/>
              <a:buChar char="•"/>
            </a:pPr>
            <a:r>
              <a:rPr lang="en-US" sz="1400" i="1" dirty="0"/>
              <a:t>Labor supply</a:t>
            </a:r>
          </a:p>
          <a:p>
            <a:pPr marL="285750" indent="-285750">
              <a:spcBef>
                <a:spcPts val="1200"/>
              </a:spcBef>
              <a:spcAft>
                <a:spcPts val="600"/>
              </a:spcAft>
              <a:buFont typeface="Arial" panose="020B0604020202020204" pitchFamily="34" charset="0"/>
              <a:buChar char="•"/>
            </a:pPr>
            <a:r>
              <a:rPr lang="en-US" sz="1400" dirty="0"/>
              <a:t>On which direction? </a:t>
            </a:r>
          </a:p>
          <a:p>
            <a:pPr marL="285750" indent="-285750">
              <a:spcBef>
                <a:spcPts val="1200"/>
              </a:spcBef>
              <a:spcAft>
                <a:spcPts val="600"/>
              </a:spcAft>
              <a:buFont typeface="Arial" panose="020B0604020202020204" pitchFamily="34" charset="0"/>
              <a:buChar char="•"/>
            </a:pPr>
            <a:r>
              <a:rPr lang="en-US" sz="1400" i="1" dirty="0"/>
              <a:t>Shifts to the right. </a:t>
            </a:r>
          </a:p>
          <a:p>
            <a:pPr marL="285750" indent="-285750">
              <a:spcBef>
                <a:spcPts val="1200"/>
              </a:spcBef>
              <a:spcAft>
                <a:spcPts val="600"/>
              </a:spcAft>
              <a:buFont typeface="Arial" panose="020B0604020202020204" pitchFamily="34" charset="0"/>
              <a:buChar char="•"/>
            </a:pPr>
            <a:r>
              <a:rPr lang="en-US" sz="1400" dirty="0"/>
              <a:t>Everything else constant, equilibrium wage for actors decreases, and the number of people hired in this market increases. </a:t>
            </a:r>
          </a:p>
        </p:txBody>
      </p:sp>
    </p:spTree>
    <p:extLst>
      <p:ext uri="{BB962C8B-B14F-4D97-AF65-F5344CB8AC3E}">
        <p14:creationId xmlns:p14="http://schemas.microsoft.com/office/powerpoint/2010/main" val="112593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Quick Policy Evaluation Examples</a:t>
            </a:r>
          </a:p>
        </p:txBody>
      </p:sp>
      <p:sp>
        <p:nvSpPr>
          <p:cNvPr id="2" name="TextBox 1">
            <a:extLst>
              <a:ext uri="{FF2B5EF4-FFF2-40B4-BE49-F238E27FC236}">
                <a16:creationId xmlns:a16="http://schemas.microsoft.com/office/drawing/2014/main" id="{AE85A1BC-ECCD-0117-5B00-98A696AFC568}"/>
              </a:ext>
            </a:extLst>
          </p:cNvPr>
          <p:cNvSpPr txBox="1"/>
          <p:nvPr/>
        </p:nvSpPr>
        <p:spPr>
          <a:xfrm>
            <a:off x="96719" y="637424"/>
            <a:ext cx="8950561" cy="523220"/>
          </a:xfrm>
          <a:prstGeom prst="rect">
            <a:avLst/>
          </a:prstGeom>
          <a:noFill/>
        </p:spPr>
        <p:txBody>
          <a:bodyPr wrap="square">
            <a:spAutoFit/>
          </a:bodyPr>
          <a:lstStyle/>
          <a:p>
            <a:pPr>
              <a:spcBef>
                <a:spcPts val="1200"/>
              </a:spcBef>
              <a:spcAft>
                <a:spcPts val="600"/>
              </a:spcAft>
            </a:pPr>
            <a:r>
              <a:rPr lang="en-US" sz="1400" dirty="0"/>
              <a:t>There is a negative externality in the market for fish due to pollution in the river. We know this means there is fish underproduction (i.e. free-market exchange leads to a quantity lower than the efficient one). </a:t>
            </a:r>
          </a:p>
        </p:txBody>
      </p:sp>
      <p:sp>
        <p:nvSpPr>
          <p:cNvPr id="28" name="TextBox 27">
            <a:extLst>
              <a:ext uri="{FF2B5EF4-FFF2-40B4-BE49-F238E27FC236}">
                <a16:creationId xmlns:a16="http://schemas.microsoft.com/office/drawing/2014/main" id="{DBD69C93-8F57-A920-E062-3218D2EF463F}"/>
              </a:ext>
            </a:extLst>
          </p:cNvPr>
          <p:cNvSpPr txBox="1"/>
          <p:nvPr/>
        </p:nvSpPr>
        <p:spPr>
          <a:xfrm>
            <a:off x="250614" y="1417588"/>
            <a:ext cx="8876502" cy="297004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What are this policy's effects on fishermen's labor market? </a:t>
            </a:r>
          </a:p>
          <a:p>
            <a:pPr marL="285750" indent="-285750">
              <a:spcBef>
                <a:spcPts val="1200"/>
              </a:spcBef>
              <a:spcAft>
                <a:spcPts val="600"/>
              </a:spcAft>
              <a:buFont typeface="Arial" panose="020B0604020202020204" pitchFamily="34" charset="0"/>
              <a:buChar char="•"/>
            </a:pPr>
            <a:r>
              <a:rPr lang="en-US" sz="1400" dirty="0"/>
              <a:t>Labor and output are always positively related. </a:t>
            </a:r>
          </a:p>
          <a:p>
            <a:pPr marL="285750" indent="-285750">
              <a:spcBef>
                <a:spcPts val="1200"/>
              </a:spcBef>
              <a:spcAft>
                <a:spcPts val="600"/>
              </a:spcAft>
              <a:buFont typeface="Arial" panose="020B0604020202020204" pitchFamily="34" charset="0"/>
              <a:buChar char="•"/>
            </a:pPr>
            <a:r>
              <a:rPr lang="en-US" sz="1400" dirty="0"/>
              <a:t>If firms are producing below their optimal level, that means they are also hiring below their optimal level. </a:t>
            </a:r>
          </a:p>
          <a:p>
            <a:pPr marL="285750" indent="-285750">
              <a:spcBef>
                <a:spcPts val="1200"/>
              </a:spcBef>
              <a:spcAft>
                <a:spcPts val="600"/>
              </a:spcAft>
              <a:buFont typeface="Arial" panose="020B0604020202020204" pitchFamily="34" charset="0"/>
              <a:buChar char="•"/>
            </a:pPr>
            <a:r>
              <a:rPr lang="en-US" sz="1400" dirty="0"/>
              <a:t>Hence, fishermen’s labor supply is below its efficient level. </a:t>
            </a:r>
          </a:p>
          <a:p>
            <a:pPr marL="285750" indent="-285750">
              <a:spcBef>
                <a:spcPts val="1200"/>
              </a:spcBef>
              <a:spcAft>
                <a:spcPts val="600"/>
              </a:spcAft>
              <a:buFont typeface="Arial" panose="020B0604020202020204" pitchFamily="34" charset="0"/>
              <a:buChar char="•"/>
            </a:pPr>
            <a:r>
              <a:rPr lang="en-US" sz="1400" dirty="0"/>
              <a:t>If the government intervenes and solves the externality, what happens to the number of fishermen hired in equilibrium? </a:t>
            </a:r>
          </a:p>
          <a:p>
            <a:pPr marL="285750" indent="-285750">
              <a:spcBef>
                <a:spcPts val="1200"/>
              </a:spcBef>
              <a:spcAft>
                <a:spcPts val="600"/>
              </a:spcAft>
              <a:buFont typeface="Arial" panose="020B0604020202020204" pitchFamily="34" charset="0"/>
              <a:buChar char="•"/>
            </a:pPr>
            <a:r>
              <a:rPr lang="en-US" sz="1400" dirty="0"/>
              <a:t>It increases! If the externality is solved, then more fish is required. Thus, there is an increase in the demand for fishermen, which leads to a larger number of people hired in the economy. </a:t>
            </a:r>
          </a:p>
        </p:txBody>
      </p:sp>
    </p:spTree>
    <p:extLst>
      <p:ext uri="{BB962C8B-B14F-4D97-AF65-F5344CB8AC3E}">
        <p14:creationId xmlns:p14="http://schemas.microsoft.com/office/powerpoint/2010/main" val="227401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CB12EE-BC16-FA24-6BAF-D90C5DCE3FC2}"/>
              </a:ext>
            </a:extLst>
          </p:cNvPr>
          <p:cNvSpPr>
            <a:spLocks noGrp="1"/>
          </p:cNvSpPr>
          <p:nvPr>
            <p:ph type="ctrTitle"/>
          </p:nvPr>
        </p:nvSpPr>
        <p:spPr>
          <a:xfrm>
            <a:off x="0" y="0"/>
            <a:ext cx="9144000" cy="699065"/>
          </a:xfrm>
        </p:spPr>
        <p:txBody>
          <a:bodyPr/>
          <a:lstStyle/>
          <a:p>
            <a:r>
              <a:rPr lang="en-US" dirty="0">
                <a:solidFill>
                  <a:schemeClr val="tx1"/>
                </a:solidFill>
              </a:rPr>
              <a:t>Unemployment</a:t>
            </a:r>
          </a:p>
        </p:txBody>
      </p:sp>
      <p:sp>
        <p:nvSpPr>
          <p:cNvPr id="4" name="TextBox 3">
            <a:extLst>
              <a:ext uri="{FF2B5EF4-FFF2-40B4-BE49-F238E27FC236}">
                <a16:creationId xmlns:a16="http://schemas.microsoft.com/office/drawing/2014/main" id="{0D0162C8-8035-38A6-9B52-B1EE19199BFF}"/>
              </a:ext>
            </a:extLst>
          </p:cNvPr>
          <p:cNvSpPr txBox="1"/>
          <p:nvPr/>
        </p:nvSpPr>
        <p:spPr>
          <a:xfrm>
            <a:off x="42204" y="1215354"/>
            <a:ext cx="4866957" cy="2939266"/>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Unemployment means that there are people willing and able to work that are not being hired. </a:t>
            </a:r>
          </a:p>
          <a:p>
            <a:pPr marL="285750" indent="-285750">
              <a:spcBef>
                <a:spcPts val="1200"/>
              </a:spcBef>
              <a:spcAft>
                <a:spcPts val="600"/>
              </a:spcAft>
              <a:buFont typeface="Arial" panose="020B0604020202020204" pitchFamily="34" charset="0"/>
              <a:buChar char="•"/>
            </a:pPr>
            <a:r>
              <a:rPr lang="en-US" sz="1400" dirty="0"/>
              <a:t>In its most basic version, it means there is excess supply. The quantity of labor supplied is larger than the quantity of labor demanded. </a:t>
            </a:r>
          </a:p>
          <a:p>
            <a:pPr marL="285750" indent="-285750">
              <a:spcBef>
                <a:spcPts val="1200"/>
              </a:spcBef>
              <a:spcAft>
                <a:spcPts val="600"/>
              </a:spcAft>
              <a:buFont typeface="Arial" panose="020B0604020202020204" pitchFamily="34" charset="0"/>
              <a:buChar char="•"/>
            </a:pPr>
            <a:r>
              <a:rPr lang="en-US" sz="1400" dirty="0"/>
              <a:t>We can address excess supply by either: </a:t>
            </a:r>
            <a:r>
              <a:rPr lang="en-US" sz="1400" dirty="0" err="1"/>
              <a:t>i</a:t>
            </a:r>
            <a:r>
              <a:rPr lang="en-US" sz="1400" dirty="0"/>
              <a:t>) decreasing labor supply; ii) increasing labor demand. </a:t>
            </a:r>
          </a:p>
          <a:p>
            <a:pPr marL="285750" indent="-285750">
              <a:spcBef>
                <a:spcPts val="1200"/>
              </a:spcBef>
              <a:spcAft>
                <a:spcPts val="600"/>
              </a:spcAft>
              <a:buFont typeface="Arial" panose="020B0604020202020204" pitchFamily="34" charset="0"/>
              <a:buChar char="•"/>
            </a:pPr>
            <a:r>
              <a:rPr lang="en-US" sz="1400" dirty="0"/>
              <a:t>Most government policies work through the second channel: fostering firm’s willingness to hire at competitive wages. </a:t>
            </a:r>
          </a:p>
        </p:txBody>
      </p:sp>
      <p:grpSp>
        <p:nvGrpSpPr>
          <p:cNvPr id="65" name="Group 64">
            <a:extLst>
              <a:ext uri="{FF2B5EF4-FFF2-40B4-BE49-F238E27FC236}">
                <a16:creationId xmlns:a16="http://schemas.microsoft.com/office/drawing/2014/main" id="{BA1511CE-5E9D-812D-C8E3-C63D06EFAF3E}"/>
              </a:ext>
            </a:extLst>
          </p:cNvPr>
          <p:cNvGrpSpPr/>
          <p:nvPr/>
        </p:nvGrpSpPr>
        <p:grpSpPr>
          <a:xfrm>
            <a:off x="4721428" y="645978"/>
            <a:ext cx="4422571" cy="3772888"/>
            <a:chOff x="4721428" y="645978"/>
            <a:chExt cx="4422571" cy="3772888"/>
          </a:xfrm>
        </p:grpSpPr>
        <p:cxnSp>
          <p:nvCxnSpPr>
            <p:cNvPr id="19" name="Straight Arrow Connector 18">
              <a:extLst>
                <a:ext uri="{FF2B5EF4-FFF2-40B4-BE49-F238E27FC236}">
                  <a16:creationId xmlns:a16="http://schemas.microsoft.com/office/drawing/2014/main" id="{BB56C2EB-B0ED-4AE7-F1A8-BE2CBF73AD08}"/>
                </a:ext>
              </a:extLst>
            </p:cNvPr>
            <p:cNvCxnSpPr>
              <a:cxnSpLocks/>
            </p:cNvCxnSpPr>
            <p:nvPr/>
          </p:nvCxnSpPr>
          <p:spPr>
            <a:xfrm flipV="1">
              <a:off x="5186255" y="1138241"/>
              <a:ext cx="0" cy="306807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571F5FD-1667-674B-E43C-8D96A7A5965A}"/>
                </a:ext>
              </a:extLst>
            </p:cNvPr>
            <p:cNvCxnSpPr>
              <a:cxnSpLocks/>
            </p:cNvCxnSpPr>
            <p:nvPr/>
          </p:nvCxnSpPr>
          <p:spPr>
            <a:xfrm>
              <a:off x="5175523" y="4206311"/>
              <a:ext cx="351514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21" name="Ink 20">
                  <a:extLst>
                    <a:ext uri="{FF2B5EF4-FFF2-40B4-BE49-F238E27FC236}">
                      <a16:creationId xmlns:a16="http://schemas.microsoft.com/office/drawing/2014/main" id="{72F1BCDF-3272-92FF-B4D8-1B0411E0F76B}"/>
                    </a:ext>
                  </a:extLst>
                </p14:cNvPr>
                <p14:cNvContentPartPr/>
                <p14:nvPr/>
              </p14:nvContentPartPr>
              <p14:xfrm>
                <a:off x="6329126" y="2684987"/>
                <a:ext cx="285" cy="341"/>
              </p14:xfrm>
            </p:contentPart>
          </mc:Choice>
          <mc:Fallback xmlns="">
            <p:pic>
              <p:nvPicPr>
                <p:cNvPr id="21" name="Ink 20">
                  <a:extLst>
                    <a:ext uri="{FF2B5EF4-FFF2-40B4-BE49-F238E27FC236}">
                      <a16:creationId xmlns:a16="http://schemas.microsoft.com/office/drawing/2014/main" id="{72F1BCDF-3272-92FF-B4D8-1B0411E0F76B}"/>
                    </a:ext>
                  </a:extLst>
                </p:cNvPr>
                <p:cNvPicPr/>
                <p:nvPr/>
              </p:nvPicPr>
              <p:blipFill>
                <a:blip r:embed="rId3"/>
                <a:stretch>
                  <a:fillRect/>
                </a:stretch>
              </p:blipFill>
              <p:spPr>
                <a:xfrm>
                  <a:off x="6314876" y="2582687"/>
                  <a:ext cx="28500" cy="204600"/>
                </a:xfrm>
                <a:prstGeom prst="rect">
                  <a:avLst/>
                </a:prstGeom>
              </p:spPr>
            </p:pic>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63EE999-265D-13F6-9810-1C3C45D1DCE1}"/>
                    </a:ext>
                  </a:extLst>
                </p:cNvPr>
                <p:cNvSpPr txBox="1"/>
                <p:nvPr/>
              </p:nvSpPr>
              <p:spPr>
                <a:xfrm>
                  <a:off x="8436892" y="4049534"/>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𝑙</m:t>
                        </m:r>
                      </m:oMath>
                    </m:oMathPara>
                  </a14:m>
                  <a:endParaRPr lang="en-US" dirty="0"/>
                </a:p>
              </p:txBody>
            </p:sp>
          </mc:Choice>
          <mc:Fallback xmlns="">
            <p:sp>
              <p:nvSpPr>
                <p:cNvPr id="22" name="TextBox 21">
                  <a:extLst>
                    <a:ext uri="{FF2B5EF4-FFF2-40B4-BE49-F238E27FC236}">
                      <a16:creationId xmlns:a16="http://schemas.microsoft.com/office/drawing/2014/main" id="{C63EE999-265D-13F6-9810-1C3C45D1DCE1}"/>
                    </a:ext>
                  </a:extLst>
                </p:cNvPr>
                <p:cNvSpPr txBox="1">
                  <a:spLocks noRot="1" noChangeAspect="1" noMove="1" noResize="1" noEditPoints="1" noAdjustHandles="1" noChangeArrowheads="1" noChangeShapeType="1" noTextEdit="1"/>
                </p:cNvSpPr>
                <p:nvPr/>
              </p:nvSpPr>
              <p:spPr>
                <a:xfrm>
                  <a:off x="8436892" y="4049534"/>
                  <a:ext cx="707107" cy="369332"/>
                </a:xfrm>
                <a:prstGeom prst="rect">
                  <a:avLst/>
                </a:prstGeom>
                <a:blipFill>
                  <a:blip r:embed="rId4"/>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6F2FE746-6775-1884-84D7-F2E9888F959C}"/>
                </a:ext>
              </a:extLst>
            </p:cNvPr>
            <p:cNvSpPr txBox="1"/>
            <p:nvPr/>
          </p:nvSpPr>
          <p:spPr>
            <a:xfrm>
              <a:off x="5082846" y="645978"/>
              <a:ext cx="3445009" cy="369332"/>
            </a:xfrm>
            <a:prstGeom prst="rect">
              <a:avLst/>
            </a:prstGeom>
            <a:noFill/>
          </p:spPr>
          <p:txBody>
            <a:bodyPr wrap="square">
              <a:spAutoFit/>
            </a:bodyPr>
            <a:lstStyle/>
            <a:p>
              <a:pPr marL="0" indent="0" algn="ctr">
                <a:buClr>
                  <a:srgbClr val="690304"/>
                </a:buClr>
                <a:buNone/>
              </a:pPr>
              <a:r>
                <a:rPr lang="en-US" sz="1800" b="1" dirty="0">
                  <a:latin typeface="+mn-lt"/>
                  <a:cs typeface="Times New Roman" panose="02020603050405020304" pitchFamily="18" charset="0"/>
                </a:rPr>
                <a:t>Labor Market</a:t>
              </a:r>
            </a:p>
          </p:txBody>
        </p:sp>
        <p:grpSp>
          <p:nvGrpSpPr>
            <p:cNvPr id="25" name="Group 24">
              <a:extLst>
                <a:ext uri="{FF2B5EF4-FFF2-40B4-BE49-F238E27FC236}">
                  <a16:creationId xmlns:a16="http://schemas.microsoft.com/office/drawing/2014/main" id="{A09C8B0F-7525-6139-88C7-2ADD9E8E62EA}"/>
                </a:ext>
              </a:extLst>
            </p:cNvPr>
            <p:cNvGrpSpPr/>
            <p:nvPr/>
          </p:nvGrpSpPr>
          <p:grpSpPr>
            <a:xfrm>
              <a:off x="4721428" y="959531"/>
              <a:ext cx="3909946" cy="3263348"/>
              <a:chOff x="4721428" y="959531"/>
              <a:chExt cx="3909946" cy="3263348"/>
            </a:xfrm>
          </p:grpSpPr>
          <p:cxnSp>
            <p:nvCxnSpPr>
              <p:cNvPr id="26" name="Straight Connector 25">
                <a:extLst>
                  <a:ext uri="{FF2B5EF4-FFF2-40B4-BE49-F238E27FC236}">
                    <a16:creationId xmlns:a16="http://schemas.microsoft.com/office/drawing/2014/main" id="{084C1656-3A69-A5FE-123F-E08DA8FFE42D}"/>
                  </a:ext>
                </a:extLst>
              </p:cNvPr>
              <p:cNvCxnSpPr>
                <a:cxnSpLocks/>
              </p:cNvCxnSpPr>
              <p:nvPr/>
            </p:nvCxnSpPr>
            <p:spPr>
              <a:xfrm flipH="1">
                <a:off x="5193868" y="2842401"/>
                <a:ext cx="1233397"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E553112-BE47-35CB-4367-7C0A149BAEF6}"/>
                  </a:ext>
                </a:extLst>
              </p:cNvPr>
              <p:cNvCxnSpPr>
                <a:cxnSpLocks/>
              </p:cNvCxnSpPr>
              <p:nvPr/>
            </p:nvCxnSpPr>
            <p:spPr>
              <a:xfrm flipV="1">
                <a:off x="6453628" y="2842401"/>
                <a:ext cx="0" cy="1321256"/>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50AD7F75-B76F-5E39-5D3B-5FB36B47F1E6}"/>
                  </a:ext>
                </a:extLst>
              </p:cNvPr>
              <p:cNvGrpSpPr/>
              <p:nvPr/>
            </p:nvGrpSpPr>
            <p:grpSpPr>
              <a:xfrm>
                <a:off x="4721428" y="959531"/>
                <a:ext cx="3909946" cy="3263348"/>
                <a:chOff x="4721428" y="959531"/>
                <a:chExt cx="3909946" cy="3263348"/>
              </a:xfrm>
            </p:grpSpPr>
            <p:grpSp>
              <p:nvGrpSpPr>
                <p:cNvPr id="30" name="Group 29">
                  <a:extLst>
                    <a:ext uri="{FF2B5EF4-FFF2-40B4-BE49-F238E27FC236}">
                      <a16:creationId xmlns:a16="http://schemas.microsoft.com/office/drawing/2014/main" id="{E24063C3-053C-FC07-EAC4-71B7E7A7FEDE}"/>
                    </a:ext>
                  </a:extLst>
                </p:cNvPr>
                <p:cNvGrpSpPr/>
                <p:nvPr/>
              </p:nvGrpSpPr>
              <p:grpSpPr>
                <a:xfrm>
                  <a:off x="5175523" y="1409454"/>
                  <a:ext cx="3455851" cy="2524282"/>
                  <a:chOff x="3685569" y="1115792"/>
                  <a:chExt cx="4868522" cy="2973337"/>
                </a:xfrm>
              </p:grpSpPr>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BC3475F-389F-B18B-86EA-A50F7CCD1604}"/>
                          </a:ext>
                        </a:extLst>
                      </p:cNvPr>
                      <p:cNvSpPr txBox="1"/>
                      <p:nvPr/>
                    </p:nvSpPr>
                    <p:spPr>
                      <a:xfrm>
                        <a:off x="7557935" y="1309847"/>
                        <a:ext cx="9961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𝑆𝑢𝑝𝑝𝑙𝑦</m:t>
                              </m:r>
                            </m:oMath>
                          </m:oMathPara>
                        </a14:m>
                        <a:endParaRPr lang="en-US" sz="1400" dirty="0">
                          <a:solidFill>
                            <a:schemeClr val="tx1"/>
                          </a:solidFill>
                        </a:endParaRPr>
                      </a:p>
                    </p:txBody>
                  </p:sp>
                </mc:Choice>
                <mc:Fallback xmlns="">
                  <p:sp>
                    <p:nvSpPr>
                      <p:cNvPr id="44" name="TextBox 43">
                        <a:extLst>
                          <a:ext uri="{FF2B5EF4-FFF2-40B4-BE49-F238E27FC236}">
                            <a16:creationId xmlns:a16="http://schemas.microsoft.com/office/drawing/2014/main" id="{8A7D2458-B4B9-06D5-D37C-BE92FDF86269}"/>
                          </a:ext>
                        </a:extLst>
                      </p:cNvPr>
                      <p:cNvSpPr txBox="1">
                        <a:spLocks noRot="1" noChangeAspect="1" noMove="1" noResize="1" noEditPoints="1" noAdjustHandles="1" noChangeArrowheads="1" noChangeShapeType="1" noTextEdit="1"/>
                      </p:cNvSpPr>
                      <p:nvPr/>
                    </p:nvSpPr>
                    <p:spPr>
                      <a:xfrm>
                        <a:off x="7557935" y="1309847"/>
                        <a:ext cx="996156" cy="307777"/>
                      </a:xfrm>
                      <a:prstGeom prst="rect">
                        <a:avLst/>
                      </a:prstGeom>
                      <a:blipFill>
                        <a:blip r:embed="rId7"/>
                        <a:stretch>
                          <a:fillRect r="-862" b="-27907"/>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1083F45B-A25D-4582-CFB0-B562BDD723B6}"/>
                      </a:ext>
                    </a:extLst>
                  </p:cNvPr>
                  <p:cNvCxnSpPr>
                    <a:cxnSpLocks/>
                  </p:cNvCxnSpPr>
                  <p:nvPr/>
                </p:nvCxnSpPr>
                <p:spPr>
                  <a:xfrm flipV="1">
                    <a:off x="3685569" y="1115792"/>
                    <a:ext cx="4116888" cy="29733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8182622-1063-FEEB-9F14-FA2D4ABA9DF4}"/>
                        </a:ext>
                      </a:extLst>
                    </p:cNvPr>
                    <p:cNvSpPr txBox="1"/>
                    <p:nvPr/>
                  </p:nvSpPr>
                  <p:spPr>
                    <a:xfrm>
                      <a:off x="4721428" y="959531"/>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𝑤</m:t>
                            </m:r>
                          </m:oMath>
                        </m:oMathPara>
                      </a14:m>
                      <a:endParaRPr lang="en-US" dirty="0"/>
                    </a:p>
                  </p:txBody>
                </p:sp>
              </mc:Choice>
              <mc:Fallback xmlns="">
                <p:sp>
                  <p:nvSpPr>
                    <p:cNvPr id="31" name="TextBox 30">
                      <a:extLst>
                        <a:ext uri="{FF2B5EF4-FFF2-40B4-BE49-F238E27FC236}">
                          <a16:creationId xmlns:a16="http://schemas.microsoft.com/office/drawing/2014/main" id="{98182622-1063-FEEB-9F14-FA2D4ABA9DF4}"/>
                        </a:ext>
                      </a:extLst>
                    </p:cNvPr>
                    <p:cNvSpPr txBox="1">
                      <a:spLocks noRot="1" noChangeAspect="1" noMove="1" noResize="1" noEditPoints="1" noAdjustHandles="1" noChangeArrowheads="1" noChangeShapeType="1" noTextEdit="1"/>
                    </p:cNvSpPr>
                    <p:nvPr/>
                  </p:nvSpPr>
                  <p:spPr>
                    <a:xfrm>
                      <a:off x="4721428" y="959531"/>
                      <a:ext cx="707107" cy="369332"/>
                    </a:xfrm>
                    <a:prstGeom prst="rect">
                      <a:avLst/>
                    </a:prstGeom>
                    <a:blipFill>
                      <a:blip r:embed="rId8"/>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B52B821A-834E-DBEE-28C4-BDFA684DC871}"/>
                    </a:ext>
                  </a:extLst>
                </p:cNvPr>
                <p:cNvGrpSpPr/>
                <p:nvPr/>
              </p:nvGrpSpPr>
              <p:grpSpPr>
                <a:xfrm>
                  <a:off x="5193868" y="1596061"/>
                  <a:ext cx="3257523" cy="2626818"/>
                  <a:chOff x="3711413" y="1335595"/>
                  <a:chExt cx="4589123" cy="3094114"/>
                </a:xfrm>
              </p:grpSpPr>
              <p:cxnSp>
                <p:nvCxnSpPr>
                  <p:cNvPr id="35" name="Straight Connector 34">
                    <a:extLst>
                      <a:ext uri="{FF2B5EF4-FFF2-40B4-BE49-F238E27FC236}">
                        <a16:creationId xmlns:a16="http://schemas.microsoft.com/office/drawing/2014/main" id="{85F9D73E-A560-A7D7-EC3B-ACA956A86A18}"/>
                      </a:ext>
                    </a:extLst>
                  </p:cNvPr>
                  <p:cNvCxnSpPr>
                    <a:cxnSpLocks/>
                  </p:cNvCxnSpPr>
                  <p:nvPr/>
                </p:nvCxnSpPr>
                <p:spPr>
                  <a:xfrm>
                    <a:off x="3711413" y="1335595"/>
                    <a:ext cx="3787972" cy="309411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A67E50B-CF38-BA2D-CFC3-007FA082E809}"/>
                          </a:ext>
                        </a:extLst>
                      </p:cNvPr>
                      <p:cNvSpPr txBox="1"/>
                      <p:nvPr/>
                    </p:nvSpPr>
                    <p:spPr>
                      <a:xfrm>
                        <a:off x="7304380" y="4052175"/>
                        <a:ext cx="9961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cs typeface="Times New Roman" panose="02020603050405020304" pitchFamily="18" charset="0"/>
                                </a:rPr>
                                <m:t>𝐷𝑒𝑚𝑎𝑛𝑑</m:t>
                              </m:r>
                            </m:oMath>
                          </m:oMathPara>
                        </a14:m>
                        <a:endParaRPr lang="en-US" sz="1400" dirty="0">
                          <a:solidFill>
                            <a:schemeClr val="tx1"/>
                          </a:solidFill>
                        </a:endParaRPr>
                      </a:p>
                    </p:txBody>
                  </p:sp>
                </mc:Choice>
                <mc:Fallback xmlns="">
                  <p:sp>
                    <p:nvSpPr>
                      <p:cNvPr id="43" name="TextBox 42">
                        <a:extLst>
                          <a:ext uri="{FF2B5EF4-FFF2-40B4-BE49-F238E27FC236}">
                            <a16:creationId xmlns:a16="http://schemas.microsoft.com/office/drawing/2014/main" id="{07A06DBF-EAF9-C14B-33E1-A540C316B617}"/>
                          </a:ext>
                        </a:extLst>
                      </p:cNvPr>
                      <p:cNvSpPr txBox="1">
                        <a:spLocks noRot="1" noChangeAspect="1" noMove="1" noResize="1" noEditPoints="1" noAdjustHandles="1" noChangeArrowheads="1" noChangeShapeType="1" noTextEdit="1"/>
                      </p:cNvSpPr>
                      <p:nvPr/>
                    </p:nvSpPr>
                    <p:spPr>
                      <a:xfrm>
                        <a:off x="7304380" y="4052175"/>
                        <a:ext cx="996156" cy="307777"/>
                      </a:xfrm>
                      <a:prstGeom prst="rect">
                        <a:avLst/>
                      </a:prstGeom>
                      <a:blipFill>
                        <a:blip r:embed="rId9"/>
                        <a:stretch>
                          <a:fillRect r="-16379" b="-6977"/>
                        </a:stretch>
                      </a:blipFill>
                    </p:spPr>
                    <p:txBody>
                      <a:bodyPr/>
                      <a:lstStyle/>
                      <a:p>
                        <a:r>
                          <a:rPr lang="en-US">
                            <a:noFill/>
                          </a:rPr>
                          <a:t> </a:t>
                        </a:r>
                      </a:p>
                    </p:txBody>
                  </p:sp>
                </mc:Fallback>
              </mc:AlternateContent>
            </p:grpSp>
          </p:grpSp>
        </p:grpSp>
        <p:grpSp>
          <p:nvGrpSpPr>
            <p:cNvPr id="39" name="Group 38">
              <a:extLst>
                <a:ext uri="{FF2B5EF4-FFF2-40B4-BE49-F238E27FC236}">
                  <a16:creationId xmlns:a16="http://schemas.microsoft.com/office/drawing/2014/main" id="{DDBE5189-C0DE-D0AD-D194-C541349A2E37}"/>
                </a:ext>
              </a:extLst>
            </p:cNvPr>
            <p:cNvGrpSpPr/>
            <p:nvPr/>
          </p:nvGrpSpPr>
          <p:grpSpPr>
            <a:xfrm>
              <a:off x="5175523" y="1344952"/>
              <a:ext cx="2591241" cy="968997"/>
              <a:chOff x="5175523" y="1344952"/>
              <a:chExt cx="2591241" cy="968997"/>
            </a:xfrm>
          </p:grpSpPr>
          <p:grpSp>
            <p:nvGrpSpPr>
              <p:cNvPr id="40" name="Group 39">
                <a:extLst>
                  <a:ext uri="{FF2B5EF4-FFF2-40B4-BE49-F238E27FC236}">
                    <a16:creationId xmlns:a16="http://schemas.microsoft.com/office/drawing/2014/main" id="{967CA133-D2D4-CDCC-C761-9149A5408BD9}"/>
                  </a:ext>
                </a:extLst>
              </p:cNvPr>
              <p:cNvGrpSpPr/>
              <p:nvPr/>
            </p:nvGrpSpPr>
            <p:grpSpPr>
              <a:xfrm>
                <a:off x="5175523" y="1815467"/>
                <a:ext cx="2209132" cy="498482"/>
                <a:chOff x="5175523" y="1815467"/>
                <a:chExt cx="2209132" cy="498482"/>
              </a:xfrm>
            </p:grpSpPr>
            <p:grpSp>
              <p:nvGrpSpPr>
                <p:cNvPr id="43" name="Group 42">
                  <a:extLst>
                    <a:ext uri="{FF2B5EF4-FFF2-40B4-BE49-F238E27FC236}">
                      <a16:creationId xmlns:a16="http://schemas.microsoft.com/office/drawing/2014/main" id="{56A677ED-84BA-BD92-F5D9-F3C36A0D3458}"/>
                    </a:ext>
                  </a:extLst>
                </p:cNvPr>
                <p:cNvGrpSpPr/>
                <p:nvPr/>
              </p:nvGrpSpPr>
              <p:grpSpPr>
                <a:xfrm>
                  <a:off x="5175523" y="1815467"/>
                  <a:ext cx="2209132" cy="451482"/>
                  <a:chOff x="5175523" y="1815467"/>
                  <a:chExt cx="2209132" cy="451482"/>
                </a:xfrm>
              </p:grpSpPr>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FDD75C80-741F-8C46-9FC4-D68B01FED7E6}"/>
                          </a:ext>
                        </a:extLst>
                      </p:cNvPr>
                      <p:cNvSpPr txBox="1"/>
                      <p:nvPr/>
                    </p:nvSpPr>
                    <p:spPr>
                      <a:xfrm>
                        <a:off x="5498756" y="1815467"/>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690304"/>
                                      </a:solidFill>
                                      <a:latin typeface="Cambria Math" panose="02040503050406030204" pitchFamily="18" charset="0"/>
                                    </a:rPr>
                                  </m:ctrlPr>
                                </m:sSubPr>
                                <m:e>
                                  <m:r>
                                    <a:rPr lang="en-US" b="0" i="1" smtClean="0">
                                      <a:solidFill>
                                        <a:srgbClr val="690304"/>
                                      </a:solidFill>
                                      <a:latin typeface="Cambria Math" panose="02040503050406030204" pitchFamily="18" charset="0"/>
                                    </a:rPr>
                                    <m:t>𝑙</m:t>
                                  </m:r>
                                </m:e>
                                <m:sub>
                                  <m:r>
                                    <a:rPr lang="en-US" b="0" i="1" smtClean="0">
                                      <a:solidFill>
                                        <a:srgbClr val="690304"/>
                                      </a:solidFill>
                                      <a:latin typeface="Cambria Math" panose="02040503050406030204" pitchFamily="18" charset="0"/>
                                    </a:rPr>
                                    <m:t>𝑑</m:t>
                                  </m:r>
                                </m:sub>
                              </m:sSub>
                            </m:oMath>
                          </m:oMathPara>
                        </a14:m>
                        <a:endParaRPr lang="en-US" dirty="0">
                          <a:solidFill>
                            <a:srgbClr val="690304"/>
                          </a:solidFill>
                        </a:endParaRPr>
                      </a:p>
                    </p:txBody>
                  </p:sp>
                </mc:Choice>
                <mc:Fallback xmlns="">
                  <p:sp>
                    <p:nvSpPr>
                      <p:cNvPr id="46" name="TextBox 45">
                        <a:extLst>
                          <a:ext uri="{FF2B5EF4-FFF2-40B4-BE49-F238E27FC236}">
                            <a16:creationId xmlns:a16="http://schemas.microsoft.com/office/drawing/2014/main" id="{FDD75C80-741F-8C46-9FC4-D68B01FED7E6}"/>
                          </a:ext>
                        </a:extLst>
                      </p:cNvPr>
                      <p:cNvSpPr txBox="1">
                        <a:spLocks noRot="1" noChangeAspect="1" noMove="1" noResize="1" noEditPoints="1" noAdjustHandles="1" noChangeArrowheads="1" noChangeShapeType="1" noTextEdit="1"/>
                      </p:cNvSpPr>
                      <p:nvPr/>
                    </p:nvSpPr>
                    <p:spPr>
                      <a:xfrm>
                        <a:off x="5498756" y="1815467"/>
                        <a:ext cx="707107" cy="369332"/>
                      </a:xfrm>
                      <a:prstGeom prst="rect">
                        <a:avLst/>
                      </a:prstGeom>
                      <a:blipFill>
                        <a:blip r:embed="rId10"/>
                        <a:stretch>
                          <a:fillRect b="-1667"/>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55DE829A-44BE-BAC1-C0B9-A43E2536A20B}"/>
                      </a:ext>
                    </a:extLst>
                  </p:cNvPr>
                  <p:cNvCxnSpPr>
                    <a:cxnSpLocks/>
                  </p:cNvCxnSpPr>
                  <p:nvPr/>
                </p:nvCxnSpPr>
                <p:spPr>
                  <a:xfrm flipH="1">
                    <a:off x="5175523" y="2266949"/>
                    <a:ext cx="1921628"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593F5DC-104A-02D2-8293-79178CEFDB51}"/>
                          </a:ext>
                        </a:extLst>
                      </p:cNvPr>
                      <p:cNvSpPr txBox="1"/>
                      <p:nvPr/>
                    </p:nvSpPr>
                    <p:spPr>
                      <a:xfrm>
                        <a:off x="6677548" y="1821818"/>
                        <a:ext cx="7071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690304"/>
                                      </a:solidFill>
                                      <a:latin typeface="Cambria Math" panose="02040503050406030204" pitchFamily="18" charset="0"/>
                                    </a:rPr>
                                  </m:ctrlPr>
                                </m:sSubPr>
                                <m:e>
                                  <m:r>
                                    <a:rPr lang="en-US" b="0" i="1" smtClean="0">
                                      <a:solidFill>
                                        <a:srgbClr val="690304"/>
                                      </a:solidFill>
                                      <a:latin typeface="Cambria Math" panose="02040503050406030204" pitchFamily="18" charset="0"/>
                                    </a:rPr>
                                    <m:t>𝑙</m:t>
                                  </m:r>
                                </m:e>
                                <m:sub>
                                  <m:r>
                                    <a:rPr lang="en-US" b="0" i="1" smtClean="0">
                                      <a:solidFill>
                                        <a:srgbClr val="690304"/>
                                      </a:solidFill>
                                      <a:latin typeface="Cambria Math" panose="02040503050406030204" pitchFamily="18" charset="0"/>
                                    </a:rPr>
                                    <m:t>𝑠</m:t>
                                  </m:r>
                                </m:sub>
                              </m:sSub>
                            </m:oMath>
                          </m:oMathPara>
                        </a14:m>
                        <a:endParaRPr lang="en-US" dirty="0">
                          <a:solidFill>
                            <a:srgbClr val="690304"/>
                          </a:solidFill>
                        </a:endParaRPr>
                      </a:p>
                    </p:txBody>
                  </p:sp>
                </mc:Choice>
                <mc:Fallback xmlns="">
                  <p:sp>
                    <p:nvSpPr>
                      <p:cNvPr id="48" name="TextBox 47">
                        <a:extLst>
                          <a:ext uri="{FF2B5EF4-FFF2-40B4-BE49-F238E27FC236}">
                            <a16:creationId xmlns:a16="http://schemas.microsoft.com/office/drawing/2014/main" id="{E593F5DC-104A-02D2-8293-79178CEFDB51}"/>
                          </a:ext>
                        </a:extLst>
                      </p:cNvPr>
                      <p:cNvSpPr txBox="1">
                        <a:spLocks noRot="1" noChangeAspect="1" noMove="1" noResize="1" noEditPoints="1" noAdjustHandles="1" noChangeArrowheads="1" noChangeShapeType="1" noTextEdit="1"/>
                      </p:cNvSpPr>
                      <p:nvPr/>
                    </p:nvSpPr>
                    <p:spPr>
                      <a:xfrm>
                        <a:off x="6677548" y="1821818"/>
                        <a:ext cx="707107" cy="369332"/>
                      </a:xfrm>
                      <a:prstGeom prst="rect">
                        <a:avLst/>
                      </a:prstGeom>
                      <a:blipFill>
                        <a:blip r:embed="rId11"/>
                        <a:stretch>
                          <a:fillRect/>
                        </a:stretch>
                      </a:blipFill>
                    </p:spPr>
                    <p:txBody>
                      <a:bodyPr/>
                      <a:lstStyle/>
                      <a:p>
                        <a:r>
                          <a:rPr lang="en-US">
                            <a:noFill/>
                          </a:rPr>
                          <a:t> </a:t>
                        </a:r>
                      </a:p>
                    </p:txBody>
                  </p:sp>
                </mc:Fallback>
              </mc:AlternateContent>
            </p:grpSp>
            <p:sp>
              <p:nvSpPr>
                <p:cNvPr id="44" name="Oval 43">
                  <a:extLst>
                    <a:ext uri="{FF2B5EF4-FFF2-40B4-BE49-F238E27FC236}">
                      <a16:creationId xmlns:a16="http://schemas.microsoft.com/office/drawing/2014/main" id="{2166EA5E-8FCF-2DEF-69F7-FA3ED4CF5741}"/>
                    </a:ext>
                  </a:extLst>
                </p:cNvPr>
                <p:cNvSpPr/>
                <p:nvPr/>
              </p:nvSpPr>
              <p:spPr>
                <a:xfrm>
                  <a:off x="5805072" y="2208442"/>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0CCFF6C8-2EA6-C1AB-BBF4-E47DDA5B7415}"/>
                    </a:ext>
                  </a:extLst>
                </p:cNvPr>
                <p:cNvSpPr/>
                <p:nvPr/>
              </p:nvSpPr>
              <p:spPr>
                <a:xfrm>
                  <a:off x="7031102" y="2212476"/>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1" name="Left Brace 40">
                <a:extLst>
                  <a:ext uri="{FF2B5EF4-FFF2-40B4-BE49-F238E27FC236}">
                    <a16:creationId xmlns:a16="http://schemas.microsoft.com/office/drawing/2014/main" id="{CD555677-D251-9594-F894-419C90618519}"/>
                  </a:ext>
                </a:extLst>
              </p:cNvPr>
              <p:cNvSpPr/>
              <p:nvPr/>
            </p:nvSpPr>
            <p:spPr>
              <a:xfrm rot="5400000">
                <a:off x="6357650" y="1186340"/>
                <a:ext cx="194476" cy="1184742"/>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682DC4FB-513A-7F68-CA4F-A70309F72E56}"/>
                  </a:ext>
                </a:extLst>
              </p:cNvPr>
              <p:cNvSpPr txBox="1"/>
              <p:nvPr/>
            </p:nvSpPr>
            <p:spPr>
              <a:xfrm>
                <a:off x="5186255" y="1344952"/>
                <a:ext cx="2580509" cy="307777"/>
              </a:xfrm>
              <a:prstGeom prst="rect">
                <a:avLst/>
              </a:prstGeom>
              <a:noFill/>
            </p:spPr>
            <p:txBody>
              <a:bodyPr wrap="square">
                <a:spAutoFit/>
              </a:bodyPr>
              <a:lstStyle/>
              <a:p>
                <a:pPr algn="ctr"/>
                <a:r>
                  <a:rPr lang="en-US" sz="1400" b="1" dirty="0">
                    <a:solidFill>
                      <a:srgbClr val="690304"/>
                    </a:solidFill>
                    <a:latin typeface="+mn-lt"/>
                  </a:rPr>
                  <a:t>Unemployment</a:t>
                </a:r>
                <a:endParaRPr lang="en-US" sz="1400" b="1" dirty="0">
                  <a:solidFill>
                    <a:srgbClr val="690304"/>
                  </a:solidFill>
                </a:endParaRPr>
              </a:p>
            </p:txBody>
          </p:sp>
        </p:grpSp>
      </p:grpSp>
    </p:spTree>
    <p:extLst>
      <p:ext uri="{BB962C8B-B14F-4D97-AF65-F5344CB8AC3E}">
        <p14:creationId xmlns:p14="http://schemas.microsoft.com/office/powerpoint/2010/main" val="317825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More on labor markets. Read Mankiw and review tax readings on income taxation. </a:t>
            </a: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Labor Markets</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2473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Introduction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258187" y="699065"/>
            <a:ext cx="8777440" cy="307777"/>
          </a:xfrm>
          <a:prstGeom prst="rect">
            <a:avLst/>
          </a:prstGeom>
          <a:noFill/>
        </p:spPr>
        <p:txBody>
          <a:bodyPr wrap="square" rtlCol="0">
            <a:spAutoFit/>
          </a:bodyPr>
          <a:lstStyle/>
          <a:p>
            <a:pPr>
              <a:spcBef>
                <a:spcPts val="1200"/>
              </a:spcBef>
              <a:spcAft>
                <a:spcPts val="600"/>
              </a:spcAft>
            </a:pPr>
            <a:r>
              <a:rPr lang="en-US" sz="1400" dirty="0"/>
              <a:t>To talk about labor, we need to talk about the opportunity cost of </a:t>
            </a:r>
            <a:r>
              <a:rPr lang="en-US" sz="1400" u="sng" dirty="0"/>
              <a:t>your time</a:t>
            </a:r>
            <a:r>
              <a:rPr lang="en-US" sz="1400" dirty="0"/>
              <a:t>.</a:t>
            </a:r>
          </a:p>
        </p:txBody>
      </p:sp>
      <p:sp>
        <p:nvSpPr>
          <p:cNvPr id="5" name="TextBox 4">
            <a:extLst>
              <a:ext uri="{FF2B5EF4-FFF2-40B4-BE49-F238E27FC236}">
                <a16:creationId xmlns:a16="http://schemas.microsoft.com/office/drawing/2014/main" id="{CDDD5410-082F-388C-98F1-2BA6B064ED73}"/>
              </a:ext>
            </a:extLst>
          </p:cNvPr>
          <p:cNvSpPr txBox="1"/>
          <p:nvPr/>
        </p:nvSpPr>
        <p:spPr>
          <a:xfrm>
            <a:off x="258187" y="1245338"/>
            <a:ext cx="8431999" cy="297004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Consider the following scenario. </a:t>
            </a:r>
          </a:p>
          <a:p>
            <a:pPr marL="285750" indent="-285750">
              <a:spcBef>
                <a:spcPts val="1200"/>
              </a:spcBef>
              <a:spcAft>
                <a:spcPts val="600"/>
              </a:spcAft>
              <a:buFont typeface="Arial" panose="020B0604020202020204" pitchFamily="34" charset="0"/>
              <a:buChar char="•"/>
            </a:pPr>
            <a:r>
              <a:rPr lang="en-US" sz="1400" dirty="0"/>
              <a:t>You have two job offers. Both offers pay $50 per hour. The difference: full-time vs part-time: Job A requires to work for at least 40 hours a week, while Job B only 20.</a:t>
            </a:r>
          </a:p>
          <a:p>
            <a:pPr marL="285750" indent="-285750">
              <a:spcBef>
                <a:spcPts val="1200"/>
              </a:spcBef>
              <a:spcAft>
                <a:spcPts val="600"/>
              </a:spcAft>
              <a:buFont typeface="Arial" panose="020B0604020202020204" pitchFamily="34" charset="0"/>
              <a:buChar char="•"/>
            </a:pPr>
            <a:r>
              <a:rPr lang="en-US" sz="1400" dirty="0"/>
              <a:t>How would you choose between the two? What is the opportunity cost of choosing B over A? </a:t>
            </a:r>
          </a:p>
          <a:p>
            <a:pPr marL="285750" indent="-285750">
              <a:spcBef>
                <a:spcPts val="1200"/>
              </a:spcBef>
              <a:spcAft>
                <a:spcPts val="600"/>
              </a:spcAft>
              <a:buFont typeface="Arial" panose="020B0604020202020204" pitchFamily="34" charset="0"/>
              <a:buChar char="•"/>
            </a:pPr>
            <a:r>
              <a:rPr lang="en-US" sz="1400" b="1" dirty="0"/>
              <a:t>Opportunity cost:</a:t>
            </a:r>
            <a:r>
              <a:rPr lang="en-US" sz="1400" dirty="0"/>
              <a:t> whatever you do with the other 20 hours! </a:t>
            </a:r>
          </a:p>
          <a:p>
            <a:pPr marL="285750" indent="-285750">
              <a:spcBef>
                <a:spcPts val="1200"/>
              </a:spcBef>
              <a:spcAft>
                <a:spcPts val="600"/>
              </a:spcAft>
              <a:buFont typeface="Arial" panose="020B0604020202020204" pitchFamily="34" charset="0"/>
              <a:buChar char="•"/>
            </a:pPr>
            <a:r>
              <a:rPr lang="en-US" sz="1400" u="sng" dirty="0"/>
              <a:t>Example: </a:t>
            </a:r>
            <a:r>
              <a:rPr lang="en-US" sz="1400" dirty="0"/>
              <a:t>if you choose part-time, you can work on a side gig. Which criterion would you use to choose? </a:t>
            </a:r>
          </a:p>
          <a:p>
            <a:pPr marL="285750" indent="-285750">
              <a:spcBef>
                <a:spcPts val="1200"/>
              </a:spcBef>
              <a:spcAft>
                <a:spcPts val="600"/>
              </a:spcAft>
              <a:buFont typeface="Arial" panose="020B0604020202020204" pitchFamily="34" charset="0"/>
              <a:buChar char="•"/>
            </a:pPr>
            <a:r>
              <a:rPr lang="en-US" sz="1400" dirty="0"/>
              <a:t>The wage it offers! You should only choose part-time so long your side gig pays at least $50 per hour. </a:t>
            </a:r>
          </a:p>
        </p:txBody>
      </p:sp>
    </p:spTree>
    <p:extLst>
      <p:ext uri="{BB962C8B-B14F-4D97-AF65-F5344CB8AC3E}">
        <p14:creationId xmlns:p14="http://schemas.microsoft.com/office/powerpoint/2010/main" val="336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Introduction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258187" y="699065"/>
            <a:ext cx="8777440" cy="307777"/>
          </a:xfrm>
          <a:prstGeom prst="rect">
            <a:avLst/>
          </a:prstGeom>
          <a:noFill/>
        </p:spPr>
        <p:txBody>
          <a:bodyPr wrap="square" rtlCol="0">
            <a:spAutoFit/>
          </a:bodyPr>
          <a:lstStyle/>
          <a:p>
            <a:pPr>
              <a:spcBef>
                <a:spcPts val="1200"/>
              </a:spcBef>
              <a:spcAft>
                <a:spcPts val="600"/>
              </a:spcAft>
            </a:pPr>
            <a:r>
              <a:rPr lang="en-US" sz="1400" dirty="0"/>
              <a:t>Sometimes the opportunity cost of your time is not revealed clearly. </a:t>
            </a:r>
          </a:p>
        </p:txBody>
      </p:sp>
      <p:sp>
        <p:nvSpPr>
          <p:cNvPr id="5" name="TextBox 4">
            <a:extLst>
              <a:ext uri="{FF2B5EF4-FFF2-40B4-BE49-F238E27FC236}">
                <a16:creationId xmlns:a16="http://schemas.microsoft.com/office/drawing/2014/main" id="{CDDD5410-082F-388C-98F1-2BA6B064ED73}"/>
              </a:ext>
            </a:extLst>
          </p:cNvPr>
          <p:cNvSpPr txBox="1"/>
          <p:nvPr/>
        </p:nvSpPr>
        <p:spPr>
          <a:xfrm>
            <a:off x="258187" y="1184378"/>
            <a:ext cx="8431999" cy="230832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Consider the following two job offers. For simplicity suppose this is after-tax annual income. </a:t>
            </a:r>
          </a:p>
          <a:p>
            <a:pPr marL="285750" indent="-285750">
              <a:spcBef>
                <a:spcPts val="1200"/>
              </a:spcBef>
              <a:spcAft>
                <a:spcPts val="600"/>
              </a:spcAft>
              <a:buFont typeface="Arial" panose="020B0604020202020204" pitchFamily="34" charset="0"/>
              <a:buChar char="•"/>
            </a:pPr>
            <a:r>
              <a:rPr lang="en-US" sz="1400" b="1" dirty="0"/>
              <a:t>Private Consulting</a:t>
            </a:r>
            <a:r>
              <a:rPr lang="en-US" sz="1400" dirty="0"/>
              <a:t>: $110K. </a:t>
            </a:r>
          </a:p>
          <a:p>
            <a:pPr marL="285750" indent="-285750">
              <a:spcBef>
                <a:spcPts val="1200"/>
              </a:spcBef>
              <a:spcAft>
                <a:spcPts val="600"/>
              </a:spcAft>
              <a:buFont typeface="Arial" panose="020B0604020202020204" pitchFamily="34" charset="0"/>
              <a:buChar char="•"/>
            </a:pPr>
            <a:r>
              <a:rPr lang="en-US" sz="1400" b="1" dirty="0"/>
              <a:t>Budget Analyst</a:t>
            </a:r>
            <a:r>
              <a:rPr lang="en-US" sz="1400" dirty="0"/>
              <a:t>: $90K. </a:t>
            </a:r>
          </a:p>
          <a:p>
            <a:pPr marL="285750" indent="-285750">
              <a:spcBef>
                <a:spcPts val="1200"/>
              </a:spcBef>
              <a:spcAft>
                <a:spcPts val="600"/>
              </a:spcAft>
              <a:buFont typeface="Arial" panose="020B0604020202020204" pitchFamily="34" charset="0"/>
              <a:buChar char="•"/>
            </a:pPr>
            <a:r>
              <a:rPr lang="en-US" sz="1400" u="sng" dirty="0"/>
              <a:t>The catch: </a:t>
            </a:r>
            <a:r>
              <a:rPr lang="en-US" sz="1400" dirty="0"/>
              <a:t>in consulting you will work 60 hours a week, while as a budget analyst you will work 40 hours a week. How would you choose between the two? What is the opportunity cost here?</a:t>
            </a:r>
          </a:p>
          <a:p>
            <a:pPr marL="285750" indent="-285750">
              <a:spcBef>
                <a:spcPts val="1200"/>
              </a:spcBef>
              <a:spcAft>
                <a:spcPts val="600"/>
              </a:spcAft>
              <a:buFont typeface="Arial" panose="020B0604020202020204" pitchFamily="34" charset="0"/>
              <a:buChar char="•"/>
            </a:pPr>
            <a:r>
              <a:rPr lang="en-US" sz="1400" dirty="0"/>
              <a:t>Let’s try to calculate it. The year has 52 weeks. </a:t>
            </a:r>
          </a:p>
        </p:txBody>
      </p:sp>
      <p:graphicFrame>
        <p:nvGraphicFramePr>
          <p:cNvPr id="4" name="Table 5">
            <a:extLst>
              <a:ext uri="{FF2B5EF4-FFF2-40B4-BE49-F238E27FC236}">
                <a16:creationId xmlns:a16="http://schemas.microsoft.com/office/drawing/2014/main" id="{35E86AF1-C21D-1E70-18D3-3E86E5CF2799}"/>
              </a:ext>
            </a:extLst>
          </p:cNvPr>
          <p:cNvGraphicFramePr>
            <a:graphicFrameLocks noGrp="1"/>
          </p:cNvGraphicFramePr>
          <p:nvPr>
            <p:extLst>
              <p:ext uri="{D42A27DB-BD31-4B8C-83A1-F6EECF244321}">
                <p14:modId xmlns:p14="http://schemas.microsoft.com/office/powerpoint/2010/main" val="2969372588"/>
              </p:ext>
            </p:extLst>
          </p:nvPr>
        </p:nvGraphicFramePr>
        <p:xfrm>
          <a:off x="1016401" y="3492702"/>
          <a:ext cx="7261012" cy="1112520"/>
        </p:xfrm>
        <a:graphic>
          <a:graphicData uri="http://schemas.openxmlformats.org/drawingml/2006/table">
            <a:tbl>
              <a:tblPr firstRow="1" bandRow="1">
                <a:tableStyleId>{5C22544A-7EE6-4342-B048-85BDC9FD1C3A}</a:tableStyleId>
              </a:tblPr>
              <a:tblGrid>
                <a:gridCol w="2064264">
                  <a:extLst>
                    <a:ext uri="{9D8B030D-6E8A-4147-A177-3AD203B41FA5}">
                      <a16:colId xmlns:a16="http://schemas.microsoft.com/office/drawing/2014/main" val="3467513145"/>
                    </a:ext>
                  </a:extLst>
                </a:gridCol>
                <a:gridCol w="1566242">
                  <a:extLst>
                    <a:ext uri="{9D8B030D-6E8A-4147-A177-3AD203B41FA5}">
                      <a16:colId xmlns:a16="http://schemas.microsoft.com/office/drawing/2014/main" val="3479901321"/>
                    </a:ext>
                  </a:extLst>
                </a:gridCol>
                <a:gridCol w="1815253">
                  <a:extLst>
                    <a:ext uri="{9D8B030D-6E8A-4147-A177-3AD203B41FA5}">
                      <a16:colId xmlns:a16="http://schemas.microsoft.com/office/drawing/2014/main" val="1080542922"/>
                    </a:ext>
                  </a:extLst>
                </a:gridCol>
                <a:gridCol w="1815253">
                  <a:extLst>
                    <a:ext uri="{9D8B030D-6E8A-4147-A177-3AD203B41FA5}">
                      <a16:colId xmlns:a16="http://schemas.microsoft.com/office/drawing/2014/main" val="4199637458"/>
                    </a:ext>
                  </a:extLst>
                </a:gridCol>
              </a:tblGrid>
              <a:tr h="370840">
                <a:tc>
                  <a:txBody>
                    <a:bodyPr/>
                    <a:lstStyle/>
                    <a:p>
                      <a:pPr algn="ctr"/>
                      <a:r>
                        <a:rPr lang="en-US" sz="1200" dirty="0"/>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Annual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Total Hours Worked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Average Hourly Wage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95473152"/>
                  </a:ext>
                </a:extLst>
              </a:tr>
              <a:tr h="370840">
                <a:tc>
                  <a:txBody>
                    <a:bodyPr/>
                    <a:lstStyle/>
                    <a:p>
                      <a:r>
                        <a:rPr lang="en-US" sz="1200" dirty="0"/>
                        <a:t>Private Consulting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$110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3,120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35.25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7655024"/>
                  </a:ext>
                </a:extLst>
              </a:tr>
              <a:tr h="370840">
                <a:tc>
                  <a:txBody>
                    <a:bodyPr/>
                    <a:lstStyle/>
                    <a:p>
                      <a:r>
                        <a:rPr lang="en-US" sz="1200" b="0" dirty="0"/>
                        <a:t>Budget Analyst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$90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2,080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37.50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196841"/>
                  </a:ext>
                </a:extLst>
              </a:tr>
            </a:tbl>
          </a:graphicData>
        </a:graphic>
      </p:graphicFrame>
    </p:spTree>
    <p:extLst>
      <p:ext uri="{BB962C8B-B14F-4D97-AF65-F5344CB8AC3E}">
        <p14:creationId xmlns:p14="http://schemas.microsoft.com/office/powerpoint/2010/main" val="164722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Introduction</a:t>
            </a:r>
          </a:p>
        </p:txBody>
      </p:sp>
      <p:sp>
        <p:nvSpPr>
          <p:cNvPr id="5" name="TextBox 4">
            <a:extLst>
              <a:ext uri="{FF2B5EF4-FFF2-40B4-BE49-F238E27FC236}">
                <a16:creationId xmlns:a16="http://schemas.microsoft.com/office/drawing/2014/main" id="{CDDD5410-082F-388C-98F1-2BA6B064ED73}"/>
              </a:ext>
            </a:extLst>
          </p:cNvPr>
          <p:cNvSpPr txBox="1"/>
          <p:nvPr/>
        </p:nvSpPr>
        <p:spPr>
          <a:xfrm>
            <a:off x="258187" y="2010725"/>
            <a:ext cx="8431999" cy="230832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budget analyst job pays a higher hourly wage. It compensates you better for your time and effort.</a:t>
            </a:r>
          </a:p>
          <a:p>
            <a:pPr marL="285750" indent="-285750">
              <a:spcBef>
                <a:spcPts val="1200"/>
              </a:spcBef>
              <a:spcAft>
                <a:spcPts val="600"/>
              </a:spcAft>
              <a:buFont typeface="Arial" panose="020B0604020202020204" pitchFamily="34" charset="0"/>
              <a:buChar char="•"/>
            </a:pPr>
            <a:r>
              <a:rPr lang="en-US" sz="1400" b="1" dirty="0"/>
              <a:t>Opportunity cost: </a:t>
            </a:r>
            <a:r>
              <a:rPr lang="en-US" sz="1400" dirty="0"/>
              <a:t>$2.25 per hour. That seems low, but it means you will work an extra 720 hours each year. </a:t>
            </a:r>
          </a:p>
          <a:p>
            <a:pPr marL="285750" indent="-285750">
              <a:spcBef>
                <a:spcPts val="1200"/>
              </a:spcBef>
              <a:spcAft>
                <a:spcPts val="600"/>
              </a:spcAft>
              <a:buFont typeface="Arial" panose="020B0604020202020204" pitchFamily="34" charset="0"/>
              <a:buChar char="•"/>
            </a:pPr>
            <a:r>
              <a:rPr lang="en-US" sz="1400" dirty="0"/>
              <a:t>720 hours = 1 month! </a:t>
            </a:r>
            <a:r>
              <a:rPr lang="en-US" sz="1400" dirty="0">
                <a:sym typeface="Wingdings" panose="05000000000000000000" pitchFamily="2" charset="2"/>
              </a:rPr>
              <a:t> Is 1 month of your free-time worth the additional $20K a year? </a:t>
            </a:r>
            <a:endParaRPr lang="en-US" sz="1400" dirty="0"/>
          </a:p>
          <a:p>
            <a:pPr marL="285750" indent="-285750">
              <a:spcBef>
                <a:spcPts val="1200"/>
              </a:spcBef>
              <a:spcAft>
                <a:spcPts val="600"/>
              </a:spcAft>
              <a:buFont typeface="Arial" panose="020B0604020202020204" pitchFamily="34" charset="0"/>
              <a:buChar char="•"/>
            </a:pPr>
            <a:r>
              <a:rPr lang="en-US" sz="1400" b="1" dirty="0"/>
              <a:t>Lesson: the opportunity cost of time is determined by what you do with it!</a:t>
            </a:r>
          </a:p>
          <a:p>
            <a:pPr marL="285750" indent="-285750">
              <a:spcBef>
                <a:spcPts val="1200"/>
              </a:spcBef>
              <a:spcAft>
                <a:spcPts val="600"/>
              </a:spcAft>
              <a:buFont typeface="Arial" panose="020B0604020202020204" pitchFamily="34" charset="0"/>
              <a:buChar char="•"/>
            </a:pPr>
            <a:r>
              <a:rPr lang="en-US" sz="1400" dirty="0"/>
              <a:t>It is not only about money, but also leisure. How much do you value your free time? </a:t>
            </a:r>
          </a:p>
        </p:txBody>
      </p:sp>
      <p:graphicFrame>
        <p:nvGraphicFramePr>
          <p:cNvPr id="6" name="Table 5">
            <a:extLst>
              <a:ext uri="{FF2B5EF4-FFF2-40B4-BE49-F238E27FC236}">
                <a16:creationId xmlns:a16="http://schemas.microsoft.com/office/drawing/2014/main" id="{63D998BE-7368-FA4E-128E-D7CB666B64F2}"/>
              </a:ext>
            </a:extLst>
          </p:cNvPr>
          <p:cNvGraphicFramePr>
            <a:graphicFrameLocks noGrp="1"/>
          </p:cNvGraphicFramePr>
          <p:nvPr>
            <p:extLst>
              <p:ext uri="{D42A27DB-BD31-4B8C-83A1-F6EECF244321}">
                <p14:modId xmlns:p14="http://schemas.microsoft.com/office/powerpoint/2010/main" val="2788877141"/>
              </p:ext>
            </p:extLst>
          </p:nvPr>
        </p:nvGraphicFramePr>
        <p:xfrm>
          <a:off x="843680" y="703500"/>
          <a:ext cx="7261012" cy="1112520"/>
        </p:xfrm>
        <a:graphic>
          <a:graphicData uri="http://schemas.openxmlformats.org/drawingml/2006/table">
            <a:tbl>
              <a:tblPr firstRow="1" bandRow="1">
                <a:tableStyleId>{5C22544A-7EE6-4342-B048-85BDC9FD1C3A}</a:tableStyleId>
              </a:tblPr>
              <a:tblGrid>
                <a:gridCol w="2064264">
                  <a:extLst>
                    <a:ext uri="{9D8B030D-6E8A-4147-A177-3AD203B41FA5}">
                      <a16:colId xmlns:a16="http://schemas.microsoft.com/office/drawing/2014/main" val="3467513145"/>
                    </a:ext>
                  </a:extLst>
                </a:gridCol>
                <a:gridCol w="1566242">
                  <a:extLst>
                    <a:ext uri="{9D8B030D-6E8A-4147-A177-3AD203B41FA5}">
                      <a16:colId xmlns:a16="http://schemas.microsoft.com/office/drawing/2014/main" val="3479901321"/>
                    </a:ext>
                  </a:extLst>
                </a:gridCol>
                <a:gridCol w="1815253">
                  <a:extLst>
                    <a:ext uri="{9D8B030D-6E8A-4147-A177-3AD203B41FA5}">
                      <a16:colId xmlns:a16="http://schemas.microsoft.com/office/drawing/2014/main" val="1080542922"/>
                    </a:ext>
                  </a:extLst>
                </a:gridCol>
                <a:gridCol w="1815253">
                  <a:extLst>
                    <a:ext uri="{9D8B030D-6E8A-4147-A177-3AD203B41FA5}">
                      <a16:colId xmlns:a16="http://schemas.microsoft.com/office/drawing/2014/main" val="4199637458"/>
                    </a:ext>
                  </a:extLst>
                </a:gridCol>
              </a:tblGrid>
              <a:tr h="370840">
                <a:tc>
                  <a:txBody>
                    <a:bodyPr/>
                    <a:lstStyle/>
                    <a:p>
                      <a:pPr algn="ctr"/>
                      <a:r>
                        <a:rPr lang="en-US" sz="1200" dirty="0"/>
                        <a:t>Job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Annual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Total Hours Worked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Average Hourly Wage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95473152"/>
                  </a:ext>
                </a:extLst>
              </a:tr>
              <a:tr h="370840">
                <a:tc>
                  <a:txBody>
                    <a:bodyPr/>
                    <a:lstStyle/>
                    <a:p>
                      <a:r>
                        <a:rPr lang="en-US" sz="1200" dirty="0"/>
                        <a:t>Private Consulting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$110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3,120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35.25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7655024"/>
                  </a:ext>
                </a:extLst>
              </a:tr>
              <a:tr h="370840">
                <a:tc>
                  <a:txBody>
                    <a:bodyPr/>
                    <a:lstStyle/>
                    <a:p>
                      <a:r>
                        <a:rPr lang="en-US" sz="1200" b="0" dirty="0"/>
                        <a:t>Budget Analyst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$90 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2,080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37.50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196841"/>
                  </a:ext>
                </a:extLst>
              </a:tr>
            </a:tbl>
          </a:graphicData>
        </a:graphic>
      </p:graphicFrame>
    </p:spTree>
    <p:extLst>
      <p:ext uri="{BB962C8B-B14F-4D97-AF65-F5344CB8AC3E}">
        <p14:creationId xmlns:p14="http://schemas.microsoft.com/office/powerpoint/2010/main" val="78147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DAF3-D573-2AB8-7623-4D274B78E68D}"/>
              </a:ext>
            </a:extLst>
          </p:cNvPr>
          <p:cNvSpPr>
            <a:spLocks noGrp="1"/>
          </p:cNvSpPr>
          <p:nvPr>
            <p:ph type="ctrTitle"/>
          </p:nvPr>
        </p:nvSpPr>
        <p:spPr/>
        <p:txBody>
          <a:bodyPr/>
          <a:lstStyle/>
          <a:p>
            <a:r>
              <a:rPr lang="en-US" dirty="0">
                <a:solidFill>
                  <a:schemeClr val="tx1"/>
                </a:solidFill>
              </a:rPr>
              <a:t>Labor Market Structure</a:t>
            </a:r>
            <a:endParaRPr lang="en-US" dirty="0"/>
          </a:p>
        </p:txBody>
      </p:sp>
      <p:sp>
        <p:nvSpPr>
          <p:cNvPr id="3" name="TextBox 2">
            <a:extLst>
              <a:ext uri="{FF2B5EF4-FFF2-40B4-BE49-F238E27FC236}">
                <a16:creationId xmlns:a16="http://schemas.microsoft.com/office/drawing/2014/main" id="{C85DD9AC-51DC-20F2-F390-F793165F5388}"/>
              </a:ext>
            </a:extLst>
          </p:cNvPr>
          <p:cNvSpPr txBox="1"/>
          <p:nvPr/>
        </p:nvSpPr>
        <p:spPr>
          <a:xfrm>
            <a:off x="237467" y="940539"/>
            <a:ext cx="8669066" cy="297004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Question: </a:t>
            </a:r>
            <a:r>
              <a:rPr lang="en-US" sz="1400" dirty="0"/>
              <a:t>you want a job after college, right? Does that mean that you “demand” a job? </a:t>
            </a:r>
          </a:p>
          <a:p>
            <a:pPr marL="285750" indent="-285750">
              <a:spcBef>
                <a:spcPts val="1200"/>
              </a:spcBef>
              <a:spcAft>
                <a:spcPts val="600"/>
              </a:spcAft>
              <a:buFont typeface="Arial" panose="020B0604020202020204" pitchFamily="34" charset="0"/>
              <a:buChar char="•"/>
            </a:pPr>
            <a:r>
              <a:rPr lang="en-US" sz="1400" dirty="0"/>
              <a:t>You have a demand for goods and services. A job is not any of those. </a:t>
            </a:r>
          </a:p>
          <a:p>
            <a:pPr marL="285750" indent="-285750">
              <a:spcBef>
                <a:spcPts val="1200"/>
              </a:spcBef>
              <a:spcAft>
                <a:spcPts val="600"/>
              </a:spcAft>
              <a:buFont typeface="Arial" panose="020B0604020202020204" pitchFamily="34" charset="0"/>
              <a:buChar char="•"/>
            </a:pPr>
            <a:r>
              <a:rPr lang="en-US" sz="1400" dirty="0"/>
              <a:t>People work to satisfy their needs. </a:t>
            </a:r>
          </a:p>
          <a:p>
            <a:pPr marL="285750" indent="-285750">
              <a:spcBef>
                <a:spcPts val="1200"/>
              </a:spcBef>
              <a:spcAft>
                <a:spcPts val="600"/>
              </a:spcAft>
              <a:buFont typeface="Arial" panose="020B0604020202020204" pitchFamily="34" charset="0"/>
              <a:buChar char="•"/>
            </a:pPr>
            <a:r>
              <a:rPr lang="en-US" sz="1400" b="1" dirty="0"/>
              <a:t>People supply labor! </a:t>
            </a:r>
            <a:r>
              <a:rPr lang="en-US" sz="1400" dirty="0"/>
              <a:t>You are willing to give hours from your life to be able to buy stuff. </a:t>
            </a:r>
            <a:r>
              <a:rPr lang="en-US" sz="1400" u="sng" dirty="0"/>
              <a:t>To satisfy your demand. </a:t>
            </a:r>
          </a:p>
          <a:p>
            <a:pPr marL="285750" indent="-285750">
              <a:spcBef>
                <a:spcPts val="1200"/>
              </a:spcBef>
              <a:spcAft>
                <a:spcPts val="600"/>
              </a:spcAft>
              <a:buFont typeface="Arial" panose="020B0604020202020204" pitchFamily="34" charset="0"/>
              <a:buChar char="•"/>
            </a:pPr>
            <a:r>
              <a:rPr lang="en-US" sz="1400" dirty="0"/>
              <a:t>Hence, </a:t>
            </a:r>
            <a:r>
              <a:rPr lang="en-US" sz="1400" b="1" dirty="0"/>
              <a:t>organizations demand labor</a:t>
            </a:r>
            <a:r>
              <a:rPr lang="en-US" sz="1400" dirty="0"/>
              <a:t>. Firms, government agencies, non-profits. All these organizations require people to meet their goals. </a:t>
            </a:r>
          </a:p>
          <a:p>
            <a:pPr marL="285750" indent="-285750">
              <a:spcBef>
                <a:spcPts val="1200"/>
              </a:spcBef>
              <a:spcAft>
                <a:spcPts val="600"/>
              </a:spcAft>
              <a:buFont typeface="Arial" panose="020B0604020202020204" pitchFamily="34" charset="0"/>
              <a:buChar char="•"/>
            </a:pPr>
            <a:r>
              <a:rPr lang="en-US" sz="1400" dirty="0"/>
              <a:t>They are willing to compensate people in exchange for their time (and skills!). </a:t>
            </a:r>
          </a:p>
        </p:txBody>
      </p:sp>
    </p:spTree>
    <p:extLst>
      <p:ext uri="{BB962C8B-B14F-4D97-AF65-F5344CB8AC3E}">
        <p14:creationId xmlns:p14="http://schemas.microsoft.com/office/powerpoint/2010/main" val="413346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Supply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DD5410-082F-388C-98F1-2BA6B064ED73}"/>
                  </a:ext>
                </a:extLst>
              </p:cNvPr>
              <p:cNvSpPr txBox="1"/>
              <p:nvPr/>
            </p:nvSpPr>
            <p:spPr>
              <a:xfrm>
                <a:off x="258187" y="764432"/>
                <a:ext cx="8669066" cy="399647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Traditional model of labor supply: </a:t>
                </a:r>
                <a:r>
                  <a:rPr lang="en-US" sz="1400" dirty="0"/>
                  <a:t>an individual chooses the number of hours it will assign to work each day. For each hour worked, he receives some wage. </a:t>
                </a:r>
              </a:p>
              <a:p>
                <a:pPr marL="285750" indent="-285750">
                  <a:spcBef>
                    <a:spcPts val="1200"/>
                  </a:spcBef>
                  <a:spcAft>
                    <a:spcPts val="600"/>
                  </a:spcAft>
                  <a:buFont typeface="Arial" panose="020B0604020202020204" pitchFamily="34" charset="0"/>
                  <a:buChar char="•"/>
                </a:pPr>
                <a:r>
                  <a:rPr lang="en-US" sz="1400" dirty="0"/>
                  <a:t>The total wage he receives is used to buy consumption goods (e.g. food, housing, transportation). Denote the wage as </a:t>
                </a:r>
                <a14:m>
                  <m:oMath xmlns:m="http://schemas.openxmlformats.org/officeDocument/2006/math">
                    <m:r>
                      <a:rPr lang="en-US" sz="1400" i="1">
                        <a:latin typeface="Cambria Math" panose="02040503050406030204" pitchFamily="18" charset="0"/>
                      </a:rPr>
                      <m:t>𝑤</m:t>
                    </m:r>
                  </m:oMath>
                </a14:m>
                <a:r>
                  <a:rPr lang="en-US" sz="1400" dirty="0"/>
                  <a:t>, the number of hours worked </a:t>
                </a:r>
                <a14:m>
                  <m:oMath xmlns:m="http://schemas.openxmlformats.org/officeDocument/2006/math">
                    <m:r>
                      <a:rPr lang="en-US" sz="1400" b="0" i="1" smtClean="0">
                        <a:latin typeface="Cambria Math" panose="02040503050406030204" pitchFamily="18" charset="0"/>
                      </a:rPr>
                      <m:t>𝑙</m:t>
                    </m:r>
                  </m:oMath>
                </a14:m>
                <a:r>
                  <a:rPr lang="en-US" sz="1400" dirty="0"/>
                  <a:t> (as in labor). Let </a:t>
                </a:r>
                <a14:m>
                  <m:oMath xmlns:m="http://schemas.openxmlformats.org/officeDocument/2006/math">
                    <m:r>
                      <a:rPr lang="en-US" sz="1400" b="0" i="1" smtClean="0">
                        <a:latin typeface="Cambria Math" panose="02040503050406030204" pitchFamily="18" charset="0"/>
                      </a:rPr>
                      <m:t>𝑐</m:t>
                    </m:r>
                    <m:r>
                      <a:rPr lang="en-US" sz="1400" b="0" i="1" smtClean="0">
                        <a:latin typeface="Cambria Math" panose="02040503050406030204" pitchFamily="18" charset="0"/>
                      </a:rPr>
                      <m:t> </m:t>
                    </m:r>
                  </m:oMath>
                </a14:m>
                <a:r>
                  <a:rPr lang="en-US" sz="1400" dirty="0"/>
                  <a:t>be the amount you consume of a composite good (think it as the bundle of all the stuff you buy). The price of this good is </a:t>
                </a:r>
                <a14:m>
                  <m:oMath xmlns:m="http://schemas.openxmlformats.org/officeDocument/2006/math">
                    <m:r>
                      <a:rPr lang="en-US" sz="1400" b="0" i="1" smtClean="0">
                        <a:latin typeface="Cambria Math" panose="02040503050406030204" pitchFamily="18" charset="0"/>
                      </a:rPr>
                      <m:t>𝑝</m:t>
                    </m:r>
                  </m:oMath>
                </a14:m>
                <a:endParaRPr lang="en-US" sz="1400" dirty="0"/>
              </a:p>
              <a:p>
                <a:pPr>
                  <a:spcBef>
                    <a:spcPts val="1200"/>
                  </a:spcBef>
                  <a:spcAft>
                    <a:spcPts val="600"/>
                  </a:spcAft>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𝑤𝑙</m:t>
                      </m:r>
                      <m:r>
                        <a:rPr lang="en-US" sz="1400" b="0" i="1" smtClean="0">
                          <a:latin typeface="Cambria Math" panose="02040503050406030204" pitchFamily="18" charset="0"/>
                        </a:rPr>
                        <m:t>=</m:t>
                      </m:r>
                      <m:r>
                        <a:rPr lang="en-US" sz="1400" b="0" i="1" smtClean="0">
                          <a:latin typeface="Cambria Math" panose="02040503050406030204" pitchFamily="18" charset="0"/>
                        </a:rPr>
                        <m:t>𝑝𝑐</m:t>
                      </m:r>
                    </m:oMath>
                  </m:oMathPara>
                </a14:m>
                <a:endParaRPr lang="en-US" sz="1400" dirty="0"/>
              </a:p>
              <a:p>
                <a:pPr marL="285750" indent="-285750">
                  <a:spcBef>
                    <a:spcPts val="1200"/>
                  </a:spcBef>
                  <a:spcAft>
                    <a:spcPts val="600"/>
                  </a:spcAft>
                  <a:buFont typeface="Arial" panose="020B0604020202020204" pitchFamily="34" charset="0"/>
                  <a:buChar char="•"/>
                </a:pPr>
                <a:r>
                  <a:rPr lang="en-US" sz="1400" dirty="0"/>
                  <a:t>Labor income = Total Consumption (Demand). Labor supply: </a:t>
                </a: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𝑙</m:t>
                      </m:r>
                      <m:r>
                        <a:rPr lang="en-US" sz="1400" i="1">
                          <a:latin typeface="Cambria Math" panose="02040503050406030204" pitchFamily="18" charset="0"/>
                        </a:rPr>
                        <m:t>=</m:t>
                      </m:r>
                      <m:f>
                        <m:fPr>
                          <m:ctrlPr>
                            <a:rPr lang="en-US" sz="1400" b="0" i="1" smtClean="0">
                              <a:latin typeface="Cambria Math" panose="02040503050406030204" pitchFamily="18" charset="0"/>
                            </a:rPr>
                          </m:ctrlPr>
                        </m:fPr>
                        <m:num>
                          <m:r>
                            <a:rPr lang="en-US" sz="1400" i="1">
                              <a:latin typeface="Cambria Math" panose="02040503050406030204" pitchFamily="18" charset="0"/>
                            </a:rPr>
                            <m:t>𝑝</m:t>
                          </m:r>
                        </m:num>
                        <m:den>
                          <m:r>
                            <a:rPr lang="en-US" sz="1400" b="0" i="1" smtClean="0">
                              <a:latin typeface="Cambria Math" panose="02040503050406030204" pitchFamily="18" charset="0"/>
                            </a:rPr>
                            <m:t>𝑤</m:t>
                          </m:r>
                        </m:den>
                      </m:f>
                      <m:r>
                        <a:rPr lang="en-US" sz="1400" i="1">
                          <a:latin typeface="Cambria Math" panose="02040503050406030204" pitchFamily="18" charset="0"/>
                        </a:rPr>
                        <m:t>𝑐</m:t>
                      </m:r>
                    </m:oMath>
                  </m:oMathPara>
                </a14:m>
                <a:endParaRPr lang="en-US" sz="1400" dirty="0"/>
              </a:p>
              <a:p>
                <a:pPr marL="285750" indent="-285750">
                  <a:spcBef>
                    <a:spcPts val="1200"/>
                  </a:spcBef>
                  <a:spcAft>
                    <a:spcPts val="600"/>
                  </a:spcAft>
                  <a:buFont typeface="Arial" panose="020B0604020202020204" pitchFamily="34" charset="0"/>
                  <a:buChar char="•"/>
                </a:pPr>
                <a:r>
                  <a:rPr lang="en-US" sz="1400" dirty="0"/>
                  <a:t>What does </a:t>
                </a:r>
                <a14:m>
                  <m:oMath xmlns:m="http://schemas.openxmlformats.org/officeDocument/2006/math">
                    <m:f>
                      <m:fPr>
                        <m:ctrlPr>
                          <a:rPr lang="en-US" sz="1400" i="1">
                            <a:latin typeface="Cambria Math" panose="02040503050406030204" pitchFamily="18" charset="0"/>
                          </a:rPr>
                        </m:ctrlPr>
                      </m:fPr>
                      <m:num>
                        <m:r>
                          <a:rPr lang="en-US" sz="1400" i="1">
                            <a:latin typeface="Cambria Math" panose="02040503050406030204" pitchFamily="18" charset="0"/>
                          </a:rPr>
                          <m:t>𝑝</m:t>
                        </m:r>
                      </m:num>
                      <m:den>
                        <m:r>
                          <a:rPr lang="en-US" sz="1400" i="1">
                            <a:latin typeface="Cambria Math" panose="02040503050406030204" pitchFamily="18" charset="0"/>
                          </a:rPr>
                          <m:t>𝑤</m:t>
                        </m:r>
                      </m:den>
                    </m:f>
                  </m:oMath>
                </a14:m>
                <a:r>
                  <a:rPr lang="en-US" sz="1400" dirty="0"/>
                  <a:t> means? Is price of </a:t>
                </a:r>
                <a14:m>
                  <m:oMath xmlns:m="http://schemas.openxmlformats.org/officeDocument/2006/math">
                    <m:r>
                      <a:rPr lang="en-US" sz="1400" i="1">
                        <a:latin typeface="Cambria Math" panose="02040503050406030204" pitchFamily="18" charset="0"/>
                      </a:rPr>
                      <m:t>𝑐</m:t>
                    </m:r>
                  </m:oMath>
                </a14:m>
                <a:r>
                  <a:rPr lang="en-US" sz="1400" dirty="0"/>
                  <a:t> in terms of one hour of your work. </a:t>
                </a:r>
              </a:p>
              <a:p>
                <a:pPr marL="285750" indent="-285750">
                  <a:spcBef>
                    <a:spcPts val="1200"/>
                  </a:spcBef>
                  <a:spcAft>
                    <a:spcPts val="600"/>
                  </a:spcAft>
                  <a:buFont typeface="Arial" panose="020B0604020202020204" pitchFamily="34" charset="0"/>
                  <a:buChar char="•"/>
                </a:pPr>
                <a:r>
                  <a:rPr lang="en-US" sz="1400" u="sng" dirty="0"/>
                  <a:t>Lesson:</a:t>
                </a:r>
                <a:r>
                  <a:rPr lang="en-US" sz="1400" dirty="0"/>
                  <a:t> your labor supply is determined by how much of </a:t>
                </a:r>
                <a14:m>
                  <m:oMath xmlns:m="http://schemas.openxmlformats.org/officeDocument/2006/math">
                    <m:r>
                      <a:rPr lang="en-US" sz="1400" i="1">
                        <a:latin typeface="Cambria Math" panose="02040503050406030204" pitchFamily="18" charset="0"/>
                      </a:rPr>
                      <m:t>𝑐</m:t>
                    </m:r>
                  </m:oMath>
                </a14:m>
                <a:r>
                  <a:rPr lang="en-US" sz="1400" dirty="0"/>
                  <a:t> you can buy with your wage </a:t>
                </a:r>
                <a14:m>
                  <m:oMath xmlns:m="http://schemas.openxmlformats.org/officeDocument/2006/math">
                    <m:r>
                      <a:rPr lang="en-US" sz="1400" b="0" i="1" smtClean="0">
                        <a:latin typeface="Cambria Math" panose="02040503050406030204" pitchFamily="18" charset="0"/>
                      </a:rPr>
                      <m:t>𝑤</m:t>
                    </m:r>
                  </m:oMath>
                </a14:m>
                <a:r>
                  <a:rPr lang="en-US" sz="1400" dirty="0"/>
                  <a:t>. </a:t>
                </a:r>
              </a:p>
              <a:p>
                <a:pPr marL="285750" indent="-285750">
                  <a:spcBef>
                    <a:spcPts val="1200"/>
                  </a:spcBef>
                  <a:spcAft>
                    <a:spcPts val="600"/>
                  </a:spcAft>
                  <a:buFont typeface="Arial" panose="020B0604020202020204" pitchFamily="34" charset="0"/>
                  <a:buChar char="•"/>
                </a:pPr>
                <a:endParaRPr lang="en-US" sz="1400" dirty="0"/>
              </a:p>
            </p:txBody>
          </p:sp>
        </mc:Choice>
        <mc:Fallback xmlns="">
          <p:sp>
            <p:nvSpPr>
              <p:cNvPr id="5" name="TextBox 4">
                <a:extLst>
                  <a:ext uri="{FF2B5EF4-FFF2-40B4-BE49-F238E27FC236}">
                    <a16:creationId xmlns:a16="http://schemas.microsoft.com/office/drawing/2014/main" id="{CDDD5410-082F-388C-98F1-2BA6B064ED73}"/>
                  </a:ext>
                </a:extLst>
              </p:cNvPr>
              <p:cNvSpPr txBox="1">
                <a:spLocks noRot="1" noChangeAspect="1" noMove="1" noResize="1" noEditPoints="1" noAdjustHandles="1" noChangeArrowheads="1" noChangeShapeType="1" noTextEdit="1"/>
              </p:cNvSpPr>
              <p:nvPr/>
            </p:nvSpPr>
            <p:spPr>
              <a:xfrm>
                <a:off x="258187" y="764432"/>
                <a:ext cx="8669066" cy="3996479"/>
              </a:xfrm>
              <a:prstGeom prst="rect">
                <a:avLst/>
              </a:prstGeom>
              <a:blipFill>
                <a:blip r:embed="rId2"/>
                <a:stretch>
                  <a:fillRect l="-70" t="-152"/>
                </a:stretch>
              </a:blipFill>
            </p:spPr>
            <p:txBody>
              <a:bodyPr/>
              <a:lstStyle/>
              <a:p>
                <a:r>
                  <a:rPr lang="en-US">
                    <a:noFill/>
                  </a:rPr>
                  <a:t> </a:t>
                </a:r>
              </a:p>
            </p:txBody>
          </p:sp>
        </mc:Fallback>
      </mc:AlternateContent>
    </p:spTree>
    <p:extLst>
      <p:ext uri="{BB962C8B-B14F-4D97-AF65-F5344CB8AC3E}">
        <p14:creationId xmlns:p14="http://schemas.microsoft.com/office/powerpoint/2010/main" val="276372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Supply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DD5410-082F-388C-98F1-2BA6B064ED73}"/>
                  </a:ext>
                </a:extLst>
              </p:cNvPr>
              <p:cNvSpPr txBox="1"/>
              <p:nvPr/>
            </p:nvSpPr>
            <p:spPr>
              <a:xfrm>
                <a:off x="146026" y="916909"/>
                <a:ext cx="8851947" cy="2077492"/>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Example: </a:t>
                </a:r>
                <a:r>
                  <a:rPr lang="en-US" sz="1400" dirty="0"/>
                  <a:t>you have two job offers. One in Miami (Florida) and the other in Bloomington (Indiana). In both cases you consume only one unit each year. So </a:t>
                </a:r>
                <a14:m>
                  <m:oMath xmlns:m="http://schemas.openxmlformats.org/officeDocument/2006/math">
                    <m:r>
                      <a:rPr lang="en-US" sz="1400" i="1">
                        <a:latin typeface="Cambria Math" panose="02040503050406030204" pitchFamily="18" charset="0"/>
                      </a:rPr>
                      <m:t>𝑐</m:t>
                    </m:r>
                    <m:r>
                      <a:rPr lang="en-US" sz="1400" b="1" i="0" smtClean="0">
                        <a:latin typeface="Cambria Math" panose="02040503050406030204" pitchFamily="18" charset="0"/>
                      </a:rPr>
                      <m:t>=</m:t>
                    </m:r>
                    <m:r>
                      <a:rPr lang="en-US" sz="1400" b="1" i="0" smtClean="0">
                        <a:latin typeface="Cambria Math" panose="02040503050406030204" pitchFamily="18" charset="0"/>
                      </a:rPr>
                      <m:t>𝟏</m:t>
                    </m:r>
                    <m:r>
                      <a:rPr lang="en-US" sz="1400" b="1" i="0" smtClean="0">
                        <a:latin typeface="Cambria Math" panose="02040503050406030204" pitchFamily="18" charset="0"/>
                      </a:rPr>
                      <m:t>.</m:t>
                    </m:r>
                  </m:oMath>
                </a14:m>
                <a:r>
                  <a:rPr lang="en-US" sz="1400" b="1" dirty="0"/>
                  <a:t> </a:t>
                </a:r>
                <a:r>
                  <a:rPr lang="en-US" sz="1400" dirty="0"/>
                  <a:t>Both jobs pay the same: $50 per hour.</a:t>
                </a:r>
                <a:endParaRPr lang="en-US" sz="1400" b="1" dirty="0"/>
              </a:p>
              <a:p>
                <a:pPr marL="285750" indent="-285750">
                  <a:spcBef>
                    <a:spcPts val="1200"/>
                  </a:spcBef>
                  <a:spcAft>
                    <a:spcPts val="600"/>
                  </a:spcAft>
                  <a:buFont typeface="Arial" panose="020B0604020202020204" pitchFamily="34" charset="0"/>
                  <a:buChar char="•"/>
                </a:pPr>
                <a:r>
                  <a:rPr lang="en-US" sz="1400" b="1" dirty="0"/>
                  <a:t>The catch:</a:t>
                </a:r>
                <a:r>
                  <a:rPr lang="en-US" sz="1400" dirty="0"/>
                  <a:t> Miami is way more expensive than Bloomington. Suppose you observe the following prices for one unit of </a:t>
                </a:r>
                <a14:m>
                  <m:oMath xmlns:m="http://schemas.openxmlformats.org/officeDocument/2006/math">
                    <m:r>
                      <a:rPr lang="en-US" sz="1400" i="1">
                        <a:latin typeface="Cambria Math" panose="02040503050406030204" pitchFamily="18" charset="0"/>
                      </a:rPr>
                      <m:t>𝑐</m:t>
                    </m:r>
                    <m:r>
                      <a:rPr lang="en-US" sz="1400" b="1" i="0" smtClean="0">
                        <a:latin typeface="Cambria Math" panose="02040503050406030204" pitchFamily="18" charset="0"/>
                      </a:rPr>
                      <m:t>.</m:t>
                    </m:r>
                  </m:oMath>
                </a14:m>
                <a:r>
                  <a:rPr lang="en-US" sz="1400" dirty="0"/>
                  <a:t> For simplicity, assume the prices are in thousands of dollars. </a:t>
                </a:r>
              </a:p>
              <a:p>
                <a:pPr marL="742950" lvl="1" indent="-285750">
                  <a:spcBef>
                    <a:spcPts val="1200"/>
                  </a:spcBef>
                  <a:spcAft>
                    <a:spcPts val="600"/>
                  </a:spcAft>
                  <a:buFont typeface="Arial" panose="020B0604020202020204" pitchFamily="34" charset="0"/>
                  <a:buChar char="•"/>
                </a:pP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𝑃</m:t>
                        </m:r>
                      </m:e>
                      <m:sub>
                        <m:r>
                          <a:rPr lang="en-US" sz="1400" b="0" i="1" smtClean="0">
                            <a:latin typeface="Cambria Math" panose="02040503050406030204" pitchFamily="18" charset="0"/>
                          </a:rPr>
                          <m:t>𝑀</m:t>
                        </m:r>
                      </m:sub>
                    </m:sSub>
                    <m:r>
                      <a:rPr lang="en-US" sz="1400" b="0" i="0" smtClean="0">
                        <a:latin typeface="Cambria Math" panose="02040503050406030204" pitchFamily="18" charset="0"/>
                      </a:rPr>
                      <m:t>=100;</m:t>
                    </m:r>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b="0" i="1" smtClean="0">
                            <a:latin typeface="Cambria Math" panose="02040503050406030204" pitchFamily="18" charset="0"/>
                          </a:rPr>
                          <m:t>𝐵</m:t>
                        </m:r>
                      </m:sub>
                    </m:sSub>
                    <m:r>
                      <a:rPr lang="en-US" sz="1400">
                        <a:latin typeface="Cambria Math" panose="02040503050406030204" pitchFamily="18" charset="0"/>
                      </a:rPr>
                      <m:t>=</m:t>
                    </m:r>
                    <m:r>
                      <a:rPr lang="en-US" sz="1400" b="0" i="0" smtClean="0">
                        <a:latin typeface="Cambria Math" panose="02040503050406030204" pitchFamily="18" charset="0"/>
                      </a:rPr>
                      <m:t>70</m:t>
                    </m:r>
                  </m:oMath>
                </a14:m>
                <a:r>
                  <a:rPr lang="en-US" sz="1400" dirty="0"/>
                  <a:t> 	</a:t>
                </a:r>
                <a:r>
                  <a:rPr lang="en-US" sz="1400" dirty="0">
                    <a:sym typeface="Wingdings" panose="05000000000000000000" pitchFamily="2" charset="2"/>
                  </a:rPr>
                  <a:t> </a:t>
                </a:r>
                <a:r>
                  <a:rPr lang="en-US" sz="1400" dirty="0"/>
                  <a:t>This is equivalent to say that Bloomington is 30% cheaper than Miami.</a:t>
                </a:r>
              </a:p>
              <a:p>
                <a:pPr marL="285750" indent="-285750">
                  <a:spcBef>
                    <a:spcPts val="1200"/>
                  </a:spcBef>
                  <a:spcAft>
                    <a:spcPts val="600"/>
                  </a:spcAft>
                  <a:buFont typeface="Arial" panose="020B0604020202020204" pitchFamily="34" charset="0"/>
                  <a:buChar char="•"/>
                </a:pPr>
                <a:r>
                  <a:rPr lang="en-US" sz="1400" dirty="0"/>
                  <a:t>How many hours do you need to work to afford your consumption of c in each place? </a:t>
                </a:r>
              </a:p>
            </p:txBody>
          </p:sp>
        </mc:Choice>
        <mc:Fallback xmlns="">
          <p:sp>
            <p:nvSpPr>
              <p:cNvPr id="5" name="TextBox 4">
                <a:extLst>
                  <a:ext uri="{FF2B5EF4-FFF2-40B4-BE49-F238E27FC236}">
                    <a16:creationId xmlns:a16="http://schemas.microsoft.com/office/drawing/2014/main" id="{CDDD5410-082F-388C-98F1-2BA6B064ED73}"/>
                  </a:ext>
                </a:extLst>
              </p:cNvPr>
              <p:cNvSpPr txBox="1">
                <a:spLocks noRot="1" noChangeAspect="1" noMove="1" noResize="1" noEditPoints="1" noAdjustHandles="1" noChangeArrowheads="1" noChangeShapeType="1" noTextEdit="1"/>
              </p:cNvSpPr>
              <p:nvPr/>
            </p:nvSpPr>
            <p:spPr>
              <a:xfrm>
                <a:off x="146026" y="916909"/>
                <a:ext cx="8851947" cy="2077492"/>
              </a:xfrm>
              <a:prstGeom prst="rect">
                <a:avLst/>
              </a:prstGeom>
              <a:blipFill>
                <a:blip r:embed="rId2"/>
                <a:stretch>
                  <a:fillRect l="-138" t="-293" b="-2346"/>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0AFDF616-5AD2-404E-83CF-E52C4AD89C3B}"/>
              </a:ext>
            </a:extLst>
          </p:cNvPr>
          <p:cNvGraphicFramePr>
            <a:graphicFrameLocks noGrp="1"/>
          </p:cNvGraphicFramePr>
          <p:nvPr>
            <p:extLst>
              <p:ext uri="{D42A27DB-BD31-4B8C-83A1-F6EECF244321}">
                <p14:modId xmlns:p14="http://schemas.microsoft.com/office/powerpoint/2010/main" val="3387498042"/>
              </p:ext>
            </p:extLst>
          </p:nvPr>
        </p:nvGraphicFramePr>
        <p:xfrm>
          <a:off x="796266" y="3156763"/>
          <a:ext cx="7261012" cy="1371600"/>
        </p:xfrm>
        <a:graphic>
          <a:graphicData uri="http://schemas.openxmlformats.org/drawingml/2006/table">
            <a:tbl>
              <a:tblPr firstRow="1" bandRow="1">
                <a:tableStyleId>{5C22544A-7EE6-4342-B048-85BDC9FD1C3A}</a:tableStyleId>
              </a:tblPr>
              <a:tblGrid>
                <a:gridCol w="1662454">
                  <a:extLst>
                    <a:ext uri="{9D8B030D-6E8A-4147-A177-3AD203B41FA5}">
                      <a16:colId xmlns:a16="http://schemas.microsoft.com/office/drawing/2014/main" val="3467513145"/>
                    </a:ext>
                  </a:extLst>
                </a:gridCol>
                <a:gridCol w="1968052">
                  <a:extLst>
                    <a:ext uri="{9D8B030D-6E8A-4147-A177-3AD203B41FA5}">
                      <a16:colId xmlns:a16="http://schemas.microsoft.com/office/drawing/2014/main" val="3479901321"/>
                    </a:ext>
                  </a:extLst>
                </a:gridCol>
                <a:gridCol w="1815253">
                  <a:extLst>
                    <a:ext uri="{9D8B030D-6E8A-4147-A177-3AD203B41FA5}">
                      <a16:colId xmlns:a16="http://schemas.microsoft.com/office/drawing/2014/main" val="1080542922"/>
                    </a:ext>
                  </a:extLst>
                </a:gridCol>
                <a:gridCol w="1815253">
                  <a:extLst>
                    <a:ext uri="{9D8B030D-6E8A-4147-A177-3AD203B41FA5}">
                      <a16:colId xmlns:a16="http://schemas.microsoft.com/office/drawing/2014/main" val="4199637458"/>
                    </a:ext>
                  </a:extLst>
                </a:gridCol>
              </a:tblGrid>
              <a:tr h="370840">
                <a:tc>
                  <a:txBody>
                    <a:bodyPr/>
                    <a:lstStyle/>
                    <a:p>
                      <a:pPr algn="ctr"/>
                      <a:r>
                        <a:rPr lang="en-US" sz="1200" dirty="0"/>
                        <a:t>Job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Price of Consumption (Living)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Hourly Wage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200" dirty="0"/>
                        <a:t># of Hours Worked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95473152"/>
                  </a:ext>
                </a:extLst>
              </a:tr>
              <a:tr h="370840">
                <a:tc>
                  <a:txBody>
                    <a:bodyPr/>
                    <a:lstStyle/>
                    <a:p>
                      <a:r>
                        <a:rPr lang="en-US" sz="1200" dirty="0"/>
                        <a:t>Miami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$100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2,000 </a:t>
                      </a:r>
                    </a:p>
                    <a:p>
                      <a:pPr algn="ctr"/>
                      <a:r>
                        <a:rPr lang="en-US" sz="1200" dirty="0"/>
                        <a:t>(38.46 hours per 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7655024"/>
                  </a:ext>
                </a:extLst>
              </a:tr>
              <a:tr h="370840">
                <a:tc>
                  <a:txBody>
                    <a:bodyPr/>
                    <a:lstStyle/>
                    <a:p>
                      <a:r>
                        <a:rPr lang="en-US" sz="1200" b="0" dirty="0"/>
                        <a:t>Bloomington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$70 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t>1,400</a:t>
                      </a:r>
                    </a:p>
                    <a:p>
                      <a:pPr algn="ctr"/>
                      <a:r>
                        <a:rPr lang="en-US" sz="1200" dirty="0"/>
                        <a:t>(26.9 hours per week)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196841"/>
                  </a:ext>
                </a:extLst>
              </a:tr>
            </a:tbl>
          </a:graphicData>
        </a:graphic>
      </p:graphicFrame>
    </p:spTree>
    <p:extLst>
      <p:ext uri="{BB962C8B-B14F-4D97-AF65-F5344CB8AC3E}">
        <p14:creationId xmlns:p14="http://schemas.microsoft.com/office/powerpoint/2010/main" val="89865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Theory of Labor Supply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DD5410-082F-388C-98F1-2BA6B064ED73}"/>
                  </a:ext>
                </a:extLst>
              </p:cNvPr>
              <p:cNvSpPr txBox="1"/>
              <p:nvPr/>
            </p:nvSpPr>
            <p:spPr>
              <a:xfrm>
                <a:off x="146026" y="699065"/>
                <a:ext cx="8851947" cy="3666196"/>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previous example highlights the relationship between two markets: consumption and labor. </a:t>
                </a:r>
              </a:p>
              <a:p>
                <a:pPr marL="285750" indent="-285750">
                  <a:spcBef>
                    <a:spcPts val="1200"/>
                  </a:spcBef>
                  <a:spcAft>
                    <a:spcPts val="600"/>
                  </a:spcAft>
                  <a:buFont typeface="Arial" panose="020B0604020202020204" pitchFamily="34" charset="0"/>
                  <a:buChar char="•"/>
                </a:pPr>
                <a:r>
                  <a:rPr lang="en-US" sz="1400" dirty="0"/>
                  <a:t>Your consumption is determined by your “real-wage”. That is, your wage in terms of the prices of the things you buy. </a:t>
                </a:r>
              </a:p>
              <a:p>
                <a:pPr>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𝑐</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𝑤</m:t>
                          </m:r>
                        </m:num>
                        <m:den>
                          <m:r>
                            <a:rPr lang="en-US" sz="1400" b="0" i="1" smtClean="0">
                              <a:latin typeface="Cambria Math" panose="02040503050406030204" pitchFamily="18" charset="0"/>
                            </a:rPr>
                            <m:t>𝑝</m:t>
                          </m:r>
                        </m:den>
                      </m:f>
                      <m:r>
                        <a:rPr lang="en-US" sz="1400" b="0" i="1" smtClean="0">
                          <a:latin typeface="Cambria Math" panose="02040503050406030204" pitchFamily="18" charset="0"/>
                        </a:rPr>
                        <m:t>𝑙</m:t>
                      </m:r>
                    </m:oMath>
                  </m:oMathPara>
                </a14:m>
                <a:endParaRPr lang="en-US" sz="1400" dirty="0"/>
              </a:p>
              <a:p>
                <a:pPr marL="285750" indent="-285750">
                  <a:spcBef>
                    <a:spcPts val="1200"/>
                  </a:spcBef>
                  <a:spcAft>
                    <a:spcPts val="600"/>
                  </a:spcAft>
                  <a:buFont typeface="Arial" panose="020B0604020202020204" pitchFamily="34" charset="0"/>
                  <a:buChar char="•"/>
                </a:pPr>
                <a:r>
                  <a:rPr lang="en-US" sz="1400" u="sng" dirty="0"/>
                  <a:t>Labor-consumption decisions are jointly determined by the equilibrium prices observed in both markets. </a:t>
                </a:r>
              </a:p>
              <a:p>
                <a:pPr marL="285750" indent="-285750">
                  <a:spcBef>
                    <a:spcPts val="1200"/>
                  </a:spcBef>
                  <a:spcAft>
                    <a:spcPts val="600"/>
                  </a:spcAft>
                  <a:buFont typeface="Arial" panose="020B0604020202020204" pitchFamily="34" charset="0"/>
                  <a:buChar char="•"/>
                </a:pPr>
                <a:r>
                  <a:rPr lang="en-US" sz="1400" b="1" dirty="0"/>
                  <a:t>Example: </a:t>
                </a:r>
                <a:r>
                  <a:rPr lang="en-US" sz="1400" dirty="0"/>
                  <a:t>suppose you are opening a new burger place and you want to know how many cooks to hire. How would you figure this out? </a:t>
                </a:r>
              </a:p>
              <a:p>
                <a:pPr marL="285750" indent="-285750">
                  <a:spcBef>
                    <a:spcPts val="1200"/>
                  </a:spcBef>
                  <a:spcAft>
                    <a:spcPts val="600"/>
                  </a:spcAft>
                  <a:buFont typeface="Arial" panose="020B0604020202020204" pitchFamily="34" charset="0"/>
                  <a:buChar char="•"/>
                </a:pPr>
                <a:r>
                  <a:rPr lang="en-US" sz="1400" dirty="0"/>
                  <a:t>You’ll estimate how many burgers you will sell each month and based on that decide how many hands are required. </a:t>
                </a:r>
              </a:p>
              <a:p>
                <a:pPr marL="285750" indent="-285750">
                  <a:spcBef>
                    <a:spcPts val="1200"/>
                  </a:spcBef>
                  <a:spcAft>
                    <a:spcPts val="600"/>
                  </a:spcAft>
                  <a:buFont typeface="Arial" panose="020B0604020202020204" pitchFamily="34" charset="0"/>
                  <a:buChar char="•"/>
                </a:pPr>
                <a:r>
                  <a:rPr lang="en-US" sz="1400" dirty="0"/>
                  <a:t>In econ terms: equilibrium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𝑞</m:t>
                        </m:r>
                      </m:e>
                      <m:sup>
                        <m:r>
                          <a:rPr lang="en-US" sz="1400" b="0" i="1" smtClean="0">
                            <a:latin typeface="Cambria Math" panose="02040503050406030204" pitchFamily="18" charset="0"/>
                          </a:rPr>
                          <m:t>∗</m:t>
                        </m:r>
                      </m:sup>
                    </m:sSup>
                  </m:oMath>
                </a14:m>
                <a:r>
                  <a:rPr lang="en-US" sz="1400" dirty="0"/>
                  <a:t> in the market for burgers influences (determines) labor demand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𝑙</m:t>
                        </m:r>
                      </m:e>
                      <m:sub>
                        <m:r>
                          <a:rPr lang="en-US" sz="1400" b="0" i="1" smtClean="0">
                            <a:latin typeface="Cambria Math" panose="02040503050406030204" pitchFamily="18" charset="0"/>
                          </a:rPr>
                          <m:t>𝑑</m:t>
                        </m:r>
                      </m:sub>
                    </m:sSub>
                  </m:oMath>
                </a14:m>
                <a:endParaRPr lang="en-US" sz="1400" dirty="0"/>
              </a:p>
            </p:txBody>
          </p:sp>
        </mc:Choice>
        <mc:Fallback xmlns="">
          <p:sp>
            <p:nvSpPr>
              <p:cNvPr id="5" name="TextBox 4">
                <a:extLst>
                  <a:ext uri="{FF2B5EF4-FFF2-40B4-BE49-F238E27FC236}">
                    <a16:creationId xmlns:a16="http://schemas.microsoft.com/office/drawing/2014/main" id="{CDDD5410-082F-388C-98F1-2BA6B064ED73}"/>
                  </a:ext>
                </a:extLst>
              </p:cNvPr>
              <p:cNvSpPr txBox="1">
                <a:spLocks noRot="1" noChangeAspect="1" noMove="1" noResize="1" noEditPoints="1" noAdjustHandles="1" noChangeArrowheads="1" noChangeShapeType="1" noTextEdit="1"/>
              </p:cNvSpPr>
              <p:nvPr/>
            </p:nvSpPr>
            <p:spPr>
              <a:xfrm>
                <a:off x="146026" y="699065"/>
                <a:ext cx="8851947" cy="3666196"/>
              </a:xfrm>
              <a:prstGeom prst="rect">
                <a:avLst/>
              </a:prstGeom>
              <a:blipFill>
                <a:blip r:embed="rId2"/>
                <a:stretch>
                  <a:fillRect l="-138" t="-333" r="-413" b="-832"/>
                </a:stretch>
              </a:blipFill>
            </p:spPr>
            <p:txBody>
              <a:bodyPr/>
              <a:lstStyle/>
              <a:p>
                <a:r>
                  <a:rPr lang="en-US">
                    <a:noFill/>
                  </a:rPr>
                  <a:t> </a:t>
                </a:r>
              </a:p>
            </p:txBody>
          </p:sp>
        </mc:Fallback>
      </mc:AlternateContent>
    </p:spTree>
    <p:extLst>
      <p:ext uri="{BB962C8B-B14F-4D97-AF65-F5344CB8AC3E}">
        <p14:creationId xmlns:p14="http://schemas.microsoft.com/office/powerpoint/2010/main" val="340787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82db8b44-0703-48fc-920e-285d3f66b75e"/>
    <ds:schemaRef ds:uri="http://www.w3.org/XML/1998/namespace"/>
    <ds:schemaRef ds:uri="http://purl.org/dc/elements/1.1/"/>
    <ds:schemaRef ds:uri="http://purl.org/dc/dcmityp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8db4f6ed-281a-40b3-a3a6-248115f75364"/>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15519</TotalTime>
  <Words>2737</Words>
  <Application>Microsoft Office PowerPoint</Application>
  <PresentationFormat>On-screen Show (16:9)</PresentationFormat>
  <Paragraphs>286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Cambria Math</vt:lpstr>
      <vt:lpstr>Wingdings</vt:lpstr>
      <vt:lpstr>Main</vt:lpstr>
      <vt:lpstr>PowerPoint Presentation</vt:lpstr>
      <vt:lpstr>Outline for Today</vt:lpstr>
      <vt:lpstr>Introduction</vt:lpstr>
      <vt:lpstr>Introduction</vt:lpstr>
      <vt:lpstr>Introduction</vt:lpstr>
      <vt:lpstr>Labor Market Structure</vt:lpstr>
      <vt:lpstr>Theory of Labor Supply</vt:lpstr>
      <vt:lpstr>Theory of Labor Supply</vt:lpstr>
      <vt:lpstr>Theory of Labor Supply</vt:lpstr>
      <vt:lpstr>Theory of Labor Supply</vt:lpstr>
      <vt:lpstr>Income and Substitution Effects</vt:lpstr>
      <vt:lpstr>Theory of Labor Supply</vt:lpstr>
      <vt:lpstr>Theory of Labor Supply</vt:lpstr>
      <vt:lpstr>Theory of Labor Demand</vt:lpstr>
      <vt:lpstr>Theory of Labor Demand</vt:lpstr>
      <vt:lpstr>Theory of Labor Demand</vt:lpstr>
      <vt:lpstr>Theory of Labor Demand</vt:lpstr>
      <vt:lpstr>Theory of Labor Demand</vt:lpstr>
      <vt:lpstr>Theory of Labor Demand</vt:lpstr>
      <vt:lpstr>Equilibrium in the Labor Market</vt:lpstr>
      <vt:lpstr>Quick Policy Evaluation Examples</vt:lpstr>
      <vt:lpstr>Quick Policy Evaluation Examples</vt:lpstr>
      <vt:lpstr>Quick Policy Evaluation Examples</vt:lpstr>
      <vt:lpstr>Unemployment</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295</cp:revision>
  <cp:lastPrinted>2014-06-24T16:10:50Z</cp:lastPrinted>
  <dcterms:created xsi:type="dcterms:W3CDTF">2022-01-21T17:11:20Z</dcterms:created>
  <dcterms:modified xsi:type="dcterms:W3CDTF">2023-02-27T21:07:48Z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