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2"/>
  </p:notesMasterIdLst>
  <p:handoutMasterIdLst>
    <p:handoutMasterId r:id="rId33"/>
  </p:handoutMasterIdLst>
  <p:sldIdLst>
    <p:sldId id="489" r:id="rId5"/>
    <p:sldId id="356" r:id="rId6"/>
    <p:sldId id="641" r:id="rId7"/>
    <p:sldId id="646" r:id="rId8"/>
    <p:sldId id="657" r:id="rId9"/>
    <p:sldId id="658" r:id="rId10"/>
    <p:sldId id="659" r:id="rId11"/>
    <p:sldId id="660" r:id="rId12"/>
    <p:sldId id="661" r:id="rId13"/>
    <p:sldId id="650" r:id="rId14"/>
    <p:sldId id="652" r:id="rId15"/>
    <p:sldId id="647" r:id="rId16"/>
    <p:sldId id="651" r:id="rId17"/>
    <p:sldId id="649" r:id="rId18"/>
    <p:sldId id="648" r:id="rId19"/>
    <p:sldId id="668" r:id="rId20"/>
    <p:sldId id="653" r:id="rId21"/>
    <p:sldId id="662" r:id="rId22"/>
    <p:sldId id="654" r:id="rId23"/>
    <p:sldId id="655" r:id="rId24"/>
    <p:sldId id="663" r:id="rId25"/>
    <p:sldId id="665" r:id="rId26"/>
    <p:sldId id="666" r:id="rId27"/>
    <p:sldId id="667" r:id="rId28"/>
    <p:sldId id="664" r:id="rId29"/>
    <p:sldId id="488" r:id="rId30"/>
    <p:sldId id="558"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641"/>
            <p14:sldId id="646"/>
            <p14:sldId id="657"/>
            <p14:sldId id="658"/>
            <p14:sldId id="659"/>
            <p14:sldId id="660"/>
            <p14:sldId id="661"/>
            <p14:sldId id="650"/>
            <p14:sldId id="652"/>
            <p14:sldId id="647"/>
            <p14:sldId id="651"/>
            <p14:sldId id="649"/>
            <p14:sldId id="648"/>
            <p14:sldId id="668"/>
            <p14:sldId id="653"/>
            <p14:sldId id="662"/>
            <p14:sldId id="654"/>
            <p14:sldId id="655"/>
            <p14:sldId id="663"/>
            <p14:sldId id="665"/>
            <p14:sldId id="666"/>
            <p14:sldId id="667"/>
            <p14:sldId id="664"/>
            <p14:sldId id="488"/>
            <p14:sldId id="558"/>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690304"/>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94" autoAdjust="0"/>
  </p:normalViewPr>
  <p:slideViewPr>
    <p:cSldViewPr snapToGrid="0" snapToObjects="1">
      <p:cViewPr varScale="1">
        <p:scale>
          <a:sx n="146" d="100"/>
          <a:sy n="146" d="100"/>
        </p:scale>
        <p:origin x="552" y="108"/>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3/1/2023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1:15:15.55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1:15:15.55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4T19:11:34.36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1:15:15.55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1:15:15.55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2:43:05.82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4T17:53:34.11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4T17:53:34.11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customXml" Target="../ink/ink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bls.gov/oes/current/oes_nat.htm#00-0000" TargetMode="External"/><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bls.gov/oes/current/oes_nat.htm#00-000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bea.gov/news/2021/real-personal-consumption-expenditures-and-personal-income-state-2020"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customXml" Target="../ink/ink6.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customXml" Target="../ink/ink7.xml"/><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customXml" Target="../ink/ink8.xml"/><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cbo.gov/publication/55681#:~:text=By%20boosting%20the%20income%20of,those%20families%20out%20of%20povert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s://www.cbo.gov/publication/55681#:~:text=By%20boosting%20the%20income%20of,those%20families%20out%20of%20poverty" TargetMode="External"/><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ensus.gov/library/stories/2022/01/gender-pay-gap-widens-as-women-age.html" TargetMode="External"/><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census.gov/library/stories/2022/01/gender-pay-gap-widens-as-women-age.html"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s://www.census.gov/library/stories/2022/01/gender-pay-gap-widens-as-women-age.html"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ustomXml" Target="../ink/ink2.xml"/><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9.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ustomXml" Target="../ink/ink3.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urworldindata.org/grapher/world-gdp-over-the-last-two-millennia?yScale=log&amp;time=1000..201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ustomXml" Target="../ink/ink4.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22.png"/><Relationship Id="rId10" Type="http://schemas.openxmlformats.org/officeDocument/2006/relationships/image" Target="../media/image13.png"/><Relationship Id="rId4" Type="http://schemas.openxmlformats.org/officeDocument/2006/relationships/image" Target="../media/image21.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Labor Markets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Equilibrium Wage and Consumption</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788746"/>
            <a:ext cx="8950561" cy="307777"/>
          </a:xfrm>
          <a:prstGeom prst="rect">
            <a:avLst/>
          </a:prstGeom>
          <a:noFill/>
        </p:spPr>
        <p:txBody>
          <a:bodyPr wrap="square">
            <a:spAutoFit/>
          </a:bodyPr>
          <a:lstStyle/>
          <a:p>
            <a:pPr>
              <a:spcBef>
                <a:spcPts val="1200"/>
              </a:spcBef>
              <a:spcAft>
                <a:spcPts val="600"/>
              </a:spcAft>
            </a:pPr>
            <a:r>
              <a:rPr lang="en-US" sz="1400" b="1" dirty="0"/>
              <a:t>Key question: </a:t>
            </a:r>
            <a:r>
              <a:rPr lang="en-US" sz="1400" dirty="0"/>
              <a:t>is the equilibrium wage enough to satisfy your basic human needs? </a:t>
            </a:r>
            <a:endParaRPr lang="en-US" sz="1400" b="1" dirty="0"/>
          </a:p>
        </p:txBody>
      </p:sp>
      <p:grpSp>
        <p:nvGrpSpPr>
          <p:cNvPr id="24" name="Group 23">
            <a:extLst>
              <a:ext uri="{FF2B5EF4-FFF2-40B4-BE49-F238E27FC236}">
                <a16:creationId xmlns:a16="http://schemas.microsoft.com/office/drawing/2014/main" id="{FC6CFD43-1FD5-0EDA-03A9-D9961FB46559}"/>
              </a:ext>
            </a:extLst>
          </p:cNvPr>
          <p:cNvGrpSpPr/>
          <p:nvPr/>
        </p:nvGrpSpPr>
        <p:grpSpPr>
          <a:xfrm>
            <a:off x="0" y="1335012"/>
            <a:ext cx="4588967" cy="3309961"/>
            <a:chOff x="200294" y="1350091"/>
            <a:chExt cx="4588967" cy="3309961"/>
          </a:xfrm>
        </p:grpSpPr>
        <p:grpSp>
          <p:nvGrpSpPr>
            <p:cNvPr id="9" name="Group 8">
              <a:extLst>
                <a:ext uri="{FF2B5EF4-FFF2-40B4-BE49-F238E27FC236}">
                  <a16:creationId xmlns:a16="http://schemas.microsoft.com/office/drawing/2014/main" id="{E6679620-2433-EA5E-537E-CD09E67AE198}"/>
                </a:ext>
              </a:extLst>
            </p:cNvPr>
            <p:cNvGrpSpPr/>
            <p:nvPr/>
          </p:nvGrpSpPr>
          <p:grpSpPr>
            <a:xfrm>
              <a:off x="200294" y="1350091"/>
              <a:ext cx="4588967" cy="3309961"/>
              <a:chOff x="102296" y="511117"/>
              <a:chExt cx="6324533" cy="4333618"/>
            </a:xfrm>
          </p:grpSpPr>
          <p:grpSp>
            <p:nvGrpSpPr>
              <p:cNvPr id="10" name="Group 9">
                <a:extLst>
                  <a:ext uri="{FF2B5EF4-FFF2-40B4-BE49-F238E27FC236}">
                    <a16:creationId xmlns:a16="http://schemas.microsoft.com/office/drawing/2014/main" id="{6B73C4AA-469A-15DE-28E8-573FB8807EDA}"/>
                  </a:ext>
                </a:extLst>
              </p:cNvPr>
              <p:cNvGrpSpPr/>
              <p:nvPr/>
            </p:nvGrpSpPr>
            <p:grpSpPr>
              <a:xfrm>
                <a:off x="836132" y="692291"/>
                <a:ext cx="4952051" cy="3613864"/>
                <a:chOff x="4873502" y="1766761"/>
                <a:chExt cx="3502129" cy="2555753"/>
              </a:xfrm>
            </p:grpSpPr>
            <p:cxnSp>
              <p:nvCxnSpPr>
                <p:cNvPr id="16" name="Straight Arrow Connector 15">
                  <a:extLst>
                    <a:ext uri="{FF2B5EF4-FFF2-40B4-BE49-F238E27FC236}">
                      <a16:creationId xmlns:a16="http://schemas.microsoft.com/office/drawing/2014/main" id="{34D148D5-C870-5BB6-3BC2-65C4BB632B9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5CA211A-7904-1D6E-7D55-D1F2BB0C21D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C576981-BFF3-3EFD-BB89-76889948FB94}"/>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3908BDDE-D86D-DA4C-605D-C6863346CE1E}"/>
                        </a:ext>
                      </a:extLst>
                    </p14:cNvPr>
                    <p14:cNvContentPartPr/>
                    <p14:nvPr/>
                  </p14:nvContentPartPr>
                  <p14:xfrm>
                    <a:off x="6022834" y="3055225"/>
                    <a:ext cx="284" cy="284"/>
                  </p14:xfrm>
                </p:contentPart>
              </mc:Choice>
              <mc:Fallback xmlns="">
                <p:pic>
                  <p:nvPicPr>
                    <p:cNvPr id="19" name="Ink 18">
                      <a:extLst>
                        <a:ext uri="{FF2B5EF4-FFF2-40B4-BE49-F238E27FC236}">
                          <a16:creationId xmlns:a16="http://schemas.microsoft.com/office/drawing/2014/main" id="{3908BDDE-D86D-DA4C-605D-C6863346CE1E}"/>
                        </a:ext>
                      </a:extLst>
                    </p:cNvPr>
                    <p:cNvPicPr/>
                    <p:nvPr/>
                  </p:nvPicPr>
                  <p:blipFill>
                    <a:blip r:embed="rId3"/>
                    <a:stretch>
                      <a:fillRect/>
                    </a:stretch>
                  </p:blipFill>
                  <p:spPr>
                    <a:xfrm>
                      <a:off x="6008634" y="2970025"/>
                      <a:ext cx="28400" cy="170400"/>
                    </a:xfrm>
                    <a:prstGeom prst="rect">
                      <a:avLst/>
                    </a:prstGeom>
                  </p:spPr>
                </p:pic>
              </mc:Fallback>
            </mc:AlternateContent>
            <p:cxnSp>
              <p:nvCxnSpPr>
                <p:cNvPr id="4" name="Straight Connector 3">
                  <a:extLst>
                    <a:ext uri="{FF2B5EF4-FFF2-40B4-BE49-F238E27FC236}">
                      <a16:creationId xmlns:a16="http://schemas.microsoft.com/office/drawing/2014/main" id="{4EEEC72A-244F-9E28-CB8C-B00C42840EA2}"/>
                    </a:ext>
                  </a:extLst>
                </p:cNvPr>
                <p:cNvCxnSpPr>
                  <a:cxnSpLocks/>
                </p:cNvCxnSpPr>
                <p:nvPr/>
              </p:nvCxnSpPr>
              <p:spPr>
                <a:xfrm flipV="1">
                  <a:off x="4894889" y="2139492"/>
                  <a:ext cx="2644542" cy="20441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4903A4D-EE2F-E9F2-8D07-642D0156DB6B}"/>
                      </a:ext>
                    </a:extLst>
                  </p:cNvPr>
                  <p:cNvSpPr txBox="1"/>
                  <p:nvPr/>
                </p:nvSpPr>
                <p:spPr>
                  <a:xfrm>
                    <a:off x="148953" y="511117"/>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11" name="TextBox 10">
                    <a:extLst>
                      <a:ext uri="{FF2B5EF4-FFF2-40B4-BE49-F238E27FC236}">
                        <a16:creationId xmlns:a16="http://schemas.microsoft.com/office/drawing/2014/main" id="{54903A4D-EE2F-E9F2-8D07-642D0156DB6B}"/>
                      </a:ext>
                    </a:extLst>
                  </p:cNvPr>
                  <p:cNvSpPr txBox="1">
                    <a:spLocks noRot="1" noChangeAspect="1" noMove="1" noResize="1" noEditPoints="1" noAdjustHandles="1" noChangeArrowheads="1" noChangeShapeType="1" noTextEdit="1"/>
                  </p:cNvSpPr>
                  <p:nvPr/>
                </p:nvSpPr>
                <p:spPr>
                  <a:xfrm>
                    <a:off x="148953" y="511117"/>
                    <a:ext cx="996156" cy="7232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3CF4A8-64B1-2EAC-BE05-B3EA7399C46D}"/>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2" name="TextBox 11">
                    <a:extLst>
                      <a:ext uri="{FF2B5EF4-FFF2-40B4-BE49-F238E27FC236}">
                        <a16:creationId xmlns:a16="http://schemas.microsoft.com/office/drawing/2014/main" id="{3F3CF4A8-64B1-2EAC-BE05-B3EA7399C46D}"/>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F71F16-4A7D-755E-B467-70C7648156A1}"/>
                      </a:ext>
                    </a:extLst>
                  </p:cNvPr>
                  <p:cNvSpPr txBox="1"/>
                  <p:nvPr/>
                </p:nvSpPr>
                <p:spPr>
                  <a:xfrm>
                    <a:off x="102296" y="2624167"/>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0" name="TextBox 19">
                    <a:extLst>
                      <a:ext uri="{FF2B5EF4-FFF2-40B4-BE49-F238E27FC236}">
                        <a16:creationId xmlns:a16="http://schemas.microsoft.com/office/drawing/2014/main" id="{DCF71F16-4A7D-755E-B467-70C7648156A1}"/>
                      </a:ext>
                    </a:extLst>
                  </p:cNvPr>
                  <p:cNvSpPr txBox="1">
                    <a:spLocks noRot="1" noChangeAspect="1" noMove="1" noResize="1" noEditPoints="1" noAdjustHandles="1" noChangeArrowheads="1" noChangeShapeType="1" noTextEdit="1"/>
                  </p:cNvSpPr>
                  <p:nvPr/>
                </p:nvSpPr>
                <p:spPr>
                  <a:xfrm>
                    <a:off x="102296" y="2624167"/>
                    <a:ext cx="996156" cy="483554"/>
                  </a:xfrm>
                  <a:prstGeom prst="rect">
                    <a:avLst/>
                  </a:prstGeom>
                  <a:blipFill>
                    <a:blip r:embed="rId6"/>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95378AF-5BE6-C73F-BE54-BC8F75F6BB40}"/>
                      </a:ext>
                    </a:extLst>
                  </p:cNvPr>
                  <p:cNvSpPr txBox="1"/>
                  <p:nvPr/>
                </p:nvSpPr>
                <p:spPr>
                  <a:xfrm>
                    <a:off x="1963624" y="4306156"/>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F95378AF-5BE6-C73F-BE54-BC8F75F6BB40}"/>
                      </a:ext>
                    </a:extLst>
                  </p:cNvPr>
                  <p:cNvSpPr txBox="1">
                    <a:spLocks noRot="1" noChangeAspect="1" noMove="1" noResize="1" noEditPoints="1" noAdjustHandles="1" noChangeArrowheads="1" noChangeShapeType="1" noTextEdit="1"/>
                  </p:cNvSpPr>
                  <p:nvPr/>
                </p:nvSpPr>
                <p:spPr>
                  <a:xfrm>
                    <a:off x="1963624" y="4306156"/>
                    <a:ext cx="996156" cy="483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467E75-02B5-07BE-78A8-88116B5ACE6A}"/>
                      </a:ext>
                    </a:extLst>
                  </p:cNvPr>
                  <p:cNvSpPr txBox="1"/>
                  <p:nvPr/>
                </p:nvSpPr>
                <p:spPr>
                  <a:xfrm>
                    <a:off x="4343945" y="831064"/>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m:t>
                              </m:r>
                            </m:sub>
                          </m:sSub>
                        </m:oMath>
                      </m:oMathPara>
                    </a14:m>
                    <a:endParaRPr lang="en-US" dirty="0"/>
                  </a:p>
                </p:txBody>
              </p:sp>
            </mc:Choice>
            <mc:Fallback xmlns="">
              <p:sp>
                <p:nvSpPr>
                  <p:cNvPr id="22" name="TextBox 21">
                    <a:extLst>
                      <a:ext uri="{FF2B5EF4-FFF2-40B4-BE49-F238E27FC236}">
                        <a16:creationId xmlns:a16="http://schemas.microsoft.com/office/drawing/2014/main" id="{AA467E75-02B5-07BE-78A8-88116B5ACE6A}"/>
                      </a:ext>
                    </a:extLst>
                  </p:cNvPr>
                  <p:cNvSpPr txBox="1">
                    <a:spLocks noRot="1" noChangeAspect="1" noMove="1" noResize="1" noEditPoints="1" noAdjustHandles="1" noChangeArrowheads="1" noChangeShapeType="1" noTextEdit="1"/>
                  </p:cNvSpPr>
                  <p:nvPr/>
                </p:nvSpPr>
                <p:spPr>
                  <a:xfrm>
                    <a:off x="4343945" y="831064"/>
                    <a:ext cx="996156" cy="483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5D2AFAF-7CFB-369E-D057-05BD51C7B4B3}"/>
                      </a:ext>
                    </a:extLst>
                  </p:cNvPr>
                  <p:cNvSpPr txBox="1"/>
                  <p:nvPr/>
                </p:nvSpPr>
                <p:spPr>
                  <a:xfrm>
                    <a:off x="3795871" y="387970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sub>
                          </m:sSub>
                        </m:oMath>
                      </m:oMathPara>
                    </a14:m>
                    <a:endParaRPr lang="en-US" dirty="0"/>
                  </a:p>
                </p:txBody>
              </p:sp>
            </mc:Choice>
            <mc:Fallback xmlns="">
              <p:sp>
                <p:nvSpPr>
                  <p:cNvPr id="23" name="TextBox 22">
                    <a:extLst>
                      <a:ext uri="{FF2B5EF4-FFF2-40B4-BE49-F238E27FC236}">
                        <a16:creationId xmlns:a16="http://schemas.microsoft.com/office/drawing/2014/main" id="{35D2AFAF-7CFB-369E-D057-05BD51C7B4B3}"/>
                      </a:ext>
                    </a:extLst>
                  </p:cNvPr>
                  <p:cNvSpPr txBox="1">
                    <a:spLocks noRot="1" noChangeAspect="1" noMove="1" noResize="1" noEditPoints="1" noAdjustHandles="1" noChangeArrowheads="1" noChangeShapeType="1" noTextEdit="1"/>
                  </p:cNvSpPr>
                  <p:nvPr/>
                </p:nvSpPr>
                <p:spPr>
                  <a:xfrm>
                    <a:off x="3795871" y="3879709"/>
                    <a:ext cx="996156" cy="483554"/>
                  </a:xfrm>
                  <a:prstGeom prst="rect">
                    <a:avLst/>
                  </a:prstGeom>
                  <a:blipFill>
                    <a:blip r:embed="rId9"/>
                    <a:stretch>
                      <a:fillRect b="-1639"/>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D64CFC2-4FCB-9BC9-AC91-C6010D3709F1}"/>
                </a:ext>
              </a:extLst>
            </p:cNvPr>
            <p:cNvCxnSpPr>
              <a:cxnSpLocks/>
            </p:cNvCxnSpPr>
            <p:nvPr/>
          </p:nvCxnSpPr>
          <p:spPr>
            <a:xfrm flipV="1">
              <a:off x="1885234" y="3189377"/>
              <a:ext cx="0" cy="10593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ECC1A6-4C99-5988-F983-C386B6BD0CA4}"/>
                </a:ext>
              </a:extLst>
            </p:cNvPr>
            <p:cNvCxnSpPr>
              <a:cxnSpLocks/>
            </p:cNvCxnSpPr>
            <p:nvPr/>
          </p:nvCxnSpPr>
          <p:spPr>
            <a:xfrm>
              <a:off x="754696" y="3189377"/>
              <a:ext cx="1157541"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D74955E4-79E2-3CEB-9AE2-A7F168F5FDBD}"/>
              </a:ext>
            </a:extLst>
          </p:cNvPr>
          <p:cNvSpPr txBox="1"/>
          <p:nvPr/>
        </p:nvSpPr>
        <p:spPr>
          <a:xfrm>
            <a:off x="4094336" y="1444011"/>
            <a:ext cx="4885358" cy="207749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Last class we discussed that what matters for that question is the </a:t>
            </a:r>
            <a:r>
              <a:rPr lang="en-US" sz="1400" b="1" dirty="0"/>
              <a:t>real-wage. </a:t>
            </a:r>
            <a:endParaRPr lang="en-US" sz="1400" dirty="0"/>
          </a:p>
          <a:p>
            <a:pPr marL="285750" indent="-285750">
              <a:spcBef>
                <a:spcPts val="1200"/>
              </a:spcBef>
              <a:spcAft>
                <a:spcPts val="600"/>
              </a:spcAft>
              <a:buFont typeface="Arial" panose="020B0604020202020204" pitchFamily="34" charset="0"/>
              <a:buChar char="•"/>
            </a:pPr>
            <a:r>
              <a:rPr lang="en-US" sz="1400" dirty="0"/>
              <a:t>That is, your wage in terms of units of consumption.  </a:t>
            </a:r>
          </a:p>
          <a:p>
            <a:pPr marL="285750" indent="-285750">
              <a:spcBef>
                <a:spcPts val="1200"/>
              </a:spcBef>
              <a:spcAft>
                <a:spcPts val="600"/>
              </a:spcAft>
              <a:buFont typeface="Arial" panose="020B0604020202020204" pitchFamily="34" charset="0"/>
              <a:buChar char="•"/>
            </a:pPr>
            <a:r>
              <a:rPr lang="en-US" sz="1400" dirty="0"/>
              <a:t>Differences in the equilibrium wage across occupations and prices derive in different real wages.</a:t>
            </a:r>
          </a:p>
          <a:p>
            <a:pPr marL="285750" indent="-285750">
              <a:spcBef>
                <a:spcPts val="1200"/>
              </a:spcBef>
              <a:spcAft>
                <a:spcPts val="600"/>
              </a:spcAft>
              <a:buFont typeface="Arial" panose="020B0604020202020204" pitchFamily="34" charset="0"/>
              <a:buChar char="•"/>
            </a:pPr>
            <a:r>
              <a:rPr lang="en-US" sz="1400" dirty="0"/>
              <a:t>Let’s look at some data from the US. </a:t>
            </a:r>
          </a:p>
        </p:txBody>
      </p:sp>
    </p:spTree>
    <p:extLst>
      <p:ext uri="{BB962C8B-B14F-4D97-AF65-F5344CB8AC3E}">
        <p14:creationId xmlns:p14="http://schemas.microsoft.com/office/powerpoint/2010/main" val="342384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Nominal vs Real Wage</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76251"/>
            <a:ext cx="8950561" cy="523220"/>
          </a:xfrm>
          <a:prstGeom prst="rect">
            <a:avLst/>
          </a:prstGeom>
          <a:noFill/>
        </p:spPr>
        <p:txBody>
          <a:bodyPr wrap="square">
            <a:spAutoFit/>
          </a:bodyPr>
          <a:lstStyle/>
          <a:p>
            <a:pPr>
              <a:spcBef>
                <a:spcPts val="1200"/>
              </a:spcBef>
              <a:spcAft>
                <a:spcPts val="600"/>
              </a:spcAft>
            </a:pPr>
            <a:r>
              <a:rPr lang="en-US" sz="1400" dirty="0"/>
              <a:t>If we fix prices at the level observed in 2010, we can see that real wages in the US (on average) had increased in the last 12 years. </a:t>
            </a:r>
          </a:p>
        </p:txBody>
      </p:sp>
      <p:pic>
        <p:nvPicPr>
          <p:cNvPr id="8" name="Picture 7" descr="Chart, line chart&#10;&#10;Description automatically generated">
            <a:extLst>
              <a:ext uri="{FF2B5EF4-FFF2-40B4-BE49-F238E27FC236}">
                <a16:creationId xmlns:a16="http://schemas.microsoft.com/office/drawing/2014/main" id="{9126C5EC-9BF4-D1E0-E9F8-77A2A6ED6A32}"/>
              </a:ext>
            </a:extLst>
          </p:cNvPr>
          <p:cNvPicPr>
            <a:picLocks noChangeAspect="1"/>
          </p:cNvPicPr>
          <p:nvPr/>
        </p:nvPicPr>
        <p:blipFill>
          <a:blip r:embed="rId2"/>
          <a:stretch>
            <a:fillRect/>
          </a:stretch>
        </p:blipFill>
        <p:spPr>
          <a:xfrm>
            <a:off x="1364457" y="1199471"/>
            <a:ext cx="6129336" cy="3447751"/>
          </a:xfrm>
          <a:prstGeom prst="rect">
            <a:avLst/>
          </a:prstGeom>
        </p:spPr>
      </p:pic>
    </p:spTree>
    <p:extLst>
      <p:ext uri="{BB962C8B-B14F-4D97-AF65-F5344CB8AC3E}">
        <p14:creationId xmlns:p14="http://schemas.microsoft.com/office/powerpoint/2010/main" val="358929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C81E10-171D-D4CA-F209-DB69FE503F69}"/>
              </a:ext>
            </a:extLst>
          </p:cNvPr>
          <p:cNvSpPr>
            <a:spLocks noGrp="1"/>
          </p:cNvSpPr>
          <p:nvPr>
            <p:ph type="ctrTitle"/>
          </p:nvPr>
        </p:nvSpPr>
        <p:spPr>
          <a:xfrm>
            <a:off x="0" y="0"/>
            <a:ext cx="9144000" cy="699065"/>
          </a:xfrm>
        </p:spPr>
        <p:txBody>
          <a:bodyPr/>
          <a:lstStyle/>
          <a:p>
            <a:r>
              <a:rPr lang="en-US" dirty="0">
                <a:solidFill>
                  <a:schemeClr val="tx1"/>
                </a:solidFill>
              </a:rPr>
              <a:t>Labor Market in the US: a glimpse</a:t>
            </a:r>
          </a:p>
        </p:txBody>
      </p:sp>
      <p:pic>
        <p:nvPicPr>
          <p:cNvPr id="5" name="Picture 4" descr="Chart, bar chart&#10;&#10;Description automatically generated">
            <a:extLst>
              <a:ext uri="{FF2B5EF4-FFF2-40B4-BE49-F238E27FC236}">
                <a16:creationId xmlns:a16="http://schemas.microsoft.com/office/drawing/2014/main" id="{91CAEB19-F214-5EAE-9B00-8EB48408B449}"/>
              </a:ext>
            </a:extLst>
          </p:cNvPr>
          <p:cNvPicPr>
            <a:picLocks noChangeAspect="1"/>
          </p:cNvPicPr>
          <p:nvPr/>
        </p:nvPicPr>
        <p:blipFill rotWithShape="1">
          <a:blip r:embed="rId2">
            <a:clrChange>
              <a:clrFrom>
                <a:srgbClr val="FFFFFF"/>
              </a:clrFrom>
              <a:clrTo>
                <a:srgbClr val="FFFFFF">
                  <a:alpha val="0"/>
                </a:srgbClr>
              </a:clrTo>
            </a:clrChange>
          </a:blip>
          <a:srcRect l="11240"/>
          <a:stretch/>
        </p:blipFill>
        <p:spPr>
          <a:xfrm>
            <a:off x="103584" y="586419"/>
            <a:ext cx="5941117" cy="3765067"/>
          </a:xfrm>
          <a:prstGeom prst="rect">
            <a:avLst/>
          </a:prstGeom>
        </p:spPr>
      </p:pic>
      <p:sp>
        <p:nvSpPr>
          <p:cNvPr id="7" name="TextBox 6">
            <a:extLst>
              <a:ext uri="{FF2B5EF4-FFF2-40B4-BE49-F238E27FC236}">
                <a16:creationId xmlns:a16="http://schemas.microsoft.com/office/drawing/2014/main" id="{1ADA0B56-6055-CBEF-8F85-E3D3C192EF9A}"/>
              </a:ext>
            </a:extLst>
          </p:cNvPr>
          <p:cNvSpPr txBox="1"/>
          <p:nvPr/>
        </p:nvSpPr>
        <p:spPr>
          <a:xfrm>
            <a:off x="103584" y="4238839"/>
            <a:ext cx="6440091" cy="430887"/>
          </a:xfrm>
          <a:prstGeom prst="rect">
            <a:avLst/>
          </a:prstGeom>
          <a:noFill/>
        </p:spPr>
        <p:txBody>
          <a:bodyPr wrap="square">
            <a:spAutoFit/>
          </a:bodyPr>
          <a:lstStyle/>
          <a:p>
            <a:r>
              <a:rPr lang="en-US" sz="1100" b="1" dirty="0"/>
              <a:t>Source: U.S. Bureau of Labor Statistics </a:t>
            </a:r>
          </a:p>
          <a:p>
            <a:r>
              <a:rPr lang="en-US" sz="1100" dirty="0">
                <a:hlinkClick r:id="rId3"/>
              </a:rPr>
              <a:t>https://www.bls.gov/oes/current/oes_nat.htm#00-0000</a:t>
            </a:r>
            <a:r>
              <a:rPr lang="en-US" sz="1100" dirty="0"/>
              <a:t> </a:t>
            </a:r>
          </a:p>
        </p:txBody>
      </p:sp>
      <p:sp>
        <p:nvSpPr>
          <p:cNvPr id="8" name="TextBox 7">
            <a:extLst>
              <a:ext uri="{FF2B5EF4-FFF2-40B4-BE49-F238E27FC236}">
                <a16:creationId xmlns:a16="http://schemas.microsoft.com/office/drawing/2014/main" id="{0598D7BE-B783-DD25-D025-DE31A4D4B77D}"/>
              </a:ext>
            </a:extLst>
          </p:cNvPr>
          <p:cNvSpPr txBox="1"/>
          <p:nvPr/>
        </p:nvSpPr>
        <p:spPr>
          <a:xfrm>
            <a:off x="5933155" y="1394196"/>
            <a:ext cx="3107261" cy="226215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This graph shows the average hourly wage for different occupations in the United States.</a:t>
            </a:r>
          </a:p>
          <a:p>
            <a:pPr marL="285750" indent="-285750">
              <a:spcBef>
                <a:spcPts val="1200"/>
              </a:spcBef>
              <a:spcAft>
                <a:spcPts val="600"/>
              </a:spcAft>
              <a:buFont typeface="Arial" panose="020B0604020202020204" pitchFamily="34" charset="0"/>
              <a:buChar char="•"/>
            </a:pPr>
            <a:r>
              <a:rPr lang="en-US" sz="1400" dirty="0"/>
              <a:t>For example, occupations in the legal sector perceive an hourly wage that is </a:t>
            </a:r>
            <a:r>
              <a:rPr lang="en-US" sz="1400" u="sng" dirty="0"/>
              <a:t>280% higher </a:t>
            </a:r>
            <a:r>
              <a:rPr lang="en-US" sz="1400" dirty="0"/>
              <a:t>than the average wage perceived by workers in food preparation and serving-related occupations. </a:t>
            </a:r>
          </a:p>
        </p:txBody>
      </p:sp>
    </p:spTree>
    <p:extLst>
      <p:ext uri="{BB962C8B-B14F-4D97-AF65-F5344CB8AC3E}">
        <p14:creationId xmlns:p14="http://schemas.microsoft.com/office/powerpoint/2010/main" val="399683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C81E10-171D-D4CA-F209-DB69FE503F69}"/>
              </a:ext>
            </a:extLst>
          </p:cNvPr>
          <p:cNvSpPr>
            <a:spLocks noGrp="1"/>
          </p:cNvSpPr>
          <p:nvPr>
            <p:ph type="ctrTitle"/>
          </p:nvPr>
        </p:nvSpPr>
        <p:spPr>
          <a:xfrm>
            <a:off x="0" y="0"/>
            <a:ext cx="9144000" cy="699065"/>
          </a:xfrm>
        </p:spPr>
        <p:txBody>
          <a:bodyPr/>
          <a:lstStyle/>
          <a:p>
            <a:r>
              <a:rPr lang="en-US" dirty="0">
                <a:solidFill>
                  <a:schemeClr val="tx1"/>
                </a:solidFill>
              </a:rPr>
              <a:t>Labor Market in the US: a glimpse</a:t>
            </a:r>
          </a:p>
        </p:txBody>
      </p:sp>
      <p:sp>
        <p:nvSpPr>
          <p:cNvPr id="7" name="TextBox 6">
            <a:extLst>
              <a:ext uri="{FF2B5EF4-FFF2-40B4-BE49-F238E27FC236}">
                <a16:creationId xmlns:a16="http://schemas.microsoft.com/office/drawing/2014/main" id="{1ADA0B56-6055-CBEF-8F85-E3D3C192EF9A}"/>
              </a:ext>
            </a:extLst>
          </p:cNvPr>
          <p:cNvSpPr txBox="1"/>
          <p:nvPr/>
        </p:nvSpPr>
        <p:spPr>
          <a:xfrm>
            <a:off x="103584" y="4238839"/>
            <a:ext cx="6440091" cy="430887"/>
          </a:xfrm>
          <a:prstGeom prst="rect">
            <a:avLst/>
          </a:prstGeom>
          <a:noFill/>
        </p:spPr>
        <p:txBody>
          <a:bodyPr wrap="square">
            <a:spAutoFit/>
          </a:bodyPr>
          <a:lstStyle/>
          <a:p>
            <a:r>
              <a:rPr lang="en-US" sz="1100" b="1" dirty="0"/>
              <a:t>Source: U.S. Bureau of Labor Statistics </a:t>
            </a:r>
          </a:p>
          <a:p>
            <a:r>
              <a:rPr lang="en-US" sz="1100" dirty="0">
                <a:hlinkClick r:id="rId2"/>
              </a:rPr>
              <a:t>https://www.bls.gov/oes/current/oes_nat.htm#00-0000</a:t>
            </a:r>
            <a:r>
              <a:rPr lang="en-US" sz="1100" dirty="0"/>
              <a:t> </a:t>
            </a:r>
          </a:p>
        </p:txBody>
      </p:sp>
      <p:sp>
        <p:nvSpPr>
          <p:cNvPr id="8" name="TextBox 7">
            <a:extLst>
              <a:ext uri="{FF2B5EF4-FFF2-40B4-BE49-F238E27FC236}">
                <a16:creationId xmlns:a16="http://schemas.microsoft.com/office/drawing/2014/main" id="{0598D7BE-B783-DD25-D025-DE31A4D4B77D}"/>
              </a:ext>
            </a:extLst>
          </p:cNvPr>
          <p:cNvSpPr txBox="1"/>
          <p:nvPr/>
        </p:nvSpPr>
        <p:spPr>
          <a:xfrm>
            <a:off x="5933155" y="1259451"/>
            <a:ext cx="3107261" cy="247760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However, when we account for how many hours are supplied in a year, differences are quite remarkable.</a:t>
            </a:r>
          </a:p>
          <a:p>
            <a:pPr marL="285750" indent="-285750">
              <a:spcBef>
                <a:spcPts val="1200"/>
              </a:spcBef>
              <a:spcAft>
                <a:spcPts val="600"/>
              </a:spcAft>
              <a:buFont typeface="Arial" panose="020B0604020202020204" pitchFamily="34" charset="0"/>
              <a:buChar char="•"/>
            </a:pPr>
            <a:r>
              <a:rPr lang="en-US" sz="1400" dirty="0"/>
              <a:t>Same example: differences in the hourly wage across occupations in the legal sector and food-preparation and serving-related services, translates into an annual difference of </a:t>
            </a:r>
            <a:r>
              <a:rPr lang="en-US" sz="1400" b="1" dirty="0"/>
              <a:t>$83K</a:t>
            </a:r>
            <a:r>
              <a:rPr lang="en-US" sz="1400" dirty="0"/>
              <a:t>. </a:t>
            </a:r>
          </a:p>
        </p:txBody>
      </p:sp>
      <p:pic>
        <p:nvPicPr>
          <p:cNvPr id="4" name="Picture 3" descr="Chart, bar chart&#10;&#10;Description automatically generated">
            <a:extLst>
              <a:ext uri="{FF2B5EF4-FFF2-40B4-BE49-F238E27FC236}">
                <a16:creationId xmlns:a16="http://schemas.microsoft.com/office/drawing/2014/main" id="{951CB7DE-8466-DB3D-6A9C-6254C32EBEE3}"/>
              </a:ext>
            </a:extLst>
          </p:cNvPr>
          <p:cNvPicPr>
            <a:picLocks noChangeAspect="1"/>
          </p:cNvPicPr>
          <p:nvPr/>
        </p:nvPicPr>
        <p:blipFill rotWithShape="1">
          <a:blip r:embed="rId3">
            <a:clrChange>
              <a:clrFrom>
                <a:srgbClr val="FFFFFF"/>
              </a:clrFrom>
              <a:clrTo>
                <a:srgbClr val="FFFFFF">
                  <a:alpha val="0"/>
                </a:srgbClr>
              </a:clrTo>
            </a:clrChange>
          </a:blip>
          <a:srcRect l="11484"/>
          <a:stretch/>
        </p:blipFill>
        <p:spPr>
          <a:xfrm>
            <a:off x="9199" y="557948"/>
            <a:ext cx="6025753" cy="3829251"/>
          </a:xfrm>
          <a:prstGeom prst="rect">
            <a:avLst/>
          </a:prstGeom>
        </p:spPr>
      </p:pic>
    </p:spTree>
    <p:extLst>
      <p:ext uri="{BB962C8B-B14F-4D97-AF65-F5344CB8AC3E}">
        <p14:creationId xmlns:p14="http://schemas.microsoft.com/office/powerpoint/2010/main" val="237336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C81E10-171D-D4CA-F209-DB69FE503F69}"/>
              </a:ext>
            </a:extLst>
          </p:cNvPr>
          <p:cNvSpPr>
            <a:spLocks noGrp="1"/>
          </p:cNvSpPr>
          <p:nvPr>
            <p:ph type="ctrTitle"/>
          </p:nvPr>
        </p:nvSpPr>
        <p:spPr>
          <a:xfrm>
            <a:off x="0" y="0"/>
            <a:ext cx="9144000" cy="699065"/>
          </a:xfrm>
        </p:spPr>
        <p:txBody>
          <a:bodyPr/>
          <a:lstStyle/>
          <a:p>
            <a:r>
              <a:rPr lang="en-US" dirty="0">
                <a:solidFill>
                  <a:schemeClr val="tx1"/>
                </a:solidFill>
              </a:rPr>
              <a:t>Differences in Consumer Prices</a:t>
            </a:r>
          </a:p>
        </p:txBody>
      </p:sp>
      <p:sp>
        <p:nvSpPr>
          <p:cNvPr id="7" name="TextBox 6">
            <a:extLst>
              <a:ext uri="{FF2B5EF4-FFF2-40B4-BE49-F238E27FC236}">
                <a16:creationId xmlns:a16="http://schemas.microsoft.com/office/drawing/2014/main" id="{1ADA0B56-6055-CBEF-8F85-E3D3C192EF9A}"/>
              </a:ext>
            </a:extLst>
          </p:cNvPr>
          <p:cNvSpPr txBox="1"/>
          <p:nvPr/>
        </p:nvSpPr>
        <p:spPr>
          <a:xfrm>
            <a:off x="3736846" y="4148327"/>
            <a:ext cx="5478592" cy="600164"/>
          </a:xfrm>
          <a:prstGeom prst="rect">
            <a:avLst/>
          </a:prstGeom>
          <a:noFill/>
        </p:spPr>
        <p:txBody>
          <a:bodyPr wrap="square">
            <a:spAutoFit/>
          </a:bodyPr>
          <a:lstStyle/>
          <a:p>
            <a:r>
              <a:rPr lang="en-US" sz="1100" b="1" dirty="0"/>
              <a:t>Source: U.S. Bureau of Economic Analysis</a:t>
            </a:r>
          </a:p>
          <a:p>
            <a:r>
              <a:rPr lang="en-US" sz="1100" dirty="0">
                <a:hlinkClick r:id="rId2"/>
              </a:rPr>
              <a:t>https://www.bea.gov/news/2021/real-personal-consumption-expenditures-and-personal-income-state-2020</a:t>
            </a:r>
            <a:r>
              <a:rPr lang="en-US" sz="1100" dirty="0"/>
              <a:t> </a:t>
            </a:r>
          </a:p>
        </p:txBody>
      </p:sp>
      <p:sp>
        <p:nvSpPr>
          <p:cNvPr id="8" name="TextBox 7">
            <a:extLst>
              <a:ext uri="{FF2B5EF4-FFF2-40B4-BE49-F238E27FC236}">
                <a16:creationId xmlns:a16="http://schemas.microsoft.com/office/drawing/2014/main" id="{0598D7BE-B783-DD25-D025-DE31A4D4B77D}"/>
              </a:ext>
            </a:extLst>
          </p:cNvPr>
          <p:cNvSpPr txBox="1"/>
          <p:nvPr/>
        </p:nvSpPr>
        <p:spPr>
          <a:xfrm>
            <a:off x="3840098" y="848978"/>
            <a:ext cx="5097066" cy="2939266"/>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Recall the Miami-Bloomington example. Relative prices across localities matter. </a:t>
            </a:r>
          </a:p>
          <a:p>
            <a:pPr marL="285750" indent="-285750">
              <a:spcBef>
                <a:spcPts val="1200"/>
              </a:spcBef>
              <a:spcAft>
                <a:spcPts val="600"/>
              </a:spcAft>
              <a:buFont typeface="Arial" panose="020B0604020202020204" pitchFamily="34" charset="0"/>
              <a:buChar char="•"/>
            </a:pPr>
            <a:r>
              <a:rPr lang="en-US" sz="1400" dirty="0"/>
              <a:t>This graph shows price parities for states. This is an index variable. If the state &gt; 100, it means it is above the average observed for the United States, by the difference between the index and 100 percent. </a:t>
            </a:r>
          </a:p>
          <a:p>
            <a:pPr marL="285750" indent="-285750">
              <a:spcBef>
                <a:spcPts val="1200"/>
              </a:spcBef>
              <a:spcAft>
                <a:spcPts val="600"/>
              </a:spcAft>
              <a:buFont typeface="Arial" panose="020B0604020202020204" pitchFamily="34" charset="0"/>
              <a:buChar char="•"/>
            </a:pPr>
            <a:r>
              <a:rPr lang="en-US" sz="1400" dirty="0"/>
              <a:t>Hawaii and DC are, on average, 12% and 11% more expensive than the average state in the US. </a:t>
            </a:r>
          </a:p>
          <a:p>
            <a:pPr marL="285750" indent="-285750">
              <a:spcBef>
                <a:spcPts val="1200"/>
              </a:spcBef>
              <a:spcAft>
                <a:spcPts val="600"/>
              </a:spcAft>
              <a:buFont typeface="Arial" panose="020B0604020202020204" pitchFamily="34" charset="0"/>
              <a:buChar char="•"/>
            </a:pPr>
            <a:r>
              <a:rPr lang="en-US" sz="1400" dirty="0"/>
              <a:t>West Virginia and Mississippi are, on average, 12% less expensive than the average state in the US. </a:t>
            </a:r>
          </a:p>
        </p:txBody>
      </p:sp>
      <p:pic>
        <p:nvPicPr>
          <p:cNvPr id="1026" name="Picture 2">
            <a:extLst>
              <a:ext uri="{FF2B5EF4-FFF2-40B4-BE49-F238E27FC236}">
                <a16:creationId xmlns:a16="http://schemas.microsoft.com/office/drawing/2014/main" id="{21270B06-AFAE-4CE2-DCDF-321FD1E84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84" y="499982"/>
            <a:ext cx="3529678" cy="414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79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Labor Market</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37424"/>
            <a:ext cx="8950561" cy="523220"/>
          </a:xfrm>
          <a:prstGeom prst="rect">
            <a:avLst/>
          </a:prstGeom>
          <a:noFill/>
        </p:spPr>
        <p:txBody>
          <a:bodyPr wrap="square">
            <a:spAutoFit/>
          </a:bodyPr>
          <a:lstStyle/>
          <a:p>
            <a:pPr>
              <a:spcBef>
                <a:spcPts val="1200"/>
              </a:spcBef>
              <a:spcAft>
                <a:spcPts val="600"/>
              </a:spcAft>
            </a:pPr>
            <a:r>
              <a:rPr lang="en-US" sz="1400" dirty="0"/>
              <a:t>The previous tables together highlight the lesson behind the Miami-Bloomington example: the opportunity cost of labor varies by occupation and depends on the consumption prices faced by workers.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74955E4-79E2-3CEB-9AE2-A7F168F5FDBD}"/>
                  </a:ext>
                </a:extLst>
              </p:cNvPr>
              <p:cNvSpPr txBox="1"/>
              <p:nvPr/>
            </p:nvSpPr>
            <p:spPr>
              <a:xfrm>
                <a:off x="302561" y="1262704"/>
                <a:ext cx="8538876" cy="340093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Example: </a:t>
                </a:r>
                <a:r>
                  <a:rPr lang="en-US" sz="1400" dirty="0"/>
                  <a:t>The previous table suggests the last observation from the equilibrium wage at food preparation and serving-related occupations is </a:t>
                </a:r>
                <a14:m>
                  <m:oMath xmlns:m="http://schemas.openxmlformats.org/officeDocument/2006/math">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𝑤</m:t>
                        </m:r>
                      </m:e>
                      <m:sup>
                        <m:r>
                          <a:rPr lang="en-US" sz="1400" b="0" i="1" smtClean="0">
                            <a:latin typeface="Cambria Math" panose="02040503050406030204" pitchFamily="18" charset="0"/>
                            <a:cs typeface="Times New Roman" panose="02020603050405020304" pitchFamily="18" charset="0"/>
                          </a:rPr>
                          <m:t>′</m:t>
                        </m:r>
                      </m:sup>
                    </m:sSup>
                    <m:r>
                      <a:rPr lang="en-US" sz="1400" b="0" i="1" smtClean="0">
                        <a:latin typeface="Cambria Math" panose="02040503050406030204" pitchFamily="18" charset="0"/>
                        <a:cs typeface="Times New Roman" panose="02020603050405020304" pitchFamily="18" charset="0"/>
                      </a:rPr>
                      <m:t>=14.16</m:t>
                    </m:r>
                  </m:oMath>
                </a14:m>
                <a:r>
                  <a:rPr lang="en-US" sz="1400" b="1" dirty="0"/>
                  <a:t>, </a:t>
                </a:r>
                <a:r>
                  <a:rPr lang="en-US" sz="1400" dirty="0"/>
                  <a:t>which leads to an average annual wage of $29.45K. </a:t>
                </a:r>
                <a:endParaRPr lang="en-US" sz="1400" b="1" dirty="0"/>
              </a:p>
              <a:p>
                <a:pPr marL="285750" indent="-285750">
                  <a:spcBef>
                    <a:spcPts val="1200"/>
                  </a:spcBef>
                  <a:spcAft>
                    <a:spcPts val="600"/>
                  </a:spcAft>
                  <a:buFont typeface="Arial" panose="020B0604020202020204" pitchFamily="34" charset="0"/>
                  <a:buChar char="•"/>
                </a:pPr>
                <a:r>
                  <a:rPr lang="en-US" sz="1400" dirty="0"/>
                  <a:t>Suppose there is a shock in the economy that leads to a generalized increase in consumption prices (e.g. Russia-Ukraine war, effects on energy markets). </a:t>
                </a:r>
              </a:p>
              <a:p>
                <a:pPr marL="285750" indent="-285750">
                  <a:spcBef>
                    <a:spcPts val="1200"/>
                  </a:spcBef>
                  <a:spcAft>
                    <a:spcPts val="600"/>
                  </a:spcAft>
                  <a:buFont typeface="Arial" panose="020B0604020202020204" pitchFamily="34" charset="0"/>
                  <a:buChar char="•"/>
                </a:pPr>
                <a:r>
                  <a:rPr lang="en-US" sz="1400" dirty="0"/>
                  <a:t>Upon this shock, the real wage perceived by </a:t>
                </a:r>
                <a:r>
                  <a:rPr lang="en-US" sz="1400" u="sng" dirty="0"/>
                  <a:t>all occupations </a:t>
                </a:r>
                <a:r>
                  <a:rPr lang="en-US" sz="1400" dirty="0"/>
                  <a:t>decreases. All face the same prices. </a:t>
                </a:r>
              </a:p>
              <a:p>
                <a:pPr marL="285750" indent="-285750">
                  <a:spcBef>
                    <a:spcPts val="1200"/>
                  </a:spcBef>
                  <a:spcAft>
                    <a:spcPts val="600"/>
                  </a:spcAft>
                  <a:buFont typeface="Arial" panose="020B0604020202020204" pitchFamily="34" charset="0"/>
                  <a:buChar char="•"/>
                </a:pPr>
                <a:r>
                  <a:rPr lang="en-US" sz="1400" dirty="0"/>
                  <a:t>Hence, annual income for workers in the food preparation industry could decrease below $29K. </a:t>
                </a:r>
              </a:p>
              <a:p>
                <a:pPr marL="285750" indent="-285750">
                  <a:spcBef>
                    <a:spcPts val="1200"/>
                  </a:spcBef>
                  <a:spcAft>
                    <a:spcPts val="600"/>
                  </a:spcAft>
                  <a:buFont typeface="Arial" panose="020B0604020202020204" pitchFamily="34" charset="0"/>
                  <a:buChar char="•"/>
                </a:pPr>
                <a:r>
                  <a:rPr lang="en-US" sz="1400" b="1" dirty="0"/>
                  <a:t>Key question: </a:t>
                </a:r>
                <a:r>
                  <a:rPr lang="en-US" sz="1400" dirty="0"/>
                  <a:t>is the equilibrium wage enough to satisfy your basic human needs? </a:t>
                </a:r>
              </a:p>
              <a:p>
                <a:pPr marL="285750" indent="-285750">
                  <a:spcBef>
                    <a:spcPts val="1200"/>
                  </a:spcBef>
                  <a:spcAft>
                    <a:spcPts val="600"/>
                  </a:spcAft>
                  <a:buFont typeface="Arial" panose="020B0604020202020204" pitchFamily="34" charset="0"/>
                  <a:buChar char="•"/>
                </a:pPr>
                <a:r>
                  <a:rPr lang="en-US" sz="1400" b="1" dirty="0"/>
                  <a:t>Not necessarily! </a:t>
                </a:r>
                <a:r>
                  <a:rPr lang="en-US" sz="1400" b="1" dirty="0">
                    <a:sym typeface="Wingdings" panose="05000000000000000000" pitchFamily="2" charset="2"/>
                  </a:rPr>
                  <a:t> </a:t>
                </a:r>
                <a:r>
                  <a:rPr lang="en-US" sz="1400" dirty="0">
                    <a:sym typeface="Wingdings" panose="05000000000000000000" pitchFamily="2" charset="2"/>
                  </a:rPr>
                  <a:t>equilibrium wage reflects relative scarcity in the labor market. If prices are too high, workers in some occupations might not be able to cover their basic expenses. </a:t>
                </a:r>
                <a:endParaRPr lang="en-US" sz="1400" b="1" dirty="0"/>
              </a:p>
            </p:txBody>
          </p:sp>
        </mc:Choice>
        <mc:Fallback xmlns="">
          <p:sp>
            <p:nvSpPr>
              <p:cNvPr id="5" name="TextBox 4">
                <a:extLst>
                  <a:ext uri="{FF2B5EF4-FFF2-40B4-BE49-F238E27FC236}">
                    <a16:creationId xmlns:a16="http://schemas.microsoft.com/office/drawing/2014/main" id="{D74955E4-79E2-3CEB-9AE2-A7F168F5FDBD}"/>
                  </a:ext>
                </a:extLst>
              </p:cNvPr>
              <p:cNvSpPr txBox="1">
                <a:spLocks noRot="1" noChangeAspect="1" noMove="1" noResize="1" noEditPoints="1" noAdjustHandles="1" noChangeArrowheads="1" noChangeShapeType="1" noTextEdit="1"/>
              </p:cNvSpPr>
              <p:nvPr/>
            </p:nvSpPr>
            <p:spPr>
              <a:xfrm>
                <a:off x="302561" y="1262704"/>
                <a:ext cx="8538876" cy="3400931"/>
              </a:xfrm>
              <a:prstGeom prst="rect">
                <a:avLst/>
              </a:prstGeom>
              <a:blipFill>
                <a:blip r:embed="rId2"/>
                <a:stretch>
                  <a:fillRect l="-143" t="-358" b="-1075"/>
                </a:stretch>
              </a:blipFill>
            </p:spPr>
            <p:txBody>
              <a:bodyPr/>
              <a:lstStyle/>
              <a:p>
                <a:r>
                  <a:rPr lang="en-US">
                    <a:noFill/>
                  </a:rPr>
                  <a:t> </a:t>
                </a:r>
              </a:p>
            </p:txBody>
          </p:sp>
        </mc:Fallback>
      </mc:AlternateContent>
    </p:spTree>
    <p:extLst>
      <p:ext uri="{BB962C8B-B14F-4D97-AF65-F5344CB8AC3E}">
        <p14:creationId xmlns:p14="http://schemas.microsoft.com/office/powerpoint/2010/main" val="380433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Government Intervention in Labor Markets</a:t>
            </a:r>
          </a:p>
        </p:txBody>
      </p:sp>
      <p:sp>
        <p:nvSpPr>
          <p:cNvPr id="4" name="TextBox 3">
            <a:extLst>
              <a:ext uri="{FF2B5EF4-FFF2-40B4-BE49-F238E27FC236}">
                <a16:creationId xmlns:a16="http://schemas.microsoft.com/office/drawing/2014/main" id="{0D0162C8-8035-38A6-9B52-B1EE19199BFF}"/>
              </a:ext>
            </a:extLst>
          </p:cNvPr>
          <p:cNvSpPr txBox="1"/>
          <p:nvPr/>
        </p:nvSpPr>
        <p:spPr>
          <a:xfrm>
            <a:off x="217527" y="864047"/>
            <a:ext cx="4311131" cy="358559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previous example motivates one of the most widely used policies on labor markets. </a:t>
            </a:r>
            <a:r>
              <a:rPr lang="en-US" sz="1400" b="1" dirty="0"/>
              <a:t>The Minimum Wage.</a:t>
            </a:r>
          </a:p>
          <a:p>
            <a:pPr marL="285750" indent="-285750">
              <a:spcBef>
                <a:spcPts val="1200"/>
              </a:spcBef>
              <a:spcAft>
                <a:spcPts val="600"/>
              </a:spcAft>
              <a:buFont typeface="Arial" panose="020B0604020202020204" pitchFamily="34" charset="0"/>
              <a:buChar char="•"/>
            </a:pPr>
            <a:r>
              <a:rPr lang="en-US" sz="1400" b="1" dirty="0"/>
              <a:t>The Minimum Wage </a:t>
            </a:r>
            <a:r>
              <a:rPr lang="en-US" sz="1400" dirty="0"/>
              <a:t>is a regulation-based policy that establishes a minimum level at which people should be compensated for their labor supply. </a:t>
            </a:r>
            <a:endParaRPr lang="en-US" sz="1400" b="1" dirty="0"/>
          </a:p>
          <a:p>
            <a:pPr marL="285750" indent="-285750">
              <a:spcBef>
                <a:spcPts val="1200"/>
              </a:spcBef>
              <a:spcAft>
                <a:spcPts val="600"/>
              </a:spcAft>
              <a:buFont typeface="Arial" panose="020B0604020202020204" pitchFamily="34" charset="0"/>
              <a:buChar char="•"/>
            </a:pPr>
            <a:r>
              <a:rPr lang="en-US" sz="1400" dirty="0"/>
              <a:t>In economic terms, the minimum wage is a </a:t>
            </a:r>
            <a:r>
              <a:rPr lang="en-US" sz="1400" b="1" dirty="0"/>
              <a:t>price floor</a:t>
            </a:r>
            <a:r>
              <a:rPr lang="en-US" sz="1400" dirty="0"/>
              <a:t>. It limits the value the equilibrium price could take. </a:t>
            </a:r>
          </a:p>
          <a:p>
            <a:pPr marL="285750" indent="-285750">
              <a:spcBef>
                <a:spcPts val="1200"/>
              </a:spcBef>
              <a:spcAft>
                <a:spcPts val="600"/>
              </a:spcAft>
              <a:buFont typeface="Arial" panose="020B0604020202020204" pitchFamily="34" charset="0"/>
              <a:buChar char="•"/>
            </a:pPr>
            <a:r>
              <a:rPr lang="en-US" sz="1400" dirty="0"/>
              <a:t>Usually, the minimum wage is estimated to guarantee that all workers have enough income to satisfy their basic human needs. </a:t>
            </a:r>
          </a:p>
        </p:txBody>
      </p:sp>
      <p:grpSp>
        <p:nvGrpSpPr>
          <p:cNvPr id="65" name="Group 64">
            <a:extLst>
              <a:ext uri="{FF2B5EF4-FFF2-40B4-BE49-F238E27FC236}">
                <a16:creationId xmlns:a16="http://schemas.microsoft.com/office/drawing/2014/main" id="{BA1511CE-5E9D-812D-C8E3-C63D06EFAF3E}"/>
              </a:ext>
            </a:extLst>
          </p:cNvPr>
          <p:cNvGrpSpPr/>
          <p:nvPr/>
        </p:nvGrpSpPr>
        <p:grpSpPr>
          <a:xfrm>
            <a:off x="4625182" y="645978"/>
            <a:ext cx="4518817" cy="3772888"/>
            <a:chOff x="4625182" y="645978"/>
            <a:chExt cx="4518817" cy="3772888"/>
          </a:xfrm>
        </p:grpSpPr>
        <p:cxnSp>
          <p:nvCxnSpPr>
            <p:cNvPr id="19" name="Straight Arrow Connector 18">
              <a:extLst>
                <a:ext uri="{FF2B5EF4-FFF2-40B4-BE49-F238E27FC236}">
                  <a16:creationId xmlns:a16="http://schemas.microsoft.com/office/drawing/2014/main" id="{BB56C2EB-B0ED-4AE7-F1A8-BE2CBF73AD08}"/>
                </a:ext>
              </a:extLst>
            </p:cNvPr>
            <p:cNvCxnSpPr>
              <a:cxnSpLocks/>
            </p:cNvCxnSpPr>
            <p:nvPr/>
          </p:nvCxnSpPr>
          <p:spPr>
            <a:xfrm flipV="1">
              <a:off x="5186255" y="1138241"/>
              <a:ext cx="0" cy="30680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571F5FD-1667-674B-E43C-8D96A7A5965A}"/>
                </a:ext>
              </a:extLst>
            </p:cNvPr>
            <p:cNvCxnSpPr>
              <a:cxnSpLocks/>
            </p:cNvCxnSpPr>
            <p:nvPr/>
          </p:nvCxnSpPr>
          <p:spPr>
            <a:xfrm>
              <a:off x="5175523" y="4206311"/>
              <a:ext cx="351514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1" name="Ink 20">
                  <a:extLst>
                    <a:ext uri="{FF2B5EF4-FFF2-40B4-BE49-F238E27FC236}">
                      <a16:creationId xmlns:a16="http://schemas.microsoft.com/office/drawing/2014/main" id="{72F1BCDF-3272-92FF-B4D8-1B0411E0F76B}"/>
                    </a:ext>
                  </a:extLst>
                </p14:cNvPr>
                <p14:cNvContentPartPr/>
                <p14:nvPr/>
              </p14:nvContentPartPr>
              <p14:xfrm>
                <a:off x="6329126" y="2684987"/>
                <a:ext cx="285" cy="341"/>
              </p14:xfrm>
            </p:contentPart>
          </mc:Choice>
          <mc:Fallback xmlns="">
            <p:pic>
              <p:nvPicPr>
                <p:cNvPr id="21" name="Ink 20">
                  <a:extLst>
                    <a:ext uri="{FF2B5EF4-FFF2-40B4-BE49-F238E27FC236}">
                      <a16:creationId xmlns:a16="http://schemas.microsoft.com/office/drawing/2014/main" id="{72F1BCDF-3272-92FF-B4D8-1B0411E0F76B}"/>
                    </a:ext>
                  </a:extLst>
                </p:cNvPr>
                <p:cNvPicPr/>
                <p:nvPr/>
              </p:nvPicPr>
              <p:blipFill>
                <a:blip r:embed="rId3"/>
                <a:stretch>
                  <a:fillRect/>
                </a:stretch>
              </p:blipFill>
              <p:spPr>
                <a:xfrm>
                  <a:off x="6314876" y="2582687"/>
                  <a:ext cx="28500" cy="204600"/>
                </a:xfrm>
                <a:prstGeom prst="rect">
                  <a:avLst/>
                </a:prstGeom>
              </p:spPr>
            </p:pic>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63EE999-265D-13F6-9810-1C3C45D1DCE1}"/>
                    </a:ext>
                  </a:extLst>
                </p:cNvPr>
                <p:cNvSpPr txBox="1"/>
                <p:nvPr/>
              </p:nvSpPr>
              <p:spPr>
                <a:xfrm>
                  <a:off x="8436892" y="4049534"/>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22" name="TextBox 21">
                  <a:extLst>
                    <a:ext uri="{FF2B5EF4-FFF2-40B4-BE49-F238E27FC236}">
                      <a16:creationId xmlns:a16="http://schemas.microsoft.com/office/drawing/2014/main" id="{C63EE999-265D-13F6-9810-1C3C45D1DCE1}"/>
                    </a:ext>
                  </a:extLst>
                </p:cNvPr>
                <p:cNvSpPr txBox="1">
                  <a:spLocks noRot="1" noChangeAspect="1" noMove="1" noResize="1" noEditPoints="1" noAdjustHandles="1" noChangeArrowheads="1" noChangeShapeType="1" noTextEdit="1"/>
                </p:cNvSpPr>
                <p:nvPr/>
              </p:nvSpPr>
              <p:spPr>
                <a:xfrm>
                  <a:off x="8436892" y="4049534"/>
                  <a:ext cx="707107" cy="369332"/>
                </a:xfrm>
                <a:prstGeom prst="rect">
                  <a:avLst/>
                </a:prstGeom>
                <a:blipFill>
                  <a:blip r:embed="rId4"/>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6F2FE746-6775-1884-84D7-F2E9888F959C}"/>
                </a:ext>
              </a:extLst>
            </p:cNvPr>
            <p:cNvSpPr txBox="1"/>
            <p:nvPr/>
          </p:nvSpPr>
          <p:spPr>
            <a:xfrm>
              <a:off x="5082846" y="645978"/>
              <a:ext cx="3445009" cy="369332"/>
            </a:xfrm>
            <a:prstGeom prst="rect">
              <a:avLst/>
            </a:prstGeom>
            <a:noFill/>
          </p:spPr>
          <p:txBody>
            <a:bodyPr wrap="square">
              <a:spAutoFit/>
            </a:bodyPr>
            <a:lstStyle/>
            <a:p>
              <a:pPr marL="0" indent="0" algn="ctr">
                <a:buClr>
                  <a:srgbClr val="690304"/>
                </a:buClr>
                <a:buNone/>
              </a:pPr>
              <a:r>
                <a:rPr lang="en-US" sz="1800" b="1" dirty="0">
                  <a:latin typeface="+mn-lt"/>
                  <a:cs typeface="Times New Roman" panose="02020603050405020304" pitchFamily="18" charset="0"/>
                </a:rPr>
                <a:t>Labor Market</a:t>
              </a:r>
            </a:p>
          </p:txBody>
        </p:sp>
        <p:grpSp>
          <p:nvGrpSpPr>
            <p:cNvPr id="25" name="Group 24">
              <a:extLst>
                <a:ext uri="{FF2B5EF4-FFF2-40B4-BE49-F238E27FC236}">
                  <a16:creationId xmlns:a16="http://schemas.microsoft.com/office/drawing/2014/main" id="{A09C8B0F-7525-6139-88C7-2ADD9E8E62EA}"/>
                </a:ext>
              </a:extLst>
            </p:cNvPr>
            <p:cNvGrpSpPr/>
            <p:nvPr/>
          </p:nvGrpSpPr>
          <p:grpSpPr>
            <a:xfrm>
              <a:off x="4721428" y="959531"/>
              <a:ext cx="3909946" cy="3263348"/>
              <a:chOff x="4721428" y="959531"/>
              <a:chExt cx="3909946" cy="3263348"/>
            </a:xfrm>
          </p:grpSpPr>
          <p:cxnSp>
            <p:nvCxnSpPr>
              <p:cNvPr id="26" name="Straight Connector 25">
                <a:extLst>
                  <a:ext uri="{FF2B5EF4-FFF2-40B4-BE49-F238E27FC236}">
                    <a16:creationId xmlns:a16="http://schemas.microsoft.com/office/drawing/2014/main" id="{084C1656-3A69-A5FE-123F-E08DA8FFE42D}"/>
                  </a:ext>
                </a:extLst>
              </p:cNvPr>
              <p:cNvCxnSpPr>
                <a:cxnSpLocks/>
              </p:cNvCxnSpPr>
              <p:nvPr/>
            </p:nvCxnSpPr>
            <p:spPr>
              <a:xfrm flipH="1">
                <a:off x="5193868" y="2842401"/>
                <a:ext cx="1233397"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E553112-BE47-35CB-4367-7C0A149BAEF6}"/>
                  </a:ext>
                </a:extLst>
              </p:cNvPr>
              <p:cNvCxnSpPr>
                <a:cxnSpLocks/>
              </p:cNvCxnSpPr>
              <p:nvPr/>
            </p:nvCxnSpPr>
            <p:spPr>
              <a:xfrm flipV="1">
                <a:off x="6453628" y="2842401"/>
                <a:ext cx="0" cy="1321256"/>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50AD7F75-B76F-5E39-5D3B-5FB36B47F1E6}"/>
                  </a:ext>
                </a:extLst>
              </p:cNvPr>
              <p:cNvGrpSpPr/>
              <p:nvPr/>
            </p:nvGrpSpPr>
            <p:grpSpPr>
              <a:xfrm>
                <a:off x="4721428" y="959531"/>
                <a:ext cx="3909946" cy="3263348"/>
                <a:chOff x="4721428" y="959531"/>
                <a:chExt cx="3909946" cy="3263348"/>
              </a:xfrm>
            </p:grpSpPr>
            <p:grpSp>
              <p:nvGrpSpPr>
                <p:cNvPr id="30" name="Group 29">
                  <a:extLst>
                    <a:ext uri="{FF2B5EF4-FFF2-40B4-BE49-F238E27FC236}">
                      <a16:creationId xmlns:a16="http://schemas.microsoft.com/office/drawing/2014/main" id="{E24063C3-053C-FC07-EAC4-71B7E7A7FEDE}"/>
                    </a:ext>
                  </a:extLst>
                </p:cNvPr>
                <p:cNvGrpSpPr/>
                <p:nvPr/>
              </p:nvGrpSpPr>
              <p:grpSpPr>
                <a:xfrm>
                  <a:off x="5175523" y="1409454"/>
                  <a:ext cx="3455851" cy="2524282"/>
                  <a:chOff x="3685569" y="1115792"/>
                  <a:chExt cx="4868522" cy="2973337"/>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BC3475F-389F-B18B-86EA-A50F7CCD1604}"/>
                          </a:ext>
                        </a:extLst>
                      </p:cNvPr>
                      <p:cNvSpPr txBox="1"/>
                      <p:nvPr/>
                    </p:nvSpPr>
                    <p:spPr>
                      <a:xfrm>
                        <a:off x="7557935" y="1309847"/>
                        <a:ext cx="9961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𝑆𝑢𝑝𝑝𝑙𝑦</m:t>
                              </m:r>
                            </m:oMath>
                          </m:oMathPara>
                        </a14:m>
                        <a:endParaRPr lang="en-US" sz="1400" dirty="0">
                          <a:solidFill>
                            <a:schemeClr val="tx1"/>
                          </a:solidFill>
                        </a:endParaRPr>
                      </a:p>
                    </p:txBody>
                  </p:sp>
                </mc:Choice>
                <mc:Fallback xmlns="">
                  <p:sp>
                    <p:nvSpPr>
                      <p:cNvPr id="37" name="TextBox 36">
                        <a:extLst>
                          <a:ext uri="{FF2B5EF4-FFF2-40B4-BE49-F238E27FC236}">
                            <a16:creationId xmlns:a16="http://schemas.microsoft.com/office/drawing/2014/main" id="{3BC3475F-389F-B18B-86EA-A50F7CCD1604}"/>
                          </a:ext>
                        </a:extLst>
                      </p:cNvPr>
                      <p:cNvSpPr txBox="1">
                        <a:spLocks noRot="1" noChangeAspect="1" noMove="1" noResize="1" noEditPoints="1" noAdjustHandles="1" noChangeArrowheads="1" noChangeShapeType="1" noTextEdit="1"/>
                      </p:cNvSpPr>
                      <p:nvPr/>
                    </p:nvSpPr>
                    <p:spPr>
                      <a:xfrm>
                        <a:off x="7557935" y="1309847"/>
                        <a:ext cx="996156" cy="307777"/>
                      </a:xfrm>
                      <a:prstGeom prst="rect">
                        <a:avLst/>
                      </a:prstGeom>
                      <a:blipFill>
                        <a:blip r:embed="rId5"/>
                        <a:stretch>
                          <a:fillRect r="-862" b="-27907"/>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1083F45B-A25D-4582-CFB0-B562BDD723B6}"/>
                      </a:ext>
                    </a:extLst>
                  </p:cNvPr>
                  <p:cNvCxnSpPr>
                    <a:cxnSpLocks/>
                  </p:cNvCxnSpPr>
                  <p:nvPr/>
                </p:nvCxnSpPr>
                <p:spPr>
                  <a:xfrm flipV="1">
                    <a:off x="3685569" y="1115792"/>
                    <a:ext cx="4116888" cy="29733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182622-1063-FEEB-9F14-FA2D4ABA9DF4}"/>
                        </a:ext>
                      </a:extLst>
                    </p:cNvPr>
                    <p:cNvSpPr txBox="1"/>
                    <p:nvPr/>
                  </p:nvSpPr>
                  <p:spPr>
                    <a:xfrm>
                      <a:off x="4721428" y="959531"/>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31" name="TextBox 30">
                      <a:extLst>
                        <a:ext uri="{FF2B5EF4-FFF2-40B4-BE49-F238E27FC236}">
                          <a16:creationId xmlns:a16="http://schemas.microsoft.com/office/drawing/2014/main" id="{98182622-1063-FEEB-9F14-FA2D4ABA9DF4}"/>
                        </a:ext>
                      </a:extLst>
                    </p:cNvPr>
                    <p:cNvSpPr txBox="1">
                      <a:spLocks noRot="1" noChangeAspect="1" noMove="1" noResize="1" noEditPoints="1" noAdjustHandles="1" noChangeArrowheads="1" noChangeShapeType="1" noTextEdit="1"/>
                    </p:cNvSpPr>
                    <p:nvPr/>
                  </p:nvSpPr>
                  <p:spPr>
                    <a:xfrm>
                      <a:off x="4721428" y="959531"/>
                      <a:ext cx="707107" cy="369332"/>
                    </a:xfrm>
                    <a:prstGeom prst="rect">
                      <a:avLst/>
                    </a:prstGeom>
                    <a:blipFill>
                      <a:blip r:embed="rId6"/>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B52B821A-834E-DBEE-28C4-BDFA684DC871}"/>
                    </a:ext>
                  </a:extLst>
                </p:cNvPr>
                <p:cNvGrpSpPr/>
                <p:nvPr/>
              </p:nvGrpSpPr>
              <p:grpSpPr>
                <a:xfrm>
                  <a:off x="5193868" y="1596061"/>
                  <a:ext cx="3257523" cy="2626818"/>
                  <a:chOff x="3711413" y="1335595"/>
                  <a:chExt cx="4589123" cy="3094114"/>
                </a:xfrm>
              </p:grpSpPr>
              <p:cxnSp>
                <p:nvCxnSpPr>
                  <p:cNvPr id="35" name="Straight Connector 34">
                    <a:extLst>
                      <a:ext uri="{FF2B5EF4-FFF2-40B4-BE49-F238E27FC236}">
                        <a16:creationId xmlns:a16="http://schemas.microsoft.com/office/drawing/2014/main" id="{85F9D73E-A560-A7D7-EC3B-ACA956A86A18}"/>
                      </a:ext>
                    </a:extLst>
                  </p:cNvPr>
                  <p:cNvCxnSpPr>
                    <a:cxnSpLocks/>
                  </p:cNvCxnSpPr>
                  <p:nvPr/>
                </p:nvCxnSpPr>
                <p:spPr>
                  <a:xfrm>
                    <a:off x="3711413" y="1335595"/>
                    <a:ext cx="3787972" cy="30941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67E50B-CF38-BA2D-CFC3-007FA082E809}"/>
                          </a:ext>
                        </a:extLst>
                      </p:cNvPr>
                      <p:cNvSpPr txBox="1"/>
                      <p:nvPr/>
                    </p:nvSpPr>
                    <p:spPr>
                      <a:xfrm>
                        <a:off x="7304380" y="4052175"/>
                        <a:ext cx="9961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𝐷𝑒𝑚𝑎𝑛𝑑</m:t>
                              </m:r>
                            </m:oMath>
                          </m:oMathPara>
                        </a14:m>
                        <a:endParaRPr lang="en-US" sz="1400" dirty="0">
                          <a:solidFill>
                            <a:schemeClr val="tx1"/>
                          </a:solidFill>
                        </a:endParaRPr>
                      </a:p>
                    </p:txBody>
                  </p:sp>
                </mc:Choice>
                <mc:Fallback xmlns="">
                  <p:sp>
                    <p:nvSpPr>
                      <p:cNvPr id="36" name="TextBox 35">
                        <a:extLst>
                          <a:ext uri="{FF2B5EF4-FFF2-40B4-BE49-F238E27FC236}">
                            <a16:creationId xmlns:a16="http://schemas.microsoft.com/office/drawing/2014/main" id="{0A67E50B-CF38-BA2D-CFC3-007FA082E809}"/>
                          </a:ext>
                        </a:extLst>
                      </p:cNvPr>
                      <p:cNvSpPr txBox="1">
                        <a:spLocks noRot="1" noChangeAspect="1" noMove="1" noResize="1" noEditPoints="1" noAdjustHandles="1" noChangeArrowheads="1" noChangeShapeType="1" noTextEdit="1"/>
                      </p:cNvSpPr>
                      <p:nvPr/>
                    </p:nvSpPr>
                    <p:spPr>
                      <a:xfrm>
                        <a:off x="7304380" y="4052175"/>
                        <a:ext cx="996156" cy="307777"/>
                      </a:xfrm>
                      <a:prstGeom prst="rect">
                        <a:avLst/>
                      </a:prstGeom>
                      <a:blipFill>
                        <a:blip r:embed="rId7"/>
                        <a:stretch>
                          <a:fillRect r="-16379" b="-6977"/>
                        </a:stretch>
                      </a:blipFill>
                    </p:spPr>
                    <p:txBody>
                      <a:bodyPr/>
                      <a:lstStyle/>
                      <a:p>
                        <a:r>
                          <a:rPr lang="en-US">
                            <a:noFill/>
                          </a:rPr>
                          <a:t> </a:t>
                        </a:r>
                      </a:p>
                    </p:txBody>
                  </p:sp>
                </mc:Fallback>
              </mc:AlternateContent>
            </p:grpSp>
          </p:grpSp>
        </p:grpSp>
        <p:grpSp>
          <p:nvGrpSpPr>
            <p:cNvPr id="43" name="Group 42">
              <a:extLst>
                <a:ext uri="{FF2B5EF4-FFF2-40B4-BE49-F238E27FC236}">
                  <a16:creationId xmlns:a16="http://schemas.microsoft.com/office/drawing/2014/main" id="{56A677ED-84BA-BD92-F5D9-F3C36A0D3458}"/>
                </a:ext>
              </a:extLst>
            </p:cNvPr>
            <p:cNvGrpSpPr/>
            <p:nvPr/>
          </p:nvGrpSpPr>
          <p:grpSpPr>
            <a:xfrm>
              <a:off x="4625182" y="2004967"/>
              <a:ext cx="2471969" cy="992779"/>
              <a:chOff x="4625182" y="2004967"/>
              <a:chExt cx="2471969" cy="992779"/>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DD75C80-741F-8C46-9FC4-D68B01FED7E6}"/>
                      </a:ext>
                    </a:extLst>
                  </p:cNvPr>
                  <p:cNvSpPr txBox="1"/>
                  <p:nvPr/>
                </p:nvSpPr>
                <p:spPr>
                  <a:xfrm>
                    <a:off x="4625182" y="2004967"/>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𝑚</m:t>
                              </m:r>
                            </m:sub>
                          </m:sSub>
                        </m:oMath>
                      </m:oMathPara>
                    </a14:m>
                    <a:endParaRPr lang="en-US" dirty="0">
                      <a:solidFill>
                        <a:schemeClr val="tx1"/>
                      </a:solidFill>
                    </a:endParaRPr>
                  </a:p>
                </p:txBody>
              </p:sp>
            </mc:Choice>
            <mc:Fallback xmlns="">
              <p:sp>
                <p:nvSpPr>
                  <p:cNvPr id="46" name="TextBox 45">
                    <a:extLst>
                      <a:ext uri="{FF2B5EF4-FFF2-40B4-BE49-F238E27FC236}">
                        <a16:creationId xmlns:a16="http://schemas.microsoft.com/office/drawing/2014/main" id="{FDD75C80-741F-8C46-9FC4-D68B01FED7E6}"/>
                      </a:ext>
                    </a:extLst>
                  </p:cNvPr>
                  <p:cNvSpPr txBox="1">
                    <a:spLocks noRot="1" noChangeAspect="1" noMove="1" noResize="1" noEditPoints="1" noAdjustHandles="1" noChangeArrowheads="1" noChangeShapeType="1" noTextEdit="1"/>
                  </p:cNvSpPr>
                  <p:nvPr/>
                </p:nvSpPr>
                <p:spPr>
                  <a:xfrm>
                    <a:off x="4625182" y="2004967"/>
                    <a:ext cx="707107" cy="369332"/>
                  </a:xfrm>
                  <a:prstGeom prst="rect">
                    <a:avLst/>
                  </a:prstGeom>
                  <a:blipFill>
                    <a:blip r:embed="rId8"/>
                    <a:stretch>
                      <a:fillRect/>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55DE829A-44BE-BAC1-C0B9-A43E2536A20B}"/>
                  </a:ext>
                </a:extLst>
              </p:cNvPr>
              <p:cNvCxnSpPr>
                <a:cxnSpLocks/>
              </p:cNvCxnSpPr>
              <p:nvPr/>
            </p:nvCxnSpPr>
            <p:spPr>
              <a:xfrm flipH="1">
                <a:off x="5175523" y="2266949"/>
                <a:ext cx="1921628"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593F5DC-104A-02D2-8293-79178CEFDB51}"/>
                      </a:ext>
                    </a:extLst>
                  </p:cNvPr>
                  <p:cNvSpPr txBox="1"/>
                  <p:nvPr/>
                </p:nvSpPr>
                <p:spPr>
                  <a:xfrm>
                    <a:off x="4692761" y="2628414"/>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𝑤</m:t>
                              </m:r>
                            </m:e>
                            <m:sup>
                              <m:r>
                                <a:rPr lang="en-US" b="0" i="1" smtClean="0">
                                  <a:solidFill>
                                    <a:schemeClr val="tx1"/>
                                  </a:solidFill>
                                  <a:latin typeface="Cambria Math" panose="02040503050406030204" pitchFamily="18" charset="0"/>
                                </a:rPr>
                                <m:t>′</m:t>
                              </m:r>
                            </m:sup>
                          </m:sSup>
                        </m:oMath>
                      </m:oMathPara>
                    </a14:m>
                    <a:endParaRPr lang="en-US" dirty="0">
                      <a:solidFill>
                        <a:schemeClr val="tx1"/>
                      </a:solidFill>
                    </a:endParaRPr>
                  </a:p>
                </p:txBody>
              </p:sp>
            </mc:Choice>
            <mc:Fallback xmlns="">
              <p:sp>
                <p:nvSpPr>
                  <p:cNvPr id="48" name="TextBox 47">
                    <a:extLst>
                      <a:ext uri="{FF2B5EF4-FFF2-40B4-BE49-F238E27FC236}">
                        <a16:creationId xmlns:a16="http://schemas.microsoft.com/office/drawing/2014/main" id="{E593F5DC-104A-02D2-8293-79178CEFDB51}"/>
                      </a:ext>
                    </a:extLst>
                  </p:cNvPr>
                  <p:cNvSpPr txBox="1">
                    <a:spLocks noRot="1" noChangeAspect="1" noMove="1" noResize="1" noEditPoints="1" noAdjustHandles="1" noChangeArrowheads="1" noChangeShapeType="1" noTextEdit="1"/>
                  </p:cNvSpPr>
                  <p:nvPr/>
                </p:nvSpPr>
                <p:spPr>
                  <a:xfrm>
                    <a:off x="4692761" y="2628414"/>
                    <a:ext cx="707107" cy="369332"/>
                  </a:xfrm>
                  <a:prstGeom prst="rect">
                    <a:avLst/>
                  </a:prstGeom>
                  <a:blipFill>
                    <a:blip r:embed="rId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42016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Isosceles Triangle 29">
            <a:extLst>
              <a:ext uri="{FF2B5EF4-FFF2-40B4-BE49-F238E27FC236}">
                <a16:creationId xmlns:a16="http://schemas.microsoft.com/office/drawing/2014/main" id="{05B109D8-F319-6F76-ED2E-2180023C43C0}"/>
              </a:ext>
            </a:extLst>
          </p:cNvPr>
          <p:cNvSpPr/>
          <p:nvPr/>
        </p:nvSpPr>
        <p:spPr>
          <a:xfrm rot="5400000">
            <a:off x="772960" y="2913684"/>
            <a:ext cx="1033490" cy="644849"/>
          </a:xfrm>
          <a:prstGeom prst="triangle">
            <a:avLst>
              <a:gd name="adj" fmla="val 50922"/>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Minimum Wage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0162C8-8035-38A6-9B52-B1EE19199BFF}"/>
                  </a:ext>
                </a:extLst>
              </p:cNvPr>
              <p:cNvSpPr txBox="1"/>
              <p:nvPr/>
            </p:nvSpPr>
            <p:spPr>
              <a:xfrm>
                <a:off x="53340" y="584995"/>
                <a:ext cx="8788218" cy="523220"/>
              </a:xfrm>
              <a:prstGeom prst="rect">
                <a:avLst/>
              </a:prstGeom>
              <a:noFill/>
            </p:spPr>
            <p:txBody>
              <a:bodyPr wrap="square">
                <a:spAutoFit/>
              </a:bodyPr>
              <a:lstStyle/>
              <a:p>
                <a:pPr>
                  <a:spcBef>
                    <a:spcPts val="1200"/>
                  </a:spcBef>
                  <a:spcAft>
                    <a:spcPts val="600"/>
                  </a:spcAft>
                </a:pPr>
                <a:r>
                  <a:rPr lang="en-US" sz="1400" dirty="0"/>
                  <a:t>Example: suppose the government considers that equilibrium wage </a:t>
                </a:r>
                <a14:m>
                  <m:oMath xmlns:m="http://schemas.openxmlformats.org/officeDocument/2006/math">
                    <m:sSub>
                      <m:sSubPr>
                        <m:ctrlPr>
                          <a:rPr lang="en-US" sz="1400" i="1">
                            <a:latin typeface="Cambria Math" panose="02040503050406030204" pitchFamily="18" charset="0"/>
                            <a:cs typeface="Times New Roman" panose="02020603050405020304" pitchFamily="18" charset="0"/>
                          </a:rPr>
                        </m:ctrlPr>
                      </m:sSubPr>
                      <m:e>
                        <m:r>
                          <a:rPr lang="en-US" sz="1400" i="1">
                            <a:latin typeface="Cambria Math" panose="02040503050406030204" pitchFamily="18" charset="0"/>
                            <a:cs typeface="Times New Roman" panose="02020603050405020304" pitchFamily="18" charset="0"/>
                          </a:rPr>
                          <m:t>𝑤</m:t>
                        </m:r>
                      </m:e>
                      <m:sub>
                        <m:r>
                          <a:rPr lang="en-US" sz="1400" i="1">
                            <a:latin typeface="Cambria Math" panose="02040503050406030204" pitchFamily="18" charset="0"/>
                            <a:cs typeface="Times New Roman" panose="02020603050405020304" pitchFamily="18" charset="0"/>
                          </a:rPr>
                          <m:t>0</m:t>
                        </m:r>
                      </m:sub>
                    </m:sSub>
                    <m:r>
                      <a:rPr lang="en-US" sz="1400" i="1">
                        <a:latin typeface="Cambria Math" panose="02040503050406030204" pitchFamily="18" charset="0"/>
                        <a:cs typeface="Times New Roman" panose="02020603050405020304" pitchFamily="18" charset="0"/>
                      </a:rPr>
                      <m:t> </m:t>
                    </m:r>
                  </m:oMath>
                </a14:m>
                <a:r>
                  <a:rPr lang="en-US" sz="1400" dirty="0"/>
                  <a:t>is not enough to satisfy basic human needs, so it imposes a minimum wage of </a:t>
                </a:r>
                <a14:m>
                  <m:oMath xmlns:m="http://schemas.openxmlformats.org/officeDocument/2006/math">
                    <m:sSub>
                      <m:sSubPr>
                        <m:ctrlPr>
                          <a:rPr lang="en-US" sz="1400" b="0" i="1" smtClean="0">
                            <a:latin typeface="Cambria Math" panose="02040503050406030204" pitchFamily="18" charset="0"/>
                            <a:cs typeface="Times New Roman" panose="02020603050405020304" pitchFamily="18" charset="0"/>
                          </a:rPr>
                        </m:ctrlPr>
                      </m:sSubPr>
                      <m:e>
                        <m:r>
                          <a:rPr lang="en-US" sz="1400" b="0" i="1" smtClean="0">
                            <a:latin typeface="Cambria Math" panose="02040503050406030204" pitchFamily="18" charset="0"/>
                            <a:cs typeface="Times New Roman" panose="02020603050405020304" pitchFamily="18" charset="0"/>
                          </a:rPr>
                          <m:t>𝑤</m:t>
                        </m:r>
                      </m:e>
                      <m:sub>
                        <m:r>
                          <a:rPr lang="en-US" sz="1400" b="0" i="1" smtClean="0">
                            <a:latin typeface="Cambria Math" panose="02040503050406030204" pitchFamily="18" charset="0"/>
                            <a:cs typeface="Times New Roman" panose="02020603050405020304" pitchFamily="18" charset="0"/>
                          </a:rPr>
                          <m:t>𝑚</m:t>
                        </m:r>
                      </m:sub>
                    </m:sSub>
                  </m:oMath>
                </a14:m>
                <a:r>
                  <a:rPr lang="en-US" sz="1400" dirty="0"/>
                  <a:t>. What is the prediction of our model?  </a:t>
                </a:r>
              </a:p>
            </p:txBody>
          </p:sp>
        </mc:Choice>
        <mc:Fallback xmlns="">
          <p:sp>
            <p:nvSpPr>
              <p:cNvPr id="4" name="TextBox 3">
                <a:extLst>
                  <a:ext uri="{FF2B5EF4-FFF2-40B4-BE49-F238E27FC236}">
                    <a16:creationId xmlns:a16="http://schemas.microsoft.com/office/drawing/2014/main" id="{0D0162C8-8035-38A6-9B52-B1EE19199BFF}"/>
                  </a:ext>
                </a:extLst>
              </p:cNvPr>
              <p:cNvSpPr txBox="1">
                <a:spLocks noRot="1" noChangeAspect="1" noMove="1" noResize="1" noEditPoints="1" noAdjustHandles="1" noChangeArrowheads="1" noChangeShapeType="1" noTextEdit="1"/>
              </p:cNvSpPr>
              <p:nvPr/>
            </p:nvSpPr>
            <p:spPr>
              <a:xfrm>
                <a:off x="53340" y="584995"/>
                <a:ext cx="8788218" cy="523220"/>
              </a:xfrm>
              <a:prstGeom prst="rect">
                <a:avLst/>
              </a:prstGeom>
              <a:blipFill>
                <a:blip r:embed="rId2"/>
                <a:stretch>
                  <a:fillRect l="-208" t="-2326" b="-10465"/>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DF706FF0-E951-E8D3-75F8-148D20FCFD11}"/>
              </a:ext>
            </a:extLst>
          </p:cNvPr>
          <p:cNvGrpSpPr/>
          <p:nvPr/>
        </p:nvGrpSpPr>
        <p:grpSpPr>
          <a:xfrm>
            <a:off x="-85725" y="1420396"/>
            <a:ext cx="4588967" cy="3309962"/>
            <a:chOff x="200294" y="1350091"/>
            <a:chExt cx="4588967" cy="3309962"/>
          </a:xfrm>
        </p:grpSpPr>
        <p:grpSp>
          <p:nvGrpSpPr>
            <p:cNvPr id="5" name="Group 4">
              <a:extLst>
                <a:ext uri="{FF2B5EF4-FFF2-40B4-BE49-F238E27FC236}">
                  <a16:creationId xmlns:a16="http://schemas.microsoft.com/office/drawing/2014/main" id="{589965C7-C181-0A29-DF62-0E0CB3A97932}"/>
                </a:ext>
              </a:extLst>
            </p:cNvPr>
            <p:cNvGrpSpPr/>
            <p:nvPr/>
          </p:nvGrpSpPr>
          <p:grpSpPr>
            <a:xfrm>
              <a:off x="200294" y="1350091"/>
              <a:ext cx="4588967" cy="3309962"/>
              <a:chOff x="102296" y="511117"/>
              <a:chExt cx="6324533" cy="4333618"/>
            </a:xfrm>
          </p:grpSpPr>
          <p:grpSp>
            <p:nvGrpSpPr>
              <p:cNvPr id="8" name="Group 7">
                <a:extLst>
                  <a:ext uri="{FF2B5EF4-FFF2-40B4-BE49-F238E27FC236}">
                    <a16:creationId xmlns:a16="http://schemas.microsoft.com/office/drawing/2014/main" id="{3090C1CD-BFD1-9415-440C-6E3152C09F76}"/>
                  </a:ext>
                </a:extLst>
              </p:cNvPr>
              <p:cNvGrpSpPr/>
              <p:nvPr/>
            </p:nvGrpSpPr>
            <p:grpSpPr>
              <a:xfrm>
                <a:off x="836132" y="692291"/>
                <a:ext cx="4952051" cy="3613864"/>
                <a:chOff x="4873502" y="1766761"/>
                <a:chExt cx="3502129" cy="2555753"/>
              </a:xfrm>
            </p:grpSpPr>
            <p:cxnSp>
              <p:nvCxnSpPr>
                <p:cNvPr id="15" name="Straight Arrow Connector 14">
                  <a:extLst>
                    <a:ext uri="{FF2B5EF4-FFF2-40B4-BE49-F238E27FC236}">
                      <a16:creationId xmlns:a16="http://schemas.microsoft.com/office/drawing/2014/main" id="{46AA72D1-2C82-B5D7-520E-E0BBF10A7FE5}"/>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F079331-DB03-B172-94B8-D0779C885BCC}"/>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44813ED-A32D-4A8B-7D7D-0827B5643359}"/>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8" name="Ink 17">
                      <a:extLst>
                        <a:ext uri="{FF2B5EF4-FFF2-40B4-BE49-F238E27FC236}">
                          <a16:creationId xmlns:a16="http://schemas.microsoft.com/office/drawing/2014/main" id="{31D005E4-D75F-D7FD-16DE-768E0CD2CC42}"/>
                        </a:ext>
                      </a:extLst>
                    </p14:cNvPr>
                    <p14:cNvContentPartPr/>
                    <p14:nvPr/>
                  </p14:nvContentPartPr>
                  <p14:xfrm>
                    <a:off x="6022834" y="3055225"/>
                    <a:ext cx="284" cy="284"/>
                  </p14:xfrm>
                </p:contentPart>
              </mc:Choice>
              <mc:Fallback xmlns="">
                <p:pic>
                  <p:nvPicPr>
                    <p:cNvPr id="18" name="Ink 17">
                      <a:extLst>
                        <a:ext uri="{FF2B5EF4-FFF2-40B4-BE49-F238E27FC236}">
                          <a16:creationId xmlns:a16="http://schemas.microsoft.com/office/drawing/2014/main" id="{31D005E4-D75F-D7FD-16DE-768E0CD2CC42}"/>
                        </a:ext>
                      </a:extLst>
                    </p:cNvPr>
                    <p:cNvPicPr/>
                    <p:nvPr/>
                  </p:nvPicPr>
                  <p:blipFill>
                    <a:blip r:embed="rId4"/>
                    <a:stretch>
                      <a:fillRect/>
                    </a:stretch>
                  </p:blipFill>
                  <p:spPr>
                    <a:xfrm>
                      <a:off x="6008634" y="2970025"/>
                      <a:ext cx="28400" cy="170400"/>
                    </a:xfrm>
                    <a:prstGeom prst="rect">
                      <a:avLst/>
                    </a:prstGeom>
                  </p:spPr>
                </p:pic>
              </mc:Fallback>
            </mc:AlternateContent>
            <p:cxnSp>
              <p:nvCxnSpPr>
                <p:cNvPr id="24" name="Straight Connector 23">
                  <a:extLst>
                    <a:ext uri="{FF2B5EF4-FFF2-40B4-BE49-F238E27FC236}">
                      <a16:creationId xmlns:a16="http://schemas.microsoft.com/office/drawing/2014/main" id="{9FF1E02E-57A7-E9AA-862A-34D9DED55F1E}"/>
                    </a:ext>
                  </a:extLst>
                </p:cNvPr>
                <p:cNvCxnSpPr>
                  <a:cxnSpLocks/>
                </p:cNvCxnSpPr>
                <p:nvPr/>
              </p:nvCxnSpPr>
              <p:spPr>
                <a:xfrm flipV="1">
                  <a:off x="4894889" y="2139492"/>
                  <a:ext cx="2644542" cy="20441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424067-3281-CAB5-036F-2A7A56DBBBE1}"/>
                      </a:ext>
                    </a:extLst>
                  </p:cNvPr>
                  <p:cNvSpPr txBox="1"/>
                  <p:nvPr/>
                </p:nvSpPr>
                <p:spPr>
                  <a:xfrm>
                    <a:off x="148953" y="511117"/>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9" name="TextBox 8">
                    <a:extLst>
                      <a:ext uri="{FF2B5EF4-FFF2-40B4-BE49-F238E27FC236}">
                        <a16:creationId xmlns:a16="http://schemas.microsoft.com/office/drawing/2014/main" id="{0A424067-3281-CAB5-036F-2A7A56DBBBE1}"/>
                      </a:ext>
                    </a:extLst>
                  </p:cNvPr>
                  <p:cNvSpPr txBox="1">
                    <a:spLocks noRot="1" noChangeAspect="1" noMove="1" noResize="1" noEditPoints="1" noAdjustHandles="1" noChangeArrowheads="1" noChangeShapeType="1" noTextEdit="1"/>
                  </p:cNvSpPr>
                  <p:nvPr/>
                </p:nvSpPr>
                <p:spPr>
                  <a:xfrm>
                    <a:off x="148953" y="511117"/>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BAD2C5D-8B20-3742-35D1-7F588B07EE33}"/>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0" name="TextBox 9">
                    <a:extLst>
                      <a:ext uri="{FF2B5EF4-FFF2-40B4-BE49-F238E27FC236}">
                        <a16:creationId xmlns:a16="http://schemas.microsoft.com/office/drawing/2014/main" id="{BBAD2C5D-8B20-3742-35D1-7F588B07EE33}"/>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169E633-E701-0403-D926-317DC3C63815}"/>
                      </a:ext>
                    </a:extLst>
                  </p:cNvPr>
                  <p:cNvSpPr txBox="1"/>
                  <p:nvPr/>
                </p:nvSpPr>
                <p:spPr>
                  <a:xfrm>
                    <a:off x="102296" y="2624167"/>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11" name="TextBox 10">
                    <a:extLst>
                      <a:ext uri="{FF2B5EF4-FFF2-40B4-BE49-F238E27FC236}">
                        <a16:creationId xmlns:a16="http://schemas.microsoft.com/office/drawing/2014/main" id="{5169E633-E701-0403-D926-317DC3C63815}"/>
                      </a:ext>
                    </a:extLst>
                  </p:cNvPr>
                  <p:cNvSpPr txBox="1">
                    <a:spLocks noRot="1" noChangeAspect="1" noMove="1" noResize="1" noEditPoints="1" noAdjustHandles="1" noChangeArrowheads="1" noChangeShapeType="1" noTextEdit="1"/>
                  </p:cNvSpPr>
                  <p:nvPr/>
                </p:nvSpPr>
                <p:spPr>
                  <a:xfrm>
                    <a:off x="102296" y="2624167"/>
                    <a:ext cx="996156" cy="483554"/>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E03433C-68FB-EBE7-19DC-3B8CB22CDF2C}"/>
                      </a:ext>
                    </a:extLst>
                  </p:cNvPr>
                  <p:cNvSpPr txBox="1"/>
                  <p:nvPr/>
                </p:nvSpPr>
                <p:spPr>
                  <a:xfrm>
                    <a:off x="1963624" y="4306156"/>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12" name="TextBox 11">
                    <a:extLst>
                      <a:ext uri="{FF2B5EF4-FFF2-40B4-BE49-F238E27FC236}">
                        <a16:creationId xmlns:a16="http://schemas.microsoft.com/office/drawing/2014/main" id="{BE03433C-68FB-EBE7-19DC-3B8CB22CDF2C}"/>
                      </a:ext>
                    </a:extLst>
                  </p:cNvPr>
                  <p:cNvSpPr txBox="1">
                    <a:spLocks noRot="1" noChangeAspect="1" noMove="1" noResize="1" noEditPoints="1" noAdjustHandles="1" noChangeArrowheads="1" noChangeShapeType="1" noTextEdit="1"/>
                  </p:cNvSpPr>
                  <p:nvPr/>
                </p:nvSpPr>
                <p:spPr>
                  <a:xfrm>
                    <a:off x="1963624" y="4306156"/>
                    <a:ext cx="996156" cy="483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4529E6-D980-FFDA-E780-4B3D55A767A3}"/>
                      </a:ext>
                    </a:extLst>
                  </p:cNvPr>
                  <p:cNvSpPr txBox="1"/>
                  <p:nvPr/>
                </p:nvSpPr>
                <p:spPr>
                  <a:xfrm>
                    <a:off x="4343945" y="831064"/>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m:t>
                              </m:r>
                            </m:sub>
                          </m:sSub>
                        </m:oMath>
                      </m:oMathPara>
                    </a14:m>
                    <a:endParaRPr lang="en-US" dirty="0"/>
                  </a:p>
                </p:txBody>
              </p:sp>
            </mc:Choice>
            <mc:Fallback xmlns="">
              <p:sp>
                <p:nvSpPr>
                  <p:cNvPr id="13" name="TextBox 12">
                    <a:extLst>
                      <a:ext uri="{FF2B5EF4-FFF2-40B4-BE49-F238E27FC236}">
                        <a16:creationId xmlns:a16="http://schemas.microsoft.com/office/drawing/2014/main" id="{8F4529E6-D980-FFDA-E780-4B3D55A767A3}"/>
                      </a:ext>
                    </a:extLst>
                  </p:cNvPr>
                  <p:cNvSpPr txBox="1">
                    <a:spLocks noRot="1" noChangeAspect="1" noMove="1" noResize="1" noEditPoints="1" noAdjustHandles="1" noChangeArrowheads="1" noChangeShapeType="1" noTextEdit="1"/>
                  </p:cNvSpPr>
                  <p:nvPr/>
                </p:nvSpPr>
                <p:spPr>
                  <a:xfrm>
                    <a:off x="4343945" y="831064"/>
                    <a:ext cx="996156" cy="483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A62562-50AB-532C-5BFC-7FAB669855BB}"/>
                      </a:ext>
                    </a:extLst>
                  </p:cNvPr>
                  <p:cNvSpPr txBox="1"/>
                  <p:nvPr/>
                </p:nvSpPr>
                <p:spPr>
                  <a:xfrm>
                    <a:off x="3795871" y="387970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sub>
                          </m:sSub>
                        </m:oMath>
                      </m:oMathPara>
                    </a14:m>
                    <a:endParaRPr lang="en-US" dirty="0"/>
                  </a:p>
                </p:txBody>
              </p:sp>
            </mc:Choice>
            <mc:Fallback xmlns="">
              <p:sp>
                <p:nvSpPr>
                  <p:cNvPr id="14" name="TextBox 13">
                    <a:extLst>
                      <a:ext uri="{FF2B5EF4-FFF2-40B4-BE49-F238E27FC236}">
                        <a16:creationId xmlns:a16="http://schemas.microsoft.com/office/drawing/2014/main" id="{BFA62562-50AB-532C-5BFC-7FAB669855BB}"/>
                      </a:ext>
                    </a:extLst>
                  </p:cNvPr>
                  <p:cNvSpPr txBox="1">
                    <a:spLocks noRot="1" noChangeAspect="1" noMove="1" noResize="1" noEditPoints="1" noAdjustHandles="1" noChangeArrowheads="1" noChangeShapeType="1" noTextEdit="1"/>
                  </p:cNvSpPr>
                  <p:nvPr/>
                </p:nvSpPr>
                <p:spPr>
                  <a:xfrm>
                    <a:off x="3795871" y="3879709"/>
                    <a:ext cx="996156" cy="483554"/>
                  </a:xfrm>
                  <a:prstGeom prst="rect">
                    <a:avLst/>
                  </a:prstGeom>
                  <a:blipFill>
                    <a:blip r:embed="rId10"/>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2C74841-E606-1730-69DD-727931ECBF74}"/>
                      </a:ext>
                    </a:extLst>
                  </p:cNvPr>
                  <p:cNvSpPr txBox="1"/>
                  <p:nvPr/>
                </p:nvSpPr>
                <p:spPr>
                  <a:xfrm>
                    <a:off x="1093813" y="4258838"/>
                    <a:ext cx="996156" cy="4900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𝑚</m:t>
                              </m:r>
                            </m:sub>
                            <m:sup>
                              <m:r>
                                <a:rPr lang="en-US" b="0" i="1" smtClean="0">
                                  <a:latin typeface="Cambria Math" panose="02040503050406030204" pitchFamily="18" charset="0"/>
                                </a:rPr>
                                <m:t>𝑑</m:t>
                              </m:r>
                            </m:sup>
                          </m:sSubSup>
                        </m:oMath>
                      </m:oMathPara>
                    </a14:m>
                    <a:endParaRPr lang="en-US" dirty="0"/>
                  </a:p>
                </p:txBody>
              </p:sp>
            </mc:Choice>
            <mc:Fallback xmlns="">
              <p:sp>
                <p:nvSpPr>
                  <p:cNvPr id="27" name="TextBox 26">
                    <a:extLst>
                      <a:ext uri="{FF2B5EF4-FFF2-40B4-BE49-F238E27FC236}">
                        <a16:creationId xmlns:a16="http://schemas.microsoft.com/office/drawing/2014/main" id="{62C74841-E606-1730-69DD-727931ECBF74}"/>
                      </a:ext>
                    </a:extLst>
                  </p:cNvPr>
                  <p:cNvSpPr txBox="1">
                    <a:spLocks noRot="1" noChangeAspect="1" noMove="1" noResize="1" noEditPoints="1" noAdjustHandles="1" noChangeArrowheads="1" noChangeShapeType="1" noTextEdit="1"/>
                  </p:cNvSpPr>
                  <p:nvPr/>
                </p:nvSpPr>
                <p:spPr>
                  <a:xfrm>
                    <a:off x="1093813" y="4258838"/>
                    <a:ext cx="996156" cy="49001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FC80DDC-D9C1-C5E8-5D7B-4796B15CAEF8}"/>
                      </a:ext>
                    </a:extLst>
                  </p:cNvPr>
                  <p:cNvSpPr txBox="1"/>
                  <p:nvPr/>
                </p:nvSpPr>
                <p:spPr>
                  <a:xfrm>
                    <a:off x="2948286" y="4273245"/>
                    <a:ext cx="996156" cy="4900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𝑚</m:t>
                              </m:r>
                            </m:sub>
                            <m:sup>
                              <m:r>
                                <a:rPr lang="en-US" b="0" i="1" smtClean="0">
                                  <a:latin typeface="Cambria Math" panose="02040503050406030204" pitchFamily="18" charset="0"/>
                                </a:rPr>
                                <m:t>𝑠</m:t>
                              </m:r>
                            </m:sup>
                          </m:sSubSup>
                        </m:oMath>
                      </m:oMathPara>
                    </a14:m>
                    <a:endParaRPr lang="en-US" dirty="0"/>
                  </a:p>
                </p:txBody>
              </p:sp>
            </mc:Choice>
            <mc:Fallback xmlns="">
              <p:sp>
                <p:nvSpPr>
                  <p:cNvPr id="28" name="TextBox 27">
                    <a:extLst>
                      <a:ext uri="{FF2B5EF4-FFF2-40B4-BE49-F238E27FC236}">
                        <a16:creationId xmlns:a16="http://schemas.microsoft.com/office/drawing/2014/main" id="{3FC80DDC-D9C1-C5E8-5D7B-4796B15CAEF8}"/>
                      </a:ext>
                    </a:extLst>
                  </p:cNvPr>
                  <p:cNvSpPr txBox="1">
                    <a:spLocks noRot="1" noChangeAspect="1" noMove="1" noResize="1" noEditPoints="1" noAdjustHandles="1" noChangeArrowheads="1" noChangeShapeType="1" noTextEdit="1"/>
                  </p:cNvSpPr>
                  <p:nvPr/>
                </p:nvSpPr>
                <p:spPr>
                  <a:xfrm>
                    <a:off x="2948286" y="4273245"/>
                    <a:ext cx="996156" cy="490019"/>
                  </a:xfrm>
                  <a:prstGeom prst="rect">
                    <a:avLst/>
                  </a:prstGeom>
                  <a:blipFill>
                    <a:blip r:embed="rId12"/>
                    <a:stretch>
                      <a:fillRect/>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13532B88-2679-F738-2208-F77FB375C026}"/>
                </a:ext>
              </a:extLst>
            </p:cNvPr>
            <p:cNvCxnSpPr>
              <a:cxnSpLocks/>
            </p:cNvCxnSpPr>
            <p:nvPr/>
          </p:nvCxnSpPr>
          <p:spPr>
            <a:xfrm flipV="1">
              <a:off x="1885234" y="3189377"/>
              <a:ext cx="0" cy="10593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091A4D5-8473-660B-E8EE-FF9E3D84C9A6}"/>
                </a:ext>
              </a:extLst>
            </p:cNvPr>
            <p:cNvCxnSpPr>
              <a:cxnSpLocks/>
            </p:cNvCxnSpPr>
            <p:nvPr/>
          </p:nvCxnSpPr>
          <p:spPr>
            <a:xfrm>
              <a:off x="754696" y="3189377"/>
              <a:ext cx="1157541"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cxnSp>
        <p:nvCxnSpPr>
          <p:cNvPr id="19" name="Straight Connector 18">
            <a:extLst>
              <a:ext uri="{FF2B5EF4-FFF2-40B4-BE49-F238E27FC236}">
                <a16:creationId xmlns:a16="http://schemas.microsoft.com/office/drawing/2014/main" id="{1952955B-77ED-4BBE-97D9-6D3986DD3269}"/>
              </a:ext>
            </a:extLst>
          </p:cNvPr>
          <p:cNvCxnSpPr>
            <a:cxnSpLocks/>
          </p:cNvCxnSpPr>
          <p:nvPr/>
        </p:nvCxnSpPr>
        <p:spPr>
          <a:xfrm>
            <a:off x="468385" y="2690246"/>
            <a:ext cx="1774907"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D1DDC5B8-4BE8-F4D8-1EE9-EF80DFEF3413}"/>
              </a:ext>
            </a:extLst>
          </p:cNvPr>
          <p:cNvSpPr txBox="1"/>
          <p:nvPr/>
        </p:nvSpPr>
        <p:spPr>
          <a:xfrm>
            <a:off x="4048473" y="1142132"/>
            <a:ext cx="5047242" cy="3616375"/>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For wages above the equilibrium level, the willingness to supply labor is larger than the willingness to demand labor. </a:t>
            </a:r>
          </a:p>
          <a:p>
            <a:pPr marL="285750" indent="-285750">
              <a:spcBef>
                <a:spcPts val="1200"/>
              </a:spcBef>
              <a:spcAft>
                <a:spcPts val="600"/>
              </a:spcAft>
              <a:buFont typeface="Arial" panose="020B0604020202020204" pitchFamily="34" charset="0"/>
              <a:buChar char="•"/>
            </a:pPr>
            <a:r>
              <a:rPr lang="en-US" sz="1400" dirty="0"/>
              <a:t>Excess supply = Unemployment.</a:t>
            </a:r>
          </a:p>
          <a:p>
            <a:pPr marL="285750" indent="-285750">
              <a:spcBef>
                <a:spcPts val="1200"/>
              </a:spcBef>
              <a:spcAft>
                <a:spcPts val="600"/>
              </a:spcAft>
              <a:buFont typeface="Arial" panose="020B0604020202020204" pitchFamily="34" charset="0"/>
              <a:buChar char="•"/>
            </a:pPr>
            <a:r>
              <a:rPr lang="en-US" sz="1400" dirty="0"/>
              <a:t>Moreover, it induces a DWL. </a:t>
            </a:r>
          </a:p>
          <a:p>
            <a:pPr marL="285750" indent="-285750">
              <a:spcBef>
                <a:spcPts val="1200"/>
              </a:spcBef>
              <a:spcAft>
                <a:spcPts val="600"/>
              </a:spcAft>
              <a:buFont typeface="Arial" panose="020B0604020202020204" pitchFamily="34" charset="0"/>
              <a:buChar char="•"/>
            </a:pPr>
            <a:r>
              <a:rPr lang="en-US" sz="1400" dirty="0"/>
              <a:t>Unemployment (losing your job) and/or underemployment (working fewer hours than your actual willingness to supply labor).</a:t>
            </a:r>
          </a:p>
          <a:p>
            <a:pPr marL="285750" indent="-285750">
              <a:spcBef>
                <a:spcPts val="1200"/>
              </a:spcBef>
              <a:spcAft>
                <a:spcPts val="600"/>
              </a:spcAft>
              <a:buFont typeface="Arial" panose="020B0604020202020204" pitchFamily="34" charset="0"/>
              <a:buChar char="•"/>
            </a:pPr>
            <a:r>
              <a:rPr lang="en-US" sz="1400" b="1" dirty="0"/>
              <a:t>Question: </a:t>
            </a:r>
            <a:r>
              <a:rPr lang="en-US" sz="1400" dirty="0"/>
              <a:t>what happens if the minimum wage is set below the equilibrium wage? </a:t>
            </a:r>
          </a:p>
          <a:p>
            <a:pPr marL="285750" indent="-285750">
              <a:spcBef>
                <a:spcPts val="1200"/>
              </a:spcBef>
              <a:spcAft>
                <a:spcPts val="600"/>
              </a:spcAft>
              <a:buFont typeface="Arial" panose="020B0604020202020204" pitchFamily="34" charset="0"/>
              <a:buChar char="•"/>
            </a:pPr>
            <a:r>
              <a:rPr lang="en-US" sz="1400" dirty="0"/>
              <a:t>Is not binding! No distortions and no DWL.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7D51733-1C1F-17E3-ADDA-F18845F70BA5}"/>
                  </a:ext>
                </a:extLst>
              </p:cNvPr>
              <p:cNvSpPr txBox="1"/>
              <p:nvPr/>
            </p:nvSpPr>
            <p:spPr>
              <a:xfrm>
                <a:off x="-136601" y="2444554"/>
                <a:ext cx="72279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𝑚</m:t>
                          </m:r>
                        </m:sub>
                      </m:sSub>
                    </m:oMath>
                  </m:oMathPara>
                </a14:m>
                <a:endParaRPr lang="en-US" dirty="0"/>
              </a:p>
            </p:txBody>
          </p:sp>
        </mc:Choice>
        <mc:Fallback xmlns="">
          <p:sp>
            <p:nvSpPr>
              <p:cNvPr id="22" name="TextBox 21">
                <a:extLst>
                  <a:ext uri="{FF2B5EF4-FFF2-40B4-BE49-F238E27FC236}">
                    <a16:creationId xmlns:a16="http://schemas.microsoft.com/office/drawing/2014/main" id="{B7D51733-1C1F-17E3-ADDA-F18845F70BA5}"/>
                  </a:ext>
                </a:extLst>
              </p:cNvPr>
              <p:cNvSpPr txBox="1">
                <a:spLocks noRot="1" noChangeAspect="1" noMove="1" noResize="1" noEditPoints="1" noAdjustHandles="1" noChangeArrowheads="1" noChangeShapeType="1" noTextEdit="1"/>
              </p:cNvSpPr>
              <p:nvPr/>
            </p:nvSpPr>
            <p:spPr>
              <a:xfrm>
                <a:off x="-136601" y="2444554"/>
                <a:ext cx="722793" cy="369332"/>
              </a:xfrm>
              <a:prstGeom prst="rect">
                <a:avLst/>
              </a:prstGeom>
              <a:blipFill>
                <a:blip r:embed="rId13"/>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15DDE4DA-4CDD-C011-70B5-B18FF03DE5DD}"/>
              </a:ext>
            </a:extLst>
          </p:cNvPr>
          <p:cNvCxnSpPr>
            <a:cxnSpLocks/>
          </p:cNvCxnSpPr>
          <p:nvPr/>
        </p:nvCxnSpPr>
        <p:spPr>
          <a:xfrm flipV="1">
            <a:off x="958659" y="2690246"/>
            <a:ext cx="0" cy="162874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76DE37E-4AE8-E372-C4CD-7C566DC73696}"/>
              </a:ext>
            </a:extLst>
          </p:cNvPr>
          <p:cNvCxnSpPr>
            <a:cxnSpLocks/>
          </p:cNvCxnSpPr>
          <p:nvPr/>
        </p:nvCxnSpPr>
        <p:spPr>
          <a:xfrm flipV="1">
            <a:off x="2294694" y="2690249"/>
            <a:ext cx="0" cy="162874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35" name="Group 34">
            <a:extLst>
              <a:ext uri="{FF2B5EF4-FFF2-40B4-BE49-F238E27FC236}">
                <a16:creationId xmlns:a16="http://schemas.microsoft.com/office/drawing/2014/main" id="{8920E877-4812-085B-B624-8E6B861B315C}"/>
              </a:ext>
            </a:extLst>
          </p:cNvPr>
          <p:cNvGrpSpPr/>
          <p:nvPr/>
        </p:nvGrpSpPr>
        <p:grpSpPr>
          <a:xfrm>
            <a:off x="333544" y="1992014"/>
            <a:ext cx="2580509" cy="748971"/>
            <a:chOff x="333544" y="1992014"/>
            <a:chExt cx="2580509" cy="748971"/>
          </a:xfrm>
        </p:grpSpPr>
        <p:sp>
          <p:nvSpPr>
            <p:cNvPr id="31" name="Oval 30">
              <a:extLst>
                <a:ext uri="{FF2B5EF4-FFF2-40B4-BE49-F238E27FC236}">
                  <a16:creationId xmlns:a16="http://schemas.microsoft.com/office/drawing/2014/main" id="{D50CA40F-60CF-4FC7-4750-0D27BD14F90B}"/>
                </a:ext>
              </a:extLst>
            </p:cNvPr>
            <p:cNvSpPr/>
            <p:nvPr/>
          </p:nvSpPr>
          <p:spPr>
            <a:xfrm>
              <a:off x="945144" y="2635478"/>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2D25802-B85A-7B89-ED7F-B91D04552998}"/>
                </a:ext>
              </a:extLst>
            </p:cNvPr>
            <p:cNvSpPr/>
            <p:nvPr/>
          </p:nvSpPr>
          <p:spPr>
            <a:xfrm>
              <a:off x="2209274" y="2639512"/>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Left Brace 32">
              <a:extLst>
                <a:ext uri="{FF2B5EF4-FFF2-40B4-BE49-F238E27FC236}">
                  <a16:creationId xmlns:a16="http://schemas.microsoft.com/office/drawing/2014/main" id="{136C4C56-4AF8-A8BB-9D38-0405F4CE831C}"/>
                </a:ext>
              </a:extLst>
            </p:cNvPr>
            <p:cNvSpPr/>
            <p:nvPr/>
          </p:nvSpPr>
          <p:spPr>
            <a:xfrm rot="5400000">
              <a:off x="1559430" y="1803128"/>
              <a:ext cx="194476" cy="1308158"/>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9FFAE795-1615-4FD8-E0B4-8CD687ADD3F6}"/>
                </a:ext>
              </a:extLst>
            </p:cNvPr>
            <p:cNvSpPr txBox="1"/>
            <p:nvPr/>
          </p:nvSpPr>
          <p:spPr>
            <a:xfrm>
              <a:off x="333544" y="1992014"/>
              <a:ext cx="2580509" cy="307777"/>
            </a:xfrm>
            <a:prstGeom prst="rect">
              <a:avLst/>
            </a:prstGeom>
            <a:noFill/>
          </p:spPr>
          <p:txBody>
            <a:bodyPr wrap="square">
              <a:spAutoFit/>
            </a:bodyPr>
            <a:lstStyle/>
            <a:p>
              <a:pPr algn="ctr"/>
              <a:r>
                <a:rPr lang="en-US" sz="1400" b="1" dirty="0">
                  <a:solidFill>
                    <a:srgbClr val="690304"/>
                  </a:solidFill>
                  <a:latin typeface="+mn-lt"/>
                </a:rPr>
                <a:t>Unemployment</a:t>
              </a:r>
              <a:endParaRPr lang="en-US" sz="1400" b="1" dirty="0">
                <a:solidFill>
                  <a:srgbClr val="690304"/>
                </a:solidFill>
              </a:endParaRPr>
            </a:p>
          </p:txBody>
        </p:sp>
      </p:grpSp>
    </p:spTree>
    <p:extLst>
      <p:ext uri="{BB962C8B-B14F-4D97-AF65-F5344CB8AC3E}">
        <p14:creationId xmlns:p14="http://schemas.microsoft.com/office/powerpoint/2010/main" val="374131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0"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2ED87BF3-1DDE-85C5-7EB4-F84E913F90B5}"/>
              </a:ext>
            </a:extLst>
          </p:cNvPr>
          <p:cNvGrpSpPr/>
          <p:nvPr/>
        </p:nvGrpSpPr>
        <p:grpSpPr>
          <a:xfrm>
            <a:off x="-182777" y="1903335"/>
            <a:ext cx="3004189" cy="2352740"/>
            <a:chOff x="-182777" y="1903335"/>
            <a:chExt cx="3004189" cy="2352740"/>
          </a:xfrm>
        </p:grpSpPr>
        <p:sp>
          <p:nvSpPr>
            <p:cNvPr id="30" name="Isosceles Triangle 29">
              <a:extLst>
                <a:ext uri="{FF2B5EF4-FFF2-40B4-BE49-F238E27FC236}">
                  <a16:creationId xmlns:a16="http://schemas.microsoft.com/office/drawing/2014/main" id="{05B109D8-F319-6F76-ED2E-2180023C43C0}"/>
                </a:ext>
              </a:extLst>
            </p:cNvPr>
            <p:cNvSpPr/>
            <p:nvPr/>
          </p:nvSpPr>
          <p:spPr>
            <a:xfrm rot="5400000">
              <a:off x="915240" y="2575775"/>
              <a:ext cx="1225305" cy="709749"/>
            </a:xfrm>
            <a:prstGeom prst="triangle">
              <a:avLst>
                <a:gd name="adj" fmla="val 55503"/>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5" name="Straight Connector 64">
              <a:extLst>
                <a:ext uri="{FF2B5EF4-FFF2-40B4-BE49-F238E27FC236}">
                  <a16:creationId xmlns:a16="http://schemas.microsoft.com/office/drawing/2014/main" id="{CC4A8C6A-F8F0-3292-B75C-3D34137829FF}"/>
                </a:ext>
              </a:extLst>
            </p:cNvPr>
            <p:cNvCxnSpPr>
              <a:cxnSpLocks/>
            </p:cNvCxnSpPr>
            <p:nvPr/>
          </p:nvCxnSpPr>
          <p:spPr>
            <a:xfrm flipV="1">
              <a:off x="1168417" y="2298175"/>
              <a:ext cx="0" cy="1943198"/>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91D4E3B7-921C-571D-7032-DA317192E031}"/>
                </a:ext>
              </a:extLst>
            </p:cNvPr>
            <p:cNvCxnSpPr>
              <a:cxnSpLocks/>
            </p:cNvCxnSpPr>
            <p:nvPr/>
          </p:nvCxnSpPr>
          <p:spPr>
            <a:xfrm>
              <a:off x="490472" y="2259158"/>
              <a:ext cx="2245108"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933012E-A6F0-612E-3F46-CB50B4F0B69B}"/>
                    </a:ext>
                  </a:extLst>
                </p:cNvPr>
                <p:cNvSpPr txBox="1"/>
                <p:nvPr/>
              </p:nvSpPr>
              <p:spPr>
                <a:xfrm>
                  <a:off x="-182777" y="2002182"/>
                  <a:ext cx="8228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𝑚</m:t>
                            </m:r>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D933012E-A6F0-612E-3F46-CB50B4F0B69B}"/>
                    </a:ext>
                  </a:extLst>
                </p:cNvPr>
                <p:cNvSpPr txBox="1">
                  <a:spLocks noRot="1" noChangeAspect="1" noMove="1" noResize="1" noEditPoints="1" noAdjustHandles="1" noChangeArrowheads="1" noChangeShapeType="1" noTextEdit="1"/>
                </p:cNvSpPr>
                <p:nvPr/>
              </p:nvSpPr>
              <p:spPr>
                <a:xfrm>
                  <a:off x="-182777" y="2002182"/>
                  <a:ext cx="822884" cy="369332"/>
                </a:xfrm>
                <a:prstGeom prst="rect">
                  <a:avLst/>
                </a:prstGeom>
                <a:blipFill>
                  <a:blip r:embed="rId2"/>
                  <a:stretch>
                    <a:fillRect/>
                  </a:stretch>
                </a:blipFill>
              </p:spPr>
              <p:txBody>
                <a:bodyPr/>
                <a:lstStyle/>
                <a:p>
                  <a:r>
                    <a:rPr lang="en-US">
                      <a:noFill/>
                    </a:rPr>
                    <a:t> </a:t>
                  </a:r>
                </a:p>
              </p:txBody>
            </p:sp>
          </mc:Fallback>
        </mc:AlternateContent>
        <p:sp>
          <p:nvSpPr>
            <p:cNvPr id="61" name="Oval 60">
              <a:extLst>
                <a:ext uri="{FF2B5EF4-FFF2-40B4-BE49-F238E27FC236}">
                  <a16:creationId xmlns:a16="http://schemas.microsoft.com/office/drawing/2014/main" id="{159F2B30-6061-66E6-45F8-AF4D433B5BAC}"/>
                </a:ext>
              </a:extLst>
            </p:cNvPr>
            <p:cNvSpPr/>
            <p:nvPr/>
          </p:nvSpPr>
          <p:spPr>
            <a:xfrm>
              <a:off x="1110656" y="2182650"/>
              <a:ext cx="115525" cy="115525"/>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6C73948-A41B-ECEC-3F07-2ECF6460FB8D}"/>
                </a:ext>
              </a:extLst>
            </p:cNvPr>
            <p:cNvSpPr/>
            <p:nvPr/>
          </p:nvSpPr>
          <p:spPr>
            <a:xfrm>
              <a:off x="2673132" y="2224097"/>
              <a:ext cx="115525" cy="115525"/>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Left Brace 63">
              <a:extLst>
                <a:ext uri="{FF2B5EF4-FFF2-40B4-BE49-F238E27FC236}">
                  <a16:creationId xmlns:a16="http://schemas.microsoft.com/office/drawing/2014/main" id="{68ECF386-E32B-A996-08D6-E0E33D82A007}"/>
                </a:ext>
              </a:extLst>
            </p:cNvPr>
            <p:cNvSpPr/>
            <p:nvPr/>
          </p:nvSpPr>
          <p:spPr>
            <a:xfrm rot="5400000">
              <a:off x="1871708" y="1175039"/>
              <a:ext cx="221407" cy="1678000"/>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1EBCE5E9-7A1D-EB69-3F3A-089A1C849A42}"/>
                </a:ext>
              </a:extLst>
            </p:cNvPr>
            <p:cNvCxnSpPr>
              <a:cxnSpLocks/>
            </p:cNvCxnSpPr>
            <p:nvPr/>
          </p:nvCxnSpPr>
          <p:spPr>
            <a:xfrm flipV="1">
              <a:off x="2735580" y="2312877"/>
              <a:ext cx="0" cy="1943198"/>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0D0162C8-8035-38A6-9B52-B1EE19199BFF}"/>
              </a:ext>
            </a:extLst>
          </p:cNvPr>
          <p:cNvSpPr txBox="1"/>
          <p:nvPr/>
        </p:nvSpPr>
        <p:spPr>
          <a:xfrm>
            <a:off x="0" y="588632"/>
            <a:ext cx="8788218" cy="307777"/>
          </a:xfrm>
          <a:prstGeom prst="rect">
            <a:avLst/>
          </a:prstGeom>
          <a:noFill/>
        </p:spPr>
        <p:txBody>
          <a:bodyPr wrap="square">
            <a:spAutoFit/>
          </a:bodyPr>
          <a:lstStyle/>
          <a:p>
            <a:pPr>
              <a:spcBef>
                <a:spcPts val="1200"/>
              </a:spcBef>
              <a:spcAft>
                <a:spcPts val="600"/>
              </a:spcAft>
            </a:pPr>
            <a:r>
              <a:rPr lang="en-US" sz="1400" dirty="0"/>
              <a:t>There is a policy proposal that aims to increase the federal minimum wage in the United States. </a:t>
            </a:r>
          </a:p>
        </p:txBody>
      </p:sp>
      <p:grpSp>
        <p:nvGrpSpPr>
          <p:cNvPr id="5" name="Group 4">
            <a:extLst>
              <a:ext uri="{FF2B5EF4-FFF2-40B4-BE49-F238E27FC236}">
                <a16:creationId xmlns:a16="http://schemas.microsoft.com/office/drawing/2014/main" id="{589965C7-C181-0A29-DF62-0E0CB3A97932}"/>
              </a:ext>
            </a:extLst>
          </p:cNvPr>
          <p:cNvGrpSpPr/>
          <p:nvPr/>
        </p:nvGrpSpPr>
        <p:grpSpPr>
          <a:xfrm>
            <a:off x="-92740" y="956080"/>
            <a:ext cx="5185899" cy="3768320"/>
            <a:chOff x="148953" y="511117"/>
            <a:chExt cx="6277876" cy="4333618"/>
          </a:xfrm>
        </p:grpSpPr>
        <p:grpSp>
          <p:nvGrpSpPr>
            <p:cNvPr id="8" name="Group 7">
              <a:extLst>
                <a:ext uri="{FF2B5EF4-FFF2-40B4-BE49-F238E27FC236}">
                  <a16:creationId xmlns:a16="http://schemas.microsoft.com/office/drawing/2014/main" id="{3090C1CD-BFD1-9415-440C-6E3152C09F76}"/>
                </a:ext>
              </a:extLst>
            </p:cNvPr>
            <p:cNvGrpSpPr/>
            <p:nvPr/>
          </p:nvGrpSpPr>
          <p:grpSpPr>
            <a:xfrm>
              <a:off x="836132" y="692291"/>
              <a:ext cx="4952051" cy="3613864"/>
              <a:chOff x="4873502" y="1766761"/>
              <a:chExt cx="3502129" cy="2555753"/>
            </a:xfrm>
          </p:grpSpPr>
          <p:cxnSp>
            <p:nvCxnSpPr>
              <p:cNvPr id="15" name="Straight Arrow Connector 14">
                <a:extLst>
                  <a:ext uri="{FF2B5EF4-FFF2-40B4-BE49-F238E27FC236}">
                    <a16:creationId xmlns:a16="http://schemas.microsoft.com/office/drawing/2014/main" id="{46AA72D1-2C82-B5D7-520E-E0BBF10A7FE5}"/>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F079331-DB03-B172-94B8-D0779C885BCC}"/>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44813ED-A32D-4A8B-7D7D-0827B5643359}"/>
                  </a:ext>
                </a:extLst>
              </p:cNvPr>
              <p:cNvCxnSpPr>
                <a:cxnSpLocks/>
              </p:cNvCxnSpPr>
              <p:nvPr/>
            </p:nvCxnSpPr>
            <p:spPr>
              <a:xfrm>
                <a:off x="4894891" y="2194014"/>
                <a:ext cx="2290124" cy="212849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8" name="Ink 17">
                    <a:extLst>
                      <a:ext uri="{FF2B5EF4-FFF2-40B4-BE49-F238E27FC236}">
                        <a16:creationId xmlns:a16="http://schemas.microsoft.com/office/drawing/2014/main" id="{31D005E4-D75F-D7FD-16DE-768E0CD2CC42}"/>
                      </a:ext>
                    </a:extLst>
                  </p14:cNvPr>
                  <p14:cNvContentPartPr/>
                  <p14:nvPr/>
                </p14:nvContentPartPr>
                <p14:xfrm>
                  <a:off x="6022834" y="3055225"/>
                  <a:ext cx="284" cy="284"/>
                </p14:xfrm>
              </p:contentPart>
            </mc:Choice>
            <mc:Fallback xmlns="">
              <p:pic>
                <p:nvPicPr>
                  <p:cNvPr id="18" name="Ink 17">
                    <a:extLst>
                      <a:ext uri="{FF2B5EF4-FFF2-40B4-BE49-F238E27FC236}">
                        <a16:creationId xmlns:a16="http://schemas.microsoft.com/office/drawing/2014/main" id="{31D005E4-D75F-D7FD-16DE-768E0CD2CC42}"/>
                      </a:ext>
                    </a:extLst>
                  </p:cNvPr>
                  <p:cNvPicPr/>
                  <p:nvPr/>
                </p:nvPicPr>
                <p:blipFill>
                  <a:blip r:embed="rId4"/>
                  <a:stretch>
                    <a:fillRect/>
                  </a:stretch>
                </p:blipFill>
                <p:spPr>
                  <a:xfrm>
                    <a:off x="6008634" y="2970025"/>
                    <a:ext cx="28400" cy="170400"/>
                  </a:xfrm>
                  <a:prstGeom prst="rect">
                    <a:avLst/>
                  </a:prstGeom>
                </p:spPr>
              </p:pic>
            </mc:Fallback>
          </mc:AlternateContent>
          <p:cxnSp>
            <p:nvCxnSpPr>
              <p:cNvPr id="24" name="Straight Connector 23">
                <a:extLst>
                  <a:ext uri="{FF2B5EF4-FFF2-40B4-BE49-F238E27FC236}">
                    <a16:creationId xmlns:a16="http://schemas.microsoft.com/office/drawing/2014/main" id="{9FF1E02E-57A7-E9AA-862A-34D9DED55F1E}"/>
                  </a:ext>
                </a:extLst>
              </p:cNvPr>
              <p:cNvCxnSpPr>
                <a:cxnSpLocks/>
              </p:cNvCxnSpPr>
              <p:nvPr/>
            </p:nvCxnSpPr>
            <p:spPr>
              <a:xfrm flipV="1">
                <a:off x="4894889" y="2083681"/>
                <a:ext cx="2716431" cy="209996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424067-3281-CAB5-036F-2A7A56DBBBE1}"/>
                    </a:ext>
                  </a:extLst>
                </p:cNvPr>
                <p:cNvSpPr txBox="1"/>
                <p:nvPr/>
              </p:nvSpPr>
              <p:spPr>
                <a:xfrm>
                  <a:off x="148953" y="511117"/>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9" name="TextBox 8">
                  <a:extLst>
                    <a:ext uri="{FF2B5EF4-FFF2-40B4-BE49-F238E27FC236}">
                      <a16:creationId xmlns:a16="http://schemas.microsoft.com/office/drawing/2014/main" id="{0A424067-3281-CAB5-036F-2A7A56DBBBE1}"/>
                    </a:ext>
                  </a:extLst>
                </p:cNvPr>
                <p:cNvSpPr txBox="1">
                  <a:spLocks noRot="1" noChangeAspect="1" noMove="1" noResize="1" noEditPoints="1" noAdjustHandles="1" noChangeArrowheads="1" noChangeShapeType="1" noTextEdit="1"/>
                </p:cNvSpPr>
                <p:nvPr/>
              </p:nvSpPr>
              <p:spPr>
                <a:xfrm>
                  <a:off x="148953" y="511117"/>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BAD2C5D-8B20-3742-35D1-7F588B07EE33}"/>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0" name="TextBox 9">
                  <a:extLst>
                    <a:ext uri="{FF2B5EF4-FFF2-40B4-BE49-F238E27FC236}">
                      <a16:creationId xmlns:a16="http://schemas.microsoft.com/office/drawing/2014/main" id="{BBAD2C5D-8B20-3742-35D1-7F588B07EE33}"/>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169E633-E701-0403-D926-317DC3C63815}"/>
                    </a:ext>
                  </a:extLst>
                </p:cNvPr>
                <p:cNvSpPr txBox="1"/>
                <p:nvPr/>
              </p:nvSpPr>
              <p:spPr>
                <a:xfrm>
                  <a:off x="178988" y="2563243"/>
                  <a:ext cx="996156" cy="4247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𝑤</m:t>
                            </m:r>
                          </m:e>
                          <m:sup>
                            <m:r>
                              <a:rPr lang="en-US" sz="1800" b="0" i="1" smtClean="0">
                                <a:latin typeface="Cambria Math" panose="02040503050406030204" pitchFamily="18" charset="0"/>
                                <a:cs typeface="Times New Roman" panose="02020603050405020304" pitchFamily="18" charset="0"/>
                              </a:rPr>
                              <m:t>′</m:t>
                            </m:r>
                          </m:sup>
                        </m:sSup>
                      </m:oMath>
                    </m:oMathPara>
                  </a14:m>
                  <a:endParaRPr lang="en-US" dirty="0"/>
                </a:p>
              </p:txBody>
            </p:sp>
          </mc:Choice>
          <mc:Fallback xmlns="">
            <p:sp>
              <p:nvSpPr>
                <p:cNvPr id="11" name="TextBox 10">
                  <a:extLst>
                    <a:ext uri="{FF2B5EF4-FFF2-40B4-BE49-F238E27FC236}">
                      <a16:creationId xmlns:a16="http://schemas.microsoft.com/office/drawing/2014/main" id="{5169E633-E701-0403-D926-317DC3C63815}"/>
                    </a:ext>
                  </a:extLst>
                </p:cNvPr>
                <p:cNvSpPr txBox="1">
                  <a:spLocks noRot="1" noChangeAspect="1" noMove="1" noResize="1" noEditPoints="1" noAdjustHandles="1" noChangeArrowheads="1" noChangeShapeType="1" noTextEdit="1"/>
                </p:cNvSpPr>
                <p:nvPr/>
              </p:nvSpPr>
              <p:spPr>
                <a:xfrm>
                  <a:off x="178988" y="2563243"/>
                  <a:ext cx="996156" cy="42473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4529E6-D980-FFDA-E780-4B3D55A767A3}"/>
                    </a:ext>
                  </a:extLst>
                </p:cNvPr>
                <p:cNvSpPr txBox="1"/>
                <p:nvPr/>
              </p:nvSpPr>
              <p:spPr>
                <a:xfrm>
                  <a:off x="4343945" y="831064"/>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m:t>
                            </m:r>
                          </m:sub>
                        </m:sSub>
                      </m:oMath>
                    </m:oMathPara>
                  </a14:m>
                  <a:endParaRPr lang="en-US" dirty="0"/>
                </a:p>
              </p:txBody>
            </p:sp>
          </mc:Choice>
          <mc:Fallback xmlns="">
            <p:sp>
              <p:nvSpPr>
                <p:cNvPr id="13" name="TextBox 12">
                  <a:extLst>
                    <a:ext uri="{FF2B5EF4-FFF2-40B4-BE49-F238E27FC236}">
                      <a16:creationId xmlns:a16="http://schemas.microsoft.com/office/drawing/2014/main" id="{8F4529E6-D980-FFDA-E780-4B3D55A767A3}"/>
                    </a:ext>
                  </a:extLst>
                </p:cNvPr>
                <p:cNvSpPr txBox="1">
                  <a:spLocks noRot="1" noChangeAspect="1" noMove="1" noResize="1" noEditPoints="1" noAdjustHandles="1" noChangeArrowheads="1" noChangeShapeType="1" noTextEdit="1"/>
                </p:cNvSpPr>
                <p:nvPr/>
              </p:nvSpPr>
              <p:spPr>
                <a:xfrm>
                  <a:off x="4343945" y="831064"/>
                  <a:ext cx="996156" cy="483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A62562-50AB-532C-5BFC-7FAB669855BB}"/>
                    </a:ext>
                  </a:extLst>
                </p:cNvPr>
                <p:cNvSpPr txBox="1"/>
                <p:nvPr/>
              </p:nvSpPr>
              <p:spPr>
                <a:xfrm>
                  <a:off x="3795871" y="387970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sub>
                        </m:sSub>
                      </m:oMath>
                    </m:oMathPara>
                  </a14:m>
                  <a:endParaRPr lang="en-US" dirty="0"/>
                </a:p>
              </p:txBody>
            </p:sp>
          </mc:Choice>
          <mc:Fallback xmlns="">
            <p:sp>
              <p:nvSpPr>
                <p:cNvPr id="14" name="TextBox 13">
                  <a:extLst>
                    <a:ext uri="{FF2B5EF4-FFF2-40B4-BE49-F238E27FC236}">
                      <a16:creationId xmlns:a16="http://schemas.microsoft.com/office/drawing/2014/main" id="{BFA62562-50AB-532C-5BFC-7FAB669855BB}"/>
                    </a:ext>
                  </a:extLst>
                </p:cNvPr>
                <p:cNvSpPr txBox="1">
                  <a:spLocks noRot="1" noChangeAspect="1" noMove="1" noResize="1" noEditPoints="1" noAdjustHandles="1" noChangeArrowheads="1" noChangeShapeType="1" noTextEdit="1"/>
                </p:cNvSpPr>
                <p:nvPr/>
              </p:nvSpPr>
              <p:spPr>
                <a:xfrm>
                  <a:off x="3795871" y="3879709"/>
                  <a:ext cx="996156" cy="483554"/>
                </a:xfrm>
                <a:prstGeom prst="rect">
                  <a:avLst/>
                </a:prstGeom>
                <a:blipFill>
                  <a:blip r:embed="rId9"/>
                  <a:stretch>
                    <a:fillRect/>
                  </a:stretch>
                </a:blipFill>
              </p:spPr>
              <p:txBody>
                <a:bodyPr/>
                <a:lstStyle/>
                <a:p>
                  <a:r>
                    <a:rPr lang="en-US">
                      <a:noFill/>
                    </a:rPr>
                    <a:t> </a:t>
                  </a:r>
                </a:p>
              </p:txBody>
            </p:sp>
          </mc:Fallback>
        </mc:AlternateContent>
      </p:grpSp>
      <p:sp>
        <p:nvSpPr>
          <p:cNvPr id="20" name="TextBox 19">
            <a:extLst>
              <a:ext uri="{FF2B5EF4-FFF2-40B4-BE49-F238E27FC236}">
                <a16:creationId xmlns:a16="http://schemas.microsoft.com/office/drawing/2014/main" id="{D1DDC5B8-4BE8-F4D8-1EE9-EF80DFEF3413}"/>
              </a:ext>
            </a:extLst>
          </p:cNvPr>
          <p:cNvSpPr txBox="1"/>
          <p:nvPr/>
        </p:nvSpPr>
        <p:spPr>
          <a:xfrm>
            <a:off x="3943297" y="956080"/>
            <a:ext cx="5330608" cy="317009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What is our theoretical prediction of this policy? </a:t>
            </a:r>
          </a:p>
          <a:p>
            <a:pPr marL="285750" indent="-285750">
              <a:spcBef>
                <a:spcPts val="1200"/>
              </a:spcBef>
              <a:spcAft>
                <a:spcPts val="600"/>
              </a:spcAft>
              <a:buFont typeface="Arial" panose="020B0604020202020204" pitchFamily="34" charset="0"/>
              <a:buChar char="•"/>
            </a:pPr>
            <a:r>
              <a:rPr lang="en-US" sz="1400" dirty="0"/>
              <a:t>First, let’s assume it is binding. Minimum wage is above its free-market exchange equilibrium. Hence, in the current scenario, there is some unemployment. </a:t>
            </a:r>
          </a:p>
          <a:p>
            <a:pPr marL="285750" indent="-285750">
              <a:spcBef>
                <a:spcPts val="1200"/>
              </a:spcBef>
              <a:spcAft>
                <a:spcPts val="600"/>
              </a:spcAft>
              <a:buFont typeface="Arial" panose="020B0604020202020204" pitchFamily="34" charset="0"/>
              <a:buChar char="•"/>
            </a:pPr>
            <a:r>
              <a:rPr lang="en-US" sz="1400" dirty="0"/>
              <a:t>Raising the minimum wage raises the labor costs faced by organizations, thus reducing their willingness to hire. </a:t>
            </a:r>
          </a:p>
          <a:p>
            <a:pPr marL="285750" indent="-285750">
              <a:spcBef>
                <a:spcPts val="1200"/>
              </a:spcBef>
              <a:spcAft>
                <a:spcPts val="600"/>
              </a:spcAft>
              <a:buFont typeface="Arial" panose="020B0604020202020204" pitchFamily="34" charset="0"/>
              <a:buChar char="•"/>
            </a:pPr>
            <a:r>
              <a:rPr lang="en-US" sz="1400" dirty="0"/>
              <a:t>At the same time, it increase individual’s willingness to supply labor. So excess supply increases in the market. </a:t>
            </a:r>
          </a:p>
          <a:p>
            <a:pPr marL="285750" indent="-285750">
              <a:spcBef>
                <a:spcPts val="1200"/>
              </a:spcBef>
              <a:spcAft>
                <a:spcPts val="600"/>
              </a:spcAft>
              <a:buFont typeface="Arial" panose="020B0604020202020204" pitchFamily="34" charset="0"/>
              <a:buChar char="•"/>
            </a:pPr>
            <a:r>
              <a:rPr lang="en-US" sz="1400" dirty="0"/>
              <a:t>In other words, unemployment rises! Increasing the DWL in the economy. </a:t>
            </a:r>
          </a:p>
        </p:txBody>
      </p:sp>
      <p:sp>
        <p:nvSpPr>
          <p:cNvPr id="34" name="TextBox 33">
            <a:extLst>
              <a:ext uri="{FF2B5EF4-FFF2-40B4-BE49-F238E27FC236}">
                <a16:creationId xmlns:a16="http://schemas.microsoft.com/office/drawing/2014/main" id="{9FFAE795-1615-4FD8-E0B4-8CD687ADD3F6}"/>
              </a:ext>
            </a:extLst>
          </p:cNvPr>
          <p:cNvSpPr txBox="1"/>
          <p:nvPr/>
        </p:nvSpPr>
        <p:spPr>
          <a:xfrm>
            <a:off x="452372" y="1343298"/>
            <a:ext cx="2937852" cy="350397"/>
          </a:xfrm>
          <a:prstGeom prst="rect">
            <a:avLst/>
          </a:prstGeom>
          <a:noFill/>
        </p:spPr>
        <p:txBody>
          <a:bodyPr wrap="square">
            <a:spAutoFit/>
          </a:bodyPr>
          <a:lstStyle/>
          <a:p>
            <a:pPr algn="ctr"/>
            <a:r>
              <a:rPr lang="en-US" sz="1400" b="1" dirty="0">
                <a:solidFill>
                  <a:srgbClr val="690304"/>
                </a:solidFill>
                <a:latin typeface="+mn-lt"/>
              </a:rPr>
              <a:t>Unemployment</a:t>
            </a:r>
            <a:endParaRPr lang="en-US" sz="1400" b="1" dirty="0">
              <a:solidFill>
                <a:srgbClr val="690304"/>
              </a:solidFill>
            </a:endParaRPr>
          </a:p>
        </p:txBody>
      </p:sp>
      <p:sp>
        <p:nvSpPr>
          <p:cNvPr id="29" name="Title 1">
            <a:extLst>
              <a:ext uri="{FF2B5EF4-FFF2-40B4-BE49-F238E27FC236}">
                <a16:creationId xmlns:a16="http://schemas.microsoft.com/office/drawing/2014/main" id="{1A012B17-459D-ADE9-2876-2857AA58A0C9}"/>
              </a:ext>
            </a:extLst>
          </p:cNvPr>
          <p:cNvSpPr>
            <a:spLocks noGrp="1"/>
          </p:cNvSpPr>
          <p:nvPr>
            <p:ph type="ctrTitle"/>
          </p:nvPr>
        </p:nvSpPr>
        <p:spPr>
          <a:xfrm>
            <a:off x="0" y="0"/>
            <a:ext cx="9144000" cy="699065"/>
          </a:xfrm>
        </p:spPr>
        <p:txBody>
          <a:bodyPr/>
          <a:lstStyle/>
          <a:p>
            <a:r>
              <a:rPr lang="en-US" dirty="0">
                <a:solidFill>
                  <a:schemeClr val="tx1"/>
                </a:solidFill>
              </a:rPr>
              <a:t>Minimum Wage: Real Life Example</a:t>
            </a:r>
          </a:p>
        </p:txBody>
      </p:sp>
      <p:cxnSp>
        <p:nvCxnSpPr>
          <p:cNvPr id="51" name="Straight Connector 50">
            <a:extLst>
              <a:ext uri="{FF2B5EF4-FFF2-40B4-BE49-F238E27FC236}">
                <a16:creationId xmlns:a16="http://schemas.microsoft.com/office/drawing/2014/main" id="{310BA091-799B-484B-8859-98B05C665B4C}"/>
              </a:ext>
            </a:extLst>
          </p:cNvPr>
          <p:cNvCxnSpPr>
            <a:cxnSpLocks/>
          </p:cNvCxnSpPr>
          <p:nvPr/>
        </p:nvCxnSpPr>
        <p:spPr>
          <a:xfrm>
            <a:off x="456921" y="2962754"/>
            <a:ext cx="137298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71" name="Group 70">
            <a:extLst>
              <a:ext uri="{FF2B5EF4-FFF2-40B4-BE49-F238E27FC236}">
                <a16:creationId xmlns:a16="http://schemas.microsoft.com/office/drawing/2014/main" id="{AABCE018-51E3-BF1A-D5EF-6C8CC9848296}"/>
              </a:ext>
            </a:extLst>
          </p:cNvPr>
          <p:cNvGrpSpPr/>
          <p:nvPr/>
        </p:nvGrpSpPr>
        <p:grpSpPr>
          <a:xfrm>
            <a:off x="-182777" y="2339622"/>
            <a:ext cx="2396407" cy="1901751"/>
            <a:chOff x="-182777" y="2339622"/>
            <a:chExt cx="2396407" cy="1901751"/>
          </a:xfrm>
        </p:grpSpPr>
        <p:sp>
          <p:nvSpPr>
            <p:cNvPr id="70" name="Isosceles Triangle 69">
              <a:extLst>
                <a:ext uri="{FF2B5EF4-FFF2-40B4-BE49-F238E27FC236}">
                  <a16:creationId xmlns:a16="http://schemas.microsoft.com/office/drawing/2014/main" id="{BFB9676E-01D7-19E3-D5C1-D449F5CAF965}"/>
                </a:ext>
              </a:extLst>
            </p:cNvPr>
            <p:cNvSpPr/>
            <p:nvPr/>
          </p:nvSpPr>
          <p:spPr>
            <a:xfrm rot="5400000">
              <a:off x="1488254" y="2805829"/>
              <a:ext cx="468433" cy="282607"/>
            </a:xfrm>
            <a:prstGeom prst="triangle">
              <a:avLst>
                <a:gd name="adj" fmla="val 55503"/>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9" name="Group 68">
              <a:extLst>
                <a:ext uri="{FF2B5EF4-FFF2-40B4-BE49-F238E27FC236}">
                  <a16:creationId xmlns:a16="http://schemas.microsoft.com/office/drawing/2014/main" id="{D3486ACF-AC10-A67E-4388-413AB67C78DC}"/>
                </a:ext>
              </a:extLst>
            </p:cNvPr>
            <p:cNvGrpSpPr/>
            <p:nvPr/>
          </p:nvGrpSpPr>
          <p:grpSpPr>
            <a:xfrm>
              <a:off x="-182777" y="2339622"/>
              <a:ext cx="2396407" cy="1901751"/>
              <a:chOff x="-182777" y="2339622"/>
              <a:chExt cx="2396407" cy="1901751"/>
            </a:xfrm>
          </p:grpSpPr>
          <p:cxnSp>
            <p:nvCxnSpPr>
              <p:cNvPr id="42" name="Straight Connector 41">
                <a:extLst>
                  <a:ext uri="{FF2B5EF4-FFF2-40B4-BE49-F238E27FC236}">
                    <a16:creationId xmlns:a16="http://schemas.microsoft.com/office/drawing/2014/main" id="{03170D01-DC61-0057-3583-1FB1A9455367}"/>
                  </a:ext>
                </a:extLst>
              </p:cNvPr>
              <p:cNvCxnSpPr>
                <a:cxnSpLocks/>
              </p:cNvCxnSpPr>
              <p:nvPr/>
            </p:nvCxnSpPr>
            <p:spPr>
              <a:xfrm flipV="1">
                <a:off x="1569364" y="2684848"/>
                <a:ext cx="0" cy="155652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952955B-77ED-4BBE-97D9-6D3986DD3269}"/>
                  </a:ext>
                </a:extLst>
              </p:cNvPr>
              <p:cNvCxnSpPr>
                <a:cxnSpLocks/>
              </p:cNvCxnSpPr>
              <p:nvPr/>
            </p:nvCxnSpPr>
            <p:spPr>
              <a:xfrm>
                <a:off x="469415" y="2708738"/>
                <a:ext cx="1729276"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7D51733-1C1F-17E3-ADDA-F18845F70BA5}"/>
                      </a:ext>
                    </a:extLst>
                  </p:cNvPr>
                  <p:cNvSpPr txBox="1"/>
                  <p:nvPr/>
                </p:nvSpPr>
                <p:spPr>
                  <a:xfrm>
                    <a:off x="-182777" y="2436241"/>
                    <a:ext cx="8228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𝑚</m:t>
                              </m:r>
                              <m:r>
                                <a:rPr lang="en-US" b="0" i="1" smtClean="0">
                                  <a:latin typeface="Cambria Math" panose="02040503050406030204" pitchFamily="18" charset="0"/>
                                </a:rPr>
                                <m:t>0</m:t>
                              </m:r>
                            </m:sub>
                          </m:sSub>
                        </m:oMath>
                      </m:oMathPara>
                    </a14:m>
                    <a:endParaRPr lang="en-US" dirty="0"/>
                  </a:p>
                </p:txBody>
              </p:sp>
            </mc:Choice>
            <mc:Fallback xmlns="">
              <p:sp>
                <p:nvSpPr>
                  <p:cNvPr id="22" name="TextBox 21">
                    <a:extLst>
                      <a:ext uri="{FF2B5EF4-FFF2-40B4-BE49-F238E27FC236}">
                        <a16:creationId xmlns:a16="http://schemas.microsoft.com/office/drawing/2014/main" id="{B7D51733-1C1F-17E3-ADDA-F18845F70BA5}"/>
                      </a:ext>
                    </a:extLst>
                  </p:cNvPr>
                  <p:cNvSpPr txBox="1">
                    <a:spLocks noRot="1" noChangeAspect="1" noMove="1" noResize="1" noEditPoints="1" noAdjustHandles="1" noChangeArrowheads="1" noChangeShapeType="1" noTextEdit="1"/>
                  </p:cNvSpPr>
                  <p:nvPr/>
                </p:nvSpPr>
                <p:spPr>
                  <a:xfrm>
                    <a:off x="-182777" y="2436241"/>
                    <a:ext cx="822884" cy="369332"/>
                  </a:xfrm>
                  <a:prstGeom prst="rect">
                    <a:avLst/>
                  </a:prstGeom>
                  <a:blipFill>
                    <a:blip r:embed="rId10"/>
                    <a:stretch>
                      <a:fillRect b="-1667"/>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376DE37E-4AE8-E372-C4CD-7C566DC73696}"/>
                  </a:ext>
                </a:extLst>
              </p:cNvPr>
              <p:cNvCxnSpPr>
                <a:cxnSpLocks/>
              </p:cNvCxnSpPr>
              <p:nvPr/>
            </p:nvCxnSpPr>
            <p:spPr>
              <a:xfrm>
                <a:off x="2151096" y="2684848"/>
                <a:ext cx="0" cy="155652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D50CA40F-60CF-4FC7-4750-0D27BD14F90B}"/>
                  </a:ext>
                </a:extLst>
              </p:cNvPr>
              <p:cNvSpPr/>
              <p:nvPr/>
            </p:nvSpPr>
            <p:spPr>
              <a:xfrm>
                <a:off x="1512408" y="2624992"/>
                <a:ext cx="115525" cy="115525"/>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2D25802-B85A-7B89-ED7F-B91D04552998}"/>
                  </a:ext>
                </a:extLst>
              </p:cNvPr>
              <p:cNvSpPr/>
              <p:nvPr/>
            </p:nvSpPr>
            <p:spPr>
              <a:xfrm>
                <a:off x="2098105" y="2635734"/>
                <a:ext cx="115525" cy="115525"/>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Left Brace 32">
                <a:extLst>
                  <a:ext uri="{FF2B5EF4-FFF2-40B4-BE49-F238E27FC236}">
                    <a16:creationId xmlns:a16="http://schemas.microsoft.com/office/drawing/2014/main" id="{136C4C56-4AF8-A8BB-9D38-0405F4CE831C}"/>
                  </a:ext>
                </a:extLst>
              </p:cNvPr>
              <p:cNvSpPr/>
              <p:nvPr/>
            </p:nvSpPr>
            <p:spPr>
              <a:xfrm rot="5400000">
                <a:off x="1763021" y="2127235"/>
                <a:ext cx="221407" cy="646181"/>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173627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Minimum Wage: Real Life Example</a:t>
            </a:r>
          </a:p>
        </p:txBody>
      </p:sp>
      <p:sp>
        <p:nvSpPr>
          <p:cNvPr id="4" name="TextBox 3">
            <a:extLst>
              <a:ext uri="{FF2B5EF4-FFF2-40B4-BE49-F238E27FC236}">
                <a16:creationId xmlns:a16="http://schemas.microsoft.com/office/drawing/2014/main" id="{0D0162C8-8035-38A6-9B52-B1EE19199BFF}"/>
              </a:ext>
            </a:extLst>
          </p:cNvPr>
          <p:cNvSpPr txBox="1"/>
          <p:nvPr/>
        </p:nvSpPr>
        <p:spPr>
          <a:xfrm>
            <a:off x="0" y="631456"/>
            <a:ext cx="8788218" cy="523220"/>
          </a:xfrm>
          <a:prstGeom prst="rect">
            <a:avLst/>
          </a:prstGeom>
          <a:noFill/>
        </p:spPr>
        <p:txBody>
          <a:bodyPr wrap="square">
            <a:spAutoFit/>
          </a:bodyPr>
          <a:lstStyle/>
          <a:p>
            <a:pPr>
              <a:spcBef>
                <a:spcPts val="1200"/>
              </a:spcBef>
              <a:spcAft>
                <a:spcPts val="600"/>
              </a:spcAft>
            </a:pPr>
            <a:r>
              <a:rPr lang="en-US" sz="1400" dirty="0"/>
              <a:t>Let’s take a quick look to this </a:t>
            </a:r>
            <a:r>
              <a:rPr lang="en-US" sz="1400" dirty="0">
                <a:hlinkClick r:id="rId2"/>
              </a:rPr>
              <a:t>report</a:t>
            </a:r>
            <a:r>
              <a:rPr lang="en-US" sz="1400" dirty="0"/>
              <a:t> from the Congressional Budget Office that estimates the effect of an increase in the federal minimum wage from $7.25 hour to $15, with a gradual implementation until 2027.   </a:t>
            </a:r>
          </a:p>
        </p:txBody>
      </p:sp>
      <p:sp>
        <p:nvSpPr>
          <p:cNvPr id="20" name="TextBox 19">
            <a:extLst>
              <a:ext uri="{FF2B5EF4-FFF2-40B4-BE49-F238E27FC236}">
                <a16:creationId xmlns:a16="http://schemas.microsoft.com/office/drawing/2014/main" id="{D1DDC5B8-4BE8-F4D8-1EE9-EF80DFEF3413}"/>
              </a:ext>
            </a:extLst>
          </p:cNvPr>
          <p:cNvSpPr txBox="1"/>
          <p:nvPr/>
        </p:nvSpPr>
        <p:spPr>
          <a:xfrm>
            <a:off x="3970020" y="2053743"/>
            <a:ext cx="5125695" cy="140038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Their report predicts a gradual </a:t>
            </a:r>
            <a:r>
              <a:rPr lang="en-US" sz="1400" b="1" dirty="0"/>
              <a:t>decrease</a:t>
            </a:r>
            <a:r>
              <a:rPr lang="en-US" sz="1400" dirty="0"/>
              <a:t> </a:t>
            </a:r>
            <a:r>
              <a:rPr lang="en-US" sz="1400" b="1" dirty="0"/>
              <a:t>in employment </a:t>
            </a:r>
            <a:r>
              <a:rPr lang="en-US" sz="1400" dirty="0"/>
              <a:t>of 100K jobs in the first year, until reaching 750K in 2027. </a:t>
            </a:r>
          </a:p>
          <a:p>
            <a:pPr marL="285750" indent="-285750">
              <a:spcBef>
                <a:spcPts val="1200"/>
              </a:spcBef>
              <a:spcAft>
                <a:spcPts val="600"/>
              </a:spcAft>
              <a:buFont typeface="Arial" panose="020B0604020202020204" pitchFamily="34" charset="0"/>
              <a:buChar char="•"/>
            </a:pPr>
            <a:r>
              <a:rPr lang="en-US" sz="1400" b="1" dirty="0"/>
              <a:t>Intuition: </a:t>
            </a:r>
            <a:r>
              <a:rPr lang="en-US" sz="1400" dirty="0"/>
              <a:t>raising the minimum wage would increase the cost of employing low-wage workers. Thus, they might decrease labor demand for workers in these occupations.</a:t>
            </a:r>
          </a:p>
        </p:txBody>
      </p:sp>
      <p:pic>
        <p:nvPicPr>
          <p:cNvPr id="25" name="Picture 24">
            <a:extLst>
              <a:ext uri="{FF2B5EF4-FFF2-40B4-BE49-F238E27FC236}">
                <a16:creationId xmlns:a16="http://schemas.microsoft.com/office/drawing/2014/main" id="{D51FEE99-8F76-E78B-B03E-4AFB8D68F703}"/>
              </a:ext>
            </a:extLst>
          </p:cNvPr>
          <p:cNvPicPr>
            <a:picLocks noChangeAspect="1"/>
          </p:cNvPicPr>
          <p:nvPr/>
        </p:nvPicPr>
        <p:blipFill>
          <a:blip r:embed="rId3"/>
          <a:stretch>
            <a:fillRect/>
          </a:stretch>
        </p:blipFill>
        <p:spPr>
          <a:xfrm>
            <a:off x="641294" y="1218922"/>
            <a:ext cx="3062026" cy="3293122"/>
          </a:xfrm>
          <a:prstGeom prst="rect">
            <a:avLst/>
          </a:prstGeom>
        </p:spPr>
      </p:pic>
    </p:spTree>
    <p:extLst>
      <p:ext uri="{BB962C8B-B14F-4D97-AF65-F5344CB8AC3E}">
        <p14:creationId xmlns:p14="http://schemas.microsoft.com/office/powerpoint/2010/main" val="422125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Labor Markets in Action </a:t>
            </a:r>
          </a:p>
          <a:p>
            <a:pPr algn="just"/>
            <a:endParaRPr lang="en-US" sz="1600" b="1" dirty="0"/>
          </a:p>
          <a:p>
            <a:pPr marL="285750" indent="-285750" algn="just">
              <a:buFont typeface="Arial" panose="020B0604020202020204" pitchFamily="34" charset="0"/>
              <a:buChar char="•"/>
            </a:pPr>
            <a:r>
              <a:rPr lang="en-US" sz="1600" dirty="0"/>
              <a:t>Technology and Innovation</a:t>
            </a:r>
          </a:p>
          <a:p>
            <a:pPr marL="285750" indent="-285750" algn="just">
              <a:buFont typeface="Arial" panose="020B0604020202020204" pitchFamily="34" charset="0"/>
              <a:buChar char="•"/>
            </a:pPr>
            <a:r>
              <a:rPr lang="en-US" sz="1600" dirty="0"/>
              <a:t>Labor Taxation</a:t>
            </a:r>
          </a:p>
          <a:p>
            <a:pPr marL="285750" indent="-285750" algn="just">
              <a:buFont typeface="Arial" panose="020B0604020202020204" pitchFamily="34" charset="0"/>
              <a:buChar char="•"/>
            </a:pPr>
            <a:r>
              <a:rPr lang="en-US" sz="1600" dirty="0"/>
              <a:t>Description of the US Labor Market </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2956082"/>
            <a:ext cx="4858947" cy="1077218"/>
          </a:xfrm>
          <a:prstGeom prst="rect">
            <a:avLst/>
          </a:prstGeom>
          <a:noFill/>
        </p:spPr>
        <p:txBody>
          <a:bodyPr wrap="square" rtlCol="0">
            <a:spAutoFit/>
          </a:bodyPr>
          <a:lstStyle/>
          <a:p>
            <a:pPr algn="just"/>
            <a:r>
              <a:rPr lang="en-US" sz="1600" b="1" dirty="0"/>
              <a:t>Government Policies </a:t>
            </a:r>
          </a:p>
          <a:p>
            <a:pPr marL="285750" indent="-285750" algn="just">
              <a:buFont typeface="Arial" panose="020B0604020202020204" pitchFamily="34" charset="0"/>
              <a:buChar char="•"/>
            </a:pPr>
            <a:r>
              <a:rPr lang="en-US" sz="1600" dirty="0"/>
              <a:t>Unemployment </a:t>
            </a:r>
          </a:p>
          <a:p>
            <a:pPr marL="285750" indent="-285750" algn="just">
              <a:buFont typeface="Arial" panose="020B0604020202020204" pitchFamily="34" charset="0"/>
              <a:buChar char="•"/>
            </a:pPr>
            <a:r>
              <a:rPr lang="en-US" sz="1600" dirty="0"/>
              <a:t>Minimum Wage </a:t>
            </a:r>
          </a:p>
          <a:p>
            <a:pPr marL="285750" indent="-285750" algn="just">
              <a:buFont typeface="Arial" panose="020B0604020202020204" pitchFamily="34" charset="0"/>
              <a:buChar char="•"/>
            </a:pPr>
            <a:r>
              <a:rPr lang="en-US" sz="1600" dirty="0"/>
              <a:t>Relevant concepts around labor markets. </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Minimum Wage: Real Life Example</a:t>
            </a:r>
          </a:p>
        </p:txBody>
      </p:sp>
      <p:sp>
        <p:nvSpPr>
          <p:cNvPr id="4" name="TextBox 3">
            <a:extLst>
              <a:ext uri="{FF2B5EF4-FFF2-40B4-BE49-F238E27FC236}">
                <a16:creationId xmlns:a16="http://schemas.microsoft.com/office/drawing/2014/main" id="{0D0162C8-8035-38A6-9B52-B1EE19199BFF}"/>
              </a:ext>
            </a:extLst>
          </p:cNvPr>
          <p:cNvSpPr txBox="1"/>
          <p:nvPr/>
        </p:nvSpPr>
        <p:spPr>
          <a:xfrm>
            <a:off x="0" y="631456"/>
            <a:ext cx="8788218" cy="307777"/>
          </a:xfrm>
          <a:prstGeom prst="rect">
            <a:avLst/>
          </a:prstGeom>
          <a:noFill/>
        </p:spPr>
        <p:txBody>
          <a:bodyPr wrap="square">
            <a:spAutoFit/>
          </a:bodyPr>
          <a:lstStyle/>
          <a:p>
            <a:pPr>
              <a:spcBef>
                <a:spcPts val="1200"/>
              </a:spcBef>
              <a:spcAft>
                <a:spcPts val="600"/>
              </a:spcAft>
            </a:pPr>
            <a:r>
              <a:rPr lang="en-US" sz="1400" dirty="0"/>
              <a:t>If minimum wage leads to unemployment, then why is it a good idea? </a:t>
            </a:r>
          </a:p>
        </p:txBody>
      </p:sp>
      <p:sp>
        <p:nvSpPr>
          <p:cNvPr id="20" name="TextBox 19">
            <a:extLst>
              <a:ext uri="{FF2B5EF4-FFF2-40B4-BE49-F238E27FC236}">
                <a16:creationId xmlns:a16="http://schemas.microsoft.com/office/drawing/2014/main" id="{D1DDC5B8-4BE8-F4D8-1EE9-EF80DFEF3413}"/>
              </a:ext>
            </a:extLst>
          </p:cNvPr>
          <p:cNvSpPr txBox="1"/>
          <p:nvPr/>
        </p:nvSpPr>
        <p:spPr>
          <a:xfrm>
            <a:off x="3558403" y="987680"/>
            <a:ext cx="5429387" cy="338554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minimum wage affects people with low wages. However, each sectorial market has specific labor demands (i.e. their elasticities differ). Employment adjustments differ in magnitude. </a:t>
            </a:r>
          </a:p>
          <a:p>
            <a:pPr marL="285750" indent="-285750">
              <a:spcBef>
                <a:spcPts val="1200"/>
              </a:spcBef>
              <a:spcAft>
                <a:spcPts val="600"/>
              </a:spcAft>
              <a:buFont typeface="Arial" panose="020B0604020202020204" pitchFamily="34" charset="0"/>
              <a:buChar char="•"/>
            </a:pPr>
            <a:r>
              <a:rPr lang="en-US" sz="1400" dirty="0"/>
              <a:t>On one hand, conditional on keeping your job, the raise boosts the income of low-wage workers. </a:t>
            </a:r>
          </a:p>
          <a:p>
            <a:pPr marL="285750" indent="-285750">
              <a:spcBef>
                <a:spcPts val="1200"/>
              </a:spcBef>
              <a:spcAft>
                <a:spcPts val="600"/>
              </a:spcAft>
              <a:buFont typeface="Arial" panose="020B0604020202020204" pitchFamily="34" charset="0"/>
              <a:buChar char="•"/>
            </a:pPr>
            <a:r>
              <a:rPr lang="en-US" sz="1400" dirty="0"/>
              <a:t>On the other hand, some people will exit the labor market (or be underemployed) due to this policy. </a:t>
            </a:r>
          </a:p>
          <a:p>
            <a:pPr marL="285750" indent="-285750">
              <a:spcBef>
                <a:spcPts val="1200"/>
              </a:spcBef>
              <a:spcAft>
                <a:spcPts val="600"/>
              </a:spcAft>
              <a:buFont typeface="Arial" panose="020B0604020202020204" pitchFamily="34" charset="0"/>
              <a:buChar char="•"/>
            </a:pPr>
            <a:r>
              <a:rPr lang="en-US" sz="1400" dirty="0"/>
              <a:t>The report from the CBO shows that, overall, income for families near to the poverty threshold increases with the policy.</a:t>
            </a:r>
          </a:p>
          <a:p>
            <a:pPr marL="285750" indent="-285750">
              <a:spcBef>
                <a:spcPts val="1200"/>
              </a:spcBef>
              <a:spcAft>
                <a:spcPts val="600"/>
              </a:spcAft>
              <a:buFont typeface="Arial" panose="020B0604020202020204" pitchFamily="34" charset="0"/>
              <a:buChar char="•"/>
            </a:pPr>
            <a:r>
              <a:rPr lang="en-US" sz="1400" b="1" dirty="0"/>
              <a:t>Thinking like an economist: </a:t>
            </a:r>
            <a:r>
              <a:rPr lang="en-US" sz="1400" dirty="0"/>
              <a:t>how would you determine whether this policy should be implemented or not?  </a:t>
            </a:r>
          </a:p>
        </p:txBody>
      </p:sp>
      <p:pic>
        <p:nvPicPr>
          <p:cNvPr id="5" name="Picture 4">
            <a:extLst>
              <a:ext uri="{FF2B5EF4-FFF2-40B4-BE49-F238E27FC236}">
                <a16:creationId xmlns:a16="http://schemas.microsoft.com/office/drawing/2014/main" id="{4014275C-9E98-540E-3F23-C6BC1FB44774}"/>
              </a:ext>
            </a:extLst>
          </p:cNvPr>
          <p:cNvPicPr>
            <a:picLocks noChangeAspect="1"/>
          </p:cNvPicPr>
          <p:nvPr/>
        </p:nvPicPr>
        <p:blipFill>
          <a:blip r:embed="rId2"/>
          <a:stretch>
            <a:fillRect/>
          </a:stretch>
        </p:blipFill>
        <p:spPr>
          <a:xfrm>
            <a:off x="243840" y="966731"/>
            <a:ext cx="3314563" cy="3308089"/>
          </a:xfrm>
          <a:prstGeom prst="rect">
            <a:avLst/>
          </a:prstGeom>
        </p:spPr>
      </p:pic>
      <p:sp>
        <p:nvSpPr>
          <p:cNvPr id="9" name="TextBox 8">
            <a:extLst>
              <a:ext uri="{FF2B5EF4-FFF2-40B4-BE49-F238E27FC236}">
                <a16:creationId xmlns:a16="http://schemas.microsoft.com/office/drawing/2014/main" id="{B8ECC4C9-8E71-5F1C-8FED-897509DCF6C7}"/>
              </a:ext>
            </a:extLst>
          </p:cNvPr>
          <p:cNvSpPr txBox="1"/>
          <p:nvPr/>
        </p:nvSpPr>
        <p:spPr>
          <a:xfrm>
            <a:off x="0" y="4445522"/>
            <a:ext cx="8435340" cy="246221"/>
          </a:xfrm>
          <a:prstGeom prst="rect">
            <a:avLst/>
          </a:prstGeom>
          <a:noFill/>
        </p:spPr>
        <p:txBody>
          <a:bodyPr wrap="square">
            <a:spAutoFit/>
          </a:bodyPr>
          <a:lstStyle/>
          <a:p>
            <a:r>
              <a:rPr lang="en-US" sz="1000" dirty="0">
                <a:hlinkClick r:id="rId3"/>
              </a:rPr>
              <a:t>Source: https://www.cbo.gov/publication/55681#:~:text=By%20boosting%20the%20income%20of,those%20families%20out%20of%20poverty</a:t>
            </a:r>
            <a:r>
              <a:rPr lang="en-US" sz="1000" dirty="0"/>
              <a:t> </a:t>
            </a:r>
          </a:p>
        </p:txBody>
      </p:sp>
    </p:spTree>
    <p:extLst>
      <p:ext uri="{BB962C8B-B14F-4D97-AF65-F5344CB8AC3E}">
        <p14:creationId xmlns:p14="http://schemas.microsoft.com/office/powerpoint/2010/main" val="19248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Other relevant aspects of labor markets</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81024"/>
            <a:ext cx="8950561" cy="307777"/>
          </a:xfrm>
          <a:prstGeom prst="rect">
            <a:avLst/>
          </a:prstGeom>
          <a:noFill/>
        </p:spPr>
        <p:txBody>
          <a:bodyPr wrap="square">
            <a:spAutoFit/>
          </a:bodyPr>
          <a:lstStyle/>
          <a:p>
            <a:pPr>
              <a:spcBef>
                <a:spcPts val="1200"/>
              </a:spcBef>
              <a:spcAft>
                <a:spcPts val="600"/>
              </a:spcAft>
            </a:pPr>
            <a:r>
              <a:rPr lang="en-US" sz="1400" dirty="0"/>
              <a:t>Some key concepts to keep in mind while studying the labor market. </a:t>
            </a:r>
            <a:endParaRPr lang="en-US" sz="1400" b="1" dirty="0"/>
          </a:p>
        </p:txBody>
      </p:sp>
      <p:sp>
        <p:nvSpPr>
          <p:cNvPr id="5" name="TextBox 4">
            <a:extLst>
              <a:ext uri="{FF2B5EF4-FFF2-40B4-BE49-F238E27FC236}">
                <a16:creationId xmlns:a16="http://schemas.microsoft.com/office/drawing/2014/main" id="{D74955E4-79E2-3CEB-9AE2-A7F168F5FDBD}"/>
              </a:ext>
            </a:extLst>
          </p:cNvPr>
          <p:cNvSpPr txBox="1"/>
          <p:nvPr/>
        </p:nvSpPr>
        <p:spPr>
          <a:xfrm>
            <a:off x="96718" y="988801"/>
            <a:ext cx="8950561" cy="338554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Informal labor: </a:t>
            </a:r>
            <a:r>
              <a:rPr lang="en-US" sz="1400" dirty="0"/>
              <a:t>labor that escapes the overview of the government. Includes labor activities that do not pay taxes (evasion). Also, workers that are not part of government benefits conditional on employment (social security). </a:t>
            </a:r>
          </a:p>
          <a:p>
            <a:pPr marL="742950" lvl="1" indent="-285750">
              <a:spcBef>
                <a:spcPts val="1200"/>
              </a:spcBef>
              <a:spcAft>
                <a:spcPts val="600"/>
              </a:spcAft>
              <a:buFont typeface="Arial" panose="020B0604020202020204" pitchFamily="34" charset="0"/>
              <a:buChar char="•"/>
            </a:pPr>
            <a:r>
              <a:rPr lang="en-US" sz="1400" dirty="0"/>
              <a:t>While this problem is more common in developing countries, the US still observes some informal labor. Particularly, among individuals without legal immigration status. </a:t>
            </a:r>
          </a:p>
          <a:p>
            <a:pPr marL="285750" indent="-285750">
              <a:spcBef>
                <a:spcPts val="1200"/>
              </a:spcBef>
              <a:spcAft>
                <a:spcPts val="600"/>
              </a:spcAft>
              <a:buFont typeface="Arial" panose="020B0604020202020204" pitchFamily="34" charset="0"/>
              <a:buChar char="•"/>
            </a:pPr>
            <a:r>
              <a:rPr lang="en-US" sz="1400" b="1" dirty="0"/>
              <a:t>Shadow labor: </a:t>
            </a:r>
            <a:r>
              <a:rPr lang="en-US" sz="1400" dirty="0"/>
              <a:t>refers to unpaid work. Examples include housework and labor inherent to parenting.  </a:t>
            </a:r>
          </a:p>
          <a:p>
            <a:pPr marL="742950" lvl="1" indent="-285750">
              <a:spcBef>
                <a:spcPts val="1200"/>
              </a:spcBef>
              <a:spcAft>
                <a:spcPts val="600"/>
              </a:spcAft>
              <a:buFont typeface="Arial" panose="020B0604020202020204" pitchFamily="34" charset="0"/>
              <a:buChar char="•"/>
            </a:pPr>
            <a:r>
              <a:rPr lang="en-US" sz="1400" u="sng" dirty="0"/>
              <a:t>Example: </a:t>
            </a:r>
            <a:r>
              <a:rPr lang="en-US" sz="1400" dirty="0"/>
              <a:t>what is the opportunity cost of a mother that stays at home raising her children, instead of returning to the labor force? </a:t>
            </a:r>
          </a:p>
          <a:p>
            <a:pPr marL="285750" indent="-285750">
              <a:spcBef>
                <a:spcPts val="1200"/>
              </a:spcBef>
              <a:spcAft>
                <a:spcPts val="600"/>
              </a:spcAft>
              <a:buFont typeface="Arial" panose="020B0604020202020204" pitchFamily="34" charset="0"/>
              <a:buChar char="•"/>
            </a:pPr>
            <a:r>
              <a:rPr lang="en-US" sz="1400" b="1" dirty="0"/>
              <a:t>Labor discrimination and wage gaps: </a:t>
            </a:r>
            <a:r>
              <a:rPr lang="en-US" sz="1400" dirty="0"/>
              <a:t>wages perceived by individuals do not reflect accurately their productivity due to some systematic bias from employers. It also relates to equity concerns about access to education and labor opportunities.  </a:t>
            </a:r>
          </a:p>
        </p:txBody>
      </p:sp>
    </p:spTree>
    <p:extLst>
      <p:ext uri="{BB962C8B-B14F-4D97-AF65-F5344CB8AC3E}">
        <p14:creationId xmlns:p14="http://schemas.microsoft.com/office/powerpoint/2010/main" val="323923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Example: Wage Differences by Gender</a:t>
            </a:r>
          </a:p>
        </p:txBody>
      </p:sp>
      <p:pic>
        <p:nvPicPr>
          <p:cNvPr id="6" name="Picture 5">
            <a:extLst>
              <a:ext uri="{FF2B5EF4-FFF2-40B4-BE49-F238E27FC236}">
                <a16:creationId xmlns:a16="http://schemas.microsoft.com/office/drawing/2014/main" id="{2CBC21A5-E600-BDD2-04D5-FE175D362596}"/>
              </a:ext>
            </a:extLst>
          </p:cNvPr>
          <p:cNvPicPr>
            <a:picLocks noChangeAspect="1"/>
          </p:cNvPicPr>
          <p:nvPr/>
        </p:nvPicPr>
        <p:blipFill rotWithShape="1">
          <a:blip r:embed="rId2"/>
          <a:srcRect b="26217"/>
          <a:stretch/>
        </p:blipFill>
        <p:spPr>
          <a:xfrm>
            <a:off x="269075" y="569295"/>
            <a:ext cx="4302925" cy="2790278"/>
          </a:xfrm>
          <a:prstGeom prst="rect">
            <a:avLst/>
          </a:prstGeom>
        </p:spPr>
      </p:pic>
      <p:sp>
        <p:nvSpPr>
          <p:cNvPr id="7" name="TextBox 6">
            <a:extLst>
              <a:ext uri="{FF2B5EF4-FFF2-40B4-BE49-F238E27FC236}">
                <a16:creationId xmlns:a16="http://schemas.microsoft.com/office/drawing/2014/main" id="{378BDF29-CC51-9677-3941-CAA2C5D8ACBA}"/>
              </a:ext>
            </a:extLst>
          </p:cNvPr>
          <p:cNvSpPr txBox="1"/>
          <p:nvPr/>
        </p:nvSpPr>
        <p:spPr>
          <a:xfrm>
            <a:off x="4742297" y="683582"/>
            <a:ext cx="4231405" cy="227754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Let’s look at the </a:t>
            </a:r>
            <a:r>
              <a:rPr lang="en-US" sz="1400" u="sng" dirty="0"/>
              <a:t>last measurement </a:t>
            </a:r>
            <a:r>
              <a:rPr lang="en-US" sz="1400" dirty="0"/>
              <a:t>from the Census. </a:t>
            </a:r>
          </a:p>
          <a:p>
            <a:pPr marL="285750" indent="-285750">
              <a:spcBef>
                <a:spcPts val="1200"/>
              </a:spcBef>
              <a:spcAft>
                <a:spcPts val="600"/>
              </a:spcAft>
              <a:buFont typeface="Arial" panose="020B0604020202020204" pitchFamily="34" charset="0"/>
              <a:buChar char="•"/>
            </a:pPr>
            <a:r>
              <a:rPr lang="en-US" sz="1400" dirty="0"/>
              <a:t>Data from the Quarterly Workforce Indicators (QWI) from the Census shows that, on average, males observe higher monthly earnings. </a:t>
            </a:r>
          </a:p>
          <a:p>
            <a:pPr marL="285750" indent="-285750">
              <a:spcBef>
                <a:spcPts val="1200"/>
              </a:spcBef>
              <a:spcAft>
                <a:spcPts val="600"/>
              </a:spcAft>
              <a:buFont typeface="Arial" panose="020B0604020202020204" pitchFamily="34" charset="0"/>
              <a:buChar char="•"/>
            </a:pPr>
            <a:r>
              <a:rPr lang="en-US" sz="1400" dirty="0"/>
              <a:t>Descriptive statistics from this table suggest the </a:t>
            </a:r>
            <a:r>
              <a:rPr lang="en-US" sz="1400" u="sng" dirty="0"/>
              <a:t>gender wage gap </a:t>
            </a:r>
            <a:r>
              <a:rPr lang="en-US" sz="1400" dirty="0"/>
              <a:t>widens as females increase their education level! </a:t>
            </a:r>
          </a:p>
        </p:txBody>
      </p:sp>
      <p:sp>
        <p:nvSpPr>
          <p:cNvPr id="9" name="TextBox 8">
            <a:extLst>
              <a:ext uri="{FF2B5EF4-FFF2-40B4-BE49-F238E27FC236}">
                <a16:creationId xmlns:a16="http://schemas.microsoft.com/office/drawing/2014/main" id="{F0D8F821-2CB1-69DF-6F1D-8728CA65EFE4}"/>
              </a:ext>
            </a:extLst>
          </p:cNvPr>
          <p:cNvSpPr txBox="1"/>
          <p:nvPr/>
        </p:nvSpPr>
        <p:spPr>
          <a:xfrm>
            <a:off x="139119" y="4451094"/>
            <a:ext cx="7636668" cy="246221"/>
          </a:xfrm>
          <a:prstGeom prst="rect">
            <a:avLst/>
          </a:prstGeom>
          <a:noFill/>
        </p:spPr>
        <p:txBody>
          <a:bodyPr wrap="square">
            <a:spAutoFit/>
          </a:bodyPr>
          <a:lstStyle/>
          <a:p>
            <a:r>
              <a:rPr lang="en-US" sz="1000" dirty="0">
                <a:hlinkClick r:id="rId3"/>
              </a:rPr>
              <a:t>https://www.census.gov/library/stories/2022/01/gender-pay-gap-widens-as-women-age.html</a:t>
            </a:r>
            <a:r>
              <a:rPr lang="en-US" sz="1000" dirty="0"/>
              <a:t> </a:t>
            </a:r>
          </a:p>
        </p:txBody>
      </p:sp>
      <p:graphicFrame>
        <p:nvGraphicFramePr>
          <p:cNvPr id="2" name="Table 1">
            <a:extLst>
              <a:ext uri="{FF2B5EF4-FFF2-40B4-BE49-F238E27FC236}">
                <a16:creationId xmlns:a16="http://schemas.microsoft.com/office/drawing/2014/main" id="{A0E2162B-D66C-B63E-8503-887AEFCE5544}"/>
              </a:ext>
            </a:extLst>
          </p:cNvPr>
          <p:cNvGraphicFramePr>
            <a:graphicFrameLocks noGrp="1"/>
          </p:cNvGraphicFramePr>
          <p:nvPr>
            <p:extLst>
              <p:ext uri="{D42A27DB-BD31-4B8C-83A1-F6EECF244321}">
                <p14:modId xmlns:p14="http://schemas.microsoft.com/office/powerpoint/2010/main" val="1385772816"/>
              </p:ext>
            </p:extLst>
          </p:nvPr>
        </p:nvGraphicFramePr>
        <p:xfrm>
          <a:off x="269075" y="3352756"/>
          <a:ext cx="5285058" cy="1104900"/>
        </p:xfrm>
        <a:graphic>
          <a:graphicData uri="http://schemas.openxmlformats.org/drawingml/2006/table">
            <a:tbl>
              <a:tblPr>
                <a:tableStyleId>{5C22544A-7EE6-4342-B048-85BDC9FD1C3A}</a:tableStyleId>
              </a:tblPr>
              <a:tblGrid>
                <a:gridCol w="2764299">
                  <a:extLst>
                    <a:ext uri="{9D8B030D-6E8A-4147-A177-3AD203B41FA5}">
                      <a16:colId xmlns:a16="http://schemas.microsoft.com/office/drawing/2014/main" val="3580335001"/>
                    </a:ext>
                  </a:extLst>
                </a:gridCol>
                <a:gridCol w="840253">
                  <a:extLst>
                    <a:ext uri="{9D8B030D-6E8A-4147-A177-3AD203B41FA5}">
                      <a16:colId xmlns:a16="http://schemas.microsoft.com/office/drawing/2014/main" val="3046653629"/>
                    </a:ext>
                  </a:extLst>
                </a:gridCol>
                <a:gridCol w="840253">
                  <a:extLst>
                    <a:ext uri="{9D8B030D-6E8A-4147-A177-3AD203B41FA5}">
                      <a16:colId xmlns:a16="http://schemas.microsoft.com/office/drawing/2014/main" val="1607953301"/>
                    </a:ext>
                  </a:extLst>
                </a:gridCol>
                <a:gridCol w="840253">
                  <a:extLst>
                    <a:ext uri="{9D8B030D-6E8A-4147-A177-3AD203B41FA5}">
                      <a16:colId xmlns:a16="http://schemas.microsoft.com/office/drawing/2014/main" val="2630630086"/>
                    </a:ext>
                  </a:extLst>
                </a:gridCol>
              </a:tblGrid>
              <a:tr h="184150">
                <a:tc>
                  <a:txBody>
                    <a:bodyPr/>
                    <a:lstStyle/>
                    <a:p>
                      <a:pPr algn="l" fontAlgn="b"/>
                      <a:endParaRPr lang="en-US" sz="1100" b="0" i="0" u="none" strike="noStrike" dirty="0">
                        <a:solidFill>
                          <a:schemeClr val="bg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100" u="none" strike="noStrike" dirty="0">
                          <a:solidFill>
                            <a:schemeClr val="bg1"/>
                          </a:solidFill>
                          <a:effectLst/>
                        </a:rPr>
                        <a:t>Male</a:t>
                      </a:r>
                      <a:endParaRPr lang="en-US" sz="1100" b="0" i="0" u="none" strike="noStrike" dirty="0">
                        <a:solidFill>
                          <a:schemeClr val="bg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100" u="none" strike="noStrike" dirty="0">
                          <a:solidFill>
                            <a:schemeClr val="bg1"/>
                          </a:solidFill>
                          <a:effectLst/>
                        </a:rPr>
                        <a:t>Female</a:t>
                      </a:r>
                      <a:endParaRPr lang="en-US" sz="1100" b="0" i="0" u="none" strike="noStrike" dirty="0">
                        <a:solidFill>
                          <a:schemeClr val="bg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100" u="none" strike="noStrike" dirty="0">
                          <a:solidFill>
                            <a:schemeClr val="bg1"/>
                          </a:solidFill>
                          <a:effectLst/>
                        </a:rPr>
                        <a:t>% Difference</a:t>
                      </a:r>
                      <a:endParaRPr lang="en-US" sz="1100" b="0" i="0" u="none" strike="noStrike" dirty="0">
                        <a:solidFill>
                          <a:schemeClr val="bg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2749129656"/>
                  </a:ext>
                </a:extLst>
              </a:tr>
              <a:tr h="184150">
                <a:tc>
                  <a:txBody>
                    <a:bodyPr/>
                    <a:lstStyle/>
                    <a:p>
                      <a:pPr algn="l" fontAlgn="b"/>
                      <a:r>
                        <a:rPr lang="en-US" sz="1100" u="none" strike="noStrike" dirty="0">
                          <a:effectLst/>
                        </a:rPr>
                        <a:t>Less than HS</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4,613</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3,281</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-29%</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0844525"/>
                  </a:ext>
                </a:extLst>
              </a:tr>
              <a:tr h="184150">
                <a:tc>
                  <a:txBody>
                    <a:bodyPr/>
                    <a:lstStyle/>
                    <a:p>
                      <a:pPr algn="l" fontAlgn="b"/>
                      <a:r>
                        <a:rPr lang="en-US" sz="1100" u="none" strike="noStrike">
                          <a:effectLst/>
                        </a:rPr>
                        <a:t>HS or equivalent no college</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5,223</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3,621</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-31%</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3272137"/>
                  </a:ext>
                </a:extLst>
              </a:tr>
              <a:tr h="184150">
                <a:tc>
                  <a:txBody>
                    <a:bodyPr/>
                    <a:lstStyle/>
                    <a:p>
                      <a:pPr algn="l" fontAlgn="b"/>
                      <a:r>
                        <a:rPr lang="en-US" sz="1100" u="none" strike="noStrike" dirty="0">
                          <a:effectLst/>
                        </a:rPr>
                        <a:t>Some College or Associate Degree</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6,050</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4,159</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-31%</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9078077"/>
                  </a:ext>
                </a:extLst>
              </a:tr>
              <a:tr h="184150">
                <a:tc>
                  <a:txBody>
                    <a:bodyPr/>
                    <a:lstStyle/>
                    <a:p>
                      <a:pPr algn="l" fontAlgn="b"/>
                      <a:r>
                        <a:rPr lang="en-US" sz="1100" u="none" strike="noStrike">
                          <a:effectLst/>
                        </a:rPr>
                        <a:t>BA or Advanced Degree</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9,926</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6,137</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-38%</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516064"/>
                  </a:ext>
                </a:extLst>
              </a:tr>
              <a:tr h="184150">
                <a:tc>
                  <a:txBody>
                    <a:bodyPr/>
                    <a:lstStyle/>
                    <a:p>
                      <a:pPr algn="l" fontAlgn="b"/>
                      <a:r>
                        <a:rPr lang="en-US" sz="1100" u="none" strike="noStrike" dirty="0">
                          <a:effectLst/>
                        </a:rPr>
                        <a:t>Educational Attainment NA</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2,403</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1,842</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-23%</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8066854"/>
                  </a:ext>
                </a:extLst>
              </a:tr>
            </a:tbl>
          </a:graphicData>
        </a:graphic>
      </p:graphicFrame>
    </p:spTree>
    <p:extLst>
      <p:ext uri="{BB962C8B-B14F-4D97-AF65-F5344CB8AC3E}">
        <p14:creationId xmlns:p14="http://schemas.microsoft.com/office/powerpoint/2010/main" val="357230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Wage Differences by Gender</a:t>
            </a:r>
          </a:p>
        </p:txBody>
      </p:sp>
      <p:sp>
        <p:nvSpPr>
          <p:cNvPr id="7" name="TextBox 6">
            <a:extLst>
              <a:ext uri="{FF2B5EF4-FFF2-40B4-BE49-F238E27FC236}">
                <a16:creationId xmlns:a16="http://schemas.microsoft.com/office/drawing/2014/main" id="{378BDF29-CC51-9677-3941-CAA2C5D8ACBA}"/>
              </a:ext>
            </a:extLst>
          </p:cNvPr>
          <p:cNvSpPr txBox="1"/>
          <p:nvPr/>
        </p:nvSpPr>
        <p:spPr>
          <a:xfrm>
            <a:off x="114892" y="916754"/>
            <a:ext cx="4057337"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Moreover, the gap increases along with age. </a:t>
            </a:r>
          </a:p>
          <a:p>
            <a:pPr marL="285750" indent="-285750">
              <a:spcBef>
                <a:spcPts val="1200"/>
              </a:spcBef>
              <a:spcAft>
                <a:spcPts val="600"/>
              </a:spcAft>
              <a:buFont typeface="Arial" panose="020B0604020202020204" pitchFamily="34" charset="0"/>
              <a:buChar char="•"/>
            </a:pPr>
            <a:r>
              <a:rPr lang="en-US" sz="1400" dirty="0"/>
              <a:t>In other words, wage differentials between males and females are lower among younger individuals. </a:t>
            </a:r>
          </a:p>
        </p:txBody>
      </p:sp>
      <p:sp>
        <p:nvSpPr>
          <p:cNvPr id="9" name="TextBox 8">
            <a:extLst>
              <a:ext uri="{FF2B5EF4-FFF2-40B4-BE49-F238E27FC236}">
                <a16:creationId xmlns:a16="http://schemas.microsoft.com/office/drawing/2014/main" id="{F0D8F821-2CB1-69DF-6F1D-8728CA65EFE4}"/>
              </a:ext>
            </a:extLst>
          </p:cNvPr>
          <p:cNvSpPr txBox="1"/>
          <p:nvPr/>
        </p:nvSpPr>
        <p:spPr>
          <a:xfrm>
            <a:off x="139120" y="4251933"/>
            <a:ext cx="4008882" cy="400110"/>
          </a:xfrm>
          <a:prstGeom prst="rect">
            <a:avLst/>
          </a:prstGeom>
          <a:noFill/>
        </p:spPr>
        <p:txBody>
          <a:bodyPr wrap="square">
            <a:spAutoFit/>
          </a:bodyPr>
          <a:lstStyle/>
          <a:p>
            <a:r>
              <a:rPr lang="en-US" sz="1000" dirty="0">
                <a:hlinkClick r:id="rId2"/>
              </a:rPr>
              <a:t>https://www.census.gov/library/stories/2022/01/gender-pay-gap-widens-as-women-age.html</a:t>
            </a:r>
            <a:r>
              <a:rPr lang="en-US" sz="1000" dirty="0"/>
              <a:t> </a:t>
            </a:r>
          </a:p>
        </p:txBody>
      </p:sp>
      <p:pic>
        <p:nvPicPr>
          <p:cNvPr id="8" name="Picture 7">
            <a:extLst>
              <a:ext uri="{FF2B5EF4-FFF2-40B4-BE49-F238E27FC236}">
                <a16:creationId xmlns:a16="http://schemas.microsoft.com/office/drawing/2014/main" id="{3FEB534D-18C8-7E12-B0B1-B0F2E5CE1A5F}"/>
              </a:ext>
            </a:extLst>
          </p:cNvPr>
          <p:cNvPicPr>
            <a:picLocks noChangeAspect="1"/>
          </p:cNvPicPr>
          <p:nvPr/>
        </p:nvPicPr>
        <p:blipFill rotWithShape="1">
          <a:blip r:embed="rId3">
            <a:clrChange>
              <a:clrFrom>
                <a:srgbClr val="FFFFFF"/>
              </a:clrFrom>
              <a:clrTo>
                <a:srgbClr val="FFFFFF">
                  <a:alpha val="0"/>
                </a:srgbClr>
              </a:clrTo>
            </a:clrChange>
          </a:blip>
          <a:srcRect b="30868"/>
          <a:stretch/>
        </p:blipFill>
        <p:spPr>
          <a:xfrm>
            <a:off x="4460555" y="563880"/>
            <a:ext cx="4544326" cy="2863427"/>
          </a:xfrm>
          <a:prstGeom prst="rect">
            <a:avLst/>
          </a:prstGeom>
        </p:spPr>
      </p:pic>
      <p:graphicFrame>
        <p:nvGraphicFramePr>
          <p:cNvPr id="2" name="Table 1">
            <a:extLst>
              <a:ext uri="{FF2B5EF4-FFF2-40B4-BE49-F238E27FC236}">
                <a16:creationId xmlns:a16="http://schemas.microsoft.com/office/drawing/2014/main" id="{6A323331-9EB4-C680-1448-B1160C4D7059}"/>
              </a:ext>
            </a:extLst>
          </p:cNvPr>
          <p:cNvGraphicFramePr>
            <a:graphicFrameLocks noGrp="1"/>
          </p:cNvGraphicFramePr>
          <p:nvPr>
            <p:extLst>
              <p:ext uri="{D42A27DB-BD31-4B8C-83A1-F6EECF244321}">
                <p14:modId xmlns:p14="http://schemas.microsoft.com/office/powerpoint/2010/main" val="2171028104"/>
              </p:ext>
            </p:extLst>
          </p:nvPr>
        </p:nvGraphicFramePr>
        <p:xfrm>
          <a:off x="139120" y="2319383"/>
          <a:ext cx="4321435" cy="1657350"/>
        </p:xfrm>
        <a:graphic>
          <a:graphicData uri="http://schemas.openxmlformats.org/drawingml/2006/table">
            <a:tbl>
              <a:tblPr>
                <a:tableStyleId>{5C22544A-7EE6-4342-B048-85BDC9FD1C3A}</a:tableStyleId>
              </a:tblPr>
              <a:tblGrid>
                <a:gridCol w="1055892">
                  <a:extLst>
                    <a:ext uri="{9D8B030D-6E8A-4147-A177-3AD203B41FA5}">
                      <a16:colId xmlns:a16="http://schemas.microsoft.com/office/drawing/2014/main" val="83472917"/>
                    </a:ext>
                  </a:extLst>
                </a:gridCol>
                <a:gridCol w="1160877">
                  <a:extLst>
                    <a:ext uri="{9D8B030D-6E8A-4147-A177-3AD203B41FA5}">
                      <a16:colId xmlns:a16="http://schemas.microsoft.com/office/drawing/2014/main" val="3000437219"/>
                    </a:ext>
                  </a:extLst>
                </a:gridCol>
                <a:gridCol w="990993">
                  <a:extLst>
                    <a:ext uri="{9D8B030D-6E8A-4147-A177-3AD203B41FA5}">
                      <a16:colId xmlns:a16="http://schemas.microsoft.com/office/drawing/2014/main" val="3023255858"/>
                    </a:ext>
                  </a:extLst>
                </a:gridCol>
                <a:gridCol w="1113673">
                  <a:extLst>
                    <a:ext uri="{9D8B030D-6E8A-4147-A177-3AD203B41FA5}">
                      <a16:colId xmlns:a16="http://schemas.microsoft.com/office/drawing/2014/main" val="4084504719"/>
                    </a:ext>
                  </a:extLst>
                </a:gridCol>
              </a:tblGrid>
              <a:tr h="184150">
                <a:tc>
                  <a:txBody>
                    <a:bodyPr/>
                    <a:lstStyle/>
                    <a:p>
                      <a:pPr algn="ctr" fontAlgn="b"/>
                      <a:r>
                        <a:rPr lang="en-US" sz="1100" b="0" i="0" u="none" strike="noStrike" dirty="0">
                          <a:solidFill>
                            <a:schemeClr val="bg1"/>
                          </a:solidFill>
                          <a:effectLst/>
                          <a:latin typeface="Arial" panose="020B0604020202020204" pitchFamily="34" charset="0"/>
                        </a:rPr>
                        <a:t>Age Group</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100" u="none" strike="noStrike" dirty="0">
                          <a:solidFill>
                            <a:schemeClr val="bg1"/>
                          </a:solidFill>
                          <a:effectLst/>
                        </a:rPr>
                        <a:t>Male</a:t>
                      </a:r>
                      <a:endParaRPr lang="en-US" sz="1100" b="0" i="0" u="none" strike="noStrike" dirty="0">
                        <a:solidFill>
                          <a:schemeClr val="bg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100" u="none" strike="noStrike" dirty="0">
                          <a:solidFill>
                            <a:schemeClr val="bg1"/>
                          </a:solidFill>
                          <a:effectLst/>
                        </a:rPr>
                        <a:t>Female</a:t>
                      </a:r>
                      <a:endParaRPr lang="en-US" sz="1100" b="0" i="0" u="none" strike="noStrike" dirty="0">
                        <a:solidFill>
                          <a:schemeClr val="bg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fontAlgn="b"/>
                      <a:r>
                        <a:rPr lang="en-US" sz="1100" u="none" strike="noStrike" dirty="0">
                          <a:solidFill>
                            <a:schemeClr val="bg1"/>
                          </a:solidFill>
                          <a:effectLst/>
                        </a:rPr>
                        <a:t>% Difference</a:t>
                      </a:r>
                      <a:endParaRPr lang="en-US" sz="1100" b="0" i="0" u="none" strike="noStrike" dirty="0">
                        <a:solidFill>
                          <a:schemeClr val="bg1"/>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651832462"/>
                  </a:ext>
                </a:extLst>
              </a:tr>
              <a:tr h="184150">
                <a:tc>
                  <a:txBody>
                    <a:bodyPr/>
                    <a:lstStyle/>
                    <a:p>
                      <a:pPr algn="ctr" fontAlgn="b"/>
                      <a:r>
                        <a:rPr lang="en-US" sz="1100" u="none" strike="noStrike">
                          <a:effectLst/>
                        </a:rPr>
                        <a:t>14-18</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1,129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972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-14%</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3684577"/>
                  </a:ext>
                </a:extLst>
              </a:tr>
              <a:tr h="184150">
                <a:tc>
                  <a:txBody>
                    <a:bodyPr/>
                    <a:lstStyle/>
                    <a:p>
                      <a:pPr algn="ctr" fontAlgn="b"/>
                      <a:r>
                        <a:rPr lang="en-US" sz="1100" u="none" strike="noStrike">
                          <a:effectLst/>
                        </a:rPr>
                        <a:t>19-21</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2,009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1,489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-26%</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5793722"/>
                  </a:ext>
                </a:extLst>
              </a:tr>
              <a:tr h="184150">
                <a:tc>
                  <a:txBody>
                    <a:bodyPr/>
                    <a:lstStyle/>
                    <a:p>
                      <a:pPr algn="ctr" fontAlgn="b"/>
                      <a:r>
                        <a:rPr lang="en-US" sz="1100" u="none" strike="noStrike">
                          <a:effectLst/>
                        </a:rPr>
                        <a:t>22-24</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3,147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2,468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-22%</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8297930"/>
                  </a:ext>
                </a:extLst>
              </a:tr>
              <a:tr h="184150">
                <a:tc>
                  <a:txBody>
                    <a:bodyPr/>
                    <a:lstStyle/>
                    <a:p>
                      <a:pPr algn="ctr" fontAlgn="b"/>
                      <a:r>
                        <a:rPr lang="en-US" sz="1100" u="none" strike="noStrike">
                          <a:effectLst/>
                        </a:rPr>
                        <a:t>25-34</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4,992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3,842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-23%</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6446502"/>
                  </a:ext>
                </a:extLst>
              </a:tr>
              <a:tr h="184150">
                <a:tc>
                  <a:txBody>
                    <a:bodyPr/>
                    <a:lstStyle/>
                    <a:p>
                      <a:pPr algn="ctr" fontAlgn="b"/>
                      <a:r>
                        <a:rPr lang="en-US" sz="1100" u="none" strike="noStrike">
                          <a:effectLst/>
                        </a:rPr>
                        <a:t>35-44</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6,885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4,801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-30%</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11985"/>
                  </a:ext>
                </a:extLst>
              </a:tr>
              <a:tr h="184150">
                <a:tc>
                  <a:txBody>
                    <a:bodyPr/>
                    <a:lstStyle/>
                    <a:p>
                      <a:pPr algn="ctr" fontAlgn="b"/>
                      <a:r>
                        <a:rPr lang="en-US" sz="1100" u="none" strike="noStrike">
                          <a:effectLst/>
                        </a:rPr>
                        <a:t>45-54</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7,812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4,952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-37%</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8490831"/>
                  </a:ext>
                </a:extLst>
              </a:tr>
              <a:tr h="184150">
                <a:tc>
                  <a:txBody>
                    <a:bodyPr/>
                    <a:lstStyle/>
                    <a:p>
                      <a:pPr algn="ctr" fontAlgn="b"/>
                      <a:r>
                        <a:rPr lang="en-US" sz="1100" u="none" strike="noStrike">
                          <a:effectLst/>
                        </a:rPr>
                        <a:t>55-64</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7,445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4,568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-39%</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0764906"/>
                  </a:ext>
                </a:extLst>
              </a:tr>
              <a:tr h="184150">
                <a:tc>
                  <a:txBody>
                    <a:bodyPr/>
                    <a:lstStyle/>
                    <a:p>
                      <a:pPr algn="ctr" fontAlgn="b"/>
                      <a:r>
                        <a:rPr lang="en-US" sz="1100" u="none" strike="noStrike">
                          <a:effectLst/>
                        </a:rPr>
                        <a:t>65-99</a:t>
                      </a:r>
                      <a:endParaRPr lang="en-US" sz="1100" b="0" i="0" u="none" strike="noStrike">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5,729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a:effectLst/>
                        </a:rPr>
                        <a:t>3,479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u="none" strike="noStrike" dirty="0">
                          <a:effectLst/>
                        </a:rPr>
                        <a:t>-39%</a:t>
                      </a:r>
                      <a:endParaRPr lang="en-US" sz="1100" b="0" i="0" u="none" strike="noStrike" dirty="0">
                        <a:solidFill>
                          <a:srgbClr val="000000"/>
                        </a:solidFill>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7942728"/>
                  </a:ext>
                </a:extLst>
              </a:tr>
            </a:tbl>
          </a:graphicData>
        </a:graphic>
      </p:graphicFrame>
    </p:spTree>
    <p:extLst>
      <p:ext uri="{BB962C8B-B14F-4D97-AF65-F5344CB8AC3E}">
        <p14:creationId xmlns:p14="http://schemas.microsoft.com/office/powerpoint/2010/main" val="318924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 Wage Differences by Race</a:t>
            </a:r>
          </a:p>
        </p:txBody>
      </p:sp>
      <p:sp>
        <p:nvSpPr>
          <p:cNvPr id="7" name="TextBox 6">
            <a:extLst>
              <a:ext uri="{FF2B5EF4-FFF2-40B4-BE49-F238E27FC236}">
                <a16:creationId xmlns:a16="http://schemas.microsoft.com/office/drawing/2014/main" id="{378BDF29-CC51-9677-3941-CAA2C5D8ACBA}"/>
              </a:ext>
            </a:extLst>
          </p:cNvPr>
          <p:cNvSpPr txBox="1"/>
          <p:nvPr/>
        </p:nvSpPr>
        <p:spPr>
          <a:xfrm>
            <a:off x="30468" y="905838"/>
            <a:ext cx="3856496" cy="313932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When looking at differences by race, we observe that, in average, the Asian population perceives a higher wage, relative to individuals from other races. </a:t>
            </a:r>
          </a:p>
          <a:p>
            <a:pPr marL="285750" indent="-285750">
              <a:spcBef>
                <a:spcPts val="1200"/>
              </a:spcBef>
              <a:spcAft>
                <a:spcPts val="600"/>
              </a:spcAft>
              <a:buFont typeface="Arial" panose="020B0604020202020204" pitchFamily="34" charset="0"/>
              <a:buChar char="•"/>
            </a:pPr>
            <a:r>
              <a:rPr lang="en-US" sz="1400" dirty="0"/>
              <a:t>Black or African American, and American Indian or Alaska Native populations observe lower monthly earnings relative to other groups. </a:t>
            </a:r>
          </a:p>
          <a:p>
            <a:pPr marL="285750" indent="-285750">
              <a:spcBef>
                <a:spcPts val="1200"/>
              </a:spcBef>
              <a:spcAft>
                <a:spcPts val="600"/>
              </a:spcAft>
              <a:buFont typeface="Arial" panose="020B0604020202020204" pitchFamily="34" charset="0"/>
              <a:buChar char="•"/>
            </a:pPr>
            <a:r>
              <a:rPr lang="en-US" sz="1400" b="1" dirty="0"/>
              <a:t>Important: </a:t>
            </a:r>
            <a:r>
              <a:rPr lang="en-US" sz="1400" dirty="0"/>
              <a:t>read all these tables with a grain of salt. These are just average differences, not causal estimations of wage gaps. </a:t>
            </a:r>
            <a:endParaRPr lang="en-US" sz="1400" b="1" dirty="0"/>
          </a:p>
        </p:txBody>
      </p:sp>
      <p:sp>
        <p:nvSpPr>
          <p:cNvPr id="9" name="TextBox 8">
            <a:extLst>
              <a:ext uri="{FF2B5EF4-FFF2-40B4-BE49-F238E27FC236}">
                <a16:creationId xmlns:a16="http://schemas.microsoft.com/office/drawing/2014/main" id="{F0D8F821-2CB1-69DF-6F1D-8728CA65EFE4}"/>
              </a:ext>
            </a:extLst>
          </p:cNvPr>
          <p:cNvSpPr txBox="1"/>
          <p:nvPr/>
        </p:nvSpPr>
        <p:spPr>
          <a:xfrm>
            <a:off x="139120" y="4251933"/>
            <a:ext cx="4008882" cy="400110"/>
          </a:xfrm>
          <a:prstGeom prst="rect">
            <a:avLst/>
          </a:prstGeom>
          <a:noFill/>
        </p:spPr>
        <p:txBody>
          <a:bodyPr wrap="square">
            <a:spAutoFit/>
          </a:bodyPr>
          <a:lstStyle/>
          <a:p>
            <a:r>
              <a:rPr lang="en-US" sz="1000" dirty="0">
                <a:hlinkClick r:id="rId2"/>
              </a:rPr>
              <a:t>https://www.census.gov/library/stories/2022/01/gender-pay-gap-widens-as-women-age.html</a:t>
            </a:r>
            <a:r>
              <a:rPr lang="en-US" sz="1000" dirty="0"/>
              <a:t> </a:t>
            </a:r>
          </a:p>
        </p:txBody>
      </p:sp>
      <p:pic>
        <p:nvPicPr>
          <p:cNvPr id="4" name="Picture 3">
            <a:extLst>
              <a:ext uri="{FF2B5EF4-FFF2-40B4-BE49-F238E27FC236}">
                <a16:creationId xmlns:a16="http://schemas.microsoft.com/office/drawing/2014/main" id="{EA5C83F7-86D1-8F3E-5B8E-19A0CD51DDD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48002" y="616708"/>
            <a:ext cx="4734960" cy="4035335"/>
          </a:xfrm>
          <a:prstGeom prst="rect">
            <a:avLst/>
          </a:prstGeom>
        </p:spPr>
      </p:pic>
    </p:spTree>
    <p:extLst>
      <p:ext uri="{BB962C8B-B14F-4D97-AF65-F5344CB8AC3E}">
        <p14:creationId xmlns:p14="http://schemas.microsoft.com/office/powerpoint/2010/main" val="151192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Other relevant aspects of labor markets</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81024"/>
            <a:ext cx="8950561" cy="307777"/>
          </a:xfrm>
          <a:prstGeom prst="rect">
            <a:avLst/>
          </a:prstGeom>
          <a:noFill/>
        </p:spPr>
        <p:txBody>
          <a:bodyPr wrap="square">
            <a:spAutoFit/>
          </a:bodyPr>
          <a:lstStyle/>
          <a:p>
            <a:pPr>
              <a:spcBef>
                <a:spcPts val="1200"/>
              </a:spcBef>
              <a:spcAft>
                <a:spcPts val="600"/>
              </a:spcAft>
            </a:pPr>
            <a:r>
              <a:rPr lang="en-US" sz="1400" dirty="0"/>
              <a:t>We could spend an entire semester looking at the relation of labor with other relevant policy areas. </a:t>
            </a:r>
            <a:endParaRPr lang="en-US" sz="1400" b="1" dirty="0"/>
          </a:p>
        </p:txBody>
      </p:sp>
      <p:sp>
        <p:nvSpPr>
          <p:cNvPr id="5" name="TextBox 4">
            <a:extLst>
              <a:ext uri="{FF2B5EF4-FFF2-40B4-BE49-F238E27FC236}">
                <a16:creationId xmlns:a16="http://schemas.microsoft.com/office/drawing/2014/main" id="{D74955E4-79E2-3CEB-9AE2-A7F168F5FDBD}"/>
              </a:ext>
            </a:extLst>
          </p:cNvPr>
          <p:cNvSpPr txBox="1"/>
          <p:nvPr/>
        </p:nvSpPr>
        <p:spPr>
          <a:xfrm>
            <a:off x="96718" y="1139520"/>
            <a:ext cx="8950561" cy="317009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Education Policy: </a:t>
            </a:r>
            <a:r>
              <a:rPr lang="en-US" sz="1400" dirty="0"/>
              <a:t>education improves your skills in the labor market, thus leading to higher levels of average income. </a:t>
            </a:r>
          </a:p>
          <a:p>
            <a:pPr marL="742950" lvl="1" indent="-285750">
              <a:spcBef>
                <a:spcPts val="1200"/>
              </a:spcBef>
              <a:spcAft>
                <a:spcPts val="600"/>
              </a:spcAft>
              <a:buFont typeface="Arial" panose="020B0604020202020204" pitchFamily="34" charset="0"/>
              <a:buChar char="•"/>
            </a:pPr>
            <a:r>
              <a:rPr lang="en-US" sz="1400" u="sng" dirty="0"/>
              <a:t>Example: </a:t>
            </a:r>
            <a:r>
              <a:rPr lang="en-US" sz="1400" dirty="0"/>
              <a:t>Scholarships based on household income improve the distribution of skills across the income distribution. </a:t>
            </a:r>
          </a:p>
          <a:p>
            <a:pPr marL="285750" indent="-285750">
              <a:spcBef>
                <a:spcPts val="1200"/>
              </a:spcBef>
              <a:spcAft>
                <a:spcPts val="600"/>
              </a:spcAft>
              <a:buFont typeface="Arial" panose="020B0604020202020204" pitchFamily="34" charset="0"/>
              <a:buChar char="•"/>
            </a:pPr>
            <a:r>
              <a:rPr lang="en-US" sz="1400" b="1" dirty="0"/>
              <a:t>Immigration Policy: </a:t>
            </a:r>
            <a:r>
              <a:rPr lang="en-US" sz="1400" dirty="0"/>
              <a:t>foreign labor, like technology, could be either a complement or substitute for domestic labor. Foreign policy shapes the outcome in the labor market. </a:t>
            </a:r>
          </a:p>
          <a:p>
            <a:pPr marL="742950" lvl="1" indent="-285750">
              <a:spcBef>
                <a:spcPts val="1200"/>
              </a:spcBef>
              <a:spcAft>
                <a:spcPts val="600"/>
              </a:spcAft>
              <a:buFont typeface="Arial" panose="020B0604020202020204" pitchFamily="34" charset="0"/>
              <a:buChar char="•"/>
            </a:pPr>
            <a:r>
              <a:rPr lang="en-US" sz="1400" u="sng" dirty="0"/>
              <a:t>Example: </a:t>
            </a:r>
            <a:r>
              <a:rPr lang="en-US" sz="1400" dirty="0"/>
              <a:t>Setting a maximum number of work visas caps the foreign labor supply. It is a cap on the number of foreign people you can hire, so it induces some DWL (try drawing the diagram). </a:t>
            </a:r>
          </a:p>
          <a:p>
            <a:pPr marL="285750" indent="-285750">
              <a:spcBef>
                <a:spcPts val="1200"/>
              </a:spcBef>
              <a:spcAft>
                <a:spcPts val="600"/>
              </a:spcAft>
              <a:buFont typeface="Arial" panose="020B0604020202020204" pitchFamily="34" charset="0"/>
              <a:buChar char="•"/>
            </a:pPr>
            <a:r>
              <a:rPr lang="en-US" sz="1400" b="1" dirty="0"/>
              <a:t>Justice enforcement: </a:t>
            </a:r>
            <a:r>
              <a:rPr lang="en-US" sz="1400" dirty="0"/>
              <a:t>places with high unemployment rates often observe large crime rates/ violence. Fostering the development of labor markets is a natural way to attack the roots of criminal behavior. </a:t>
            </a:r>
          </a:p>
        </p:txBody>
      </p:sp>
    </p:spTree>
    <p:extLst>
      <p:ext uri="{BB962C8B-B14F-4D97-AF65-F5344CB8AC3E}">
        <p14:creationId xmlns:p14="http://schemas.microsoft.com/office/powerpoint/2010/main" val="320251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poverty and transfer programs.</a:t>
            </a:r>
          </a:p>
          <a:p>
            <a:pPr>
              <a:buClr>
                <a:srgbClr val="690304"/>
              </a:buClr>
              <a:buFont typeface="Wingdings" panose="05000000000000000000" pitchFamily="2" charset="2"/>
              <a:buChar char="§"/>
            </a:pPr>
            <a:r>
              <a:rPr lang="en-US" sz="1400" b="1" dirty="0">
                <a:latin typeface="+mn-lt"/>
                <a:cs typeface="Times New Roman" panose="02020603050405020304" pitchFamily="18" charset="0"/>
              </a:rPr>
              <a:t>Readings: </a:t>
            </a:r>
            <a:r>
              <a:rPr lang="en-US" sz="1400" dirty="0">
                <a:latin typeface="+mn-lt"/>
                <a:cs typeface="Times New Roman" panose="02020603050405020304" pitchFamily="18" charset="0"/>
              </a:rPr>
              <a:t> Mankiw Ch 20. Stiglitz &amp; Rosengard Ch 15. </a:t>
            </a: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Labor Markets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a:p>
            <a:pPr algn="ctr"/>
            <a:endParaRPr lang="en-US" sz="2400" b="0" dirty="0">
              <a:solidFill>
                <a:schemeClr val="bg1"/>
              </a:solidFill>
            </a:endParaRPr>
          </a:p>
        </p:txBody>
      </p:sp>
    </p:spTree>
    <p:extLst>
      <p:ext uri="{BB962C8B-B14F-4D97-AF65-F5344CB8AC3E}">
        <p14:creationId xmlns:p14="http://schemas.microsoft.com/office/powerpoint/2010/main" val="24730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Labor Market</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37424"/>
            <a:ext cx="8950561" cy="523220"/>
          </a:xfrm>
          <a:prstGeom prst="rect">
            <a:avLst/>
          </a:prstGeom>
          <a:noFill/>
        </p:spPr>
        <p:txBody>
          <a:bodyPr wrap="square">
            <a:spAutoFit/>
          </a:bodyPr>
          <a:lstStyle/>
          <a:p>
            <a:pPr>
              <a:spcBef>
                <a:spcPts val="1200"/>
              </a:spcBef>
              <a:spcAft>
                <a:spcPts val="600"/>
              </a:spcAft>
            </a:pPr>
            <a:r>
              <a:rPr lang="en-US" sz="1400" dirty="0"/>
              <a:t>We can analyze the labor market as we do with any other market. Just keep in mind: people supply and organizations demand labor. </a:t>
            </a:r>
          </a:p>
        </p:txBody>
      </p:sp>
      <p:grpSp>
        <p:nvGrpSpPr>
          <p:cNvPr id="24" name="Group 23">
            <a:extLst>
              <a:ext uri="{FF2B5EF4-FFF2-40B4-BE49-F238E27FC236}">
                <a16:creationId xmlns:a16="http://schemas.microsoft.com/office/drawing/2014/main" id="{FC6CFD43-1FD5-0EDA-03A9-D9961FB46559}"/>
              </a:ext>
            </a:extLst>
          </p:cNvPr>
          <p:cNvGrpSpPr/>
          <p:nvPr/>
        </p:nvGrpSpPr>
        <p:grpSpPr>
          <a:xfrm>
            <a:off x="2414659" y="1363719"/>
            <a:ext cx="4588967" cy="3309961"/>
            <a:chOff x="200294" y="1350091"/>
            <a:chExt cx="4588967" cy="3309961"/>
          </a:xfrm>
        </p:grpSpPr>
        <p:grpSp>
          <p:nvGrpSpPr>
            <p:cNvPr id="9" name="Group 8">
              <a:extLst>
                <a:ext uri="{FF2B5EF4-FFF2-40B4-BE49-F238E27FC236}">
                  <a16:creationId xmlns:a16="http://schemas.microsoft.com/office/drawing/2014/main" id="{E6679620-2433-EA5E-537E-CD09E67AE198}"/>
                </a:ext>
              </a:extLst>
            </p:cNvPr>
            <p:cNvGrpSpPr/>
            <p:nvPr/>
          </p:nvGrpSpPr>
          <p:grpSpPr>
            <a:xfrm>
              <a:off x="200294" y="1350091"/>
              <a:ext cx="4588967" cy="3309961"/>
              <a:chOff x="102296" y="511117"/>
              <a:chExt cx="6324533" cy="4333618"/>
            </a:xfrm>
          </p:grpSpPr>
          <p:grpSp>
            <p:nvGrpSpPr>
              <p:cNvPr id="10" name="Group 9">
                <a:extLst>
                  <a:ext uri="{FF2B5EF4-FFF2-40B4-BE49-F238E27FC236}">
                    <a16:creationId xmlns:a16="http://schemas.microsoft.com/office/drawing/2014/main" id="{6B73C4AA-469A-15DE-28E8-573FB8807EDA}"/>
                  </a:ext>
                </a:extLst>
              </p:cNvPr>
              <p:cNvGrpSpPr/>
              <p:nvPr/>
            </p:nvGrpSpPr>
            <p:grpSpPr>
              <a:xfrm>
                <a:off x="836132" y="692291"/>
                <a:ext cx="4952051" cy="3613864"/>
                <a:chOff x="4873502" y="1766761"/>
                <a:chExt cx="3502129" cy="2555753"/>
              </a:xfrm>
            </p:grpSpPr>
            <p:cxnSp>
              <p:nvCxnSpPr>
                <p:cNvPr id="16" name="Straight Arrow Connector 15">
                  <a:extLst>
                    <a:ext uri="{FF2B5EF4-FFF2-40B4-BE49-F238E27FC236}">
                      <a16:creationId xmlns:a16="http://schemas.microsoft.com/office/drawing/2014/main" id="{34D148D5-C870-5BB6-3BC2-65C4BB632B9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5CA211A-7904-1D6E-7D55-D1F2BB0C21D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C576981-BFF3-3EFD-BB89-76889948FB94}"/>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3908BDDE-D86D-DA4C-605D-C6863346CE1E}"/>
                        </a:ext>
                      </a:extLst>
                    </p14:cNvPr>
                    <p14:cNvContentPartPr/>
                    <p14:nvPr/>
                  </p14:nvContentPartPr>
                  <p14:xfrm>
                    <a:off x="6022834" y="3055225"/>
                    <a:ext cx="284" cy="284"/>
                  </p14:xfrm>
                </p:contentPart>
              </mc:Choice>
              <mc:Fallback xmlns="">
                <p:pic>
                  <p:nvPicPr>
                    <p:cNvPr id="19" name="Ink 18">
                      <a:extLst>
                        <a:ext uri="{FF2B5EF4-FFF2-40B4-BE49-F238E27FC236}">
                          <a16:creationId xmlns:a16="http://schemas.microsoft.com/office/drawing/2014/main" id="{3908BDDE-D86D-DA4C-605D-C6863346CE1E}"/>
                        </a:ext>
                      </a:extLst>
                    </p:cNvPr>
                    <p:cNvPicPr/>
                    <p:nvPr/>
                  </p:nvPicPr>
                  <p:blipFill>
                    <a:blip r:embed="rId3"/>
                    <a:stretch>
                      <a:fillRect/>
                    </a:stretch>
                  </p:blipFill>
                  <p:spPr>
                    <a:xfrm>
                      <a:off x="6008634" y="2970025"/>
                      <a:ext cx="28400" cy="170400"/>
                    </a:xfrm>
                    <a:prstGeom prst="rect">
                      <a:avLst/>
                    </a:prstGeom>
                  </p:spPr>
                </p:pic>
              </mc:Fallback>
            </mc:AlternateContent>
            <p:cxnSp>
              <p:nvCxnSpPr>
                <p:cNvPr id="4" name="Straight Connector 3">
                  <a:extLst>
                    <a:ext uri="{FF2B5EF4-FFF2-40B4-BE49-F238E27FC236}">
                      <a16:creationId xmlns:a16="http://schemas.microsoft.com/office/drawing/2014/main" id="{4EEEC72A-244F-9E28-CB8C-B00C42840EA2}"/>
                    </a:ext>
                  </a:extLst>
                </p:cNvPr>
                <p:cNvCxnSpPr>
                  <a:cxnSpLocks/>
                </p:cNvCxnSpPr>
                <p:nvPr/>
              </p:nvCxnSpPr>
              <p:spPr>
                <a:xfrm flipV="1">
                  <a:off x="4894889" y="2139492"/>
                  <a:ext cx="2644542" cy="20441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4903A4D-EE2F-E9F2-8D07-642D0156DB6B}"/>
                      </a:ext>
                    </a:extLst>
                  </p:cNvPr>
                  <p:cNvSpPr txBox="1"/>
                  <p:nvPr/>
                </p:nvSpPr>
                <p:spPr>
                  <a:xfrm>
                    <a:off x="148953" y="511117"/>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11" name="TextBox 10">
                    <a:extLst>
                      <a:ext uri="{FF2B5EF4-FFF2-40B4-BE49-F238E27FC236}">
                        <a16:creationId xmlns:a16="http://schemas.microsoft.com/office/drawing/2014/main" id="{54903A4D-EE2F-E9F2-8D07-642D0156DB6B}"/>
                      </a:ext>
                    </a:extLst>
                  </p:cNvPr>
                  <p:cNvSpPr txBox="1">
                    <a:spLocks noRot="1" noChangeAspect="1" noMove="1" noResize="1" noEditPoints="1" noAdjustHandles="1" noChangeArrowheads="1" noChangeShapeType="1" noTextEdit="1"/>
                  </p:cNvSpPr>
                  <p:nvPr/>
                </p:nvSpPr>
                <p:spPr>
                  <a:xfrm>
                    <a:off x="148953" y="511117"/>
                    <a:ext cx="996156" cy="7232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3CF4A8-64B1-2EAC-BE05-B3EA7399C46D}"/>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2" name="TextBox 11">
                    <a:extLst>
                      <a:ext uri="{FF2B5EF4-FFF2-40B4-BE49-F238E27FC236}">
                        <a16:creationId xmlns:a16="http://schemas.microsoft.com/office/drawing/2014/main" id="{3F3CF4A8-64B1-2EAC-BE05-B3EA7399C46D}"/>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F71F16-4A7D-755E-B467-70C7648156A1}"/>
                      </a:ext>
                    </a:extLst>
                  </p:cNvPr>
                  <p:cNvSpPr txBox="1"/>
                  <p:nvPr/>
                </p:nvSpPr>
                <p:spPr>
                  <a:xfrm>
                    <a:off x="102296" y="2624167"/>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0" name="TextBox 19">
                    <a:extLst>
                      <a:ext uri="{FF2B5EF4-FFF2-40B4-BE49-F238E27FC236}">
                        <a16:creationId xmlns:a16="http://schemas.microsoft.com/office/drawing/2014/main" id="{DCF71F16-4A7D-755E-B467-70C7648156A1}"/>
                      </a:ext>
                    </a:extLst>
                  </p:cNvPr>
                  <p:cNvSpPr txBox="1">
                    <a:spLocks noRot="1" noChangeAspect="1" noMove="1" noResize="1" noEditPoints="1" noAdjustHandles="1" noChangeArrowheads="1" noChangeShapeType="1" noTextEdit="1"/>
                  </p:cNvSpPr>
                  <p:nvPr/>
                </p:nvSpPr>
                <p:spPr>
                  <a:xfrm>
                    <a:off x="102296" y="2624167"/>
                    <a:ext cx="996156" cy="483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95378AF-5BE6-C73F-BE54-BC8F75F6BB40}"/>
                      </a:ext>
                    </a:extLst>
                  </p:cNvPr>
                  <p:cNvSpPr txBox="1"/>
                  <p:nvPr/>
                </p:nvSpPr>
                <p:spPr>
                  <a:xfrm>
                    <a:off x="1963624" y="4306156"/>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F95378AF-5BE6-C73F-BE54-BC8F75F6BB40}"/>
                      </a:ext>
                    </a:extLst>
                  </p:cNvPr>
                  <p:cNvSpPr txBox="1">
                    <a:spLocks noRot="1" noChangeAspect="1" noMove="1" noResize="1" noEditPoints="1" noAdjustHandles="1" noChangeArrowheads="1" noChangeShapeType="1" noTextEdit="1"/>
                  </p:cNvSpPr>
                  <p:nvPr/>
                </p:nvSpPr>
                <p:spPr>
                  <a:xfrm>
                    <a:off x="1963624" y="4306156"/>
                    <a:ext cx="996156" cy="483554"/>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467E75-02B5-07BE-78A8-88116B5ACE6A}"/>
                      </a:ext>
                    </a:extLst>
                  </p:cNvPr>
                  <p:cNvSpPr txBox="1"/>
                  <p:nvPr/>
                </p:nvSpPr>
                <p:spPr>
                  <a:xfrm>
                    <a:off x="4343945" y="831064"/>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m:t>
                              </m:r>
                            </m:sub>
                          </m:sSub>
                        </m:oMath>
                      </m:oMathPara>
                    </a14:m>
                    <a:endParaRPr lang="en-US" dirty="0"/>
                  </a:p>
                </p:txBody>
              </p:sp>
            </mc:Choice>
            <mc:Fallback xmlns="">
              <p:sp>
                <p:nvSpPr>
                  <p:cNvPr id="22" name="TextBox 21">
                    <a:extLst>
                      <a:ext uri="{FF2B5EF4-FFF2-40B4-BE49-F238E27FC236}">
                        <a16:creationId xmlns:a16="http://schemas.microsoft.com/office/drawing/2014/main" id="{AA467E75-02B5-07BE-78A8-88116B5ACE6A}"/>
                      </a:ext>
                    </a:extLst>
                  </p:cNvPr>
                  <p:cNvSpPr txBox="1">
                    <a:spLocks noRot="1" noChangeAspect="1" noMove="1" noResize="1" noEditPoints="1" noAdjustHandles="1" noChangeArrowheads="1" noChangeShapeType="1" noTextEdit="1"/>
                  </p:cNvSpPr>
                  <p:nvPr/>
                </p:nvSpPr>
                <p:spPr>
                  <a:xfrm>
                    <a:off x="4343945" y="831064"/>
                    <a:ext cx="996156" cy="483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5D2AFAF-7CFB-369E-D057-05BD51C7B4B3}"/>
                      </a:ext>
                    </a:extLst>
                  </p:cNvPr>
                  <p:cNvSpPr txBox="1"/>
                  <p:nvPr/>
                </p:nvSpPr>
                <p:spPr>
                  <a:xfrm>
                    <a:off x="3795871" y="387970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sub>
                          </m:sSub>
                        </m:oMath>
                      </m:oMathPara>
                    </a14:m>
                    <a:endParaRPr lang="en-US" dirty="0"/>
                  </a:p>
                </p:txBody>
              </p:sp>
            </mc:Choice>
            <mc:Fallback xmlns="">
              <p:sp>
                <p:nvSpPr>
                  <p:cNvPr id="23" name="TextBox 22">
                    <a:extLst>
                      <a:ext uri="{FF2B5EF4-FFF2-40B4-BE49-F238E27FC236}">
                        <a16:creationId xmlns:a16="http://schemas.microsoft.com/office/drawing/2014/main" id="{35D2AFAF-7CFB-369E-D057-05BD51C7B4B3}"/>
                      </a:ext>
                    </a:extLst>
                  </p:cNvPr>
                  <p:cNvSpPr txBox="1">
                    <a:spLocks noRot="1" noChangeAspect="1" noMove="1" noResize="1" noEditPoints="1" noAdjustHandles="1" noChangeArrowheads="1" noChangeShapeType="1" noTextEdit="1"/>
                  </p:cNvSpPr>
                  <p:nvPr/>
                </p:nvSpPr>
                <p:spPr>
                  <a:xfrm>
                    <a:off x="3795871" y="3879709"/>
                    <a:ext cx="996156" cy="483554"/>
                  </a:xfrm>
                  <a:prstGeom prst="rect">
                    <a:avLst/>
                  </a:prstGeom>
                  <a:blipFill>
                    <a:blip r:embed="rId9"/>
                    <a:stretch>
                      <a:fillRect b="-1667"/>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D64CFC2-4FCB-9BC9-AC91-C6010D3709F1}"/>
                </a:ext>
              </a:extLst>
            </p:cNvPr>
            <p:cNvCxnSpPr>
              <a:cxnSpLocks/>
            </p:cNvCxnSpPr>
            <p:nvPr/>
          </p:nvCxnSpPr>
          <p:spPr>
            <a:xfrm flipV="1">
              <a:off x="1885234" y="3189377"/>
              <a:ext cx="0" cy="10593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ECC1A6-4C99-5988-F983-C386B6BD0CA4}"/>
                </a:ext>
              </a:extLst>
            </p:cNvPr>
            <p:cNvCxnSpPr>
              <a:cxnSpLocks/>
            </p:cNvCxnSpPr>
            <p:nvPr/>
          </p:nvCxnSpPr>
          <p:spPr>
            <a:xfrm>
              <a:off x="754696" y="3189377"/>
              <a:ext cx="1157541"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2448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Labor Market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E85A1BC-ECCD-0117-5B00-98A696AFC568}"/>
                  </a:ext>
                </a:extLst>
              </p:cNvPr>
              <p:cNvSpPr txBox="1"/>
              <p:nvPr/>
            </p:nvSpPr>
            <p:spPr>
              <a:xfrm>
                <a:off x="96719" y="637424"/>
                <a:ext cx="8950561" cy="523220"/>
              </a:xfrm>
              <a:prstGeom prst="rect">
                <a:avLst/>
              </a:prstGeom>
              <a:noFill/>
            </p:spPr>
            <p:txBody>
              <a:bodyPr wrap="square">
                <a:spAutoFit/>
              </a:bodyPr>
              <a:lstStyle/>
              <a:p>
                <a:pPr>
                  <a:spcBef>
                    <a:spcPts val="1200"/>
                  </a:spcBef>
                  <a:spcAft>
                    <a:spcPts val="600"/>
                  </a:spcAft>
                </a:pPr>
                <a:r>
                  <a:rPr lang="en-US" sz="1400" dirty="0"/>
                  <a:t>Last class we mentioned there are labor markets for each sector/occupation (e.g. nurses, lawyers). </a:t>
                </a:r>
                <a:r>
                  <a:rPr lang="en-US" sz="1400" b="1" dirty="0"/>
                  <a:t>Each market observes a different level of equilibrium wage </a:t>
                </a:r>
                <a14:m>
                  <m:oMath xmlns:m="http://schemas.openxmlformats.org/officeDocument/2006/math">
                    <m:sSup>
                      <m:sSupPr>
                        <m:ctrlPr>
                          <a:rPr lang="en-US" sz="1400" b="1" i="1" smtClean="0">
                            <a:latin typeface="Cambria Math" panose="02040503050406030204" pitchFamily="18" charset="0"/>
                            <a:cs typeface="Times New Roman" panose="02020603050405020304" pitchFamily="18" charset="0"/>
                          </a:rPr>
                        </m:ctrlPr>
                      </m:sSupPr>
                      <m:e>
                        <m:r>
                          <a:rPr lang="en-US" sz="1400" b="1" i="1" smtClean="0">
                            <a:latin typeface="Cambria Math" panose="02040503050406030204" pitchFamily="18" charset="0"/>
                            <a:cs typeface="Times New Roman" panose="02020603050405020304" pitchFamily="18" charset="0"/>
                          </a:rPr>
                          <m:t>𝒘</m:t>
                        </m:r>
                      </m:e>
                      <m:sup>
                        <m:r>
                          <a:rPr lang="en-US" sz="1400" b="1" i="1" smtClean="0">
                            <a:latin typeface="Cambria Math" panose="02040503050406030204" pitchFamily="18" charset="0"/>
                            <a:cs typeface="Times New Roman" panose="02020603050405020304" pitchFamily="18" charset="0"/>
                          </a:rPr>
                          <m:t>∗</m:t>
                        </m:r>
                      </m:sup>
                    </m:sSup>
                  </m:oMath>
                </a14:m>
                <a:r>
                  <a:rPr lang="en-US" sz="1400" b="1" dirty="0"/>
                  <a:t>, and labor </a:t>
                </a:r>
                <a14:m>
                  <m:oMath xmlns:m="http://schemas.openxmlformats.org/officeDocument/2006/math">
                    <m:sSup>
                      <m:sSupPr>
                        <m:ctrlPr>
                          <a:rPr lang="en-US" sz="1400" b="1" i="1" smtClean="0">
                            <a:latin typeface="Cambria Math" panose="02040503050406030204" pitchFamily="18" charset="0"/>
                            <a:cs typeface="Times New Roman" panose="02020603050405020304" pitchFamily="18" charset="0"/>
                          </a:rPr>
                        </m:ctrlPr>
                      </m:sSupPr>
                      <m:e>
                        <m:r>
                          <a:rPr lang="en-US" sz="1400" b="1" i="1" smtClean="0">
                            <a:latin typeface="Cambria Math" panose="02040503050406030204" pitchFamily="18" charset="0"/>
                            <a:cs typeface="Times New Roman" panose="02020603050405020304" pitchFamily="18" charset="0"/>
                          </a:rPr>
                          <m:t>𝒍</m:t>
                        </m:r>
                      </m:e>
                      <m:sup>
                        <m:r>
                          <a:rPr lang="en-US" sz="1400" b="1" i="1" smtClean="0">
                            <a:latin typeface="Cambria Math" panose="02040503050406030204" pitchFamily="18" charset="0"/>
                            <a:cs typeface="Times New Roman" panose="02020603050405020304" pitchFamily="18" charset="0"/>
                          </a:rPr>
                          <m:t>∗</m:t>
                        </m:r>
                      </m:sup>
                    </m:sSup>
                  </m:oMath>
                </a14:m>
                <a:r>
                  <a:rPr lang="en-US" sz="1400" b="1" dirty="0"/>
                  <a:t>. </a:t>
                </a:r>
              </a:p>
            </p:txBody>
          </p:sp>
        </mc:Choice>
        <mc:Fallback xmlns="">
          <p:sp>
            <p:nvSpPr>
              <p:cNvPr id="2" name="TextBox 1">
                <a:extLst>
                  <a:ext uri="{FF2B5EF4-FFF2-40B4-BE49-F238E27FC236}">
                    <a16:creationId xmlns:a16="http://schemas.microsoft.com/office/drawing/2014/main" id="{AE85A1BC-ECCD-0117-5B00-98A696AFC568}"/>
                  </a:ext>
                </a:extLst>
              </p:cNvPr>
              <p:cNvSpPr txBox="1">
                <a:spLocks noRot="1" noChangeAspect="1" noMove="1" noResize="1" noEditPoints="1" noAdjustHandles="1" noChangeArrowheads="1" noChangeShapeType="1" noTextEdit="1"/>
              </p:cNvSpPr>
              <p:nvPr/>
            </p:nvSpPr>
            <p:spPr>
              <a:xfrm>
                <a:off x="96719" y="637424"/>
                <a:ext cx="8950561" cy="523220"/>
              </a:xfrm>
              <a:prstGeom prst="rect">
                <a:avLst/>
              </a:prstGeom>
              <a:blipFill>
                <a:blip r:embed="rId2"/>
                <a:stretch>
                  <a:fillRect l="-204" t="-2353" b="-11765"/>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FC6CFD43-1FD5-0EDA-03A9-D9961FB46559}"/>
              </a:ext>
            </a:extLst>
          </p:cNvPr>
          <p:cNvGrpSpPr/>
          <p:nvPr/>
        </p:nvGrpSpPr>
        <p:grpSpPr>
          <a:xfrm>
            <a:off x="0" y="1335012"/>
            <a:ext cx="4588967" cy="3309961"/>
            <a:chOff x="200294" y="1350091"/>
            <a:chExt cx="4588967" cy="3309961"/>
          </a:xfrm>
        </p:grpSpPr>
        <p:grpSp>
          <p:nvGrpSpPr>
            <p:cNvPr id="9" name="Group 8">
              <a:extLst>
                <a:ext uri="{FF2B5EF4-FFF2-40B4-BE49-F238E27FC236}">
                  <a16:creationId xmlns:a16="http://schemas.microsoft.com/office/drawing/2014/main" id="{E6679620-2433-EA5E-537E-CD09E67AE198}"/>
                </a:ext>
              </a:extLst>
            </p:cNvPr>
            <p:cNvGrpSpPr/>
            <p:nvPr/>
          </p:nvGrpSpPr>
          <p:grpSpPr>
            <a:xfrm>
              <a:off x="200294" y="1350091"/>
              <a:ext cx="4588967" cy="3309961"/>
              <a:chOff x="102296" y="511117"/>
              <a:chExt cx="6324533" cy="4333618"/>
            </a:xfrm>
          </p:grpSpPr>
          <p:grpSp>
            <p:nvGrpSpPr>
              <p:cNvPr id="10" name="Group 9">
                <a:extLst>
                  <a:ext uri="{FF2B5EF4-FFF2-40B4-BE49-F238E27FC236}">
                    <a16:creationId xmlns:a16="http://schemas.microsoft.com/office/drawing/2014/main" id="{6B73C4AA-469A-15DE-28E8-573FB8807EDA}"/>
                  </a:ext>
                </a:extLst>
              </p:cNvPr>
              <p:cNvGrpSpPr/>
              <p:nvPr/>
            </p:nvGrpSpPr>
            <p:grpSpPr>
              <a:xfrm>
                <a:off x="836132" y="692291"/>
                <a:ext cx="4952051" cy="3613864"/>
                <a:chOff x="4873502" y="1766761"/>
                <a:chExt cx="3502129" cy="2555753"/>
              </a:xfrm>
            </p:grpSpPr>
            <p:cxnSp>
              <p:nvCxnSpPr>
                <p:cNvPr id="16" name="Straight Arrow Connector 15">
                  <a:extLst>
                    <a:ext uri="{FF2B5EF4-FFF2-40B4-BE49-F238E27FC236}">
                      <a16:creationId xmlns:a16="http://schemas.microsoft.com/office/drawing/2014/main" id="{34D148D5-C870-5BB6-3BC2-65C4BB632B9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5CA211A-7904-1D6E-7D55-D1F2BB0C21D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C576981-BFF3-3EFD-BB89-76889948FB94}"/>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9" name="Ink 18">
                      <a:extLst>
                        <a:ext uri="{FF2B5EF4-FFF2-40B4-BE49-F238E27FC236}">
                          <a16:creationId xmlns:a16="http://schemas.microsoft.com/office/drawing/2014/main" id="{3908BDDE-D86D-DA4C-605D-C6863346CE1E}"/>
                        </a:ext>
                      </a:extLst>
                    </p14:cNvPr>
                    <p14:cNvContentPartPr/>
                    <p14:nvPr/>
                  </p14:nvContentPartPr>
                  <p14:xfrm>
                    <a:off x="6022834" y="3055225"/>
                    <a:ext cx="284" cy="284"/>
                  </p14:xfrm>
                </p:contentPart>
              </mc:Choice>
              <mc:Fallback xmlns="">
                <p:pic>
                  <p:nvPicPr>
                    <p:cNvPr id="19" name="Ink 18">
                      <a:extLst>
                        <a:ext uri="{FF2B5EF4-FFF2-40B4-BE49-F238E27FC236}">
                          <a16:creationId xmlns:a16="http://schemas.microsoft.com/office/drawing/2014/main" id="{3908BDDE-D86D-DA4C-605D-C6863346CE1E}"/>
                        </a:ext>
                      </a:extLst>
                    </p:cNvPr>
                    <p:cNvPicPr/>
                    <p:nvPr/>
                  </p:nvPicPr>
                  <p:blipFill>
                    <a:blip r:embed="rId4"/>
                    <a:stretch>
                      <a:fillRect/>
                    </a:stretch>
                  </p:blipFill>
                  <p:spPr>
                    <a:xfrm>
                      <a:off x="6008634" y="2970025"/>
                      <a:ext cx="28400" cy="170400"/>
                    </a:xfrm>
                    <a:prstGeom prst="rect">
                      <a:avLst/>
                    </a:prstGeom>
                  </p:spPr>
                </p:pic>
              </mc:Fallback>
            </mc:AlternateContent>
            <p:cxnSp>
              <p:nvCxnSpPr>
                <p:cNvPr id="4" name="Straight Connector 3">
                  <a:extLst>
                    <a:ext uri="{FF2B5EF4-FFF2-40B4-BE49-F238E27FC236}">
                      <a16:creationId xmlns:a16="http://schemas.microsoft.com/office/drawing/2014/main" id="{4EEEC72A-244F-9E28-CB8C-B00C42840EA2}"/>
                    </a:ext>
                  </a:extLst>
                </p:cNvPr>
                <p:cNvCxnSpPr>
                  <a:cxnSpLocks/>
                </p:cNvCxnSpPr>
                <p:nvPr/>
              </p:nvCxnSpPr>
              <p:spPr>
                <a:xfrm flipV="1">
                  <a:off x="4894889" y="2139492"/>
                  <a:ext cx="2644542" cy="20441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4903A4D-EE2F-E9F2-8D07-642D0156DB6B}"/>
                      </a:ext>
                    </a:extLst>
                  </p:cNvPr>
                  <p:cNvSpPr txBox="1"/>
                  <p:nvPr/>
                </p:nvSpPr>
                <p:spPr>
                  <a:xfrm>
                    <a:off x="148953" y="511117"/>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11" name="TextBox 10">
                    <a:extLst>
                      <a:ext uri="{FF2B5EF4-FFF2-40B4-BE49-F238E27FC236}">
                        <a16:creationId xmlns:a16="http://schemas.microsoft.com/office/drawing/2014/main" id="{54903A4D-EE2F-E9F2-8D07-642D0156DB6B}"/>
                      </a:ext>
                    </a:extLst>
                  </p:cNvPr>
                  <p:cNvSpPr txBox="1">
                    <a:spLocks noRot="1" noChangeAspect="1" noMove="1" noResize="1" noEditPoints="1" noAdjustHandles="1" noChangeArrowheads="1" noChangeShapeType="1" noTextEdit="1"/>
                  </p:cNvSpPr>
                  <p:nvPr/>
                </p:nvSpPr>
                <p:spPr>
                  <a:xfrm>
                    <a:off x="148953" y="511117"/>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3CF4A8-64B1-2EAC-BE05-B3EA7399C46D}"/>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2" name="TextBox 11">
                    <a:extLst>
                      <a:ext uri="{FF2B5EF4-FFF2-40B4-BE49-F238E27FC236}">
                        <a16:creationId xmlns:a16="http://schemas.microsoft.com/office/drawing/2014/main" id="{3F3CF4A8-64B1-2EAC-BE05-B3EA7399C46D}"/>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F71F16-4A7D-755E-B467-70C7648156A1}"/>
                      </a:ext>
                    </a:extLst>
                  </p:cNvPr>
                  <p:cNvSpPr txBox="1"/>
                  <p:nvPr/>
                </p:nvSpPr>
                <p:spPr>
                  <a:xfrm>
                    <a:off x="102296" y="2624167"/>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0" name="TextBox 19">
                    <a:extLst>
                      <a:ext uri="{FF2B5EF4-FFF2-40B4-BE49-F238E27FC236}">
                        <a16:creationId xmlns:a16="http://schemas.microsoft.com/office/drawing/2014/main" id="{DCF71F16-4A7D-755E-B467-70C7648156A1}"/>
                      </a:ext>
                    </a:extLst>
                  </p:cNvPr>
                  <p:cNvSpPr txBox="1">
                    <a:spLocks noRot="1" noChangeAspect="1" noMove="1" noResize="1" noEditPoints="1" noAdjustHandles="1" noChangeArrowheads="1" noChangeShapeType="1" noTextEdit="1"/>
                  </p:cNvSpPr>
                  <p:nvPr/>
                </p:nvSpPr>
                <p:spPr>
                  <a:xfrm>
                    <a:off x="102296" y="2624167"/>
                    <a:ext cx="996156" cy="483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95378AF-5BE6-C73F-BE54-BC8F75F6BB40}"/>
                      </a:ext>
                    </a:extLst>
                  </p:cNvPr>
                  <p:cNvSpPr txBox="1"/>
                  <p:nvPr/>
                </p:nvSpPr>
                <p:spPr>
                  <a:xfrm>
                    <a:off x="1963624" y="4306156"/>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F95378AF-5BE6-C73F-BE54-BC8F75F6BB40}"/>
                      </a:ext>
                    </a:extLst>
                  </p:cNvPr>
                  <p:cNvSpPr txBox="1">
                    <a:spLocks noRot="1" noChangeAspect="1" noMove="1" noResize="1" noEditPoints="1" noAdjustHandles="1" noChangeArrowheads="1" noChangeShapeType="1" noTextEdit="1"/>
                  </p:cNvSpPr>
                  <p:nvPr/>
                </p:nvSpPr>
                <p:spPr>
                  <a:xfrm>
                    <a:off x="1963624" y="4306156"/>
                    <a:ext cx="996156" cy="483554"/>
                  </a:xfrm>
                  <a:prstGeom prst="rect">
                    <a:avLst/>
                  </a:prstGeom>
                  <a:blipFill>
                    <a:blip r:embed="rId8"/>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467E75-02B5-07BE-78A8-88116B5ACE6A}"/>
                      </a:ext>
                    </a:extLst>
                  </p:cNvPr>
                  <p:cNvSpPr txBox="1"/>
                  <p:nvPr/>
                </p:nvSpPr>
                <p:spPr>
                  <a:xfrm>
                    <a:off x="4343945" y="831064"/>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m:t>
                              </m:r>
                            </m:sub>
                          </m:sSub>
                        </m:oMath>
                      </m:oMathPara>
                    </a14:m>
                    <a:endParaRPr lang="en-US" dirty="0"/>
                  </a:p>
                </p:txBody>
              </p:sp>
            </mc:Choice>
            <mc:Fallback xmlns="">
              <p:sp>
                <p:nvSpPr>
                  <p:cNvPr id="22" name="TextBox 21">
                    <a:extLst>
                      <a:ext uri="{FF2B5EF4-FFF2-40B4-BE49-F238E27FC236}">
                        <a16:creationId xmlns:a16="http://schemas.microsoft.com/office/drawing/2014/main" id="{AA467E75-02B5-07BE-78A8-88116B5ACE6A}"/>
                      </a:ext>
                    </a:extLst>
                  </p:cNvPr>
                  <p:cNvSpPr txBox="1">
                    <a:spLocks noRot="1" noChangeAspect="1" noMove="1" noResize="1" noEditPoints="1" noAdjustHandles="1" noChangeArrowheads="1" noChangeShapeType="1" noTextEdit="1"/>
                  </p:cNvSpPr>
                  <p:nvPr/>
                </p:nvSpPr>
                <p:spPr>
                  <a:xfrm>
                    <a:off x="4343945" y="831064"/>
                    <a:ext cx="996156" cy="483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5D2AFAF-7CFB-369E-D057-05BD51C7B4B3}"/>
                      </a:ext>
                    </a:extLst>
                  </p:cNvPr>
                  <p:cNvSpPr txBox="1"/>
                  <p:nvPr/>
                </p:nvSpPr>
                <p:spPr>
                  <a:xfrm>
                    <a:off x="3795871" y="387970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sub>
                          </m:sSub>
                        </m:oMath>
                      </m:oMathPara>
                    </a14:m>
                    <a:endParaRPr lang="en-US" dirty="0"/>
                  </a:p>
                </p:txBody>
              </p:sp>
            </mc:Choice>
            <mc:Fallback xmlns="">
              <p:sp>
                <p:nvSpPr>
                  <p:cNvPr id="23" name="TextBox 22">
                    <a:extLst>
                      <a:ext uri="{FF2B5EF4-FFF2-40B4-BE49-F238E27FC236}">
                        <a16:creationId xmlns:a16="http://schemas.microsoft.com/office/drawing/2014/main" id="{35D2AFAF-7CFB-369E-D057-05BD51C7B4B3}"/>
                      </a:ext>
                    </a:extLst>
                  </p:cNvPr>
                  <p:cNvSpPr txBox="1">
                    <a:spLocks noRot="1" noChangeAspect="1" noMove="1" noResize="1" noEditPoints="1" noAdjustHandles="1" noChangeArrowheads="1" noChangeShapeType="1" noTextEdit="1"/>
                  </p:cNvSpPr>
                  <p:nvPr/>
                </p:nvSpPr>
                <p:spPr>
                  <a:xfrm>
                    <a:off x="3795871" y="3879709"/>
                    <a:ext cx="996156" cy="483554"/>
                  </a:xfrm>
                  <a:prstGeom prst="rect">
                    <a:avLst/>
                  </a:prstGeom>
                  <a:blipFill>
                    <a:blip r:embed="rId10"/>
                    <a:stretch>
                      <a:fillRect b="-1639"/>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D64CFC2-4FCB-9BC9-AC91-C6010D3709F1}"/>
                </a:ext>
              </a:extLst>
            </p:cNvPr>
            <p:cNvCxnSpPr>
              <a:cxnSpLocks/>
            </p:cNvCxnSpPr>
            <p:nvPr/>
          </p:nvCxnSpPr>
          <p:spPr>
            <a:xfrm flipV="1">
              <a:off x="1885234" y="3189377"/>
              <a:ext cx="0" cy="10593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ECC1A6-4C99-5988-F983-C386B6BD0CA4}"/>
                </a:ext>
              </a:extLst>
            </p:cNvPr>
            <p:cNvCxnSpPr>
              <a:cxnSpLocks/>
            </p:cNvCxnSpPr>
            <p:nvPr/>
          </p:nvCxnSpPr>
          <p:spPr>
            <a:xfrm>
              <a:off x="754696" y="3189377"/>
              <a:ext cx="1157541"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D74955E4-79E2-3CEB-9AE2-A7F168F5FDBD}"/>
              </a:ext>
            </a:extLst>
          </p:cNvPr>
          <p:cNvSpPr txBox="1"/>
          <p:nvPr/>
        </p:nvSpPr>
        <p:spPr>
          <a:xfrm>
            <a:off x="4262702" y="1473390"/>
            <a:ext cx="4630997" cy="250837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Equilibrium in the labor market is reached when individuals’ willingness to supply one extra hour (unit) of labor equals firms’ willingness to pay for it. </a:t>
            </a:r>
          </a:p>
          <a:p>
            <a:pPr marL="285750" indent="-285750">
              <a:spcBef>
                <a:spcPts val="1200"/>
              </a:spcBef>
              <a:spcAft>
                <a:spcPts val="600"/>
              </a:spcAft>
              <a:buFont typeface="Arial" panose="020B0604020202020204" pitchFamily="34" charset="0"/>
              <a:buChar char="•"/>
            </a:pPr>
            <a:r>
              <a:rPr lang="en-US" sz="1400" dirty="0"/>
              <a:t>Wages reflect the marginal productivity of labor.</a:t>
            </a:r>
          </a:p>
          <a:p>
            <a:pPr marL="285750" indent="-285750">
              <a:spcBef>
                <a:spcPts val="1200"/>
              </a:spcBef>
              <a:spcAft>
                <a:spcPts val="600"/>
              </a:spcAft>
              <a:buFont typeface="Arial" panose="020B0604020202020204" pitchFamily="34" charset="0"/>
              <a:buChar char="•"/>
            </a:pPr>
            <a:r>
              <a:rPr lang="en-US" sz="1400" dirty="0"/>
              <a:t>Differences in the wages perceived across occupations also reflect differences in productivity. </a:t>
            </a:r>
          </a:p>
          <a:p>
            <a:pPr marL="285750" indent="-285750">
              <a:spcBef>
                <a:spcPts val="1200"/>
              </a:spcBef>
              <a:spcAft>
                <a:spcPts val="600"/>
              </a:spcAft>
              <a:buFont typeface="Arial" panose="020B0604020202020204" pitchFamily="34" charset="0"/>
              <a:buChar char="•"/>
            </a:pPr>
            <a:r>
              <a:rPr lang="en-US" sz="1400" u="sng" dirty="0"/>
              <a:t>Remember:</a:t>
            </a:r>
            <a:r>
              <a:rPr lang="en-US" sz="1400" dirty="0"/>
              <a:t> productivity in this case is measured in terms of the market value of the output produced. </a:t>
            </a:r>
            <a:endParaRPr lang="en-US" sz="1400" u="sng" dirty="0"/>
          </a:p>
        </p:txBody>
      </p:sp>
    </p:spTree>
    <p:extLst>
      <p:ext uri="{BB962C8B-B14F-4D97-AF65-F5344CB8AC3E}">
        <p14:creationId xmlns:p14="http://schemas.microsoft.com/office/powerpoint/2010/main" val="11248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Labor and Technological Innovation</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82713"/>
            <a:ext cx="8950561" cy="307777"/>
          </a:xfrm>
          <a:prstGeom prst="rect">
            <a:avLst/>
          </a:prstGeom>
          <a:noFill/>
        </p:spPr>
        <p:txBody>
          <a:bodyPr wrap="square">
            <a:spAutoFit/>
          </a:bodyPr>
          <a:lstStyle/>
          <a:p>
            <a:pPr>
              <a:spcBef>
                <a:spcPts val="1200"/>
              </a:spcBef>
              <a:spcAft>
                <a:spcPts val="600"/>
              </a:spcAft>
            </a:pPr>
            <a:r>
              <a:rPr lang="en-US" sz="1400" dirty="0"/>
              <a:t>Labor is a production input. Technology (capital investments) are also part of the production process.  </a:t>
            </a:r>
            <a:endParaRPr lang="en-US" sz="1400" b="1" dirty="0"/>
          </a:p>
        </p:txBody>
      </p:sp>
      <p:sp>
        <p:nvSpPr>
          <p:cNvPr id="5" name="TextBox 4">
            <a:extLst>
              <a:ext uri="{FF2B5EF4-FFF2-40B4-BE49-F238E27FC236}">
                <a16:creationId xmlns:a16="http://schemas.microsoft.com/office/drawing/2014/main" id="{D74955E4-79E2-3CEB-9AE2-A7F168F5FDBD}"/>
              </a:ext>
            </a:extLst>
          </p:cNvPr>
          <p:cNvSpPr txBox="1"/>
          <p:nvPr/>
        </p:nvSpPr>
        <p:spPr>
          <a:xfrm>
            <a:off x="145170" y="994023"/>
            <a:ext cx="8853658" cy="363176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Economists use the term </a:t>
            </a:r>
            <a:r>
              <a:rPr lang="en-US" sz="1400" b="1" dirty="0"/>
              <a:t>capital</a:t>
            </a:r>
            <a:r>
              <a:rPr lang="en-US" sz="1400" dirty="0"/>
              <a:t> to refer to production inputs other than labor. Capital because it is associated with investments. </a:t>
            </a:r>
          </a:p>
          <a:p>
            <a:pPr marL="285750" indent="-285750">
              <a:spcBef>
                <a:spcPts val="1200"/>
              </a:spcBef>
              <a:spcAft>
                <a:spcPts val="600"/>
              </a:spcAft>
              <a:buFont typeface="Arial" panose="020B0604020202020204" pitchFamily="34" charset="0"/>
              <a:buChar char="•"/>
            </a:pPr>
            <a:r>
              <a:rPr lang="en-US" sz="1400" dirty="0"/>
              <a:t>Examples: the grill from Bob’s kitchen and his utensils. Machinery and equipment in general. Computers, trucks, factories. </a:t>
            </a:r>
          </a:p>
          <a:p>
            <a:pPr marL="285750" indent="-285750">
              <a:spcBef>
                <a:spcPts val="1200"/>
              </a:spcBef>
              <a:spcAft>
                <a:spcPts val="600"/>
              </a:spcAft>
              <a:buFont typeface="Arial" panose="020B0604020202020204" pitchFamily="34" charset="0"/>
              <a:buChar char="•"/>
            </a:pPr>
            <a:r>
              <a:rPr lang="en-US" sz="1400" dirty="0"/>
              <a:t>Textbook example: the pencil factory </a:t>
            </a:r>
            <a:r>
              <a:rPr lang="en-US" sz="1400" u="sng" dirty="0"/>
              <a:t>needs both </a:t>
            </a:r>
            <a:r>
              <a:rPr lang="en-US" sz="1400" dirty="0"/>
              <a:t>the machinery and the people working there to produce pencils. </a:t>
            </a:r>
          </a:p>
          <a:p>
            <a:pPr marL="285750" indent="-285750">
              <a:spcBef>
                <a:spcPts val="1200"/>
              </a:spcBef>
              <a:spcAft>
                <a:spcPts val="600"/>
              </a:spcAft>
              <a:buFont typeface="Arial" panose="020B0604020202020204" pitchFamily="34" charset="0"/>
              <a:buChar char="•"/>
            </a:pPr>
            <a:r>
              <a:rPr lang="en-US" sz="1400" dirty="0"/>
              <a:t>Intensity (dependence) of each factor on production differs across sectors (e.g. farmer vs data scientist).</a:t>
            </a:r>
          </a:p>
          <a:p>
            <a:pPr marL="285750" indent="-285750">
              <a:spcBef>
                <a:spcPts val="1200"/>
              </a:spcBef>
              <a:spcAft>
                <a:spcPts val="600"/>
              </a:spcAft>
              <a:buFont typeface="Arial" panose="020B0604020202020204" pitchFamily="34" charset="0"/>
              <a:buChar char="•"/>
            </a:pPr>
            <a:r>
              <a:rPr lang="en-US" sz="1400" u="sng" dirty="0"/>
              <a:t>Capital and labor could be either complements or substitutes in the production function. </a:t>
            </a:r>
          </a:p>
          <a:p>
            <a:pPr marL="285750" indent="-285750">
              <a:spcBef>
                <a:spcPts val="1200"/>
              </a:spcBef>
              <a:spcAft>
                <a:spcPts val="600"/>
              </a:spcAft>
              <a:buFont typeface="Arial" panose="020B0604020202020204" pitchFamily="34" charset="0"/>
              <a:buChar char="•"/>
            </a:pPr>
            <a:r>
              <a:rPr lang="en-US" sz="1400" dirty="0"/>
              <a:t>Complements: upgrading the machinery allows workers to produce more pencils per hour. </a:t>
            </a:r>
          </a:p>
          <a:p>
            <a:pPr marL="285750" indent="-285750">
              <a:spcBef>
                <a:spcPts val="1200"/>
              </a:spcBef>
              <a:spcAft>
                <a:spcPts val="600"/>
              </a:spcAft>
              <a:buFont typeface="Arial" panose="020B0604020202020204" pitchFamily="34" charset="0"/>
              <a:buChar char="•"/>
            </a:pPr>
            <a:r>
              <a:rPr lang="en-US" sz="1400" dirty="0"/>
              <a:t>Substitutes: robots might steal your job! </a:t>
            </a:r>
          </a:p>
        </p:txBody>
      </p:sp>
    </p:spTree>
    <p:extLst>
      <p:ext uri="{BB962C8B-B14F-4D97-AF65-F5344CB8AC3E}">
        <p14:creationId xmlns:p14="http://schemas.microsoft.com/office/powerpoint/2010/main" val="134089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Labor and Technological Innovation</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82713"/>
            <a:ext cx="8950561" cy="307777"/>
          </a:xfrm>
          <a:prstGeom prst="rect">
            <a:avLst/>
          </a:prstGeom>
          <a:noFill/>
        </p:spPr>
        <p:txBody>
          <a:bodyPr wrap="square">
            <a:spAutoFit/>
          </a:bodyPr>
          <a:lstStyle/>
          <a:p>
            <a:pPr>
              <a:spcBef>
                <a:spcPts val="1200"/>
              </a:spcBef>
              <a:spcAft>
                <a:spcPts val="600"/>
              </a:spcAft>
            </a:pPr>
            <a:r>
              <a:rPr lang="en-US" sz="1400" dirty="0"/>
              <a:t>Labor is a production input. Technology (capital investments) are also part of the production process.  </a:t>
            </a:r>
            <a:endParaRPr lang="en-US" sz="1400" b="1" dirty="0"/>
          </a:p>
        </p:txBody>
      </p:sp>
      <p:sp>
        <p:nvSpPr>
          <p:cNvPr id="5" name="TextBox 4">
            <a:extLst>
              <a:ext uri="{FF2B5EF4-FFF2-40B4-BE49-F238E27FC236}">
                <a16:creationId xmlns:a16="http://schemas.microsoft.com/office/drawing/2014/main" id="{D74955E4-79E2-3CEB-9AE2-A7F168F5FDBD}"/>
              </a:ext>
            </a:extLst>
          </p:cNvPr>
          <p:cNvSpPr txBox="1"/>
          <p:nvPr/>
        </p:nvSpPr>
        <p:spPr>
          <a:xfrm>
            <a:off x="145317" y="1190798"/>
            <a:ext cx="4839076" cy="3154710"/>
          </a:xfrm>
          <a:prstGeom prst="rect">
            <a:avLst/>
          </a:prstGeom>
          <a:noFill/>
          <a:ln>
            <a:noFill/>
          </a:ln>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Example: suppose we discover a way to produce quantum computers cheaply. That makes robots widely available in the economy. </a:t>
            </a:r>
          </a:p>
          <a:p>
            <a:pPr marL="285750" indent="-285750">
              <a:spcBef>
                <a:spcPts val="1200"/>
              </a:spcBef>
              <a:spcAft>
                <a:spcPts val="600"/>
              </a:spcAft>
              <a:buFont typeface="Arial" panose="020B0604020202020204" pitchFamily="34" charset="0"/>
              <a:buChar char="•"/>
            </a:pPr>
            <a:r>
              <a:rPr lang="en-US" sz="1400" dirty="0"/>
              <a:t>What is the effect of this discovery on the labor market?</a:t>
            </a:r>
          </a:p>
          <a:p>
            <a:pPr marL="285750" indent="-285750">
              <a:spcBef>
                <a:spcPts val="1200"/>
              </a:spcBef>
              <a:spcAft>
                <a:spcPts val="600"/>
              </a:spcAft>
              <a:buFont typeface="Arial" panose="020B0604020202020204" pitchFamily="34" charset="0"/>
              <a:buChar char="•"/>
            </a:pPr>
            <a:r>
              <a:rPr lang="en-US" sz="1400" b="1" u="sng" dirty="0">
                <a:solidFill>
                  <a:srgbClr val="006600"/>
                </a:solidFill>
              </a:rPr>
              <a:t>If technology is a substitute, then it reduces the demand for labor</a:t>
            </a:r>
            <a:r>
              <a:rPr lang="en-US" sz="1400" u="sng" dirty="0"/>
              <a:t>. </a:t>
            </a:r>
            <a:r>
              <a:rPr lang="en-US" sz="1400" dirty="0"/>
              <a:t>Why? It is cheaper to buy a robot than to hire Bob. </a:t>
            </a:r>
          </a:p>
          <a:p>
            <a:pPr marL="285750" indent="-285750">
              <a:spcBef>
                <a:spcPts val="1200"/>
              </a:spcBef>
              <a:spcAft>
                <a:spcPts val="600"/>
              </a:spcAft>
              <a:buFont typeface="Arial" panose="020B0604020202020204" pitchFamily="34" charset="0"/>
              <a:buChar char="•"/>
            </a:pPr>
            <a:r>
              <a:rPr lang="en-US" sz="1400" b="1" u="sng" dirty="0">
                <a:solidFill>
                  <a:srgbClr val="0070C0"/>
                </a:solidFill>
              </a:rPr>
              <a:t>If technology is a complement, then it increases the demand for labor. </a:t>
            </a:r>
            <a:r>
              <a:rPr lang="en-US" sz="1400" dirty="0"/>
              <a:t>Why? To scale their production firms, require more labor that can exploit the productivity increase. </a:t>
            </a:r>
          </a:p>
        </p:txBody>
      </p:sp>
      <p:grpSp>
        <p:nvGrpSpPr>
          <p:cNvPr id="35" name="Group 34">
            <a:extLst>
              <a:ext uri="{FF2B5EF4-FFF2-40B4-BE49-F238E27FC236}">
                <a16:creationId xmlns:a16="http://schemas.microsoft.com/office/drawing/2014/main" id="{0727F85C-A313-C7E5-62E6-4CD984486B3F}"/>
              </a:ext>
            </a:extLst>
          </p:cNvPr>
          <p:cNvGrpSpPr/>
          <p:nvPr/>
        </p:nvGrpSpPr>
        <p:grpSpPr>
          <a:xfrm>
            <a:off x="4777739" y="1268244"/>
            <a:ext cx="4588967" cy="3309961"/>
            <a:chOff x="0" y="1335012"/>
            <a:chExt cx="4588967" cy="3309961"/>
          </a:xfrm>
        </p:grpSpPr>
        <p:grpSp>
          <p:nvGrpSpPr>
            <p:cNvPr id="4" name="Group 3">
              <a:extLst>
                <a:ext uri="{FF2B5EF4-FFF2-40B4-BE49-F238E27FC236}">
                  <a16:creationId xmlns:a16="http://schemas.microsoft.com/office/drawing/2014/main" id="{B77A37A0-D4CB-2334-F60C-F495AB8417FF}"/>
                </a:ext>
              </a:extLst>
            </p:cNvPr>
            <p:cNvGrpSpPr/>
            <p:nvPr/>
          </p:nvGrpSpPr>
          <p:grpSpPr>
            <a:xfrm>
              <a:off x="0" y="1335012"/>
              <a:ext cx="4588967" cy="3309961"/>
              <a:chOff x="200294" y="1350091"/>
              <a:chExt cx="4588967" cy="3309961"/>
            </a:xfrm>
          </p:grpSpPr>
          <p:grpSp>
            <p:nvGrpSpPr>
              <p:cNvPr id="6" name="Group 5">
                <a:extLst>
                  <a:ext uri="{FF2B5EF4-FFF2-40B4-BE49-F238E27FC236}">
                    <a16:creationId xmlns:a16="http://schemas.microsoft.com/office/drawing/2014/main" id="{E8717196-8E90-8D73-8961-1C82EF113664}"/>
                  </a:ext>
                </a:extLst>
              </p:cNvPr>
              <p:cNvGrpSpPr/>
              <p:nvPr/>
            </p:nvGrpSpPr>
            <p:grpSpPr>
              <a:xfrm>
                <a:off x="200294" y="1350091"/>
                <a:ext cx="4588967" cy="3309961"/>
                <a:chOff x="102296" y="511117"/>
                <a:chExt cx="6324533" cy="4333618"/>
              </a:xfrm>
            </p:grpSpPr>
            <p:grpSp>
              <p:nvGrpSpPr>
                <p:cNvPr id="9" name="Group 8">
                  <a:extLst>
                    <a:ext uri="{FF2B5EF4-FFF2-40B4-BE49-F238E27FC236}">
                      <a16:creationId xmlns:a16="http://schemas.microsoft.com/office/drawing/2014/main" id="{CEE930F3-EA5F-B1E8-47CE-3B9ECB5FD24C}"/>
                    </a:ext>
                  </a:extLst>
                </p:cNvPr>
                <p:cNvGrpSpPr/>
                <p:nvPr/>
              </p:nvGrpSpPr>
              <p:grpSpPr>
                <a:xfrm>
                  <a:off x="836132" y="692291"/>
                  <a:ext cx="4952051" cy="3613864"/>
                  <a:chOff x="4873502" y="1766761"/>
                  <a:chExt cx="3502129" cy="2555753"/>
                </a:xfrm>
              </p:grpSpPr>
              <p:cxnSp>
                <p:nvCxnSpPr>
                  <p:cNvPr id="16" name="Straight Arrow Connector 15">
                    <a:extLst>
                      <a:ext uri="{FF2B5EF4-FFF2-40B4-BE49-F238E27FC236}">
                        <a16:creationId xmlns:a16="http://schemas.microsoft.com/office/drawing/2014/main" id="{2719F2AC-5845-6DC3-3FE6-A8CE1BD5FE28}"/>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5313A53-91AD-9514-F616-D903CBA72F6D}"/>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9344780C-83B2-1C36-7043-CC0BBB21019A}"/>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7321F600-7D6B-9963-BDBB-C8C7C835EC8A}"/>
                          </a:ext>
                        </a:extLst>
                      </p14:cNvPr>
                      <p14:cNvContentPartPr/>
                      <p14:nvPr/>
                    </p14:nvContentPartPr>
                    <p14:xfrm>
                      <a:off x="6022834" y="3055225"/>
                      <a:ext cx="284" cy="284"/>
                    </p14:xfrm>
                  </p:contentPart>
                </mc:Choice>
                <mc:Fallback xmlns="">
                  <p:pic>
                    <p:nvPicPr>
                      <p:cNvPr id="19" name="Ink 18">
                        <a:extLst>
                          <a:ext uri="{FF2B5EF4-FFF2-40B4-BE49-F238E27FC236}">
                            <a16:creationId xmlns:a16="http://schemas.microsoft.com/office/drawing/2014/main" id="{3908BDDE-D86D-DA4C-605D-C6863346CE1E}"/>
                          </a:ext>
                        </a:extLst>
                      </p:cNvPr>
                      <p:cNvPicPr/>
                      <p:nvPr/>
                    </p:nvPicPr>
                    <p:blipFill>
                      <a:blip r:embed="rId3"/>
                      <a:stretch>
                        <a:fillRect/>
                      </a:stretch>
                    </p:blipFill>
                    <p:spPr>
                      <a:xfrm>
                        <a:off x="6008634" y="2970025"/>
                        <a:ext cx="28400" cy="170400"/>
                      </a:xfrm>
                      <a:prstGeom prst="rect">
                        <a:avLst/>
                      </a:prstGeom>
                    </p:spPr>
                  </p:pic>
                </mc:Fallback>
              </mc:AlternateContent>
              <p:cxnSp>
                <p:nvCxnSpPr>
                  <p:cNvPr id="20" name="Straight Connector 19">
                    <a:extLst>
                      <a:ext uri="{FF2B5EF4-FFF2-40B4-BE49-F238E27FC236}">
                        <a16:creationId xmlns:a16="http://schemas.microsoft.com/office/drawing/2014/main" id="{FD2F2AB7-C99A-4A20-F734-892F462D1F21}"/>
                      </a:ext>
                    </a:extLst>
                  </p:cNvPr>
                  <p:cNvCxnSpPr>
                    <a:cxnSpLocks/>
                  </p:cNvCxnSpPr>
                  <p:nvPr/>
                </p:nvCxnSpPr>
                <p:spPr>
                  <a:xfrm flipV="1">
                    <a:off x="4894889" y="2139492"/>
                    <a:ext cx="2644542" cy="20441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BA131CF-EBA4-23D9-75B3-A0444BF6AD9D}"/>
                      </a:ext>
                    </a:extLst>
                  </p:cNvPr>
                  <p:cNvCxnSpPr>
                    <a:cxnSpLocks/>
                  </p:cNvCxnSpPr>
                  <p:nvPr/>
                </p:nvCxnSpPr>
                <p:spPr>
                  <a:xfrm>
                    <a:off x="5225987" y="2139492"/>
                    <a:ext cx="2305361" cy="1909049"/>
                  </a:xfrm>
                  <a:prstGeom prst="line">
                    <a:avLst/>
                  </a:prstGeom>
                  <a:ln>
                    <a:solidFill>
                      <a:srgbClr val="0070C0"/>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773C543-C4E5-97DD-D5AB-576208995D2F}"/>
                      </a:ext>
                    </a:extLst>
                  </p:cNvPr>
                  <p:cNvCxnSpPr>
                    <a:cxnSpLocks/>
                  </p:cNvCxnSpPr>
                  <p:nvPr/>
                </p:nvCxnSpPr>
                <p:spPr>
                  <a:xfrm>
                    <a:off x="4918334" y="3044638"/>
                    <a:ext cx="1510955" cy="1251210"/>
                  </a:xfrm>
                  <a:prstGeom prst="line">
                    <a:avLst/>
                  </a:prstGeom>
                  <a:ln>
                    <a:solidFill>
                      <a:srgbClr val="006600"/>
                    </a:solidFill>
                    <a:prstDash val="sysDash"/>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E3B9A4F-4553-904A-0E85-031E379D9F02}"/>
                        </a:ext>
                      </a:extLst>
                    </p:cNvPr>
                    <p:cNvSpPr txBox="1"/>
                    <p:nvPr/>
                  </p:nvSpPr>
                  <p:spPr>
                    <a:xfrm>
                      <a:off x="148953" y="511117"/>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11" name="TextBox 10">
                      <a:extLst>
                        <a:ext uri="{FF2B5EF4-FFF2-40B4-BE49-F238E27FC236}">
                          <a16:creationId xmlns:a16="http://schemas.microsoft.com/office/drawing/2014/main" id="{54903A4D-EE2F-E9F2-8D07-642D0156DB6B}"/>
                        </a:ext>
                      </a:extLst>
                    </p:cNvPr>
                    <p:cNvSpPr txBox="1">
                      <a:spLocks noRot="1" noChangeAspect="1" noMove="1" noResize="1" noEditPoints="1" noAdjustHandles="1" noChangeArrowheads="1" noChangeShapeType="1" noTextEdit="1"/>
                    </p:cNvSpPr>
                    <p:nvPr/>
                  </p:nvSpPr>
                  <p:spPr>
                    <a:xfrm>
                      <a:off x="148953" y="511117"/>
                      <a:ext cx="996156" cy="7232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5F71B6-3BE9-D64E-7D2B-E4E20378A0AE}"/>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2" name="TextBox 11">
                      <a:extLst>
                        <a:ext uri="{FF2B5EF4-FFF2-40B4-BE49-F238E27FC236}">
                          <a16:creationId xmlns:a16="http://schemas.microsoft.com/office/drawing/2014/main" id="{3F3CF4A8-64B1-2EAC-BE05-B3EA7399C46D}"/>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C8A8D1-949E-4221-19D2-FA86B1B1078C}"/>
                        </a:ext>
                      </a:extLst>
                    </p:cNvPr>
                    <p:cNvSpPr txBox="1"/>
                    <p:nvPr/>
                  </p:nvSpPr>
                  <p:spPr>
                    <a:xfrm>
                      <a:off x="102296" y="2624167"/>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0" name="TextBox 19">
                      <a:extLst>
                        <a:ext uri="{FF2B5EF4-FFF2-40B4-BE49-F238E27FC236}">
                          <a16:creationId xmlns:a16="http://schemas.microsoft.com/office/drawing/2014/main" id="{DCF71F16-4A7D-755E-B467-70C7648156A1}"/>
                        </a:ext>
                      </a:extLst>
                    </p:cNvPr>
                    <p:cNvSpPr txBox="1">
                      <a:spLocks noRot="1" noChangeAspect="1" noMove="1" noResize="1" noEditPoints="1" noAdjustHandles="1" noChangeArrowheads="1" noChangeShapeType="1" noTextEdit="1"/>
                    </p:cNvSpPr>
                    <p:nvPr/>
                  </p:nvSpPr>
                  <p:spPr>
                    <a:xfrm>
                      <a:off x="102296" y="2624167"/>
                      <a:ext cx="996156" cy="483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E7D15E1-4A9A-0370-4B68-485310A2ABF3}"/>
                        </a:ext>
                      </a:extLst>
                    </p:cNvPr>
                    <p:cNvSpPr txBox="1"/>
                    <p:nvPr/>
                  </p:nvSpPr>
                  <p:spPr>
                    <a:xfrm>
                      <a:off x="1963624" y="4306156"/>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F95378AF-5BE6-C73F-BE54-BC8F75F6BB40}"/>
                        </a:ext>
                      </a:extLst>
                    </p:cNvPr>
                    <p:cNvSpPr txBox="1">
                      <a:spLocks noRot="1" noChangeAspect="1" noMove="1" noResize="1" noEditPoints="1" noAdjustHandles="1" noChangeArrowheads="1" noChangeShapeType="1" noTextEdit="1"/>
                    </p:cNvSpPr>
                    <p:nvPr/>
                  </p:nvSpPr>
                  <p:spPr>
                    <a:xfrm>
                      <a:off x="1963624" y="4306156"/>
                      <a:ext cx="996156" cy="483554"/>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6235EED-16E2-A8E4-3319-58540F65764A}"/>
                        </a:ext>
                      </a:extLst>
                    </p:cNvPr>
                    <p:cNvSpPr txBox="1"/>
                    <p:nvPr/>
                  </p:nvSpPr>
                  <p:spPr>
                    <a:xfrm>
                      <a:off x="4343945" y="831064"/>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m:t>
                                </m:r>
                              </m:sub>
                            </m:sSub>
                          </m:oMath>
                        </m:oMathPara>
                      </a14:m>
                      <a:endParaRPr lang="en-US" dirty="0"/>
                    </a:p>
                  </p:txBody>
                </p:sp>
              </mc:Choice>
              <mc:Fallback xmlns="">
                <p:sp>
                  <p:nvSpPr>
                    <p:cNvPr id="22" name="TextBox 21">
                      <a:extLst>
                        <a:ext uri="{FF2B5EF4-FFF2-40B4-BE49-F238E27FC236}">
                          <a16:creationId xmlns:a16="http://schemas.microsoft.com/office/drawing/2014/main" id="{AA467E75-02B5-07BE-78A8-88116B5ACE6A}"/>
                        </a:ext>
                      </a:extLst>
                    </p:cNvPr>
                    <p:cNvSpPr txBox="1">
                      <a:spLocks noRot="1" noChangeAspect="1" noMove="1" noResize="1" noEditPoints="1" noAdjustHandles="1" noChangeArrowheads="1" noChangeShapeType="1" noTextEdit="1"/>
                    </p:cNvSpPr>
                    <p:nvPr/>
                  </p:nvSpPr>
                  <p:spPr>
                    <a:xfrm>
                      <a:off x="4343945" y="831064"/>
                      <a:ext cx="996156" cy="483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8F78B6C-54B3-7F40-E6EA-8645DD463A7C}"/>
                        </a:ext>
                      </a:extLst>
                    </p:cNvPr>
                    <p:cNvSpPr txBox="1"/>
                    <p:nvPr/>
                  </p:nvSpPr>
                  <p:spPr>
                    <a:xfrm>
                      <a:off x="3795871" y="387970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sub>
                            </m:sSub>
                          </m:oMath>
                        </m:oMathPara>
                      </a14:m>
                      <a:endParaRPr lang="en-US" dirty="0"/>
                    </a:p>
                  </p:txBody>
                </p:sp>
              </mc:Choice>
              <mc:Fallback xmlns="">
                <p:sp>
                  <p:nvSpPr>
                    <p:cNvPr id="15" name="TextBox 14">
                      <a:extLst>
                        <a:ext uri="{FF2B5EF4-FFF2-40B4-BE49-F238E27FC236}">
                          <a16:creationId xmlns:a16="http://schemas.microsoft.com/office/drawing/2014/main" id="{A8F78B6C-54B3-7F40-E6EA-8645DD463A7C}"/>
                        </a:ext>
                      </a:extLst>
                    </p:cNvPr>
                    <p:cNvSpPr txBox="1">
                      <a:spLocks noRot="1" noChangeAspect="1" noMove="1" noResize="1" noEditPoints="1" noAdjustHandles="1" noChangeArrowheads="1" noChangeShapeType="1" noTextEdit="1"/>
                    </p:cNvSpPr>
                    <p:nvPr/>
                  </p:nvSpPr>
                  <p:spPr>
                    <a:xfrm>
                      <a:off x="3795871" y="3879709"/>
                      <a:ext cx="996156" cy="483554"/>
                    </a:xfrm>
                    <a:prstGeom prst="rect">
                      <a:avLst/>
                    </a:prstGeom>
                    <a:blipFill>
                      <a:blip r:embed="rId9"/>
                      <a:stretch>
                        <a:fillRect b="-1639"/>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AA6FDBCD-E759-D982-6A18-280A8E4686B7}"/>
                  </a:ext>
                </a:extLst>
              </p:cNvPr>
              <p:cNvCxnSpPr>
                <a:cxnSpLocks/>
              </p:cNvCxnSpPr>
              <p:nvPr/>
            </p:nvCxnSpPr>
            <p:spPr>
              <a:xfrm flipV="1">
                <a:off x="1885234" y="3189377"/>
                <a:ext cx="0" cy="10593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0FC2540-ABDF-0E54-A4A8-342DE1D45AD3}"/>
                  </a:ext>
                </a:extLst>
              </p:cNvPr>
              <p:cNvCxnSpPr>
                <a:cxnSpLocks/>
              </p:cNvCxnSpPr>
              <p:nvPr/>
            </p:nvCxnSpPr>
            <p:spPr>
              <a:xfrm>
                <a:off x="754696" y="3189377"/>
                <a:ext cx="1157541"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a:extLst>
                <a:ext uri="{FF2B5EF4-FFF2-40B4-BE49-F238E27FC236}">
                  <a16:creationId xmlns:a16="http://schemas.microsoft.com/office/drawing/2014/main" id="{FE936E5F-095B-69A2-E3C3-C427B59EF810}"/>
                </a:ext>
              </a:extLst>
            </p:cNvPr>
            <p:cNvCxnSpPr>
              <a:cxnSpLocks/>
            </p:cNvCxnSpPr>
            <p:nvPr/>
          </p:nvCxnSpPr>
          <p:spPr>
            <a:xfrm flipV="1">
              <a:off x="1191868" y="2484170"/>
              <a:ext cx="248154" cy="248154"/>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658A868B-8249-CC90-3756-66C00EB29316}"/>
                </a:ext>
              </a:extLst>
            </p:cNvPr>
            <p:cNvCxnSpPr>
              <a:cxnSpLocks/>
            </p:cNvCxnSpPr>
            <p:nvPr/>
          </p:nvCxnSpPr>
          <p:spPr>
            <a:xfrm flipH="1">
              <a:off x="1993842" y="3703955"/>
              <a:ext cx="269787" cy="294354"/>
            </a:xfrm>
            <a:prstGeom prst="straightConnector1">
              <a:avLst/>
            </a:prstGeom>
            <a:ln>
              <a:solidFill>
                <a:srgbClr val="0066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5311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Labor and Technological Innovation</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82713"/>
            <a:ext cx="8950561" cy="307777"/>
          </a:xfrm>
          <a:prstGeom prst="rect">
            <a:avLst/>
          </a:prstGeom>
          <a:noFill/>
        </p:spPr>
        <p:txBody>
          <a:bodyPr wrap="square">
            <a:spAutoFit/>
          </a:bodyPr>
          <a:lstStyle/>
          <a:p>
            <a:pPr>
              <a:spcBef>
                <a:spcPts val="1200"/>
              </a:spcBef>
              <a:spcAft>
                <a:spcPts val="600"/>
              </a:spcAft>
            </a:pPr>
            <a:r>
              <a:rPr lang="en-US" sz="1400" dirty="0"/>
              <a:t>If technology is a complement, then technological improvements lead to higher labor productivity. </a:t>
            </a:r>
          </a:p>
        </p:txBody>
      </p:sp>
      <p:sp>
        <p:nvSpPr>
          <p:cNvPr id="5" name="TextBox 4">
            <a:extLst>
              <a:ext uri="{FF2B5EF4-FFF2-40B4-BE49-F238E27FC236}">
                <a16:creationId xmlns:a16="http://schemas.microsoft.com/office/drawing/2014/main" id="{D74955E4-79E2-3CEB-9AE2-A7F168F5FDBD}"/>
              </a:ext>
            </a:extLst>
          </p:cNvPr>
          <p:cNvSpPr txBox="1"/>
          <p:nvPr/>
        </p:nvSpPr>
        <p:spPr>
          <a:xfrm>
            <a:off x="4744919" y="1763836"/>
            <a:ext cx="4246680" cy="161582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Each big technological improvement has led to an increase in the total productivity of the economy. </a:t>
            </a:r>
          </a:p>
          <a:p>
            <a:pPr marL="285750" indent="-285750">
              <a:spcBef>
                <a:spcPts val="1200"/>
              </a:spcBef>
              <a:spcAft>
                <a:spcPts val="600"/>
              </a:spcAft>
              <a:buFont typeface="Arial" panose="020B0604020202020204" pitchFamily="34" charset="0"/>
              <a:buChar char="•"/>
            </a:pPr>
            <a:r>
              <a:rPr lang="en-US" sz="1400" dirty="0"/>
              <a:t>The last big example: the internet. The internet changed the game of how things are produced and sold in the economy. </a:t>
            </a:r>
          </a:p>
        </p:txBody>
      </p:sp>
      <p:sp>
        <p:nvSpPr>
          <p:cNvPr id="24" name="TextBox 23">
            <a:extLst>
              <a:ext uri="{FF2B5EF4-FFF2-40B4-BE49-F238E27FC236}">
                <a16:creationId xmlns:a16="http://schemas.microsoft.com/office/drawing/2014/main" id="{F52519C4-470C-A425-3C72-CD8287C80689}"/>
              </a:ext>
            </a:extLst>
          </p:cNvPr>
          <p:cNvSpPr txBox="1"/>
          <p:nvPr/>
        </p:nvSpPr>
        <p:spPr>
          <a:xfrm>
            <a:off x="152401" y="4317002"/>
            <a:ext cx="7202805" cy="276999"/>
          </a:xfrm>
          <a:prstGeom prst="rect">
            <a:avLst/>
          </a:prstGeom>
          <a:noFill/>
        </p:spPr>
        <p:txBody>
          <a:bodyPr wrap="square">
            <a:spAutoFit/>
          </a:bodyPr>
          <a:lstStyle/>
          <a:p>
            <a:r>
              <a:rPr lang="en-US" sz="1200" dirty="0">
                <a:hlinkClick r:id="rId2"/>
              </a:rPr>
              <a:t>https://ourworldindata.org/</a:t>
            </a:r>
            <a:r>
              <a:rPr lang="en-US" sz="1200" dirty="0" err="1">
                <a:hlinkClick r:id="rId2"/>
              </a:rPr>
              <a:t>grapher</a:t>
            </a:r>
            <a:r>
              <a:rPr lang="en-US" sz="1200" dirty="0">
                <a:hlinkClick r:id="rId2"/>
              </a:rPr>
              <a:t>/</a:t>
            </a:r>
            <a:r>
              <a:rPr lang="en-US" sz="1200" dirty="0" err="1">
                <a:hlinkClick r:id="rId2"/>
              </a:rPr>
              <a:t>world-gdp-over-the-last-two-millennia?yScale</a:t>
            </a:r>
            <a:r>
              <a:rPr lang="en-US" sz="1200" dirty="0">
                <a:hlinkClick r:id="rId2"/>
              </a:rPr>
              <a:t>=</a:t>
            </a:r>
            <a:r>
              <a:rPr lang="en-US" sz="1200" dirty="0" err="1">
                <a:hlinkClick r:id="rId2"/>
              </a:rPr>
              <a:t>log&amp;time</a:t>
            </a:r>
            <a:r>
              <a:rPr lang="en-US" sz="1200" dirty="0">
                <a:hlinkClick r:id="rId2"/>
              </a:rPr>
              <a:t>=1000..2015</a:t>
            </a:r>
            <a:r>
              <a:rPr lang="en-US" sz="1200" dirty="0"/>
              <a:t> </a:t>
            </a:r>
          </a:p>
        </p:txBody>
      </p:sp>
      <p:pic>
        <p:nvPicPr>
          <p:cNvPr id="26" name="Picture 25">
            <a:extLst>
              <a:ext uri="{FF2B5EF4-FFF2-40B4-BE49-F238E27FC236}">
                <a16:creationId xmlns:a16="http://schemas.microsoft.com/office/drawing/2014/main" id="{C18A3964-36A9-E04D-E45A-D4202944DECF}"/>
              </a:ext>
            </a:extLst>
          </p:cNvPr>
          <p:cNvPicPr>
            <a:picLocks noChangeAspect="1"/>
          </p:cNvPicPr>
          <p:nvPr/>
        </p:nvPicPr>
        <p:blipFill>
          <a:blip r:embed="rId3"/>
          <a:stretch>
            <a:fillRect/>
          </a:stretch>
        </p:blipFill>
        <p:spPr>
          <a:xfrm>
            <a:off x="152401" y="1042010"/>
            <a:ext cx="4483904" cy="3169656"/>
          </a:xfrm>
          <a:prstGeom prst="rect">
            <a:avLst/>
          </a:prstGeom>
        </p:spPr>
      </p:pic>
    </p:spTree>
    <p:extLst>
      <p:ext uri="{BB962C8B-B14F-4D97-AF65-F5344CB8AC3E}">
        <p14:creationId xmlns:p14="http://schemas.microsoft.com/office/powerpoint/2010/main" val="8764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Labor and Technological Innovation</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82713"/>
            <a:ext cx="8950561" cy="307777"/>
          </a:xfrm>
          <a:prstGeom prst="rect">
            <a:avLst/>
          </a:prstGeom>
          <a:noFill/>
        </p:spPr>
        <p:txBody>
          <a:bodyPr wrap="square">
            <a:spAutoFit/>
          </a:bodyPr>
          <a:lstStyle/>
          <a:p>
            <a:pPr>
              <a:spcBef>
                <a:spcPts val="1200"/>
              </a:spcBef>
              <a:spcAft>
                <a:spcPts val="600"/>
              </a:spcAft>
            </a:pPr>
            <a:r>
              <a:rPr lang="en-US" sz="1400" dirty="0"/>
              <a:t>Labor productivity is also related to workers’ abilities to exploit technology.  </a:t>
            </a:r>
            <a:endParaRPr lang="en-US" sz="1400" b="1" dirty="0"/>
          </a:p>
        </p:txBody>
      </p:sp>
      <p:sp>
        <p:nvSpPr>
          <p:cNvPr id="5" name="TextBox 4">
            <a:extLst>
              <a:ext uri="{FF2B5EF4-FFF2-40B4-BE49-F238E27FC236}">
                <a16:creationId xmlns:a16="http://schemas.microsoft.com/office/drawing/2014/main" id="{D74955E4-79E2-3CEB-9AE2-A7F168F5FDBD}"/>
              </a:ext>
            </a:extLst>
          </p:cNvPr>
          <p:cNvSpPr txBox="1"/>
          <p:nvPr/>
        </p:nvSpPr>
        <p:spPr>
          <a:xfrm>
            <a:off x="213360" y="1233666"/>
            <a:ext cx="8833920" cy="2954655"/>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u="sng" dirty="0"/>
              <a:t>Example: </a:t>
            </a:r>
            <a:r>
              <a:rPr lang="en-US" sz="1400" dirty="0"/>
              <a:t>suppose you are looking to hire one new policy analyst for your team. You have two candidates that just got out of college (same degree). </a:t>
            </a:r>
          </a:p>
          <a:p>
            <a:pPr marL="285750" indent="-285750">
              <a:spcBef>
                <a:spcPts val="1200"/>
              </a:spcBef>
              <a:spcAft>
                <a:spcPts val="600"/>
              </a:spcAft>
              <a:buFont typeface="Arial" panose="020B0604020202020204" pitchFamily="34" charset="0"/>
              <a:buChar char="•"/>
            </a:pPr>
            <a:r>
              <a:rPr lang="en-US" sz="1400" u="sng" dirty="0"/>
              <a:t>The catch:</a:t>
            </a:r>
            <a:r>
              <a:rPr lang="en-US" sz="1400" dirty="0"/>
              <a:t> one candidate is proficient in programming, so she knows how to write programs that automatically create policy reports. </a:t>
            </a:r>
          </a:p>
          <a:p>
            <a:pPr marL="285750" indent="-285750">
              <a:spcBef>
                <a:spcPts val="1200"/>
              </a:spcBef>
              <a:spcAft>
                <a:spcPts val="600"/>
              </a:spcAft>
              <a:buFont typeface="Arial" panose="020B0604020202020204" pitchFamily="34" charset="0"/>
              <a:buChar char="•"/>
            </a:pPr>
            <a:r>
              <a:rPr lang="en-US" sz="1400" dirty="0"/>
              <a:t>If you measure their productivity by number of policy reports generated each month, who should you hire? </a:t>
            </a:r>
            <a:endParaRPr lang="en-US" sz="1400" u="sng" dirty="0"/>
          </a:p>
          <a:p>
            <a:pPr marL="285750" indent="-285750">
              <a:spcBef>
                <a:spcPts val="1200"/>
              </a:spcBef>
              <a:spcAft>
                <a:spcPts val="600"/>
              </a:spcAft>
              <a:buFont typeface="Arial" panose="020B0604020202020204" pitchFamily="34" charset="0"/>
              <a:buChar char="•"/>
            </a:pPr>
            <a:r>
              <a:rPr lang="en-US" sz="1400" dirty="0"/>
              <a:t>Some skills are useful across industries. Recall firm’s WTP depends on worker’s skills. </a:t>
            </a:r>
          </a:p>
          <a:p>
            <a:pPr marL="285750" indent="-285750">
              <a:spcBef>
                <a:spcPts val="1200"/>
              </a:spcBef>
              <a:spcAft>
                <a:spcPts val="600"/>
              </a:spcAft>
              <a:buFont typeface="Arial" panose="020B0604020202020204" pitchFamily="34" charset="0"/>
              <a:buChar char="•"/>
            </a:pPr>
            <a:r>
              <a:rPr lang="en-US" sz="1400" u="sng" dirty="0"/>
              <a:t>Silicon Valley example: </a:t>
            </a:r>
            <a:r>
              <a:rPr lang="en-US" sz="1400" dirty="0"/>
              <a:t>why do workers in high-tech firms perceive such high wages? High-tech companies can produce large quantities of output with few staff. Moreover, the goods being produced observe a relatively large price in their own market. </a:t>
            </a:r>
          </a:p>
        </p:txBody>
      </p:sp>
    </p:spTree>
    <p:extLst>
      <p:ext uri="{BB962C8B-B14F-4D97-AF65-F5344CB8AC3E}">
        <p14:creationId xmlns:p14="http://schemas.microsoft.com/office/powerpoint/2010/main" val="231467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5114F718-975A-DE19-EB17-7D0B09BAE8B9}"/>
              </a:ext>
            </a:extLst>
          </p:cNvPr>
          <p:cNvSpPr/>
          <p:nvPr/>
        </p:nvSpPr>
        <p:spPr>
          <a:xfrm rot="5400000">
            <a:off x="1022442" y="2922727"/>
            <a:ext cx="799886" cy="478483"/>
          </a:xfrm>
          <a:prstGeom prst="triangle">
            <a:avLst>
              <a:gd name="adj" fmla="val 50922"/>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Labor Taxation</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81024"/>
            <a:ext cx="8950561" cy="523220"/>
          </a:xfrm>
          <a:prstGeom prst="rect">
            <a:avLst/>
          </a:prstGeom>
          <a:noFill/>
        </p:spPr>
        <p:txBody>
          <a:bodyPr wrap="square">
            <a:spAutoFit/>
          </a:bodyPr>
          <a:lstStyle/>
          <a:p>
            <a:pPr>
              <a:spcBef>
                <a:spcPts val="1200"/>
              </a:spcBef>
              <a:spcAft>
                <a:spcPts val="600"/>
              </a:spcAft>
            </a:pPr>
            <a:r>
              <a:rPr lang="en-US" sz="1400" dirty="0"/>
              <a:t>Labor is one of the most heavily taxed goods in the economy, and one of the main revenue sources for the government. </a:t>
            </a:r>
            <a:endParaRPr lang="en-US" sz="1400" b="1" dirty="0"/>
          </a:p>
        </p:txBody>
      </p:sp>
      <p:grpSp>
        <p:nvGrpSpPr>
          <p:cNvPr id="24" name="Group 23">
            <a:extLst>
              <a:ext uri="{FF2B5EF4-FFF2-40B4-BE49-F238E27FC236}">
                <a16:creationId xmlns:a16="http://schemas.microsoft.com/office/drawing/2014/main" id="{FC6CFD43-1FD5-0EDA-03A9-D9961FB46559}"/>
              </a:ext>
            </a:extLst>
          </p:cNvPr>
          <p:cNvGrpSpPr/>
          <p:nvPr/>
        </p:nvGrpSpPr>
        <p:grpSpPr>
          <a:xfrm>
            <a:off x="-44597" y="1335012"/>
            <a:ext cx="4633564" cy="3309961"/>
            <a:chOff x="155697" y="1350091"/>
            <a:chExt cx="4633564" cy="3309961"/>
          </a:xfrm>
        </p:grpSpPr>
        <p:grpSp>
          <p:nvGrpSpPr>
            <p:cNvPr id="9" name="Group 8">
              <a:extLst>
                <a:ext uri="{FF2B5EF4-FFF2-40B4-BE49-F238E27FC236}">
                  <a16:creationId xmlns:a16="http://schemas.microsoft.com/office/drawing/2014/main" id="{E6679620-2433-EA5E-537E-CD09E67AE198}"/>
                </a:ext>
              </a:extLst>
            </p:cNvPr>
            <p:cNvGrpSpPr/>
            <p:nvPr/>
          </p:nvGrpSpPr>
          <p:grpSpPr>
            <a:xfrm>
              <a:off x="155697" y="1350091"/>
              <a:ext cx="4633564" cy="3309961"/>
              <a:chOff x="40832" y="511117"/>
              <a:chExt cx="6385997" cy="4333618"/>
            </a:xfrm>
          </p:grpSpPr>
          <p:grpSp>
            <p:nvGrpSpPr>
              <p:cNvPr id="10" name="Group 9">
                <a:extLst>
                  <a:ext uri="{FF2B5EF4-FFF2-40B4-BE49-F238E27FC236}">
                    <a16:creationId xmlns:a16="http://schemas.microsoft.com/office/drawing/2014/main" id="{6B73C4AA-469A-15DE-28E8-573FB8807EDA}"/>
                  </a:ext>
                </a:extLst>
              </p:cNvPr>
              <p:cNvGrpSpPr/>
              <p:nvPr/>
            </p:nvGrpSpPr>
            <p:grpSpPr>
              <a:xfrm>
                <a:off x="836132" y="692291"/>
                <a:ext cx="4952051" cy="3613864"/>
                <a:chOff x="4873502" y="1766761"/>
                <a:chExt cx="3502129" cy="2555753"/>
              </a:xfrm>
            </p:grpSpPr>
            <p:cxnSp>
              <p:nvCxnSpPr>
                <p:cNvPr id="16" name="Straight Arrow Connector 15">
                  <a:extLst>
                    <a:ext uri="{FF2B5EF4-FFF2-40B4-BE49-F238E27FC236}">
                      <a16:creationId xmlns:a16="http://schemas.microsoft.com/office/drawing/2014/main" id="{34D148D5-C870-5BB6-3BC2-65C4BB632B9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5CA211A-7904-1D6E-7D55-D1F2BB0C21D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C576981-BFF3-3EFD-BB89-76889948FB94}"/>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3908BDDE-D86D-DA4C-605D-C6863346CE1E}"/>
                        </a:ext>
                      </a:extLst>
                    </p14:cNvPr>
                    <p14:cNvContentPartPr/>
                    <p14:nvPr/>
                  </p14:nvContentPartPr>
                  <p14:xfrm>
                    <a:off x="6022834" y="3055225"/>
                    <a:ext cx="284" cy="284"/>
                  </p14:xfrm>
                </p:contentPart>
              </mc:Choice>
              <mc:Fallback xmlns="">
                <p:pic>
                  <p:nvPicPr>
                    <p:cNvPr id="19" name="Ink 18">
                      <a:extLst>
                        <a:ext uri="{FF2B5EF4-FFF2-40B4-BE49-F238E27FC236}">
                          <a16:creationId xmlns:a16="http://schemas.microsoft.com/office/drawing/2014/main" id="{3908BDDE-D86D-DA4C-605D-C6863346CE1E}"/>
                        </a:ext>
                      </a:extLst>
                    </p:cNvPr>
                    <p:cNvPicPr/>
                    <p:nvPr/>
                  </p:nvPicPr>
                  <p:blipFill>
                    <a:blip r:embed="rId3"/>
                    <a:stretch>
                      <a:fillRect/>
                    </a:stretch>
                  </p:blipFill>
                  <p:spPr>
                    <a:xfrm>
                      <a:off x="6008634" y="2970025"/>
                      <a:ext cx="28400" cy="170400"/>
                    </a:xfrm>
                    <a:prstGeom prst="rect">
                      <a:avLst/>
                    </a:prstGeom>
                  </p:spPr>
                </p:pic>
              </mc:Fallback>
            </mc:AlternateContent>
            <p:cxnSp>
              <p:nvCxnSpPr>
                <p:cNvPr id="4" name="Straight Connector 3">
                  <a:extLst>
                    <a:ext uri="{FF2B5EF4-FFF2-40B4-BE49-F238E27FC236}">
                      <a16:creationId xmlns:a16="http://schemas.microsoft.com/office/drawing/2014/main" id="{4EEEC72A-244F-9E28-CB8C-B00C42840EA2}"/>
                    </a:ext>
                  </a:extLst>
                </p:cNvPr>
                <p:cNvCxnSpPr>
                  <a:cxnSpLocks/>
                </p:cNvCxnSpPr>
                <p:nvPr/>
              </p:nvCxnSpPr>
              <p:spPr>
                <a:xfrm flipV="1">
                  <a:off x="4894889" y="2139492"/>
                  <a:ext cx="2644542" cy="20441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4903A4D-EE2F-E9F2-8D07-642D0156DB6B}"/>
                      </a:ext>
                    </a:extLst>
                  </p:cNvPr>
                  <p:cNvSpPr txBox="1"/>
                  <p:nvPr/>
                </p:nvSpPr>
                <p:spPr>
                  <a:xfrm>
                    <a:off x="148953" y="511117"/>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11" name="TextBox 10">
                    <a:extLst>
                      <a:ext uri="{FF2B5EF4-FFF2-40B4-BE49-F238E27FC236}">
                        <a16:creationId xmlns:a16="http://schemas.microsoft.com/office/drawing/2014/main" id="{54903A4D-EE2F-E9F2-8D07-642D0156DB6B}"/>
                      </a:ext>
                    </a:extLst>
                  </p:cNvPr>
                  <p:cNvSpPr txBox="1">
                    <a:spLocks noRot="1" noChangeAspect="1" noMove="1" noResize="1" noEditPoints="1" noAdjustHandles="1" noChangeArrowheads="1" noChangeShapeType="1" noTextEdit="1"/>
                  </p:cNvSpPr>
                  <p:nvPr/>
                </p:nvSpPr>
                <p:spPr>
                  <a:xfrm>
                    <a:off x="148953" y="511117"/>
                    <a:ext cx="996156" cy="7232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3CF4A8-64B1-2EAC-BE05-B3EA7399C46D}"/>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2" name="TextBox 11">
                    <a:extLst>
                      <a:ext uri="{FF2B5EF4-FFF2-40B4-BE49-F238E27FC236}">
                        <a16:creationId xmlns:a16="http://schemas.microsoft.com/office/drawing/2014/main" id="{3F3CF4A8-64B1-2EAC-BE05-B3EA7399C46D}"/>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F71F16-4A7D-755E-B467-70C7648156A1}"/>
                      </a:ext>
                    </a:extLst>
                  </p:cNvPr>
                  <p:cNvSpPr txBox="1"/>
                  <p:nvPr/>
                </p:nvSpPr>
                <p:spPr>
                  <a:xfrm>
                    <a:off x="79660" y="201566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𝑑</m:t>
                              </m:r>
                            </m:sub>
                          </m:sSub>
                        </m:oMath>
                      </m:oMathPara>
                    </a14:m>
                    <a:endParaRPr lang="en-US" dirty="0"/>
                  </a:p>
                </p:txBody>
              </p:sp>
            </mc:Choice>
            <mc:Fallback xmlns="">
              <p:sp>
                <p:nvSpPr>
                  <p:cNvPr id="20" name="TextBox 19">
                    <a:extLst>
                      <a:ext uri="{FF2B5EF4-FFF2-40B4-BE49-F238E27FC236}">
                        <a16:creationId xmlns:a16="http://schemas.microsoft.com/office/drawing/2014/main" id="{DCF71F16-4A7D-755E-B467-70C7648156A1}"/>
                      </a:ext>
                    </a:extLst>
                  </p:cNvPr>
                  <p:cNvSpPr txBox="1">
                    <a:spLocks noRot="1" noChangeAspect="1" noMove="1" noResize="1" noEditPoints="1" noAdjustHandles="1" noChangeArrowheads="1" noChangeShapeType="1" noTextEdit="1"/>
                  </p:cNvSpPr>
                  <p:nvPr/>
                </p:nvSpPr>
                <p:spPr>
                  <a:xfrm>
                    <a:off x="79660" y="2015669"/>
                    <a:ext cx="996156" cy="483554"/>
                  </a:xfrm>
                  <a:prstGeom prst="rect">
                    <a:avLst/>
                  </a:prstGeom>
                  <a:blipFill>
                    <a:blip r:embed="rId6"/>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95378AF-5BE6-C73F-BE54-BC8F75F6BB40}"/>
                      </a:ext>
                    </a:extLst>
                  </p:cNvPr>
                  <p:cNvSpPr txBox="1"/>
                  <p:nvPr/>
                </p:nvSpPr>
                <p:spPr>
                  <a:xfrm>
                    <a:off x="1963624" y="4306156"/>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F95378AF-5BE6-C73F-BE54-BC8F75F6BB40}"/>
                      </a:ext>
                    </a:extLst>
                  </p:cNvPr>
                  <p:cNvSpPr txBox="1">
                    <a:spLocks noRot="1" noChangeAspect="1" noMove="1" noResize="1" noEditPoints="1" noAdjustHandles="1" noChangeArrowheads="1" noChangeShapeType="1" noTextEdit="1"/>
                  </p:cNvSpPr>
                  <p:nvPr/>
                </p:nvSpPr>
                <p:spPr>
                  <a:xfrm>
                    <a:off x="1963624" y="4306156"/>
                    <a:ext cx="996156" cy="483554"/>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467E75-02B5-07BE-78A8-88116B5ACE6A}"/>
                      </a:ext>
                    </a:extLst>
                  </p:cNvPr>
                  <p:cNvSpPr txBox="1"/>
                  <p:nvPr/>
                </p:nvSpPr>
                <p:spPr>
                  <a:xfrm>
                    <a:off x="4343945" y="831064"/>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m:t>
                              </m:r>
                            </m:sub>
                          </m:sSub>
                        </m:oMath>
                      </m:oMathPara>
                    </a14:m>
                    <a:endParaRPr lang="en-US" dirty="0"/>
                  </a:p>
                </p:txBody>
              </p:sp>
            </mc:Choice>
            <mc:Fallback xmlns="">
              <p:sp>
                <p:nvSpPr>
                  <p:cNvPr id="22" name="TextBox 21">
                    <a:extLst>
                      <a:ext uri="{FF2B5EF4-FFF2-40B4-BE49-F238E27FC236}">
                        <a16:creationId xmlns:a16="http://schemas.microsoft.com/office/drawing/2014/main" id="{AA467E75-02B5-07BE-78A8-88116B5ACE6A}"/>
                      </a:ext>
                    </a:extLst>
                  </p:cNvPr>
                  <p:cNvSpPr txBox="1">
                    <a:spLocks noRot="1" noChangeAspect="1" noMove="1" noResize="1" noEditPoints="1" noAdjustHandles="1" noChangeArrowheads="1" noChangeShapeType="1" noTextEdit="1"/>
                  </p:cNvSpPr>
                  <p:nvPr/>
                </p:nvSpPr>
                <p:spPr>
                  <a:xfrm>
                    <a:off x="4343945" y="831064"/>
                    <a:ext cx="996156" cy="483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5D2AFAF-7CFB-369E-D057-05BD51C7B4B3}"/>
                      </a:ext>
                    </a:extLst>
                  </p:cNvPr>
                  <p:cNvSpPr txBox="1"/>
                  <p:nvPr/>
                </p:nvSpPr>
                <p:spPr>
                  <a:xfrm>
                    <a:off x="3795871" y="387970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sub>
                          </m:sSub>
                        </m:oMath>
                      </m:oMathPara>
                    </a14:m>
                    <a:endParaRPr lang="en-US" dirty="0"/>
                  </a:p>
                </p:txBody>
              </p:sp>
            </mc:Choice>
            <mc:Fallback xmlns="">
              <p:sp>
                <p:nvSpPr>
                  <p:cNvPr id="23" name="TextBox 22">
                    <a:extLst>
                      <a:ext uri="{FF2B5EF4-FFF2-40B4-BE49-F238E27FC236}">
                        <a16:creationId xmlns:a16="http://schemas.microsoft.com/office/drawing/2014/main" id="{35D2AFAF-7CFB-369E-D057-05BD51C7B4B3}"/>
                      </a:ext>
                    </a:extLst>
                  </p:cNvPr>
                  <p:cNvSpPr txBox="1">
                    <a:spLocks noRot="1" noChangeAspect="1" noMove="1" noResize="1" noEditPoints="1" noAdjustHandles="1" noChangeArrowheads="1" noChangeShapeType="1" noTextEdit="1"/>
                  </p:cNvSpPr>
                  <p:nvPr/>
                </p:nvSpPr>
                <p:spPr>
                  <a:xfrm>
                    <a:off x="3795871" y="3879709"/>
                    <a:ext cx="996156" cy="483554"/>
                  </a:xfrm>
                  <a:prstGeom prst="rect">
                    <a:avLst/>
                  </a:prstGeom>
                  <a:blipFill>
                    <a:blip r:embed="rId9"/>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FA1914F-8684-E793-AB07-8A3D2E915EF7}"/>
                      </a:ext>
                    </a:extLst>
                  </p:cNvPr>
                  <p:cNvSpPr txBox="1"/>
                  <p:nvPr/>
                </p:nvSpPr>
                <p:spPr>
                  <a:xfrm>
                    <a:off x="40832" y="309589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𝑠</m:t>
                              </m:r>
                            </m:sub>
                          </m:sSub>
                        </m:oMath>
                      </m:oMathPara>
                    </a14:m>
                    <a:endParaRPr lang="en-US" dirty="0"/>
                  </a:p>
                </p:txBody>
              </p:sp>
            </mc:Choice>
            <mc:Fallback xmlns="">
              <p:sp>
                <p:nvSpPr>
                  <p:cNvPr id="27" name="TextBox 26">
                    <a:extLst>
                      <a:ext uri="{FF2B5EF4-FFF2-40B4-BE49-F238E27FC236}">
                        <a16:creationId xmlns:a16="http://schemas.microsoft.com/office/drawing/2014/main" id="{CFA1914F-8684-E793-AB07-8A3D2E915EF7}"/>
                      </a:ext>
                    </a:extLst>
                  </p:cNvPr>
                  <p:cNvSpPr txBox="1">
                    <a:spLocks noRot="1" noChangeAspect="1" noMove="1" noResize="1" noEditPoints="1" noAdjustHandles="1" noChangeArrowheads="1" noChangeShapeType="1" noTextEdit="1"/>
                  </p:cNvSpPr>
                  <p:nvPr/>
                </p:nvSpPr>
                <p:spPr>
                  <a:xfrm>
                    <a:off x="40832" y="3095899"/>
                    <a:ext cx="996156" cy="483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9B34408-2AA1-AA0F-27BA-3F095D84BECF}"/>
                      </a:ext>
                    </a:extLst>
                  </p:cNvPr>
                  <p:cNvSpPr txBox="1"/>
                  <p:nvPr/>
                </p:nvSpPr>
                <p:spPr>
                  <a:xfrm>
                    <a:off x="1287815" y="4306156"/>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1</m:t>
                              </m:r>
                            </m:sub>
                          </m:sSub>
                        </m:oMath>
                      </m:oMathPara>
                    </a14:m>
                    <a:endParaRPr lang="en-US" dirty="0"/>
                  </a:p>
                </p:txBody>
              </p:sp>
            </mc:Choice>
            <mc:Fallback xmlns="">
              <p:sp>
                <p:nvSpPr>
                  <p:cNvPr id="29" name="TextBox 28">
                    <a:extLst>
                      <a:ext uri="{FF2B5EF4-FFF2-40B4-BE49-F238E27FC236}">
                        <a16:creationId xmlns:a16="http://schemas.microsoft.com/office/drawing/2014/main" id="{89B34408-2AA1-AA0F-27BA-3F095D84BECF}"/>
                      </a:ext>
                    </a:extLst>
                  </p:cNvPr>
                  <p:cNvSpPr txBox="1">
                    <a:spLocks noRot="1" noChangeAspect="1" noMove="1" noResize="1" noEditPoints="1" noAdjustHandles="1" noChangeArrowheads="1" noChangeShapeType="1" noTextEdit="1"/>
                  </p:cNvSpPr>
                  <p:nvPr/>
                </p:nvSpPr>
                <p:spPr>
                  <a:xfrm>
                    <a:off x="1287815" y="4306156"/>
                    <a:ext cx="996156" cy="483554"/>
                  </a:xfrm>
                  <a:prstGeom prst="rect">
                    <a:avLst/>
                  </a:prstGeom>
                  <a:blipFill>
                    <a:blip r:embed="rId11"/>
                    <a:stretch>
                      <a:fillRect/>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D64CFC2-4FCB-9BC9-AC91-C6010D3709F1}"/>
                </a:ext>
              </a:extLst>
            </p:cNvPr>
            <p:cNvCxnSpPr>
              <a:cxnSpLocks/>
            </p:cNvCxnSpPr>
            <p:nvPr/>
          </p:nvCxnSpPr>
          <p:spPr>
            <a:xfrm flipV="1">
              <a:off x="1885234" y="3189377"/>
              <a:ext cx="0" cy="10593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ECC1A6-4C99-5988-F983-C386B6BD0CA4}"/>
                </a:ext>
              </a:extLst>
            </p:cNvPr>
            <p:cNvCxnSpPr>
              <a:cxnSpLocks/>
            </p:cNvCxnSpPr>
            <p:nvPr/>
          </p:nvCxnSpPr>
          <p:spPr>
            <a:xfrm>
              <a:off x="754696" y="3189377"/>
              <a:ext cx="1157541"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15F8A76-2144-6DDF-4635-132413A65506}"/>
                </a:ext>
              </a:extLst>
            </p:cNvPr>
            <p:cNvCxnSpPr>
              <a:cxnSpLocks/>
            </p:cNvCxnSpPr>
            <p:nvPr/>
          </p:nvCxnSpPr>
          <p:spPr>
            <a:xfrm>
              <a:off x="743723" y="2769269"/>
              <a:ext cx="633524"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60A49C7-C092-DEB3-1448-9291CA0D13D2}"/>
                </a:ext>
              </a:extLst>
            </p:cNvPr>
            <p:cNvCxnSpPr>
              <a:cxnSpLocks/>
            </p:cNvCxnSpPr>
            <p:nvPr/>
          </p:nvCxnSpPr>
          <p:spPr>
            <a:xfrm>
              <a:off x="754696" y="3576989"/>
              <a:ext cx="633524"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C1218F9-81C7-D4C0-1351-4ADF8FCC0D82}"/>
                </a:ext>
              </a:extLst>
            </p:cNvPr>
            <p:cNvCxnSpPr>
              <a:cxnSpLocks/>
            </p:cNvCxnSpPr>
            <p:nvPr/>
          </p:nvCxnSpPr>
          <p:spPr>
            <a:xfrm flipV="1">
              <a:off x="1377247" y="2769269"/>
              <a:ext cx="0" cy="1479421"/>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D74955E4-79E2-3CEB-9AE2-A7F168F5FDBD}"/>
              </a:ext>
            </a:extLst>
          </p:cNvPr>
          <p:cNvSpPr txBox="1"/>
          <p:nvPr/>
        </p:nvSpPr>
        <p:spPr>
          <a:xfrm>
            <a:off x="3978105" y="1074479"/>
            <a:ext cx="5175784" cy="315471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Type of taxes directly influencing labor supply: income and payroll taxes. </a:t>
            </a:r>
          </a:p>
          <a:p>
            <a:pPr marL="285750" indent="-285750">
              <a:spcBef>
                <a:spcPts val="1200"/>
              </a:spcBef>
              <a:spcAft>
                <a:spcPts val="600"/>
              </a:spcAft>
              <a:buFont typeface="Arial" panose="020B0604020202020204" pitchFamily="34" charset="0"/>
              <a:buChar char="•"/>
            </a:pPr>
            <a:r>
              <a:rPr lang="en-US" sz="1400" dirty="0"/>
              <a:t>How does this look in the supply-demand diagram?</a:t>
            </a:r>
          </a:p>
          <a:p>
            <a:pPr marL="285750" indent="-285750">
              <a:spcBef>
                <a:spcPts val="1200"/>
              </a:spcBef>
              <a:spcAft>
                <a:spcPts val="600"/>
              </a:spcAft>
              <a:buFont typeface="Arial" panose="020B0604020202020204" pitchFamily="34" charset="0"/>
              <a:buChar char="•"/>
            </a:pPr>
            <a:r>
              <a:rPr lang="en-US" sz="1400" dirty="0"/>
              <a:t>Same as we had for other taxes! The wage perceived by workers is not the same paid by organizations. The difference is given by the size of the tax. It decreases the incentives to work, so employment in equilibrium is lower. </a:t>
            </a:r>
          </a:p>
          <a:p>
            <a:pPr marL="285750" indent="-285750">
              <a:spcBef>
                <a:spcPts val="1200"/>
              </a:spcBef>
              <a:spcAft>
                <a:spcPts val="600"/>
              </a:spcAft>
              <a:buFont typeface="Arial" panose="020B0604020202020204" pitchFamily="34" charset="0"/>
              <a:buChar char="•"/>
            </a:pPr>
            <a:r>
              <a:rPr lang="en-US" sz="1400" dirty="0"/>
              <a:t>Same analytical considerations: there is a DWL, and its magnitude depends on the elasticities of supply and demand. In terms of economic efficiency, it does not matter who has the statutory incidence of the tax. </a:t>
            </a:r>
          </a:p>
        </p:txBody>
      </p:sp>
    </p:spTree>
    <p:extLst>
      <p:ext uri="{BB962C8B-B14F-4D97-AF65-F5344CB8AC3E}">
        <p14:creationId xmlns:p14="http://schemas.microsoft.com/office/powerpoint/2010/main" val="328668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dcmitype/"/>
    <ds:schemaRef ds:uri="http://www.w3.org/XML/1998/namespace"/>
    <ds:schemaRef ds:uri="82db8b44-0703-48fc-920e-285d3f66b75e"/>
    <ds:schemaRef ds:uri="http://schemas.openxmlformats.org/package/2006/metadata/core-properties"/>
    <ds:schemaRef ds:uri="http://schemas.microsoft.com/office/2006/documentManagement/types"/>
    <ds:schemaRef ds:uri="8db4f6ed-281a-40b3-a3a6-248115f75364"/>
    <ds:schemaRef ds:uri="http://purl.org/dc/elements/1.1/"/>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IUB-template</Template>
  <TotalTime>15553</TotalTime>
  <Words>2720</Words>
  <Application>Microsoft Office PowerPoint</Application>
  <PresentationFormat>On-screen Show (16:9)</PresentationFormat>
  <Paragraphs>271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Wingdings</vt:lpstr>
      <vt:lpstr>Main</vt:lpstr>
      <vt:lpstr>PowerPoint Presentation</vt:lpstr>
      <vt:lpstr>Outline for Today</vt:lpstr>
      <vt:lpstr>Labor Market</vt:lpstr>
      <vt:lpstr>Labor Market</vt:lpstr>
      <vt:lpstr>Labor and Technological Innovation</vt:lpstr>
      <vt:lpstr>Labor and Technological Innovation</vt:lpstr>
      <vt:lpstr>Labor and Technological Innovation</vt:lpstr>
      <vt:lpstr>Labor and Technological Innovation</vt:lpstr>
      <vt:lpstr>Labor Taxation</vt:lpstr>
      <vt:lpstr>Equilibrium Wage and Consumption</vt:lpstr>
      <vt:lpstr>Nominal vs Real Wage</vt:lpstr>
      <vt:lpstr>Labor Market in the US: a glimpse</vt:lpstr>
      <vt:lpstr>Labor Market in the US: a glimpse</vt:lpstr>
      <vt:lpstr>Differences in Consumer Prices</vt:lpstr>
      <vt:lpstr>Labor Market</vt:lpstr>
      <vt:lpstr>Government Intervention in Labor Markets</vt:lpstr>
      <vt:lpstr>Minimum Wage</vt:lpstr>
      <vt:lpstr>Minimum Wage: Real Life Example</vt:lpstr>
      <vt:lpstr>Minimum Wage: Real Life Example</vt:lpstr>
      <vt:lpstr>Minimum Wage: Real Life Example</vt:lpstr>
      <vt:lpstr>Other relevant aspects of labor markets</vt:lpstr>
      <vt:lpstr>Example: Wage Differences by Gender</vt:lpstr>
      <vt:lpstr>Wage Differences by Gender</vt:lpstr>
      <vt:lpstr> Wage Differences by Race</vt:lpstr>
      <vt:lpstr>Other relevant aspects of labor markets</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314</cp:revision>
  <cp:lastPrinted>2014-06-24T16:10:50Z</cp:lastPrinted>
  <dcterms:created xsi:type="dcterms:W3CDTF">2022-01-21T17:11:20Z</dcterms:created>
  <dcterms:modified xsi:type="dcterms:W3CDTF">2023-03-01T21:16:41Z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