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0"/>
  </p:notesMasterIdLst>
  <p:handoutMasterIdLst>
    <p:handoutMasterId r:id="rId31"/>
  </p:handoutMasterIdLst>
  <p:sldIdLst>
    <p:sldId id="489" r:id="rId5"/>
    <p:sldId id="356" r:id="rId6"/>
    <p:sldId id="645" r:id="rId7"/>
    <p:sldId id="675" r:id="rId8"/>
    <p:sldId id="669" r:id="rId9"/>
    <p:sldId id="670" r:id="rId10"/>
    <p:sldId id="671" r:id="rId11"/>
    <p:sldId id="672" r:id="rId12"/>
    <p:sldId id="679" r:id="rId13"/>
    <p:sldId id="682" r:id="rId14"/>
    <p:sldId id="683" r:id="rId15"/>
    <p:sldId id="684" r:id="rId16"/>
    <p:sldId id="680" r:id="rId17"/>
    <p:sldId id="685" r:id="rId18"/>
    <p:sldId id="690" r:id="rId19"/>
    <p:sldId id="691" r:id="rId20"/>
    <p:sldId id="692" r:id="rId21"/>
    <p:sldId id="688" r:id="rId22"/>
    <p:sldId id="689" r:id="rId23"/>
    <p:sldId id="693" r:id="rId24"/>
    <p:sldId id="694" r:id="rId25"/>
    <p:sldId id="696" r:id="rId26"/>
    <p:sldId id="695" r:id="rId27"/>
    <p:sldId id="488" r:id="rId28"/>
    <p:sldId id="558"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801969-8956-4B6E-86AA-5C212929C982}">
          <p14:sldIdLst>
            <p14:sldId id="489"/>
            <p14:sldId id="356"/>
            <p14:sldId id="645"/>
            <p14:sldId id="675"/>
            <p14:sldId id="669"/>
            <p14:sldId id="670"/>
            <p14:sldId id="671"/>
            <p14:sldId id="672"/>
            <p14:sldId id="679"/>
            <p14:sldId id="682"/>
            <p14:sldId id="683"/>
            <p14:sldId id="684"/>
            <p14:sldId id="680"/>
            <p14:sldId id="685"/>
            <p14:sldId id="690"/>
            <p14:sldId id="691"/>
            <p14:sldId id="692"/>
            <p14:sldId id="688"/>
            <p14:sldId id="689"/>
            <p14:sldId id="693"/>
            <p14:sldId id="694"/>
            <p14:sldId id="696"/>
            <p14:sldId id="695"/>
            <p14:sldId id="488"/>
            <p14:sldId id="558"/>
          </p14:sldIdLst>
        </p14:section>
      </p14:sectionLst>
    </p:ext>
    <p:ext uri="{EFAFB233-063F-42B5-8137-9DF3F51BA10A}">
      <p15:sldGuideLst xmlns:p15="http://schemas.microsoft.com/office/powerpoint/2012/main">
        <p15:guide id="1" orient="horz" pos="1524" userDrawn="1">
          <p15:clr>
            <a:srgbClr val="A4A3A4"/>
          </p15:clr>
        </p15:guide>
        <p15:guide id="2" pos="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304"/>
    <a:srgbClr val="0070C0"/>
    <a:srgbClr val="006600"/>
    <a:srgbClr val="99FF33"/>
    <a:srgbClr val="77933C"/>
    <a:srgbClr val="953735"/>
    <a:srgbClr val="990000"/>
    <a:srgbClr val="969696"/>
    <a:srgbClr val="252626"/>
    <a:srgbClr val="0C0D0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94" autoAdjust="0"/>
  </p:normalViewPr>
  <p:slideViewPr>
    <p:cSldViewPr snapToGrid="0" snapToObjects="1">
      <p:cViewPr varScale="1">
        <p:scale>
          <a:sx n="84" d="100"/>
          <a:sy n="84" d="100"/>
        </p:scale>
        <p:origin x="752" y="56"/>
      </p:cViewPr>
      <p:guideLst>
        <p:guide orient="horz" pos="1524"/>
        <p:guide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uise\OneDrive%20-%20Indiana%20University\v202\Fall%202022\graphs\Income_Distribu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uise\OneDrive%20-%20Indiana%20University\v202\Fall%202022\graphs\Income_Distributio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0"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b="1" dirty="0"/>
              <a:t>Income Distribution in the United States - 2021</a:t>
            </a:r>
          </a:p>
          <a:p>
            <a:pPr>
              <a:defRPr/>
            </a:pPr>
            <a:r>
              <a:rPr lang="en-US" dirty="0"/>
              <a:t>(percentage of total households) </a:t>
            </a:r>
          </a:p>
        </c:rich>
      </c:tx>
      <c:overlay val="0"/>
      <c:spPr>
        <a:noFill/>
        <a:ln>
          <a:noFill/>
        </a:ln>
        <a:effectLst/>
      </c:spPr>
      <c:txPr>
        <a:bodyPr rot="0" spcFirstLastPara="1" vertOverflow="ellipsis" vert="horz" wrap="square" anchor="ctr" anchorCtr="1"/>
        <a:lstStyle/>
        <a:p>
          <a:pPr>
            <a:defRPr sz="1080" b="0"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bar"/>
        <c:grouping val="clustered"/>
        <c:varyColors val="0"/>
        <c:ser>
          <c:idx val="0"/>
          <c:order val="0"/>
          <c:spPr>
            <a:solidFill>
              <a:srgbClr val="C0000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Sheet1!$C$7:$C$15</c:f>
              <c:strCache>
                <c:ptCount val="9"/>
                <c:pt idx="0">
                  <c:v>0-15</c:v>
                </c:pt>
                <c:pt idx="1">
                  <c:v>15-25</c:v>
                </c:pt>
                <c:pt idx="2">
                  <c:v>25-35</c:v>
                </c:pt>
                <c:pt idx="3">
                  <c:v>35-50</c:v>
                </c:pt>
                <c:pt idx="4">
                  <c:v>50-75</c:v>
                </c:pt>
                <c:pt idx="5">
                  <c:v>75-100</c:v>
                </c:pt>
                <c:pt idx="6">
                  <c:v>100-150</c:v>
                </c:pt>
                <c:pt idx="7">
                  <c:v>150-200</c:v>
                </c:pt>
                <c:pt idx="8">
                  <c:v>+200 K</c:v>
                </c:pt>
              </c:strCache>
            </c:strRef>
          </c:cat>
          <c:val>
            <c:numRef>
              <c:f>Sheet1!$D$7:$D$15</c:f>
              <c:numCache>
                <c:formatCode>##0.0</c:formatCode>
                <c:ptCount val="9"/>
                <c:pt idx="0">
                  <c:v>9.3000000000000007</c:v>
                </c:pt>
                <c:pt idx="1">
                  <c:v>8.1</c:v>
                </c:pt>
                <c:pt idx="2">
                  <c:v>7.8</c:v>
                </c:pt>
                <c:pt idx="3">
                  <c:v>10.9</c:v>
                </c:pt>
                <c:pt idx="4">
                  <c:v>16.2</c:v>
                </c:pt>
                <c:pt idx="5">
                  <c:v>11.9</c:v>
                </c:pt>
                <c:pt idx="6">
                  <c:v>15.9</c:v>
                </c:pt>
                <c:pt idx="7">
                  <c:v>8.3000000000000007</c:v>
                </c:pt>
                <c:pt idx="8">
                  <c:v>11.6</c:v>
                </c:pt>
              </c:numCache>
            </c:numRef>
          </c:val>
          <c:extLst>
            <c:ext xmlns:c16="http://schemas.microsoft.com/office/drawing/2014/chart" uri="{C3380CC4-5D6E-409C-BE32-E72D297353CC}">
              <c16:uniqueId val="{00000000-7C72-4BB9-BA4E-B38E4BD7F4BA}"/>
            </c:ext>
          </c:extLst>
        </c:ser>
        <c:dLbls>
          <c:showLegendKey val="0"/>
          <c:showVal val="0"/>
          <c:showCatName val="0"/>
          <c:showSerName val="0"/>
          <c:showPercent val="0"/>
          <c:showBubbleSize val="0"/>
        </c:dLbls>
        <c:gapWidth val="50"/>
        <c:axId val="188304799"/>
        <c:axId val="188286911"/>
      </c:barChart>
      <c:catAx>
        <c:axId val="188304799"/>
        <c:scaling>
          <c:orientation val="maxMin"/>
        </c:scaling>
        <c:delete val="0"/>
        <c:axPos val="l"/>
        <c:title>
          <c:tx>
            <c:rich>
              <a:bodyPr rot="-54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Thousands of Dollars</a:t>
                </a:r>
              </a:p>
            </c:rich>
          </c:tx>
          <c:overlay val="0"/>
          <c:spPr>
            <a:noFill/>
            <a:ln>
              <a:noFill/>
            </a:ln>
            <a:effectLst/>
          </c:spPr>
          <c:txPr>
            <a:bodyPr rot="-54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88286911"/>
        <c:crosses val="autoZero"/>
        <c:auto val="1"/>
        <c:lblAlgn val="ctr"/>
        <c:lblOffset val="100"/>
        <c:noMultiLvlLbl val="0"/>
      </c:catAx>
      <c:valAx>
        <c:axId val="188286911"/>
        <c:scaling>
          <c:orientation val="minMax"/>
        </c:scaling>
        <c:delete val="0"/>
        <c:axPos val="t"/>
        <c:numFmt formatCode="##0.0" sourceLinked="1"/>
        <c:majorTickMark val="none"/>
        <c:minorTickMark val="none"/>
        <c:tickLblPos val="high"/>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88304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900">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solidFill>
                <a:latin typeface="Arial" panose="020B0604020202020204" pitchFamily="34" charset="0"/>
                <a:ea typeface="+mn-ea"/>
                <a:cs typeface="Arial" panose="020B0604020202020204" pitchFamily="34" charset="0"/>
              </a:defRPr>
            </a:pPr>
            <a:r>
              <a:rPr lang="en-US" sz="1200" b="1" dirty="0"/>
              <a:t>Poverty Rates by State – Percentage</a:t>
            </a:r>
            <a:r>
              <a:rPr lang="en-US" sz="1200" b="1" baseline="0" dirty="0"/>
              <a:t> Point Difference respect to the National Average </a:t>
            </a:r>
            <a:r>
              <a:rPr lang="en-US" sz="1200" b="1" dirty="0"/>
              <a:t>(2020)</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7.2623108631797204E-2"/>
          <c:y val="0.16344319235544658"/>
          <c:w val="0.90438838562107637"/>
          <c:h val="0.49745422540745282"/>
        </c:manualLayout>
      </c:layout>
      <c:barChart>
        <c:barDir val="col"/>
        <c:grouping val="clustered"/>
        <c:varyColors val="0"/>
        <c:ser>
          <c:idx val="0"/>
          <c:order val="0"/>
          <c:spPr>
            <a:solidFill>
              <a:srgbClr val="690304"/>
            </a:solidFill>
            <a:ln>
              <a:noFill/>
            </a:ln>
            <a:effectLst/>
          </c:spPr>
          <c:invertIfNegative val="0"/>
          <c:dLbls>
            <c:dLbl>
              <c:idx val="23"/>
              <c:spPr>
                <a:noFill/>
                <a:ln>
                  <a:noFill/>
                </a:ln>
                <a:effectLst/>
              </c:spPr>
              <c:txPr>
                <a:bodyPr rot="-5400000" spcFirstLastPara="1" vertOverflow="ellipsis" wrap="square" anchor="ctr" anchorCtr="1"/>
                <a:lstStyle/>
                <a:p>
                  <a:pPr>
                    <a:defRPr sz="900" b="1" i="0" u="none" strike="noStrike" kern="1200" baseline="0">
                      <a:solidFill>
                        <a:srgbClr val="690304"/>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1-7C0E-4C95-BC98-0070D74B89C8}"/>
                </c:ext>
              </c:extLst>
            </c:dLbl>
            <c:spPr>
              <a:noFill/>
              <a:ln>
                <a:noFill/>
              </a:ln>
              <a:effectLst/>
            </c:spPr>
            <c:txPr>
              <a:bodyPr rot="-5400000" spcFirstLastPara="1" vertOverflow="ellipsis"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Sheet6!$A$2:$A$53</c:f>
              <c:strCache>
                <c:ptCount val="52"/>
                <c:pt idx="0">
                  <c:v>Mississippi</c:v>
                </c:pt>
                <c:pt idx="1">
                  <c:v>Louisiana</c:v>
                </c:pt>
                <c:pt idx="2">
                  <c:v>New Mexico</c:v>
                </c:pt>
                <c:pt idx="3">
                  <c:v>West Virginia</c:v>
                </c:pt>
                <c:pt idx="4">
                  <c:v>Arkansas</c:v>
                </c:pt>
                <c:pt idx="5">
                  <c:v>District of Columbia</c:v>
                </c:pt>
                <c:pt idx="6">
                  <c:v>Alabama</c:v>
                </c:pt>
                <c:pt idx="7">
                  <c:v>Kentucky</c:v>
                </c:pt>
                <c:pt idx="8">
                  <c:v>Oklahoma</c:v>
                </c:pt>
                <c:pt idx="9">
                  <c:v>Georgia</c:v>
                </c:pt>
                <c:pt idx="10">
                  <c:v>South Carolina</c:v>
                </c:pt>
                <c:pt idx="11">
                  <c:v>Tennessee</c:v>
                </c:pt>
                <c:pt idx="12">
                  <c:v>Texas</c:v>
                </c:pt>
                <c:pt idx="13">
                  <c:v>North Carolina</c:v>
                </c:pt>
                <c:pt idx="14">
                  <c:v>Arizona</c:v>
                </c:pt>
                <c:pt idx="15">
                  <c:v>New York</c:v>
                </c:pt>
                <c:pt idx="16">
                  <c:v>Michigan</c:v>
                </c:pt>
                <c:pt idx="17">
                  <c:v>Ohio</c:v>
                </c:pt>
                <c:pt idx="18">
                  <c:v>Nevada</c:v>
                </c:pt>
                <c:pt idx="19">
                  <c:v>Florida</c:v>
                </c:pt>
                <c:pt idx="20">
                  <c:v>Montana</c:v>
                </c:pt>
                <c:pt idx="21">
                  <c:v>Missouri</c:v>
                </c:pt>
                <c:pt idx="22">
                  <c:v>National</c:v>
                </c:pt>
                <c:pt idx="23">
                  <c:v>Indiana</c:v>
                </c:pt>
                <c:pt idx="24">
                  <c:v>South Dakota</c:v>
                </c:pt>
                <c:pt idx="25">
                  <c:v>California</c:v>
                </c:pt>
                <c:pt idx="26">
                  <c:v>Illinois</c:v>
                </c:pt>
                <c:pt idx="27">
                  <c:v>Oregon</c:v>
                </c:pt>
                <c:pt idx="28">
                  <c:v>Delaware</c:v>
                </c:pt>
                <c:pt idx="29">
                  <c:v>Pennsylvania</c:v>
                </c:pt>
                <c:pt idx="30">
                  <c:v>Kansas</c:v>
                </c:pt>
                <c:pt idx="31">
                  <c:v>Maine</c:v>
                </c:pt>
                <c:pt idx="32">
                  <c:v>Rhode Island</c:v>
                </c:pt>
                <c:pt idx="33">
                  <c:v>Iowa</c:v>
                </c:pt>
                <c:pt idx="34">
                  <c:v>North Dakota</c:v>
                </c:pt>
                <c:pt idx="35">
                  <c:v>Idaho</c:v>
                </c:pt>
                <c:pt idx="36">
                  <c:v>Wisconsin</c:v>
                </c:pt>
                <c:pt idx="37">
                  <c:v>Connecticut</c:v>
                </c:pt>
                <c:pt idx="38">
                  <c:v>Alaska</c:v>
                </c:pt>
                <c:pt idx="39">
                  <c:v>Washington</c:v>
                </c:pt>
                <c:pt idx="40">
                  <c:v>Massachusetts</c:v>
                </c:pt>
                <c:pt idx="41">
                  <c:v>New Jersey</c:v>
                </c:pt>
                <c:pt idx="42">
                  <c:v>Vermont</c:v>
                </c:pt>
                <c:pt idx="43">
                  <c:v>Nebraska</c:v>
                </c:pt>
                <c:pt idx="44">
                  <c:v>Virginia</c:v>
                </c:pt>
                <c:pt idx="45">
                  <c:v>Wyoming</c:v>
                </c:pt>
                <c:pt idx="46">
                  <c:v>Colorado</c:v>
                </c:pt>
                <c:pt idx="47">
                  <c:v>Maryland</c:v>
                </c:pt>
                <c:pt idx="48">
                  <c:v>Hawaii</c:v>
                </c:pt>
                <c:pt idx="49">
                  <c:v>Minnesota</c:v>
                </c:pt>
                <c:pt idx="50">
                  <c:v>Utah</c:v>
                </c:pt>
                <c:pt idx="51">
                  <c:v>New Hampshire</c:v>
                </c:pt>
              </c:strCache>
            </c:strRef>
          </c:cat>
          <c:val>
            <c:numRef>
              <c:f>Sheet6!$C$2:$C$53</c:f>
              <c:numCache>
                <c:formatCode>0.00</c:formatCode>
                <c:ptCount val="52"/>
                <c:pt idx="0">
                  <c:v>7.0076923076923077</c:v>
                </c:pt>
                <c:pt idx="1">
                  <c:v>6.1076923076923091</c:v>
                </c:pt>
                <c:pt idx="2">
                  <c:v>5.1076923076923091</c:v>
                </c:pt>
                <c:pt idx="3">
                  <c:v>4.1076923076923091</c:v>
                </c:pt>
                <c:pt idx="4">
                  <c:v>3.5076923076923077</c:v>
                </c:pt>
                <c:pt idx="5">
                  <c:v>3.3076923076923084</c:v>
                </c:pt>
                <c:pt idx="6">
                  <c:v>3.2076923076923087</c:v>
                </c:pt>
                <c:pt idx="7">
                  <c:v>3.2076923076923087</c:v>
                </c:pt>
                <c:pt idx="8">
                  <c:v>2.6076923076923091</c:v>
                </c:pt>
                <c:pt idx="9">
                  <c:v>2.3076923076923084</c:v>
                </c:pt>
                <c:pt idx="10">
                  <c:v>2.1076923076923091</c:v>
                </c:pt>
                <c:pt idx="11">
                  <c:v>1.907692307692308</c:v>
                </c:pt>
                <c:pt idx="12">
                  <c:v>1.7076923076923087</c:v>
                </c:pt>
                <c:pt idx="13">
                  <c:v>1.2076923076923087</c:v>
                </c:pt>
                <c:pt idx="14">
                  <c:v>1.1076923076923091</c:v>
                </c:pt>
                <c:pt idx="15">
                  <c:v>1.0076923076923077</c:v>
                </c:pt>
                <c:pt idx="16">
                  <c:v>0.90769230769230802</c:v>
                </c:pt>
                <c:pt idx="17">
                  <c:v>0.90769230769230802</c:v>
                </c:pt>
                <c:pt idx="18">
                  <c:v>0.80769230769230838</c:v>
                </c:pt>
                <c:pt idx="19">
                  <c:v>0.70769230769230873</c:v>
                </c:pt>
                <c:pt idx="20">
                  <c:v>0.70769230769230873</c:v>
                </c:pt>
                <c:pt idx="21">
                  <c:v>0.40769230769230802</c:v>
                </c:pt>
                <c:pt idx="22">
                  <c:v>0.20769230769230873</c:v>
                </c:pt>
                <c:pt idx="23">
                  <c:v>-9.230769230769198E-2</c:v>
                </c:pt>
                <c:pt idx="24">
                  <c:v>-9.230769230769198E-2</c:v>
                </c:pt>
                <c:pt idx="25">
                  <c:v>-0.19230769230769162</c:v>
                </c:pt>
                <c:pt idx="26">
                  <c:v>-0.69230769230769162</c:v>
                </c:pt>
                <c:pt idx="27">
                  <c:v>-0.69230769230769162</c:v>
                </c:pt>
                <c:pt idx="28">
                  <c:v>-0.79230769230769127</c:v>
                </c:pt>
                <c:pt idx="29">
                  <c:v>-0.79230769230769127</c:v>
                </c:pt>
                <c:pt idx="30">
                  <c:v>-1.092307692307692</c:v>
                </c:pt>
                <c:pt idx="31">
                  <c:v>-1.092307692307692</c:v>
                </c:pt>
                <c:pt idx="32">
                  <c:v>-1.092307692307692</c:v>
                </c:pt>
                <c:pt idx="33">
                  <c:v>-1.4923076923076923</c:v>
                </c:pt>
                <c:pt idx="34">
                  <c:v>-1.4923076923076923</c:v>
                </c:pt>
                <c:pt idx="35">
                  <c:v>-1.592307692307692</c:v>
                </c:pt>
                <c:pt idx="36">
                  <c:v>-1.6923076923076916</c:v>
                </c:pt>
                <c:pt idx="37">
                  <c:v>-1.9923076923076923</c:v>
                </c:pt>
                <c:pt idx="38">
                  <c:v>-2.092307692307692</c:v>
                </c:pt>
                <c:pt idx="39">
                  <c:v>-2.1923076923076916</c:v>
                </c:pt>
                <c:pt idx="40">
                  <c:v>-2.2923076923076913</c:v>
                </c:pt>
                <c:pt idx="41">
                  <c:v>-2.2923076923076913</c:v>
                </c:pt>
                <c:pt idx="42">
                  <c:v>-2.2923076923076913</c:v>
                </c:pt>
                <c:pt idx="43">
                  <c:v>-2.4923076923076923</c:v>
                </c:pt>
                <c:pt idx="44">
                  <c:v>-2.4923076923076923</c:v>
                </c:pt>
                <c:pt idx="45">
                  <c:v>-2.4923076923076923</c:v>
                </c:pt>
                <c:pt idx="46">
                  <c:v>-2.6923076923076916</c:v>
                </c:pt>
                <c:pt idx="47">
                  <c:v>-2.6923076923076916</c:v>
                </c:pt>
                <c:pt idx="48">
                  <c:v>-2.7923076923076913</c:v>
                </c:pt>
                <c:pt idx="49">
                  <c:v>-3.3923076923076909</c:v>
                </c:pt>
                <c:pt idx="50">
                  <c:v>-4.3923076923076918</c:v>
                </c:pt>
                <c:pt idx="51">
                  <c:v>-4.6923076923076916</c:v>
                </c:pt>
              </c:numCache>
            </c:numRef>
          </c:val>
          <c:extLst>
            <c:ext xmlns:c16="http://schemas.microsoft.com/office/drawing/2014/chart" uri="{C3380CC4-5D6E-409C-BE32-E72D297353CC}">
              <c16:uniqueId val="{00000000-7C0E-4C95-BC98-0070D74B89C8}"/>
            </c:ext>
          </c:extLst>
        </c:ser>
        <c:dLbls>
          <c:showLegendKey val="0"/>
          <c:showVal val="0"/>
          <c:showCatName val="0"/>
          <c:showSerName val="0"/>
          <c:showPercent val="0"/>
          <c:showBubbleSize val="0"/>
        </c:dLbls>
        <c:gapWidth val="50"/>
        <c:overlap val="-27"/>
        <c:axId val="341125215"/>
        <c:axId val="341128127"/>
      </c:barChart>
      <c:catAx>
        <c:axId val="341125215"/>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41128127"/>
        <c:crosses val="autoZero"/>
        <c:auto val="1"/>
        <c:lblAlgn val="ctr"/>
        <c:lblOffset val="100"/>
        <c:noMultiLvlLbl val="0"/>
      </c:catAx>
      <c:valAx>
        <c:axId val="341128127"/>
        <c:scaling>
          <c:orientation val="minMax"/>
          <c:min val="-10"/>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411252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3/6/2023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3/6/2023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252626"/>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144000" cy="699065"/>
          </a:xfrm>
        </p:spPr>
        <p:txBody>
          <a:bodyPr>
            <a:normAutofit/>
          </a:bodyPr>
          <a:lstStyle>
            <a:lvl1pPr>
              <a:defRPr sz="2800" b="1" i="0" cap="none" spc="0">
                <a:solidFill>
                  <a:srgbClr val="404041"/>
                </a:solidFill>
                <a:latin typeface="Arial"/>
                <a:cs typeface="Arial"/>
              </a:defRPr>
            </a:lvl1pPr>
          </a:lstStyle>
          <a:p>
            <a:r>
              <a:rPr lang="en-US" dirty="0"/>
              <a:t>Click to edit master title style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2" name="Title 1">
            <a:extLst>
              <a:ext uri="{FF2B5EF4-FFF2-40B4-BE49-F238E27FC236}">
                <a16:creationId xmlns:a16="http://schemas.microsoft.com/office/drawing/2014/main" id="{E56110E9-6F8A-B51E-A1FD-6F9656D0C36C}"/>
              </a:ext>
            </a:extLst>
          </p:cNvPr>
          <p:cNvSpPr>
            <a:spLocks noGrp="1"/>
          </p:cNvSpPr>
          <p:nvPr>
            <p:ph type="ctrTitle" hasCustomPrompt="1"/>
          </p:nvPr>
        </p:nvSpPr>
        <p:spPr>
          <a:xfrm>
            <a:off x="529827" y="732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3" name="Rectangle 2">
            <a:extLst>
              <a:ext uri="{FF2B5EF4-FFF2-40B4-BE49-F238E27FC236}">
                <a16:creationId xmlns:a16="http://schemas.microsoft.com/office/drawing/2014/main" id="{05E55057-A4C6-1359-B942-42415ACDD285}"/>
              </a:ext>
            </a:extLst>
          </p:cNvPr>
          <p:cNvSpPr/>
          <p:nvPr userDrawn="1"/>
        </p:nvSpPr>
        <p:spPr>
          <a:xfrm>
            <a:off x="0" y="2720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75514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8" r:id="rId9"/>
    <p:sldLayoutId id="2147493477" r:id="rId10"/>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census.gov/data/tables/time-series/demo/income-poverty/historical-poverty-thresholds.html"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census.gov/library/stories/2020/09/poverty-rates-for-blacks-and-hispanics-reached-historic-lows-in-2019.html#:~:text=In%202019%2C%20the%20share%20of,share%20in%20the%20general%20population." TargetMode="External"/><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census.gov/library/stories/2020/09/poverty-rates-for-blacks-and-hispanics-reached-historic-lows-in-2019.html#:~:text=In%202019%2C%20the%20share%20of,share%20in%20the%20general%20population." TargetMode="External"/><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Gini_coefficient#Definition"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Income Inequality and Poverty</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a:p>
            <a:pPr algn="ctr"/>
            <a:endParaRPr lang="en-US" sz="2400" b="0" dirty="0">
              <a:solidFill>
                <a:schemeClr val="bg1"/>
              </a:solidFill>
            </a:endParaRPr>
          </a:p>
        </p:txBody>
      </p:sp>
    </p:spTree>
    <p:extLst>
      <p:ext uri="{BB962C8B-B14F-4D97-AF65-F5344CB8AC3E}">
        <p14:creationId xmlns:p14="http://schemas.microsoft.com/office/powerpoint/2010/main" val="116400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Absolute Deprivation and Poverty</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6" y="720514"/>
            <a:ext cx="8674074" cy="307777"/>
          </a:xfrm>
          <a:prstGeom prst="rect">
            <a:avLst/>
          </a:prstGeom>
          <a:noFill/>
        </p:spPr>
        <p:txBody>
          <a:bodyPr wrap="square">
            <a:spAutoFit/>
          </a:bodyPr>
          <a:lstStyle/>
          <a:p>
            <a:pPr>
              <a:spcBef>
                <a:spcPts val="1200"/>
              </a:spcBef>
              <a:spcAft>
                <a:spcPts val="600"/>
              </a:spcAft>
            </a:pPr>
            <a:r>
              <a:rPr lang="en-US" sz="1400" dirty="0"/>
              <a:t>Recall the income distribution from our previous example.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F06B4D5-32E6-7537-3380-E0DD9723F4BD}"/>
                  </a:ext>
                </a:extLst>
              </p:cNvPr>
              <p:cNvSpPr txBox="1"/>
              <p:nvPr/>
            </p:nvSpPr>
            <p:spPr>
              <a:xfrm>
                <a:off x="3843717" y="1187356"/>
                <a:ext cx="5224625" cy="3400931"/>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Suppose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rPr>
                          <m:t>𝑚</m:t>
                        </m:r>
                      </m:sub>
                    </m:sSub>
                    <m:r>
                      <a:rPr lang="en-US" sz="1400" b="0" i="1" smtClean="0">
                        <a:latin typeface="Cambria Math" panose="02040503050406030204" pitchFamily="18" charset="0"/>
                      </a:rPr>
                      <m:t>=15</m:t>
                    </m:r>
                  </m:oMath>
                </a14:m>
                <a:r>
                  <a:rPr lang="en-US" sz="1400" dirty="0"/>
                  <a:t>. How many people are below the poverty line? </a:t>
                </a:r>
              </a:p>
              <a:p>
                <a:pPr algn="ctr">
                  <a:spcBef>
                    <a:spcPts val="1200"/>
                  </a:spcBef>
                  <a:spcAft>
                    <a:spcPts val="600"/>
                  </a:spcAft>
                </a:pPr>
                <a14:m>
                  <m:oMath xmlns:m="http://schemas.openxmlformats.org/officeDocument/2006/math">
                    <m:r>
                      <a:rPr lang="en-US" sz="1400" i="1">
                        <a:latin typeface="Cambria Math" panose="02040503050406030204" pitchFamily="18" charset="0"/>
                      </a:rPr>
                      <m:t>𝑃𝑜𝑣𝑒𝑟𝑡𝑦</m:t>
                    </m:r>
                    <m:r>
                      <a:rPr lang="en-US" sz="1400" i="1">
                        <a:latin typeface="Cambria Math" panose="02040503050406030204" pitchFamily="18" charset="0"/>
                      </a:rPr>
                      <m:t> </m:t>
                    </m:r>
                    <m:r>
                      <a:rPr lang="en-US" sz="1400" i="1">
                        <a:latin typeface="Cambria Math" panose="02040503050406030204" pitchFamily="18" charset="0"/>
                      </a:rPr>
                      <m:t>𝐿𝑖𝑛𝑒</m:t>
                    </m:r>
                    <m:r>
                      <a:rPr lang="en-US" sz="1400" i="1">
                        <a:latin typeface="Cambria Math" panose="02040503050406030204" pitchFamily="18" charset="0"/>
                      </a:rPr>
                      <m:t>=3</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𝑚</m:t>
                        </m:r>
                      </m:sub>
                    </m:sSub>
                    <m:r>
                      <a:rPr lang="en-US" sz="1400" b="0" i="1" smtClean="0">
                        <a:latin typeface="Cambria Math" panose="02040503050406030204" pitchFamily="18" charset="0"/>
                      </a:rPr>
                      <m:t>=45</m:t>
                    </m:r>
                  </m:oMath>
                </a14:m>
                <a:r>
                  <a:rPr lang="en-US" sz="1400" dirty="0"/>
                  <a:t> </a:t>
                </a:r>
              </a:p>
              <a:p>
                <a:pPr marL="285750" indent="-285750">
                  <a:spcBef>
                    <a:spcPts val="1200"/>
                  </a:spcBef>
                  <a:spcAft>
                    <a:spcPts val="600"/>
                  </a:spcAft>
                  <a:buFont typeface="Arial" panose="020B0604020202020204" pitchFamily="34" charset="0"/>
                  <a:buChar char="•"/>
                </a:pPr>
                <a:r>
                  <a:rPr lang="en-US" sz="1400" dirty="0"/>
                  <a:t>Dan and Emily are below the poverty line. </a:t>
                </a:r>
              </a:p>
              <a:p>
                <a:pPr marL="285750" indent="-285750">
                  <a:spcBef>
                    <a:spcPts val="1200"/>
                  </a:spcBef>
                  <a:spcAft>
                    <a:spcPts val="600"/>
                  </a:spcAft>
                  <a:buFont typeface="Arial" panose="020B0604020202020204" pitchFamily="34" charset="0"/>
                  <a:buChar char="•"/>
                </a:pPr>
                <a:r>
                  <a:rPr lang="en-US" sz="1400" u="sng" dirty="0"/>
                  <a:t>Note: </a:t>
                </a:r>
                <a:r>
                  <a:rPr lang="en-US" sz="1400" dirty="0"/>
                  <a:t>strictly speaking, everyone has enough money to buy </a:t>
                </a:r>
                <a14:m>
                  <m:oMath xmlns:m="http://schemas.openxmlformats.org/officeDocument/2006/math">
                    <m:sSub>
                      <m:sSubPr>
                        <m:ctrlPr>
                          <a:rPr lang="en-US" sz="1400" i="1">
                            <a:latin typeface="Cambria Math" panose="02040503050406030204" pitchFamily="18" charset="0"/>
                          </a:rPr>
                        </m:ctrlPr>
                      </m:sSubPr>
                      <m:e>
                        <m:r>
                          <a:rPr lang="en-US" sz="1400" b="0" i="1" smtClean="0">
                            <a:latin typeface="Cambria Math" panose="02040503050406030204" pitchFamily="18" charset="0"/>
                          </a:rPr>
                          <m:t>𝐶</m:t>
                        </m:r>
                      </m:e>
                      <m:sub>
                        <m:r>
                          <a:rPr lang="en-US" sz="1400" i="1">
                            <a:latin typeface="Cambria Math" panose="02040503050406030204" pitchFamily="18" charset="0"/>
                          </a:rPr>
                          <m:t>𝑚</m:t>
                        </m:r>
                      </m:sub>
                    </m:sSub>
                  </m:oMath>
                </a14:m>
                <a:r>
                  <a:rPr lang="en-US" sz="1400" dirty="0"/>
                  <a:t>, yet we have 2 people in poverty (40% poverty rate). </a:t>
                </a:r>
              </a:p>
              <a:p>
                <a:pPr marL="285750" indent="-285750">
                  <a:spcBef>
                    <a:spcPts val="1200"/>
                  </a:spcBef>
                  <a:spcAft>
                    <a:spcPts val="600"/>
                  </a:spcAft>
                  <a:buFont typeface="Arial" panose="020B0604020202020204" pitchFamily="34" charset="0"/>
                  <a:buChar char="•"/>
                </a:pPr>
                <a:r>
                  <a:rPr lang="en-US" sz="1400" u="sng" dirty="0"/>
                  <a:t>Key takeaway: </a:t>
                </a:r>
                <a:r>
                  <a:rPr lang="en-US" sz="1400" dirty="0"/>
                  <a:t>individuals spend money in several goods (housing, health care). Not only food. </a:t>
                </a:r>
              </a:p>
              <a:p>
                <a:pPr marL="285750" indent="-285750">
                  <a:spcBef>
                    <a:spcPts val="1200"/>
                  </a:spcBef>
                  <a:spcAft>
                    <a:spcPts val="600"/>
                  </a:spcAft>
                  <a:buFont typeface="Arial" panose="020B0604020202020204" pitchFamily="34" charset="0"/>
                  <a:buChar char="•"/>
                </a:pPr>
                <a:r>
                  <a:rPr lang="en-US" sz="1400" dirty="0" err="1"/>
                  <a:t>Orshanky’s</a:t>
                </a:r>
                <a:r>
                  <a:rPr lang="en-US" sz="1400" dirty="0"/>
                  <a:t> conception of poverty relates to satisfaction of nutritional needs.    </a:t>
                </a:r>
              </a:p>
            </p:txBody>
          </p:sp>
        </mc:Choice>
        <mc:Fallback xmlns="">
          <p:sp>
            <p:nvSpPr>
              <p:cNvPr id="7" name="TextBox 6">
                <a:extLst>
                  <a:ext uri="{FF2B5EF4-FFF2-40B4-BE49-F238E27FC236}">
                    <a16:creationId xmlns:a16="http://schemas.microsoft.com/office/drawing/2014/main" id="{4F06B4D5-32E6-7537-3380-E0DD9723F4BD}"/>
                  </a:ext>
                </a:extLst>
              </p:cNvPr>
              <p:cNvSpPr txBox="1">
                <a:spLocks noRot="1" noChangeAspect="1" noMove="1" noResize="1" noEditPoints="1" noAdjustHandles="1" noChangeArrowheads="1" noChangeShapeType="1" noTextEdit="1"/>
              </p:cNvSpPr>
              <p:nvPr/>
            </p:nvSpPr>
            <p:spPr>
              <a:xfrm>
                <a:off x="3843717" y="1187356"/>
                <a:ext cx="5224625" cy="3400931"/>
              </a:xfrm>
              <a:prstGeom prst="rect">
                <a:avLst/>
              </a:prstGeom>
              <a:blipFill>
                <a:blip r:embed="rId2"/>
                <a:stretch>
                  <a:fillRect l="-233" t="-358" b="-896"/>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9A188C3-2C55-545C-E7EA-92BCE706D3B1}"/>
              </a:ext>
            </a:extLst>
          </p:cNvPr>
          <p:cNvGraphicFramePr>
            <a:graphicFrameLocks noGrp="1"/>
          </p:cNvGraphicFramePr>
          <p:nvPr>
            <p:extLst>
              <p:ext uri="{D42A27DB-BD31-4B8C-83A1-F6EECF244321}">
                <p14:modId xmlns:p14="http://schemas.microsoft.com/office/powerpoint/2010/main" val="625935135"/>
              </p:ext>
            </p:extLst>
          </p:nvPr>
        </p:nvGraphicFramePr>
        <p:xfrm>
          <a:off x="176910" y="1899459"/>
          <a:ext cx="3569703" cy="1537970"/>
        </p:xfrm>
        <a:graphic>
          <a:graphicData uri="http://schemas.openxmlformats.org/drawingml/2006/table">
            <a:tbl>
              <a:tblPr/>
              <a:tblGrid>
                <a:gridCol w="905486">
                  <a:extLst>
                    <a:ext uri="{9D8B030D-6E8A-4147-A177-3AD203B41FA5}">
                      <a16:colId xmlns:a16="http://schemas.microsoft.com/office/drawing/2014/main" val="582169696"/>
                    </a:ext>
                  </a:extLst>
                </a:gridCol>
                <a:gridCol w="922899">
                  <a:extLst>
                    <a:ext uri="{9D8B030D-6E8A-4147-A177-3AD203B41FA5}">
                      <a16:colId xmlns:a16="http://schemas.microsoft.com/office/drawing/2014/main" val="1039452533"/>
                    </a:ext>
                  </a:extLst>
                </a:gridCol>
                <a:gridCol w="1741318">
                  <a:extLst>
                    <a:ext uri="{9D8B030D-6E8A-4147-A177-3AD203B41FA5}">
                      <a16:colId xmlns:a16="http://schemas.microsoft.com/office/drawing/2014/main" val="967633248"/>
                    </a:ext>
                  </a:extLst>
                </a:gridCol>
              </a:tblGrid>
              <a:tr h="0">
                <a:tc>
                  <a:txBody>
                    <a:bodyPr/>
                    <a:lstStyle/>
                    <a:p>
                      <a:pPr algn="ctr" fontAlgn="ctr"/>
                      <a:r>
                        <a:rPr lang="en-US" sz="1400" b="0" i="0" u="none" strike="noStrike" dirty="0">
                          <a:solidFill>
                            <a:srgbClr val="FFFFFF"/>
                          </a:solidFill>
                          <a:effectLst/>
                          <a:latin typeface="Arial" panose="020B0604020202020204" pitchFamily="34" charset="0"/>
                        </a:rPr>
                        <a:t>Individual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a:txBody>
                    <a:bodyPr/>
                    <a:lstStyle/>
                    <a:p>
                      <a:pPr algn="ctr" fontAlgn="ctr"/>
                      <a:r>
                        <a:rPr lang="en-US" sz="1400" b="0" i="0" u="none" strike="noStrike" dirty="0">
                          <a:solidFill>
                            <a:srgbClr val="FFFFFF"/>
                          </a:solidFill>
                          <a:effectLst/>
                          <a:latin typeface="Arial" panose="020B0604020202020204" pitchFamily="34" charset="0"/>
                        </a:rPr>
                        <a:t>Income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a:txBody>
                    <a:bodyPr/>
                    <a:lstStyle/>
                    <a:p>
                      <a:pPr algn="ctr" fontAlgn="ctr"/>
                      <a:r>
                        <a:rPr lang="en-US" sz="1400" b="0" i="0" u="none" strike="noStrike" dirty="0">
                          <a:solidFill>
                            <a:srgbClr val="FFFFFF"/>
                          </a:solidFill>
                          <a:effectLst/>
                          <a:latin typeface="Arial" panose="020B0604020202020204" pitchFamily="34" charset="0"/>
                        </a:rPr>
                        <a:t>% of Total Income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extLst>
                  <a:ext uri="{0D108BD9-81ED-4DB2-BD59-A6C34878D82A}">
                    <a16:rowId xmlns:a16="http://schemas.microsoft.com/office/drawing/2014/main" val="761562262"/>
                  </a:ext>
                </a:extLst>
              </a:tr>
              <a:tr h="77672">
                <a:tc>
                  <a:txBody>
                    <a:bodyPr/>
                    <a:lstStyle/>
                    <a:p>
                      <a:pPr algn="ctr" fontAlgn="b"/>
                      <a:r>
                        <a:rPr lang="en-US" sz="1400" b="0" i="0" u="none" strike="noStrike" dirty="0">
                          <a:solidFill>
                            <a:srgbClr val="000000"/>
                          </a:solidFill>
                          <a:effectLst/>
                          <a:latin typeface="Arial" panose="020B0604020202020204" pitchFamily="34" charset="0"/>
                        </a:rPr>
                        <a:t>Anne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0339332"/>
                  </a:ext>
                </a:extLst>
              </a:tr>
              <a:tr h="108815">
                <a:tc>
                  <a:txBody>
                    <a:bodyPr/>
                    <a:lstStyle/>
                    <a:p>
                      <a:pPr algn="ctr" fontAlgn="b"/>
                      <a:r>
                        <a:rPr lang="en-US" sz="1400" b="0" i="0" u="none" strike="noStrike" dirty="0">
                          <a:solidFill>
                            <a:srgbClr val="000000"/>
                          </a:solidFill>
                          <a:effectLst/>
                          <a:latin typeface="Arial" panose="020B0604020202020204" pitchFamily="34" charset="0"/>
                        </a:rPr>
                        <a:t>Bill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1395091"/>
                  </a:ext>
                </a:extLst>
              </a:tr>
              <a:tr h="0">
                <a:tc>
                  <a:txBody>
                    <a:bodyPr/>
                    <a:lstStyle/>
                    <a:p>
                      <a:pPr algn="ctr" fontAlgn="b"/>
                      <a:r>
                        <a:rPr lang="en-US" sz="1400" b="0" i="0" u="none" strike="noStrike" dirty="0">
                          <a:solidFill>
                            <a:srgbClr val="000000"/>
                          </a:solidFill>
                          <a:effectLst/>
                          <a:latin typeface="Arial" panose="020B0604020202020204" pitchFamily="34" charset="0"/>
                        </a:rPr>
                        <a:t>Cady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1306958"/>
                  </a:ext>
                </a:extLst>
              </a:tr>
              <a:tr h="0">
                <a:tc>
                  <a:txBody>
                    <a:bodyPr/>
                    <a:lstStyle/>
                    <a:p>
                      <a:pPr algn="ctr" fontAlgn="b"/>
                      <a:r>
                        <a:rPr lang="en-US" sz="1400" b="0" i="0" u="none" strike="noStrike" dirty="0">
                          <a:solidFill>
                            <a:srgbClr val="000000"/>
                          </a:solidFill>
                          <a:effectLst/>
                          <a:latin typeface="Arial" panose="020B0604020202020204" pitchFamily="34" charset="0"/>
                        </a:rPr>
                        <a:t>Dan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0661034"/>
                  </a:ext>
                </a:extLst>
              </a:tr>
              <a:tr h="185791">
                <a:tc>
                  <a:txBody>
                    <a:bodyPr/>
                    <a:lstStyle/>
                    <a:p>
                      <a:pPr algn="ctr" fontAlgn="b"/>
                      <a:r>
                        <a:rPr lang="en-US" sz="1400" b="0" i="0" u="none" strike="noStrike" dirty="0">
                          <a:solidFill>
                            <a:srgbClr val="000000"/>
                          </a:solidFill>
                          <a:effectLst/>
                          <a:latin typeface="Arial" panose="020B0604020202020204" pitchFamily="34" charset="0"/>
                        </a:rPr>
                        <a:t>Emily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8340194"/>
                  </a:ext>
                </a:extLst>
              </a:tr>
              <a:tr h="0">
                <a:tc>
                  <a:txBody>
                    <a:bodyPr/>
                    <a:lstStyle/>
                    <a:p>
                      <a:pPr algn="ctr" fontAlgn="b"/>
                      <a:r>
                        <a:rPr lang="en-US" sz="1400" b="0" i="0" u="none" strike="noStrike">
                          <a:solidFill>
                            <a:srgbClr val="000000"/>
                          </a:solidFill>
                          <a:effectLst/>
                          <a:latin typeface="Arial" panose="020B0604020202020204" pitchFamily="34" charset="0"/>
                        </a:rPr>
                        <a:t>Total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300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60226467"/>
                  </a:ext>
                </a:extLst>
              </a:tr>
            </a:tbl>
          </a:graphicData>
        </a:graphic>
      </p:graphicFrame>
    </p:spTree>
    <p:extLst>
      <p:ext uri="{BB962C8B-B14F-4D97-AF65-F5344CB8AC3E}">
        <p14:creationId xmlns:p14="http://schemas.microsoft.com/office/powerpoint/2010/main" val="193410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Absolute Deprivation and Poverty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D0162C8-8035-38A6-9B52-B1EE19199BFF}"/>
                  </a:ext>
                </a:extLst>
              </p:cNvPr>
              <p:cNvSpPr txBox="1"/>
              <p:nvPr/>
            </p:nvSpPr>
            <p:spPr>
              <a:xfrm>
                <a:off x="104166" y="720514"/>
                <a:ext cx="8674074" cy="307777"/>
              </a:xfrm>
              <a:prstGeom prst="rect">
                <a:avLst/>
              </a:prstGeom>
              <a:noFill/>
            </p:spPr>
            <p:txBody>
              <a:bodyPr wrap="square">
                <a:spAutoFit/>
              </a:bodyPr>
              <a:lstStyle/>
              <a:p>
                <a:pPr>
                  <a:spcBef>
                    <a:spcPts val="1200"/>
                  </a:spcBef>
                  <a:spcAft>
                    <a:spcPts val="600"/>
                  </a:spcAft>
                </a:pPr>
                <a:r>
                  <a:rPr lang="en-US" sz="1400" b="1" dirty="0"/>
                  <a:t>Example:</a:t>
                </a:r>
                <a:r>
                  <a:rPr lang="en-US" sz="1400" dirty="0"/>
                  <a:t> suppose we experience an inflationary shock such that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𝑚</m:t>
                        </m:r>
                      </m:sub>
                    </m:sSub>
                    <m:r>
                      <a:rPr lang="en-US" sz="1400" i="1">
                        <a:latin typeface="Cambria Math" panose="02040503050406030204" pitchFamily="18" charset="0"/>
                      </a:rPr>
                      <m:t>=</m:t>
                    </m:r>
                    <m:r>
                      <a:rPr lang="en-US" sz="1400" b="0" i="1" smtClean="0">
                        <a:latin typeface="Cambria Math" panose="02040503050406030204" pitchFamily="18" charset="0"/>
                      </a:rPr>
                      <m:t>25 .</m:t>
                    </m:r>
                  </m:oMath>
                </a14:m>
                <a:r>
                  <a:rPr lang="en-US" sz="1400" b="1" dirty="0"/>
                  <a:t> </a:t>
                </a:r>
                <a:r>
                  <a:rPr lang="en-US" sz="1400" dirty="0"/>
                  <a:t>Hence, the poverty line = 75.  </a:t>
                </a:r>
                <a:endParaRPr lang="en-US" sz="1400" b="1" dirty="0"/>
              </a:p>
            </p:txBody>
          </p:sp>
        </mc:Choice>
        <mc:Fallback xmlns="">
          <p:sp>
            <p:nvSpPr>
              <p:cNvPr id="4" name="TextBox 3">
                <a:extLst>
                  <a:ext uri="{FF2B5EF4-FFF2-40B4-BE49-F238E27FC236}">
                    <a16:creationId xmlns:a16="http://schemas.microsoft.com/office/drawing/2014/main" id="{0D0162C8-8035-38A6-9B52-B1EE19199BFF}"/>
                  </a:ext>
                </a:extLst>
              </p:cNvPr>
              <p:cNvSpPr txBox="1">
                <a:spLocks noRot="1" noChangeAspect="1" noMove="1" noResize="1" noEditPoints="1" noAdjustHandles="1" noChangeArrowheads="1" noChangeShapeType="1" noTextEdit="1"/>
              </p:cNvSpPr>
              <p:nvPr/>
            </p:nvSpPr>
            <p:spPr>
              <a:xfrm>
                <a:off x="104166" y="720514"/>
                <a:ext cx="8674074" cy="307777"/>
              </a:xfrm>
              <a:prstGeom prst="rect">
                <a:avLst/>
              </a:prstGeom>
              <a:blipFill>
                <a:blip r:embed="rId2"/>
                <a:stretch>
                  <a:fillRect l="-211" t="-3922" b="-1960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4F06B4D5-32E6-7537-3380-E0DD9723F4BD}"/>
              </a:ext>
            </a:extLst>
          </p:cNvPr>
          <p:cNvSpPr txBox="1"/>
          <p:nvPr/>
        </p:nvSpPr>
        <p:spPr>
          <a:xfrm>
            <a:off x="2204741" y="1222217"/>
            <a:ext cx="6697529" cy="1415772"/>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With the new prices, Cady’s income is now below the poverty line. </a:t>
            </a:r>
          </a:p>
          <a:p>
            <a:pPr marL="285750" indent="-285750">
              <a:spcBef>
                <a:spcPts val="1200"/>
              </a:spcBef>
              <a:spcAft>
                <a:spcPts val="600"/>
              </a:spcAft>
              <a:buFont typeface="Arial" panose="020B0604020202020204" pitchFamily="34" charset="0"/>
              <a:buChar char="•"/>
            </a:pPr>
            <a:r>
              <a:rPr lang="en-US" sz="1400" dirty="0"/>
              <a:t>Now we have 3 people in poverty (poverty rate = 60%). Poverty rate is just the number of people in poverty divide by the total population. </a:t>
            </a:r>
          </a:p>
          <a:p>
            <a:pPr marL="285750" indent="-285750">
              <a:spcBef>
                <a:spcPts val="1200"/>
              </a:spcBef>
              <a:spcAft>
                <a:spcPts val="600"/>
              </a:spcAft>
              <a:buFont typeface="Arial" panose="020B0604020202020204" pitchFamily="34" charset="0"/>
              <a:buChar char="•"/>
            </a:pPr>
            <a:r>
              <a:rPr lang="en-US" sz="1400" dirty="0"/>
              <a:t>This shock derived in a poverty increase of 20 percentage points (pp).</a:t>
            </a:r>
          </a:p>
        </p:txBody>
      </p:sp>
      <p:graphicFrame>
        <p:nvGraphicFramePr>
          <p:cNvPr id="2" name="Table 1">
            <a:extLst>
              <a:ext uri="{FF2B5EF4-FFF2-40B4-BE49-F238E27FC236}">
                <a16:creationId xmlns:a16="http://schemas.microsoft.com/office/drawing/2014/main" id="{B9A188C3-2C55-545C-E7EA-92BCE706D3B1}"/>
              </a:ext>
            </a:extLst>
          </p:cNvPr>
          <p:cNvGraphicFramePr>
            <a:graphicFrameLocks noGrp="1"/>
          </p:cNvGraphicFramePr>
          <p:nvPr>
            <p:extLst>
              <p:ext uri="{D42A27DB-BD31-4B8C-83A1-F6EECF244321}">
                <p14:modId xmlns:p14="http://schemas.microsoft.com/office/powerpoint/2010/main" val="3555201614"/>
              </p:ext>
            </p:extLst>
          </p:nvPr>
        </p:nvGraphicFramePr>
        <p:xfrm>
          <a:off x="241729" y="1216781"/>
          <a:ext cx="1828385" cy="1537970"/>
        </p:xfrm>
        <a:graphic>
          <a:graphicData uri="http://schemas.openxmlformats.org/drawingml/2006/table">
            <a:tbl>
              <a:tblPr/>
              <a:tblGrid>
                <a:gridCol w="905486">
                  <a:extLst>
                    <a:ext uri="{9D8B030D-6E8A-4147-A177-3AD203B41FA5}">
                      <a16:colId xmlns:a16="http://schemas.microsoft.com/office/drawing/2014/main" val="582169696"/>
                    </a:ext>
                  </a:extLst>
                </a:gridCol>
                <a:gridCol w="922899">
                  <a:extLst>
                    <a:ext uri="{9D8B030D-6E8A-4147-A177-3AD203B41FA5}">
                      <a16:colId xmlns:a16="http://schemas.microsoft.com/office/drawing/2014/main" val="1039452533"/>
                    </a:ext>
                  </a:extLst>
                </a:gridCol>
              </a:tblGrid>
              <a:tr h="0">
                <a:tc>
                  <a:txBody>
                    <a:bodyPr/>
                    <a:lstStyle/>
                    <a:p>
                      <a:pPr algn="ctr" fontAlgn="ctr"/>
                      <a:r>
                        <a:rPr lang="en-US" sz="1400" b="0" i="0" u="none" strike="noStrike" dirty="0">
                          <a:solidFill>
                            <a:srgbClr val="FFFFFF"/>
                          </a:solidFill>
                          <a:effectLst/>
                          <a:latin typeface="Arial" panose="020B0604020202020204" pitchFamily="34" charset="0"/>
                        </a:rPr>
                        <a:t>Individual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a:txBody>
                    <a:bodyPr/>
                    <a:lstStyle/>
                    <a:p>
                      <a:pPr algn="ctr" fontAlgn="ctr"/>
                      <a:r>
                        <a:rPr lang="en-US" sz="1400" b="0" i="0" u="none" strike="noStrike" dirty="0">
                          <a:solidFill>
                            <a:srgbClr val="FFFFFF"/>
                          </a:solidFill>
                          <a:effectLst/>
                          <a:latin typeface="Arial" panose="020B0604020202020204" pitchFamily="34" charset="0"/>
                        </a:rPr>
                        <a:t>Income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extLst>
                  <a:ext uri="{0D108BD9-81ED-4DB2-BD59-A6C34878D82A}">
                    <a16:rowId xmlns:a16="http://schemas.microsoft.com/office/drawing/2014/main" val="761562262"/>
                  </a:ext>
                </a:extLst>
              </a:tr>
              <a:tr h="77672">
                <a:tc>
                  <a:txBody>
                    <a:bodyPr/>
                    <a:lstStyle/>
                    <a:p>
                      <a:pPr algn="ctr" fontAlgn="b"/>
                      <a:r>
                        <a:rPr lang="en-US" sz="1400" b="0" i="0" u="none" strike="noStrike" dirty="0">
                          <a:solidFill>
                            <a:srgbClr val="000000"/>
                          </a:solidFill>
                          <a:effectLst/>
                          <a:latin typeface="Arial" panose="020B0604020202020204" pitchFamily="34" charset="0"/>
                        </a:rPr>
                        <a:t>Anne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0339332"/>
                  </a:ext>
                </a:extLst>
              </a:tr>
              <a:tr h="108815">
                <a:tc>
                  <a:txBody>
                    <a:bodyPr/>
                    <a:lstStyle/>
                    <a:p>
                      <a:pPr algn="ctr" fontAlgn="b"/>
                      <a:r>
                        <a:rPr lang="en-US" sz="1400" b="0" i="0" u="none" strike="noStrike" dirty="0">
                          <a:solidFill>
                            <a:srgbClr val="000000"/>
                          </a:solidFill>
                          <a:effectLst/>
                          <a:latin typeface="Arial" panose="020B0604020202020204" pitchFamily="34" charset="0"/>
                        </a:rPr>
                        <a:t>Bill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1395091"/>
                  </a:ext>
                </a:extLst>
              </a:tr>
              <a:tr h="0">
                <a:tc>
                  <a:txBody>
                    <a:bodyPr/>
                    <a:lstStyle/>
                    <a:p>
                      <a:pPr algn="ctr" fontAlgn="b"/>
                      <a:r>
                        <a:rPr lang="en-US" sz="1400" b="0" i="0" u="none" strike="noStrike" dirty="0">
                          <a:solidFill>
                            <a:srgbClr val="000000"/>
                          </a:solidFill>
                          <a:effectLst/>
                          <a:latin typeface="Arial" panose="020B0604020202020204" pitchFamily="34" charset="0"/>
                        </a:rPr>
                        <a:t>Cady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1306958"/>
                  </a:ext>
                </a:extLst>
              </a:tr>
              <a:tr h="0">
                <a:tc>
                  <a:txBody>
                    <a:bodyPr/>
                    <a:lstStyle/>
                    <a:p>
                      <a:pPr algn="ctr" fontAlgn="b"/>
                      <a:r>
                        <a:rPr lang="en-US" sz="1400" b="0" i="0" u="none" strike="noStrike" dirty="0">
                          <a:solidFill>
                            <a:srgbClr val="000000"/>
                          </a:solidFill>
                          <a:effectLst/>
                          <a:latin typeface="Arial" panose="020B0604020202020204" pitchFamily="34" charset="0"/>
                        </a:rPr>
                        <a:t>Dan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0661034"/>
                  </a:ext>
                </a:extLst>
              </a:tr>
              <a:tr h="185791">
                <a:tc>
                  <a:txBody>
                    <a:bodyPr/>
                    <a:lstStyle/>
                    <a:p>
                      <a:pPr algn="ctr" fontAlgn="b"/>
                      <a:r>
                        <a:rPr lang="en-US" sz="1400" b="0" i="0" u="none" strike="noStrike" dirty="0">
                          <a:solidFill>
                            <a:srgbClr val="000000"/>
                          </a:solidFill>
                          <a:effectLst/>
                          <a:latin typeface="Arial" panose="020B0604020202020204" pitchFamily="34" charset="0"/>
                        </a:rPr>
                        <a:t>Emily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8340194"/>
                  </a:ext>
                </a:extLst>
              </a:tr>
              <a:tr h="0">
                <a:tc>
                  <a:txBody>
                    <a:bodyPr/>
                    <a:lstStyle/>
                    <a:p>
                      <a:pPr algn="ctr" fontAlgn="b"/>
                      <a:r>
                        <a:rPr lang="en-US" sz="1400" b="0" i="0" u="none" strike="noStrike" dirty="0">
                          <a:solidFill>
                            <a:srgbClr val="000000"/>
                          </a:solidFill>
                          <a:effectLst/>
                          <a:latin typeface="Arial" panose="020B0604020202020204" pitchFamily="34" charset="0"/>
                        </a:rPr>
                        <a:t>Total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300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60226467"/>
                  </a:ext>
                </a:extLst>
              </a:tr>
            </a:tbl>
          </a:graphicData>
        </a:graphic>
      </p:graphicFrame>
      <p:graphicFrame>
        <p:nvGraphicFramePr>
          <p:cNvPr id="5" name="Table 4">
            <a:extLst>
              <a:ext uri="{FF2B5EF4-FFF2-40B4-BE49-F238E27FC236}">
                <a16:creationId xmlns:a16="http://schemas.microsoft.com/office/drawing/2014/main" id="{15FA0456-A0F9-66A3-A289-B9B265F6DF87}"/>
              </a:ext>
            </a:extLst>
          </p:cNvPr>
          <p:cNvGraphicFramePr>
            <a:graphicFrameLocks noGrp="1"/>
          </p:cNvGraphicFramePr>
          <p:nvPr>
            <p:extLst>
              <p:ext uri="{D42A27DB-BD31-4B8C-83A1-F6EECF244321}">
                <p14:modId xmlns:p14="http://schemas.microsoft.com/office/powerpoint/2010/main" val="3765399956"/>
              </p:ext>
            </p:extLst>
          </p:nvPr>
        </p:nvGraphicFramePr>
        <p:xfrm>
          <a:off x="241728" y="2943241"/>
          <a:ext cx="2525749" cy="1537970"/>
        </p:xfrm>
        <a:graphic>
          <a:graphicData uri="http://schemas.openxmlformats.org/drawingml/2006/table">
            <a:tbl>
              <a:tblPr/>
              <a:tblGrid>
                <a:gridCol w="831259">
                  <a:extLst>
                    <a:ext uri="{9D8B030D-6E8A-4147-A177-3AD203B41FA5}">
                      <a16:colId xmlns:a16="http://schemas.microsoft.com/office/drawing/2014/main" val="582169696"/>
                    </a:ext>
                  </a:extLst>
                </a:gridCol>
                <a:gridCol w="847245">
                  <a:extLst>
                    <a:ext uri="{9D8B030D-6E8A-4147-A177-3AD203B41FA5}">
                      <a16:colId xmlns:a16="http://schemas.microsoft.com/office/drawing/2014/main" val="1039452533"/>
                    </a:ext>
                  </a:extLst>
                </a:gridCol>
                <a:gridCol w="847245">
                  <a:extLst>
                    <a:ext uri="{9D8B030D-6E8A-4147-A177-3AD203B41FA5}">
                      <a16:colId xmlns:a16="http://schemas.microsoft.com/office/drawing/2014/main" val="3538251100"/>
                    </a:ext>
                  </a:extLst>
                </a:gridCol>
              </a:tblGrid>
              <a:tr h="0">
                <a:tc>
                  <a:txBody>
                    <a:bodyPr/>
                    <a:lstStyle/>
                    <a:p>
                      <a:pPr algn="ctr" fontAlgn="ctr"/>
                      <a:r>
                        <a:rPr lang="en-US" sz="1400" b="0" i="0" u="none" strike="noStrike" dirty="0">
                          <a:solidFill>
                            <a:srgbClr val="FFFFFF"/>
                          </a:solidFill>
                          <a:effectLst/>
                          <a:latin typeface="Arial" panose="020B0604020202020204" pitchFamily="34" charset="0"/>
                        </a:rPr>
                        <a:t>Individual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a:txBody>
                    <a:bodyPr/>
                    <a:lstStyle/>
                    <a:p>
                      <a:pPr algn="ctr" fontAlgn="ctr"/>
                      <a:r>
                        <a:rPr lang="en-US" sz="1400" b="0" i="0" u="none" strike="noStrike" dirty="0">
                          <a:solidFill>
                            <a:srgbClr val="FFFFFF"/>
                          </a:solidFill>
                          <a:effectLst/>
                          <a:latin typeface="Arial" panose="020B0604020202020204" pitchFamily="34" charset="0"/>
                        </a:rPr>
                        <a:t>Income 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a:txBody>
                    <a:bodyPr/>
                    <a:lstStyle/>
                    <a:p>
                      <a:pPr algn="ctr" fontAlgn="ctr"/>
                      <a:r>
                        <a:rPr lang="en-US" sz="1400" b="0" i="0" u="none" strike="noStrike" dirty="0">
                          <a:solidFill>
                            <a:srgbClr val="FFFFFF"/>
                          </a:solidFill>
                          <a:effectLst/>
                          <a:latin typeface="Arial" panose="020B0604020202020204" pitchFamily="34" charset="0"/>
                        </a:rPr>
                        <a:t>Income 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extLst>
                  <a:ext uri="{0D108BD9-81ED-4DB2-BD59-A6C34878D82A}">
                    <a16:rowId xmlns:a16="http://schemas.microsoft.com/office/drawing/2014/main" val="761562262"/>
                  </a:ext>
                </a:extLst>
              </a:tr>
              <a:tr h="77672">
                <a:tc>
                  <a:txBody>
                    <a:bodyPr/>
                    <a:lstStyle/>
                    <a:p>
                      <a:pPr algn="ctr" fontAlgn="b"/>
                      <a:r>
                        <a:rPr lang="en-US" sz="1400" b="0" i="0" u="none" strike="noStrike" dirty="0">
                          <a:solidFill>
                            <a:srgbClr val="000000"/>
                          </a:solidFill>
                          <a:effectLst/>
                          <a:latin typeface="Arial" panose="020B0604020202020204" pitchFamily="34" charset="0"/>
                        </a:rPr>
                        <a:t>Anne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0339332"/>
                  </a:ext>
                </a:extLst>
              </a:tr>
              <a:tr h="108815">
                <a:tc>
                  <a:txBody>
                    <a:bodyPr/>
                    <a:lstStyle/>
                    <a:p>
                      <a:pPr algn="ctr" fontAlgn="b"/>
                      <a:r>
                        <a:rPr lang="en-US" sz="1400" b="0" i="0" u="none" strike="noStrike" dirty="0">
                          <a:solidFill>
                            <a:srgbClr val="000000"/>
                          </a:solidFill>
                          <a:effectLst/>
                          <a:latin typeface="Arial" panose="020B0604020202020204" pitchFamily="34" charset="0"/>
                        </a:rPr>
                        <a:t>Bill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1395091"/>
                  </a:ext>
                </a:extLst>
              </a:tr>
              <a:tr h="0">
                <a:tc>
                  <a:txBody>
                    <a:bodyPr/>
                    <a:lstStyle/>
                    <a:p>
                      <a:pPr algn="ctr" fontAlgn="b"/>
                      <a:r>
                        <a:rPr lang="en-US" sz="1400" b="0" i="0" u="none" strike="noStrike" dirty="0">
                          <a:solidFill>
                            <a:srgbClr val="000000"/>
                          </a:solidFill>
                          <a:effectLst/>
                          <a:latin typeface="Arial" panose="020B0604020202020204" pitchFamily="34" charset="0"/>
                        </a:rPr>
                        <a:t>Cady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1306958"/>
                  </a:ext>
                </a:extLst>
              </a:tr>
              <a:tr h="0">
                <a:tc>
                  <a:txBody>
                    <a:bodyPr/>
                    <a:lstStyle/>
                    <a:p>
                      <a:pPr algn="ctr" fontAlgn="b"/>
                      <a:r>
                        <a:rPr lang="en-US" sz="1400" b="0" i="0" u="none" strike="noStrike" dirty="0">
                          <a:solidFill>
                            <a:srgbClr val="000000"/>
                          </a:solidFill>
                          <a:effectLst/>
                          <a:latin typeface="Arial" panose="020B0604020202020204" pitchFamily="34" charset="0"/>
                        </a:rPr>
                        <a:t>Dan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0661034"/>
                  </a:ext>
                </a:extLst>
              </a:tr>
              <a:tr h="185791">
                <a:tc>
                  <a:txBody>
                    <a:bodyPr/>
                    <a:lstStyle/>
                    <a:p>
                      <a:pPr algn="ctr" fontAlgn="b"/>
                      <a:r>
                        <a:rPr lang="en-US" sz="1400" b="0" i="0" u="none" strike="noStrike" dirty="0">
                          <a:solidFill>
                            <a:srgbClr val="000000"/>
                          </a:solidFill>
                          <a:effectLst/>
                          <a:latin typeface="Arial" panose="020B0604020202020204" pitchFamily="34" charset="0"/>
                        </a:rPr>
                        <a:t>Emily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8340194"/>
                  </a:ext>
                </a:extLst>
              </a:tr>
              <a:tr h="0">
                <a:tc>
                  <a:txBody>
                    <a:bodyPr/>
                    <a:lstStyle/>
                    <a:p>
                      <a:pPr algn="ctr" fontAlgn="b"/>
                      <a:r>
                        <a:rPr lang="en-US" sz="1400" b="0" i="0" u="none" strike="noStrike" dirty="0">
                          <a:solidFill>
                            <a:srgbClr val="000000"/>
                          </a:solidFill>
                          <a:effectLst/>
                          <a:latin typeface="Arial" panose="020B0604020202020204" pitchFamily="34" charset="0"/>
                        </a:rPr>
                        <a:t>Total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300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400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60226467"/>
                  </a:ext>
                </a:extLst>
              </a:tr>
            </a:tbl>
          </a:graphicData>
        </a:graphic>
      </p:graphicFrame>
      <p:sp>
        <p:nvSpPr>
          <p:cNvPr id="6" name="TextBox 5">
            <a:extLst>
              <a:ext uri="{FF2B5EF4-FFF2-40B4-BE49-F238E27FC236}">
                <a16:creationId xmlns:a16="http://schemas.microsoft.com/office/drawing/2014/main" id="{9E7DA062-4AFC-8B3A-C58F-DCAA2B2DA961}"/>
              </a:ext>
            </a:extLst>
          </p:cNvPr>
          <p:cNvSpPr txBox="1"/>
          <p:nvPr/>
        </p:nvSpPr>
        <p:spPr>
          <a:xfrm>
            <a:off x="2959240" y="2788896"/>
            <a:ext cx="6184760" cy="184665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Government Response: </a:t>
            </a:r>
            <a:r>
              <a:rPr lang="en-US" sz="1400" dirty="0"/>
              <a:t>suppose the government implements a program that gives everyone a check for $20. </a:t>
            </a:r>
            <a:endParaRPr lang="en-US" sz="1400" b="1" dirty="0"/>
          </a:p>
          <a:p>
            <a:pPr marL="285750" indent="-285750">
              <a:spcBef>
                <a:spcPts val="1200"/>
              </a:spcBef>
              <a:spcAft>
                <a:spcPts val="600"/>
              </a:spcAft>
              <a:buFont typeface="Arial" panose="020B0604020202020204" pitchFamily="34" charset="0"/>
              <a:buChar char="•"/>
            </a:pPr>
            <a:r>
              <a:rPr lang="en-US" sz="1400" dirty="0"/>
              <a:t>After the policy Cady is pulled above the poverty line. She is no longer poor. </a:t>
            </a:r>
          </a:p>
          <a:p>
            <a:pPr marL="285750" indent="-285750">
              <a:spcBef>
                <a:spcPts val="1200"/>
              </a:spcBef>
              <a:spcAft>
                <a:spcPts val="600"/>
              </a:spcAft>
              <a:buFont typeface="Arial" panose="020B0604020202020204" pitchFamily="34" charset="0"/>
              <a:buChar char="•"/>
            </a:pPr>
            <a:r>
              <a:rPr lang="en-US" sz="1400" dirty="0"/>
              <a:t>This policy offset the inflationary shock and reduced the poverty rate in 20 percentage points (pp). </a:t>
            </a:r>
          </a:p>
        </p:txBody>
      </p:sp>
    </p:spTree>
    <p:extLst>
      <p:ext uri="{BB962C8B-B14F-4D97-AF65-F5344CB8AC3E}">
        <p14:creationId xmlns:p14="http://schemas.microsoft.com/office/powerpoint/2010/main" val="61560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Absolute Deprivation and Poverty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D0162C8-8035-38A6-9B52-B1EE19199BFF}"/>
                  </a:ext>
                </a:extLst>
              </p:cNvPr>
              <p:cNvSpPr txBox="1"/>
              <p:nvPr/>
            </p:nvSpPr>
            <p:spPr>
              <a:xfrm>
                <a:off x="104166" y="720514"/>
                <a:ext cx="8674074" cy="523220"/>
              </a:xfrm>
              <a:prstGeom prst="rect">
                <a:avLst/>
              </a:prstGeom>
              <a:noFill/>
            </p:spPr>
            <p:txBody>
              <a:bodyPr wrap="square">
                <a:spAutoFit/>
              </a:bodyPr>
              <a:lstStyle/>
              <a:p>
                <a:pPr>
                  <a:spcBef>
                    <a:spcPts val="1200"/>
                  </a:spcBef>
                  <a:spcAft>
                    <a:spcPts val="600"/>
                  </a:spcAft>
                </a:pPr>
                <a:r>
                  <a:rPr lang="en-US" sz="1400" b="1" dirty="0"/>
                  <a:t>Example:</a:t>
                </a:r>
                <a:r>
                  <a:rPr lang="en-US" sz="1400" dirty="0"/>
                  <a:t> suppose the government implements a </a:t>
                </a:r>
                <a:r>
                  <a:rPr lang="en-US" sz="1400" dirty="0" err="1"/>
                  <a:t>redistributional</a:t>
                </a:r>
                <a:r>
                  <a:rPr lang="en-US" sz="1400" dirty="0"/>
                  <a:t> fiscal policy that taxes Anne with $20 and transfers $10 to Dan and Emily. Suppose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𝑚</m:t>
                        </m:r>
                      </m:sub>
                    </m:sSub>
                    <m:r>
                      <a:rPr lang="en-US" sz="1400" i="1">
                        <a:latin typeface="Cambria Math" panose="02040503050406030204" pitchFamily="18" charset="0"/>
                      </a:rPr>
                      <m:t>=</m:t>
                    </m:r>
                    <m:r>
                      <a:rPr lang="en-US" sz="1400" b="0" i="1" smtClean="0">
                        <a:latin typeface="Cambria Math" panose="02040503050406030204" pitchFamily="18" charset="0"/>
                      </a:rPr>
                      <m:t>1</m:t>
                    </m:r>
                    <m:r>
                      <a:rPr lang="en-US" sz="1400" i="1">
                        <a:latin typeface="Cambria Math" panose="02040503050406030204" pitchFamily="18" charset="0"/>
                      </a:rPr>
                      <m:t>5</m:t>
                    </m:r>
                  </m:oMath>
                </a14:m>
                <a:r>
                  <a:rPr lang="en-US" sz="1400" b="1" dirty="0"/>
                  <a:t> </a:t>
                </a:r>
                <a:r>
                  <a:rPr lang="en-US" sz="1400" dirty="0"/>
                  <a:t>so the poverty line = 45. </a:t>
                </a:r>
                <a:endParaRPr lang="en-US" sz="1400" b="1" dirty="0"/>
              </a:p>
            </p:txBody>
          </p:sp>
        </mc:Choice>
        <mc:Fallback xmlns="">
          <p:sp>
            <p:nvSpPr>
              <p:cNvPr id="4" name="TextBox 3">
                <a:extLst>
                  <a:ext uri="{FF2B5EF4-FFF2-40B4-BE49-F238E27FC236}">
                    <a16:creationId xmlns:a16="http://schemas.microsoft.com/office/drawing/2014/main" id="{0D0162C8-8035-38A6-9B52-B1EE19199BFF}"/>
                  </a:ext>
                </a:extLst>
              </p:cNvPr>
              <p:cNvSpPr txBox="1">
                <a:spLocks noRot="1" noChangeAspect="1" noMove="1" noResize="1" noEditPoints="1" noAdjustHandles="1" noChangeArrowheads="1" noChangeShapeType="1" noTextEdit="1"/>
              </p:cNvSpPr>
              <p:nvPr/>
            </p:nvSpPr>
            <p:spPr>
              <a:xfrm>
                <a:off x="104166" y="720514"/>
                <a:ext cx="8674074" cy="523220"/>
              </a:xfrm>
              <a:prstGeom prst="rect">
                <a:avLst/>
              </a:prstGeom>
              <a:blipFill>
                <a:blip r:embed="rId2"/>
                <a:stretch>
                  <a:fillRect l="-211" t="-2326" b="-1162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4F06B4D5-32E6-7537-3380-E0DD9723F4BD}"/>
              </a:ext>
            </a:extLst>
          </p:cNvPr>
          <p:cNvSpPr txBox="1"/>
          <p:nvPr/>
        </p:nvSpPr>
        <p:spPr>
          <a:xfrm>
            <a:off x="182879" y="3292487"/>
            <a:ext cx="8778240" cy="1184940"/>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This policy pulled Dan above the poverty line, but not Emily. It reduced poverty by 20 percentage points but did not eliminate it.   </a:t>
            </a:r>
          </a:p>
          <a:p>
            <a:pPr marL="285750" indent="-285750">
              <a:spcBef>
                <a:spcPts val="1200"/>
              </a:spcBef>
              <a:spcAft>
                <a:spcPts val="600"/>
              </a:spcAft>
              <a:buFont typeface="Arial" panose="020B0604020202020204" pitchFamily="34" charset="0"/>
              <a:buChar char="•"/>
            </a:pPr>
            <a:r>
              <a:rPr lang="en-US" sz="1400" b="1" dirty="0"/>
              <a:t>Moreover, this policy reduced income inequality!</a:t>
            </a:r>
            <a:r>
              <a:rPr lang="en-US" sz="1400" dirty="0"/>
              <a:t> The resources in the economy that were distributed unequally decreased by 13 pp.  </a:t>
            </a:r>
            <a:r>
              <a:rPr lang="en-US" sz="1400" b="1" dirty="0"/>
              <a:t>Intuition:</a:t>
            </a:r>
            <a:r>
              <a:rPr lang="en-US" sz="1400" dirty="0"/>
              <a:t> progressivity in the tax system reduces income inequality. </a:t>
            </a:r>
          </a:p>
        </p:txBody>
      </p:sp>
      <p:graphicFrame>
        <p:nvGraphicFramePr>
          <p:cNvPr id="9" name="Table 8">
            <a:extLst>
              <a:ext uri="{FF2B5EF4-FFF2-40B4-BE49-F238E27FC236}">
                <a16:creationId xmlns:a16="http://schemas.microsoft.com/office/drawing/2014/main" id="{65248948-F446-CA57-EBF9-4AB9E726ED38}"/>
              </a:ext>
            </a:extLst>
          </p:cNvPr>
          <p:cNvGraphicFramePr>
            <a:graphicFrameLocks noGrp="1"/>
          </p:cNvGraphicFramePr>
          <p:nvPr>
            <p:extLst>
              <p:ext uri="{D42A27DB-BD31-4B8C-83A1-F6EECF244321}">
                <p14:modId xmlns:p14="http://schemas.microsoft.com/office/powerpoint/2010/main" val="1561449895"/>
              </p:ext>
            </p:extLst>
          </p:nvPr>
        </p:nvGraphicFramePr>
        <p:xfrm>
          <a:off x="678208" y="1282424"/>
          <a:ext cx="7787583" cy="1971373"/>
        </p:xfrm>
        <a:graphic>
          <a:graphicData uri="http://schemas.openxmlformats.org/drawingml/2006/table">
            <a:tbl>
              <a:tblPr/>
              <a:tblGrid>
                <a:gridCol w="1168137">
                  <a:extLst>
                    <a:ext uri="{9D8B030D-6E8A-4147-A177-3AD203B41FA5}">
                      <a16:colId xmlns:a16="http://schemas.microsoft.com/office/drawing/2014/main" val="2583413529"/>
                    </a:ext>
                  </a:extLst>
                </a:gridCol>
                <a:gridCol w="1103241">
                  <a:extLst>
                    <a:ext uri="{9D8B030D-6E8A-4147-A177-3AD203B41FA5}">
                      <a16:colId xmlns:a16="http://schemas.microsoft.com/office/drawing/2014/main" val="3514494250"/>
                    </a:ext>
                  </a:extLst>
                </a:gridCol>
                <a:gridCol w="1103241">
                  <a:extLst>
                    <a:ext uri="{9D8B030D-6E8A-4147-A177-3AD203B41FA5}">
                      <a16:colId xmlns:a16="http://schemas.microsoft.com/office/drawing/2014/main" val="801219926"/>
                    </a:ext>
                  </a:extLst>
                </a:gridCol>
                <a:gridCol w="1103241">
                  <a:extLst>
                    <a:ext uri="{9D8B030D-6E8A-4147-A177-3AD203B41FA5}">
                      <a16:colId xmlns:a16="http://schemas.microsoft.com/office/drawing/2014/main" val="4087515405"/>
                    </a:ext>
                  </a:extLst>
                </a:gridCol>
                <a:gridCol w="1103241">
                  <a:extLst>
                    <a:ext uri="{9D8B030D-6E8A-4147-A177-3AD203B41FA5}">
                      <a16:colId xmlns:a16="http://schemas.microsoft.com/office/drawing/2014/main" val="2226131395"/>
                    </a:ext>
                  </a:extLst>
                </a:gridCol>
                <a:gridCol w="1103241">
                  <a:extLst>
                    <a:ext uri="{9D8B030D-6E8A-4147-A177-3AD203B41FA5}">
                      <a16:colId xmlns:a16="http://schemas.microsoft.com/office/drawing/2014/main" val="1762118253"/>
                    </a:ext>
                  </a:extLst>
                </a:gridCol>
                <a:gridCol w="1103241">
                  <a:extLst>
                    <a:ext uri="{9D8B030D-6E8A-4147-A177-3AD203B41FA5}">
                      <a16:colId xmlns:a16="http://schemas.microsoft.com/office/drawing/2014/main" val="615612510"/>
                    </a:ext>
                  </a:extLst>
                </a:gridCol>
              </a:tblGrid>
              <a:tr h="122176">
                <a:tc rowSpan="2">
                  <a:txBody>
                    <a:bodyPr/>
                    <a:lstStyle/>
                    <a:p>
                      <a:pPr algn="ctr" fontAlgn="ctr"/>
                      <a:r>
                        <a:rPr lang="en-US" sz="1400" b="0" i="0" u="none" strike="noStrike" dirty="0">
                          <a:solidFill>
                            <a:srgbClr val="FFFFFF"/>
                          </a:solidFill>
                          <a:effectLst/>
                          <a:latin typeface="Arial" panose="020B0604020202020204" pitchFamily="34" charset="0"/>
                        </a:rPr>
                        <a:t>Individual</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gridSpan="3">
                  <a:txBody>
                    <a:bodyPr/>
                    <a:lstStyle/>
                    <a:p>
                      <a:pPr algn="ctr" fontAlgn="b"/>
                      <a:r>
                        <a:rPr lang="en-US" sz="1400" b="0" i="0" u="none" strike="noStrike" dirty="0">
                          <a:solidFill>
                            <a:srgbClr val="FFFFFF"/>
                          </a:solidFill>
                          <a:effectLst/>
                          <a:latin typeface="Arial" panose="020B0604020202020204" pitchFamily="34" charset="0"/>
                        </a:rPr>
                        <a:t>Before the Policy</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hMerge="1">
                  <a:txBody>
                    <a:bodyPr/>
                    <a:lstStyle/>
                    <a:p>
                      <a:endParaRPr lang="en-US"/>
                    </a:p>
                  </a:txBody>
                  <a:tcPr/>
                </a:tc>
                <a:tc hMerge="1">
                  <a:txBody>
                    <a:bodyPr/>
                    <a:lstStyle/>
                    <a:p>
                      <a:endParaRPr lang="en-US"/>
                    </a:p>
                  </a:txBody>
                  <a:tcPr/>
                </a:tc>
                <a:tc gridSpan="3">
                  <a:txBody>
                    <a:bodyPr/>
                    <a:lstStyle/>
                    <a:p>
                      <a:pPr algn="ctr" fontAlgn="b"/>
                      <a:r>
                        <a:rPr lang="en-US" sz="1400" b="0" i="0" u="none" strike="noStrike" dirty="0">
                          <a:solidFill>
                            <a:srgbClr val="FFFFFF"/>
                          </a:solidFill>
                          <a:effectLst/>
                          <a:latin typeface="Arial" panose="020B0604020202020204" pitchFamily="34" charset="0"/>
                        </a:rPr>
                        <a:t>After the Policy</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26530966"/>
                  </a:ext>
                </a:extLst>
              </a:tr>
              <a:tr h="435566">
                <a:tc vMerge="1">
                  <a:txBody>
                    <a:bodyPr/>
                    <a:lstStyle/>
                    <a:p>
                      <a:endParaRPr lang="en-US"/>
                    </a:p>
                  </a:txBody>
                  <a:tcPr/>
                </a:tc>
                <a:tc>
                  <a:txBody>
                    <a:bodyPr/>
                    <a:lstStyle/>
                    <a:p>
                      <a:pPr algn="ctr" fontAlgn="ctr"/>
                      <a:r>
                        <a:rPr lang="en-US" sz="1400" b="0" i="0" u="none" strike="noStrike" dirty="0">
                          <a:solidFill>
                            <a:srgbClr val="000000"/>
                          </a:solidFill>
                          <a:effectLst/>
                          <a:latin typeface="Arial" panose="020B0604020202020204" pitchFamily="34" charset="0"/>
                        </a:rPr>
                        <a:t>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dirty="0">
                          <a:solidFill>
                            <a:srgbClr val="000000"/>
                          </a:solidFill>
                          <a:effectLst/>
                          <a:latin typeface="Arial" panose="020B0604020202020204" pitchFamily="34" charset="0"/>
                        </a:rPr>
                        <a:t>Absolute Deviation</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dirty="0">
                          <a:solidFill>
                            <a:srgbClr val="000000"/>
                          </a:solidFill>
                          <a:effectLst/>
                          <a:latin typeface="Arial" panose="020B0604020202020204" pitchFamily="34" charset="0"/>
                        </a:rPr>
                        <a:t>Abs Dev</a:t>
                      </a:r>
                    </a:p>
                    <a:p>
                      <a:pPr algn="ctr" fontAlgn="ctr"/>
                      <a:r>
                        <a:rPr lang="en-US" sz="1400" b="0" i="0" u="none" strike="noStrike" dirty="0">
                          <a:solidFill>
                            <a:srgbClr val="000000"/>
                          </a:solidFill>
                          <a:effectLst/>
                          <a:latin typeface="Arial" panose="020B0604020202020204" pitchFamily="34" charset="0"/>
                        </a:rPr>
                        <a:t> (% 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dirty="0">
                          <a:solidFill>
                            <a:srgbClr val="000000"/>
                          </a:solidFill>
                          <a:effectLst/>
                          <a:latin typeface="Arial" panose="020B0604020202020204" pitchFamily="34" charset="0"/>
                        </a:rPr>
                        <a:t>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dirty="0">
                          <a:solidFill>
                            <a:srgbClr val="000000"/>
                          </a:solidFill>
                          <a:effectLst/>
                          <a:latin typeface="Arial" panose="020B0604020202020204" pitchFamily="34" charset="0"/>
                        </a:rPr>
                        <a:t>Absolute Deviation</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dirty="0">
                          <a:solidFill>
                            <a:srgbClr val="000000"/>
                          </a:solidFill>
                          <a:effectLst/>
                          <a:latin typeface="Arial" panose="020B0604020202020204" pitchFamily="34" charset="0"/>
                        </a:rPr>
                        <a:t>Abs Dev</a:t>
                      </a:r>
                    </a:p>
                    <a:p>
                      <a:pPr algn="ctr" fontAlgn="ctr"/>
                      <a:r>
                        <a:rPr lang="en-US" sz="1400" b="0" i="0" u="none" strike="noStrike" dirty="0">
                          <a:solidFill>
                            <a:srgbClr val="000000"/>
                          </a:solidFill>
                          <a:effectLst/>
                          <a:latin typeface="Arial" panose="020B0604020202020204" pitchFamily="34" charset="0"/>
                        </a:rPr>
                        <a:t> (% 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751079845"/>
                  </a:ext>
                </a:extLst>
              </a:tr>
              <a:tr h="147904">
                <a:tc>
                  <a:txBody>
                    <a:bodyPr/>
                    <a:lstStyle/>
                    <a:p>
                      <a:pPr algn="ctr" rtl="0" fontAlgn="b"/>
                      <a:r>
                        <a:rPr lang="en-US" sz="1400" b="0" i="0" u="none" strike="noStrike">
                          <a:solidFill>
                            <a:srgbClr val="000000"/>
                          </a:solidFill>
                          <a:effectLst/>
                          <a:latin typeface="Arial" panose="020B0604020202020204" pitchFamily="34" charset="0"/>
                        </a:rPr>
                        <a:t>Anne</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100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40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13%</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80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7%</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5690778"/>
                  </a:ext>
                </a:extLst>
              </a:tr>
              <a:tr h="147904">
                <a:tc>
                  <a:txBody>
                    <a:bodyPr/>
                    <a:lstStyle/>
                    <a:p>
                      <a:pPr algn="ctr" rtl="0" fontAlgn="b"/>
                      <a:r>
                        <a:rPr lang="en-US" sz="1400" b="0" i="0" u="none" strike="noStrike">
                          <a:solidFill>
                            <a:srgbClr val="000000"/>
                          </a:solidFill>
                          <a:effectLst/>
                          <a:latin typeface="Arial" panose="020B0604020202020204" pitchFamily="34" charset="0"/>
                        </a:rPr>
                        <a:t>Bill</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80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7%</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80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7%</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2802483"/>
                  </a:ext>
                </a:extLst>
              </a:tr>
              <a:tr h="147904">
                <a:tc>
                  <a:txBody>
                    <a:bodyPr/>
                    <a:lstStyle/>
                    <a:p>
                      <a:pPr algn="ctr" rtl="0" fontAlgn="b"/>
                      <a:r>
                        <a:rPr lang="en-US" sz="1400" b="0" i="0" u="none" strike="noStrike">
                          <a:solidFill>
                            <a:srgbClr val="000000"/>
                          </a:solidFill>
                          <a:effectLst/>
                          <a:latin typeface="Arial" panose="020B0604020202020204" pitchFamily="34" charset="0"/>
                        </a:rPr>
                        <a:t>Cady</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60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60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6799011"/>
                  </a:ext>
                </a:extLst>
              </a:tr>
              <a:tr h="147904">
                <a:tc>
                  <a:txBody>
                    <a:bodyPr/>
                    <a:lstStyle/>
                    <a:p>
                      <a:pPr algn="ctr" rtl="0" fontAlgn="b"/>
                      <a:r>
                        <a:rPr lang="en-US" sz="1400" b="0" i="0" u="none" strike="noStrike">
                          <a:solidFill>
                            <a:srgbClr val="000000"/>
                          </a:solidFill>
                          <a:effectLst/>
                          <a:latin typeface="Arial" panose="020B0604020202020204" pitchFamily="34" charset="0"/>
                        </a:rPr>
                        <a:t>Dan</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40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7%</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50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10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3%</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73582"/>
                  </a:ext>
                </a:extLst>
              </a:tr>
              <a:tr h="147904">
                <a:tc>
                  <a:txBody>
                    <a:bodyPr/>
                    <a:lstStyle/>
                    <a:p>
                      <a:pPr algn="ctr" rtl="0" fontAlgn="b"/>
                      <a:r>
                        <a:rPr lang="en-US" sz="1400" b="0" i="0" u="none" strike="noStrike">
                          <a:solidFill>
                            <a:srgbClr val="000000"/>
                          </a:solidFill>
                          <a:effectLst/>
                          <a:latin typeface="Arial" panose="020B0604020202020204" pitchFamily="34" charset="0"/>
                        </a:rPr>
                        <a:t>Emily</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40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13%</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30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30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10%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5941260"/>
                  </a:ext>
                </a:extLst>
              </a:tr>
              <a:tr h="147904">
                <a:tc>
                  <a:txBody>
                    <a:bodyPr/>
                    <a:lstStyle/>
                    <a:p>
                      <a:pPr algn="ctr" fontAlgn="b"/>
                      <a:r>
                        <a:rPr lang="en-US" sz="1400" b="0" i="0" u="none" strike="noStrike">
                          <a:solidFill>
                            <a:srgbClr val="000000"/>
                          </a:solidFill>
                          <a:effectLst/>
                          <a:latin typeface="Arial" panose="020B0604020202020204" pitchFamily="34" charset="0"/>
                        </a:rPr>
                        <a:t>Total</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Arial" panose="020B0604020202020204" pitchFamily="34" charset="0"/>
                        </a:rPr>
                        <a:t>300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120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Arial" panose="020B0604020202020204" pitchFamily="34" charset="0"/>
                        </a:rPr>
                        <a:t>40%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80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27%</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976601174"/>
                  </a:ext>
                </a:extLst>
              </a:tr>
            </a:tbl>
          </a:graphicData>
        </a:graphic>
      </p:graphicFrame>
    </p:spTree>
    <p:extLst>
      <p:ext uri="{BB962C8B-B14F-4D97-AF65-F5344CB8AC3E}">
        <p14:creationId xmlns:p14="http://schemas.microsoft.com/office/powerpoint/2010/main" val="321025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Poverty Line</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5" y="720514"/>
            <a:ext cx="8895579" cy="307777"/>
          </a:xfrm>
          <a:prstGeom prst="rect">
            <a:avLst/>
          </a:prstGeom>
          <a:noFill/>
        </p:spPr>
        <p:txBody>
          <a:bodyPr wrap="square">
            <a:spAutoFit/>
          </a:bodyPr>
          <a:lstStyle/>
          <a:p>
            <a:pPr>
              <a:spcBef>
                <a:spcPts val="1200"/>
              </a:spcBef>
              <a:spcAft>
                <a:spcPts val="600"/>
              </a:spcAft>
            </a:pPr>
            <a:r>
              <a:rPr lang="en-US" sz="1400" dirty="0"/>
              <a:t>The poverty line remains the way the US government measures poverty. However, it has some shortcomings.  </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0" y="1173512"/>
            <a:ext cx="8895579" cy="317009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Bundle changes: </a:t>
            </a:r>
            <a:r>
              <a:rPr lang="en-US" sz="1400" dirty="0"/>
              <a:t>the share of food in family consumption has fallen over time relative to other goods like clothing, shelter, medical care. By 1998, the 33% estimated by Mollie was only 16%. Hence, multiplying by 3 seems to be inaccurate. </a:t>
            </a:r>
          </a:p>
          <a:p>
            <a:pPr marL="285750" indent="-285750">
              <a:spcBef>
                <a:spcPts val="1200"/>
              </a:spcBef>
              <a:spcAft>
                <a:spcPts val="600"/>
              </a:spcAft>
              <a:buFont typeface="Arial" panose="020B0604020202020204" pitchFamily="34" charset="0"/>
              <a:buChar char="•"/>
            </a:pPr>
            <a:r>
              <a:rPr lang="en-US" sz="1400" b="1" dirty="0"/>
              <a:t>Regional differences are overlooked: </a:t>
            </a:r>
            <a:r>
              <a:rPr lang="en-US" sz="1400" dirty="0"/>
              <a:t>the poverty line is a nation-wide statistic. It takes the average across states. What is the inherent problem of this? Recall the Miami-Bloomington example. Prices differ! </a:t>
            </a:r>
            <a:endParaRPr lang="en-US" sz="1400" b="1" dirty="0"/>
          </a:p>
          <a:p>
            <a:pPr marL="285750" indent="-285750">
              <a:spcBef>
                <a:spcPts val="1200"/>
              </a:spcBef>
              <a:spcAft>
                <a:spcPts val="600"/>
              </a:spcAft>
              <a:buFont typeface="Arial" panose="020B0604020202020204" pitchFamily="34" charset="0"/>
              <a:buChar char="•"/>
            </a:pPr>
            <a:r>
              <a:rPr lang="en-US" sz="1400" b="1" dirty="0"/>
              <a:t>Income definition is incomplete: </a:t>
            </a:r>
            <a:r>
              <a:rPr lang="en-US" sz="1400" dirty="0"/>
              <a:t>the poverty line only considers “cash-income”. It ignores non-cash transfers (e.g. Medicaid). </a:t>
            </a:r>
          </a:p>
          <a:p>
            <a:pPr marL="285750" indent="-285750">
              <a:spcBef>
                <a:spcPts val="1200"/>
              </a:spcBef>
              <a:spcAft>
                <a:spcPts val="600"/>
              </a:spcAft>
              <a:buFont typeface="Arial" panose="020B0604020202020204" pitchFamily="34" charset="0"/>
              <a:buChar char="•"/>
            </a:pPr>
            <a:r>
              <a:rPr lang="en-US" sz="1400" dirty="0"/>
              <a:t>There has been a long discussion about potential improvements to this measure. Currently, the Census Bureau measures poverty using </a:t>
            </a:r>
            <a:r>
              <a:rPr lang="en-US" sz="1400" b="1" dirty="0"/>
              <a:t>poverty thresholds. </a:t>
            </a:r>
            <a:r>
              <a:rPr lang="en-US" sz="1400" dirty="0"/>
              <a:t>It has also improved the way income is measured. </a:t>
            </a:r>
            <a:r>
              <a:rPr lang="en-US" sz="1400" b="1" dirty="0"/>
              <a:t> </a:t>
            </a:r>
          </a:p>
          <a:p>
            <a:pPr marL="285750" indent="-285750">
              <a:spcBef>
                <a:spcPts val="1200"/>
              </a:spcBef>
              <a:spcAft>
                <a:spcPts val="600"/>
              </a:spcAft>
              <a:buFont typeface="Arial" panose="020B0604020202020204" pitchFamily="34" charset="0"/>
              <a:buChar char="•"/>
            </a:pPr>
            <a:r>
              <a:rPr lang="en-US" sz="1400" dirty="0"/>
              <a:t>Still, the current version follows the basic intuition of </a:t>
            </a:r>
            <a:r>
              <a:rPr lang="en-US" sz="1400" dirty="0" err="1"/>
              <a:t>Orshansky’s</a:t>
            </a:r>
            <a:r>
              <a:rPr lang="en-US" sz="1400" dirty="0"/>
              <a:t> poverty line. </a:t>
            </a:r>
          </a:p>
        </p:txBody>
      </p:sp>
    </p:spTree>
    <p:extLst>
      <p:ext uri="{BB962C8B-B14F-4D97-AF65-F5344CB8AC3E}">
        <p14:creationId xmlns:p14="http://schemas.microsoft.com/office/powerpoint/2010/main" val="298127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Poverty Measurement in the US: Poverty Thresholds</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6" y="658050"/>
            <a:ext cx="8674074" cy="738664"/>
          </a:xfrm>
          <a:prstGeom prst="rect">
            <a:avLst/>
          </a:prstGeom>
          <a:noFill/>
        </p:spPr>
        <p:txBody>
          <a:bodyPr wrap="square">
            <a:spAutoFit/>
          </a:bodyPr>
          <a:lstStyle/>
          <a:p>
            <a:pPr>
              <a:spcBef>
                <a:spcPts val="1200"/>
              </a:spcBef>
              <a:spcAft>
                <a:spcPts val="600"/>
              </a:spcAft>
            </a:pPr>
            <a:r>
              <a:rPr lang="en-US" sz="1400" dirty="0"/>
              <a:t>The current methodology estimates different poverty lines (thresholds) that depend on household’s characteristics like </a:t>
            </a:r>
            <a:r>
              <a:rPr lang="en-US" sz="1400" b="1" dirty="0"/>
              <a:t>family size and composition.</a:t>
            </a:r>
            <a:r>
              <a:rPr lang="en-US" sz="1400" b="1" u="sng" dirty="0"/>
              <a:t> </a:t>
            </a:r>
            <a:r>
              <a:rPr lang="en-US" sz="1400" u="sng" dirty="0"/>
              <a:t>If a family’s total income is less than the family’s threshold, then the family is considered in poverty. </a:t>
            </a:r>
          </a:p>
        </p:txBody>
      </p:sp>
      <p:sp>
        <p:nvSpPr>
          <p:cNvPr id="7" name="TextBox 6">
            <a:extLst>
              <a:ext uri="{FF2B5EF4-FFF2-40B4-BE49-F238E27FC236}">
                <a16:creationId xmlns:a16="http://schemas.microsoft.com/office/drawing/2014/main" id="{4F06B4D5-32E6-7537-3380-E0DD9723F4BD}"/>
              </a:ext>
            </a:extLst>
          </p:cNvPr>
          <p:cNvSpPr txBox="1"/>
          <p:nvPr/>
        </p:nvSpPr>
        <p:spPr>
          <a:xfrm>
            <a:off x="31152" y="4362687"/>
            <a:ext cx="7243588" cy="27699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200" b="1" dirty="0"/>
              <a:t>Limitation: </a:t>
            </a:r>
            <a:r>
              <a:rPr lang="en-US" sz="1200" dirty="0"/>
              <a:t>thresholds do not vary geographically. However, they are updated yearly for inflation. </a:t>
            </a:r>
            <a:endParaRPr lang="en-US" sz="1200" b="1" dirty="0"/>
          </a:p>
        </p:txBody>
      </p:sp>
      <p:graphicFrame>
        <p:nvGraphicFramePr>
          <p:cNvPr id="2" name="Table 1">
            <a:extLst>
              <a:ext uri="{FF2B5EF4-FFF2-40B4-BE49-F238E27FC236}">
                <a16:creationId xmlns:a16="http://schemas.microsoft.com/office/drawing/2014/main" id="{4C468230-C10A-D7BD-EC53-D64F14423DFD}"/>
              </a:ext>
            </a:extLst>
          </p:cNvPr>
          <p:cNvGraphicFramePr>
            <a:graphicFrameLocks noGrp="1"/>
          </p:cNvGraphicFramePr>
          <p:nvPr>
            <p:extLst>
              <p:ext uri="{D42A27DB-BD31-4B8C-83A1-F6EECF244321}">
                <p14:modId xmlns:p14="http://schemas.microsoft.com/office/powerpoint/2010/main" val="377974263"/>
              </p:ext>
            </p:extLst>
          </p:nvPr>
        </p:nvGraphicFramePr>
        <p:xfrm>
          <a:off x="314451" y="1800807"/>
          <a:ext cx="8515095" cy="2531102"/>
        </p:xfrm>
        <a:graphic>
          <a:graphicData uri="http://schemas.openxmlformats.org/drawingml/2006/table">
            <a:tbl>
              <a:tblPr>
                <a:tableStyleId>{5C22544A-7EE6-4342-B048-85BDC9FD1C3A}</a:tableStyleId>
              </a:tblPr>
              <a:tblGrid>
                <a:gridCol w="2636079">
                  <a:extLst>
                    <a:ext uri="{9D8B030D-6E8A-4147-A177-3AD203B41FA5}">
                      <a16:colId xmlns:a16="http://schemas.microsoft.com/office/drawing/2014/main" val="2604720793"/>
                    </a:ext>
                  </a:extLst>
                </a:gridCol>
                <a:gridCol w="678348">
                  <a:extLst>
                    <a:ext uri="{9D8B030D-6E8A-4147-A177-3AD203B41FA5}">
                      <a16:colId xmlns:a16="http://schemas.microsoft.com/office/drawing/2014/main" val="711710447"/>
                    </a:ext>
                  </a:extLst>
                </a:gridCol>
                <a:gridCol w="678348">
                  <a:extLst>
                    <a:ext uri="{9D8B030D-6E8A-4147-A177-3AD203B41FA5}">
                      <a16:colId xmlns:a16="http://schemas.microsoft.com/office/drawing/2014/main" val="3420168313"/>
                    </a:ext>
                  </a:extLst>
                </a:gridCol>
                <a:gridCol w="678348">
                  <a:extLst>
                    <a:ext uri="{9D8B030D-6E8A-4147-A177-3AD203B41FA5}">
                      <a16:colId xmlns:a16="http://schemas.microsoft.com/office/drawing/2014/main" val="3845098354"/>
                    </a:ext>
                  </a:extLst>
                </a:gridCol>
                <a:gridCol w="678348">
                  <a:extLst>
                    <a:ext uri="{9D8B030D-6E8A-4147-A177-3AD203B41FA5}">
                      <a16:colId xmlns:a16="http://schemas.microsoft.com/office/drawing/2014/main" val="4287764477"/>
                    </a:ext>
                  </a:extLst>
                </a:gridCol>
                <a:gridCol w="678348">
                  <a:extLst>
                    <a:ext uri="{9D8B030D-6E8A-4147-A177-3AD203B41FA5}">
                      <a16:colId xmlns:a16="http://schemas.microsoft.com/office/drawing/2014/main" val="710031508"/>
                    </a:ext>
                  </a:extLst>
                </a:gridCol>
                <a:gridCol w="678348">
                  <a:extLst>
                    <a:ext uri="{9D8B030D-6E8A-4147-A177-3AD203B41FA5}">
                      <a16:colId xmlns:a16="http://schemas.microsoft.com/office/drawing/2014/main" val="2735941869"/>
                    </a:ext>
                  </a:extLst>
                </a:gridCol>
                <a:gridCol w="678348">
                  <a:extLst>
                    <a:ext uri="{9D8B030D-6E8A-4147-A177-3AD203B41FA5}">
                      <a16:colId xmlns:a16="http://schemas.microsoft.com/office/drawing/2014/main" val="732585066"/>
                    </a:ext>
                  </a:extLst>
                </a:gridCol>
                <a:gridCol w="678348">
                  <a:extLst>
                    <a:ext uri="{9D8B030D-6E8A-4147-A177-3AD203B41FA5}">
                      <a16:colId xmlns:a16="http://schemas.microsoft.com/office/drawing/2014/main" val="654473569"/>
                    </a:ext>
                  </a:extLst>
                </a:gridCol>
                <a:gridCol w="452232">
                  <a:extLst>
                    <a:ext uri="{9D8B030D-6E8A-4147-A177-3AD203B41FA5}">
                      <a16:colId xmlns:a16="http://schemas.microsoft.com/office/drawing/2014/main" val="3068139267"/>
                    </a:ext>
                  </a:extLst>
                </a:gridCol>
              </a:tblGrid>
              <a:tr h="0">
                <a:tc rowSpan="2">
                  <a:txBody>
                    <a:bodyPr/>
                    <a:lstStyle/>
                    <a:p>
                      <a:pPr algn="ctr" fontAlgn="ctr"/>
                      <a:r>
                        <a:rPr lang="en-US" sz="1000" b="0" u="none" strike="noStrike" dirty="0">
                          <a:solidFill>
                            <a:schemeClr val="bg1"/>
                          </a:solidFill>
                          <a:effectLst/>
                        </a:rPr>
                        <a:t>Size of family unit</a:t>
                      </a:r>
                      <a:endParaRPr lang="en-US" sz="1000" b="0" i="0" u="none" strike="noStrike" dirty="0">
                        <a:solidFill>
                          <a:schemeClr val="bg1"/>
                        </a:solidFill>
                        <a:effectLst/>
                        <a:latin typeface="Arial" panose="020B0604020202020204" pitchFamily="34" charset="0"/>
                      </a:endParaRPr>
                    </a:p>
                  </a:txBody>
                  <a:tcPr marL="5076" marR="5076" marT="50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690304"/>
                    </a:solidFill>
                  </a:tcPr>
                </a:tc>
                <a:tc gridSpan="9">
                  <a:txBody>
                    <a:bodyPr/>
                    <a:lstStyle/>
                    <a:p>
                      <a:pPr algn="ctr" fontAlgn="ctr"/>
                      <a:r>
                        <a:rPr lang="en-US" sz="1000" b="0" u="none" strike="noStrike" dirty="0">
                          <a:solidFill>
                            <a:schemeClr val="bg1"/>
                          </a:solidFill>
                          <a:effectLst/>
                        </a:rPr>
                        <a:t>Related children under 18 years</a:t>
                      </a:r>
                      <a:endParaRPr lang="en-US" sz="1000" b="0" i="0" u="none" strike="noStrike" dirty="0">
                        <a:solidFill>
                          <a:schemeClr val="bg1"/>
                        </a:solidFill>
                        <a:effectLst/>
                        <a:latin typeface="Arial" panose="020B0604020202020204" pitchFamily="34" charset="0"/>
                      </a:endParaRPr>
                    </a:p>
                  </a:txBody>
                  <a:tcPr marL="5076" marR="5076" marT="50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69030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118000"/>
                  </a:ext>
                </a:extLst>
              </a:tr>
              <a:tr h="0">
                <a:tc vMerge="1">
                  <a:txBody>
                    <a:bodyPr/>
                    <a:lstStyle/>
                    <a:p>
                      <a:endParaRPr lang="en-US"/>
                    </a:p>
                  </a:txBody>
                  <a:tcPr/>
                </a:tc>
                <a:tc>
                  <a:txBody>
                    <a:bodyPr/>
                    <a:lstStyle/>
                    <a:p>
                      <a:pPr algn="ctr" fontAlgn="b"/>
                      <a:r>
                        <a:rPr lang="en-US" sz="1000" b="0" u="none" strike="noStrike" dirty="0">
                          <a:solidFill>
                            <a:schemeClr val="tx1"/>
                          </a:solidFill>
                          <a:effectLst/>
                        </a:rPr>
                        <a:t>None</a:t>
                      </a:r>
                      <a:endParaRPr lang="en-US" sz="1000" b="0" i="0" u="none" strike="noStrike" dirty="0">
                        <a:solidFill>
                          <a:schemeClr val="tx1"/>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US" sz="1000" b="0" u="none" strike="noStrike" dirty="0">
                          <a:solidFill>
                            <a:schemeClr val="tx1"/>
                          </a:solidFill>
                          <a:effectLst/>
                        </a:rPr>
                        <a:t>One</a:t>
                      </a:r>
                      <a:endParaRPr lang="en-US" sz="1000" b="0" i="0" u="none" strike="noStrike" dirty="0">
                        <a:solidFill>
                          <a:schemeClr val="tx1"/>
                        </a:solidFill>
                        <a:effectLst/>
                        <a:latin typeface="Arial" panose="020B0604020202020204" pitchFamily="34" charset="0"/>
                      </a:endParaRPr>
                    </a:p>
                  </a:txBody>
                  <a:tcPr marL="5076" marR="5076" marT="5076" marB="0" anchor="b">
                    <a:solidFill>
                      <a:schemeClr val="bg1">
                        <a:lumMod val="75000"/>
                      </a:schemeClr>
                    </a:solidFill>
                  </a:tcPr>
                </a:tc>
                <a:tc>
                  <a:txBody>
                    <a:bodyPr/>
                    <a:lstStyle/>
                    <a:p>
                      <a:pPr algn="ctr" fontAlgn="b"/>
                      <a:r>
                        <a:rPr lang="en-US" sz="1000" b="0" u="none" strike="noStrike" dirty="0">
                          <a:solidFill>
                            <a:schemeClr val="tx1"/>
                          </a:solidFill>
                          <a:effectLst/>
                        </a:rPr>
                        <a:t>Two</a:t>
                      </a:r>
                      <a:endParaRPr lang="en-US" sz="1000" b="0" i="0" u="none" strike="noStrike" dirty="0">
                        <a:solidFill>
                          <a:schemeClr val="tx1"/>
                        </a:solidFill>
                        <a:effectLst/>
                        <a:latin typeface="Arial" panose="020B0604020202020204" pitchFamily="34" charset="0"/>
                      </a:endParaRPr>
                    </a:p>
                  </a:txBody>
                  <a:tcPr marL="5076" marR="5076" marT="5076" marB="0" anchor="b">
                    <a:solidFill>
                      <a:schemeClr val="bg1">
                        <a:lumMod val="75000"/>
                      </a:schemeClr>
                    </a:solidFill>
                  </a:tcPr>
                </a:tc>
                <a:tc>
                  <a:txBody>
                    <a:bodyPr/>
                    <a:lstStyle/>
                    <a:p>
                      <a:pPr algn="ctr" fontAlgn="b"/>
                      <a:r>
                        <a:rPr lang="en-US" sz="1000" b="0" u="none" strike="noStrike" dirty="0">
                          <a:solidFill>
                            <a:schemeClr val="tx1"/>
                          </a:solidFill>
                          <a:effectLst/>
                        </a:rPr>
                        <a:t>Three</a:t>
                      </a:r>
                      <a:endParaRPr lang="en-US" sz="1000" b="0" i="0" u="none" strike="noStrike" dirty="0">
                        <a:solidFill>
                          <a:schemeClr val="tx1"/>
                        </a:solidFill>
                        <a:effectLst/>
                        <a:latin typeface="Arial" panose="020B0604020202020204" pitchFamily="34" charset="0"/>
                      </a:endParaRPr>
                    </a:p>
                  </a:txBody>
                  <a:tcPr marL="5076" marR="5076" marT="5076" marB="0" anchor="b">
                    <a:solidFill>
                      <a:schemeClr val="bg1">
                        <a:lumMod val="75000"/>
                      </a:schemeClr>
                    </a:solidFill>
                  </a:tcPr>
                </a:tc>
                <a:tc>
                  <a:txBody>
                    <a:bodyPr/>
                    <a:lstStyle/>
                    <a:p>
                      <a:pPr algn="ctr" fontAlgn="b"/>
                      <a:r>
                        <a:rPr lang="en-US" sz="1000" b="0" u="none" strike="noStrike" dirty="0">
                          <a:solidFill>
                            <a:schemeClr val="tx1"/>
                          </a:solidFill>
                          <a:effectLst/>
                        </a:rPr>
                        <a:t>Four</a:t>
                      </a:r>
                      <a:endParaRPr lang="en-US" sz="1000" b="0" i="0" u="none" strike="noStrike" dirty="0">
                        <a:solidFill>
                          <a:schemeClr val="tx1"/>
                        </a:solidFill>
                        <a:effectLst/>
                        <a:latin typeface="Arial" panose="020B0604020202020204" pitchFamily="34" charset="0"/>
                      </a:endParaRPr>
                    </a:p>
                  </a:txBody>
                  <a:tcPr marL="5076" marR="5076" marT="5076" marB="0" anchor="b">
                    <a:solidFill>
                      <a:schemeClr val="bg1">
                        <a:lumMod val="75000"/>
                      </a:schemeClr>
                    </a:solidFill>
                  </a:tcPr>
                </a:tc>
                <a:tc>
                  <a:txBody>
                    <a:bodyPr/>
                    <a:lstStyle/>
                    <a:p>
                      <a:pPr algn="ctr" fontAlgn="b"/>
                      <a:r>
                        <a:rPr lang="en-US" sz="1000" b="0" u="none" strike="noStrike" dirty="0">
                          <a:solidFill>
                            <a:schemeClr val="tx1"/>
                          </a:solidFill>
                          <a:effectLst/>
                        </a:rPr>
                        <a:t>Five</a:t>
                      </a:r>
                      <a:endParaRPr lang="en-US" sz="1000" b="0" i="0" u="none" strike="noStrike" dirty="0">
                        <a:solidFill>
                          <a:schemeClr val="tx1"/>
                        </a:solidFill>
                        <a:effectLst/>
                        <a:latin typeface="Arial" panose="020B0604020202020204" pitchFamily="34" charset="0"/>
                      </a:endParaRPr>
                    </a:p>
                  </a:txBody>
                  <a:tcPr marL="5076" marR="5076" marT="5076" marB="0" anchor="b">
                    <a:solidFill>
                      <a:schemeClr val="bg1">
                        <a:lumMod val="75000"/>
                      </a:schemeClr>
                    </a:solidFill>
                  </a:tcPr>
                </a:tc>
                <a:tc>
                  <a:txBody>
                    <a:bodyPr/>
                    <a:lstStyle/>
                    <a:p>
                      <a:pPr algn="ctr" fontAlgn="b"/>
                      <a:r>
                        <a:rPr lang="en-US" sz="1000" b="0" u="none" strike="noStrike" dirty="0">
                          <a:solidFill>
                            <a:schemeClr val="tx1"/>
                          </a:solidFill>
                          <a:effectLst/>
                        </a:rPr>
                        <a:t>Six</a:t>
                      </a:r>
                      <a:endParaRPr lang="en-US" sz="1000" b="0" i="0" u="none" strike="noStrike" dirty="0">
                        <a:solidFill>
                          <a:schemeClr val="tx1"/>
                        </a:solidFill>
                        <a:effectLst/>
                        <a:latin typeface="Arial" panose="020B0604020202020204" pitchFamily="34" charset="0"/>
                      </a:endParaRPr>
                    </a:p>
                  </a:txBody>
                  <a:tcPr marL="5076" marR="5076" marT="5076" marB="0" anchor="b">
                    <a:solidFill>
                      <a:schemeClr val="bg1">
                        <a:lumMod val="75000"/>
                      </a:schemeClr>
                    </a:solidFill>
                  </a:tcPr>
                </a:tc>
                <a:tc>
                  <a:txBody>
                    <a:bodyPr/>
                    <a:lstStyle/>
                    <a:p>
                      <a:pPr algn="ctr" fontAlgn="b"/>
                      <a:r>
                        <a:rPr lang="en-US" sz="1000" b="0" u="none" strike="noStrike" dirty="0">
                          <a:solidFill>
                            <a:schemeClr val="tx1"/>
                          </a:solidFill>
                          <a:effectLst/>
                        </a:rPr>
                        <a:t>Seven</a:t>
                      </a:r>
                      <a:endParaRPr lang="en-US" sz="1000" b="0" i="0" u="none" strike="noStrike" dirty="0">
                        <a:solidFill>
                          <a:schemeClr val="tx1"/>
                        </a:solidFill>
                        <a:effectLst/>
                        <a:latin typeface="Arial" panose="020B0604020202020204" pitchFamily="34" charset="0"/>
                      </a:endParaRPr>
                    </a:p>
                  </a:txBody>
                  <a:tcPr marL="5076" marR="5076" marT="5076" marB="0" anchor="b">
                    <a:solidFill>
                      <a:schemeClr val="bg1">
                        <a:lumMod val="75000"/>
                      </a:schemeClr>
                    </a:solidFill>
                  </a:tcPr>
                </a:tc>
                <a:tc>
                  <a:txBody>
                    <a:bodyPr/>
                    <a:lstStyle/>
                    <a:p>
                      <a:pPr algn="ctr" fontAlgn="b"/>
                      <a:r>
                        <a:rPr lang="en-US" sz="1000" b="0" u="none" strike="noStrike" dirty="0">
                          <a:solidFill>
                            <a:schemeClr val="tx1"/>
                          </a:solidFill>
                          <a:effectLst/>
                        </a:rPr>
                        <a:t>Eight or more</a:t>
                      </a:r>
                      <a:endParaRPr lang="en-US" sz="1000" b="0" i="0" u="none" strike="noStrike" dirty="0">
                        <a:solidFill>
                          <a:schemeClr val="tx1"/>
                        </a:solidFill>
                        <a:effectLst/>
                        <a:latin typeface="Arial" panose="020B0604020202020204" pitchFamily="34" charset="0"/>
                      </a:endParaRPr>
                    </a:p>
                  </a:txBody>
                  <a:tcPr marL="5076" marR="5076" marT="5076" marB="0" anchor="b">
                    <a:lnR w="12700"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3311487759"/>
                  </a:ext>
                </a:extLst>
              </a:tr>
              <a:tr h="0">
                <a:tc>
                  <a:txBody>
                    <a:bodyPr/>
                    <a:lstStyle/>
                    <a:p>
                      <a:pPr algn="l" fontAlgn="b"/>
                      <a:r>
                        <a:rPr lang="en-US" sz="1000" u="none" strike="noStrike" dirty="0">
                          <a:effectLst/>
                        </a:rPr>
                        <a:t>One person (unrelated individual):</a:t>
                      </a:r>
                      <a:endParaRPr lang="en-US" sz="1000" b="0" i="0" u="none" strike="noStrike" dirty="0">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lnL w="12700" cap="flat" cmpd="sng" algn="ctr">
                      <a:solidFill>
                        <a:schemeClr val="tx1"/>
                      </a:solidFill>
                      <a:prstDash val="solid"/>
                      <a:round/>
                      <a:headEnd type="none" w="med" len="med"/>
                      <a:tailEnd type="none" w="med" len="med"/>
                    </a:lnL>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176490885"/>
                  </a:ext>
                </a:extLst>
              </a:tr>
              <a:tr h="0">
                <a:tc>
                  <a:txBody>
                    <a:bodyPr/>
                    <a:lstStyle/>
                    <a:p>
                      <a:pPr algn="l" fontAlgn="b"/>
                      <a:r>
                        <a:rPr lang="en-US" sz="1000" u="none" strike="noStrike">
                          <a:effectLst/>
                        </a:rPr>
                        <a:t>....Under age 65</a:t>
                      </a:r>
                      <a:endParaRPr lang="en-US" sz="1000" b="0" i="0" u="none" strike="noStrike">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fontAlgn="b"/>
                      <a:r>
                        <a:rPr lang="en-US" sz="1000" b="0" i="0" u="none" strike="noStrike">
                          <a:solidFill>
                            <a:srgbClr val="000000"/>
                          </a:solidFill>
                          <a:effectLst/>
                          <a:latin typeface="Arial" panose="020B0604020202020204" pitchFamily="34" charset="0"/>
                        </a:rPr>
                        <a:t>14.10</a:t>
                      </a:r>
                    </a:p>
                  </a:txBody>
                  <a:tcPr marL="6350" marR="6350" marT="6350" marB="0" anchor="b">
                    <a:lnL w="12700" cap="flat" cmpd="sng" algn="ctr">
                      <a:solidFill>
                        <a:schemeClr val="tx1"/>
                      </a:solidFill>
                      <a:prstDash val="solid"/>
                      <a:round/>
                      <a:headEnd type="none" w="med" len="med"/>
                      <a:tailEnd type="none" w="med" len="med"/>
                    </a:lnL>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443140529"/>
                  </a:ext>
                </a:extLst>
              </a:tr>
              <a:tr h="0">
                <a:tc>
                  <a:txBody>
                    <a:bodyPr/>
                    <a:lstStyle/>
                    <a:p>
                      <a:pPr algn="l" fontAlgn="b"/>
                      <a:r>
                        <a:rPr lang="en-US" sz="1000" u="none" strike="noStrike">
                          <a:effectLst/>
                        </a:rPr>
                        <a:t>....Aged 65 and older</a:t>
                      </a:r>
                      <a:endParaRPr lang="en-US" sz="1000" b="0" i="0" u="none" strike="noStrike">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fontAlgn="b"/>
                      <a:r>
                        <a:rPr lang="en-US" sz="1000" b="0" i="0" u="none" strike="noStrike" dirty="0">
                          <a:solidFill>
                            <a:srgbClr val="000000"/>
                          </a:solidFill>
                          <a:effectLst/>
                          <a:latin typeface="Arial" panose="020B0604020202020204" pitchFamily="34" charset="0"/>
                        </a:rPr>
                        <a:t>13.00</a:t>
                      </a:r>
                    </a:p>
                  </a:txBody>
                  <a:tcPr marL="6350" marR="6350" marT="6350" marB="0" anchor="b">
                    <a:lnL w="12700" cap="flat" cmpd="sng" algn="ctr">
                      <a:solidFill>
                        <a:schemeClr val="tx1"/>
                      </a:solidFill>
                      <a:prstDash val="solid"/>
                      <a:round/>
                      <a:headEnd type="none" w="med" len="med"/>
                      <a:tailEnd type="none" w="med" len="med"/>
                    </a:lnL>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059154610"/>
                  </a:ext>
                </a:extLst>
              </a:tr>
              <a:tr h="0">
                <a:tc>
                  <a:txBody>
                    <a:bodyPr/>
                    <a:lstStyle/>
                    <a:p>
                      <a:pPr algn="l" fontAlgn="b"/>
                      <a:r>
                        <a:rPr lang="en-US" sz="1000" u="none" strike="noStrike" dirty="0">
                          <a:effectLst/>
                        </a:rPr>
                        <a:t>Two people:</a:t>
                      </a:r>
                      <a:endParaRPr lang="en-US" sz="1000" b="0" i="0" u="none" strike="noStrike" dirty="0">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lnL w="12700" cap="flat" cmpd="sng" algn="ctr">
                      <a:solidFill>
                        <a:schemeClr val="tx1"/>
                      </a:solidFill>
                      <a:prstDash val="solid"/>
                      <a:round/>
                      <a:headEnd type="none" w="med" len="med"/>
                      <a:tailEnd type="none" w="med" len="med"/>
                    </a:lnL>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762218842"/>
                  </a:ext>
                </a:extLst>
              </a:tr>
              <a:tr h="0">
                <a:tc>
                  <a:txBody>
                    <a:bodyPr/>
                    <a:lstStyle/>
                    <a:p>
                      <a:pPr algn="l" fontAlgn="b"/>
                      <a:r>
                        <a:rPr lang="en-US" sz="1000" u="none" strike="noStrike" dirty="0">
                          <a:effectLst/>
                        </a:rPr>
                        <a:t>....Householder under age 65</a:t>
                      </a:r>
                      <a:endParaRPr lang="en-US" sz="1000" b="0" i="0" u="none" strike="noStrike" dirty="0">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fontAlgn="b"/>
                      <a:r>
                        <a:rPr lang="en-US" sz="1000" b="0" i="0" u="none" strike="noStrike" dirty="0">
                          <a:solidFill>
                            <a:srgbClr val="000000"/>
                          </a:solidFill>
                          <a:effectLst/>
                          <a:latin typeface="Arial" panose="020B0604020202020204" pitchFamily="34" charset="0"/>
                        </a:rPr>
                        <a:t>18.15</a:t>
                      </a:r>
                    </a:p>
                  </a:txBody>
                  <a:tcPr marL="6350" marR="6350" marT="6350" marB="0" anchor="b">
                    <a:lnL w="12700" cap="flat" cmpd="sng" algn="ctr">
                      <a:solidFill>
                        <a:schemeClr val="tx1"/>
                      </a:solidFill>
                      <a:prstDash val="solid"/>
                      <a:round/>
                      <a:headEnd type="none" w="med" len="med"/>
                      <a:tailEnd type="none" w="med" len="med"/>
                    </a:lnL>
                    <a:noFill/>
                  </a:tcPr>
                </a:tc>
                <a:tc>
                  <a:txBody>
                    <a:bodyPr/>
                    <a:lstStyle/>
                    <a:p>
                      <a:pPr algn="r" fontAlgn="b"/>
                      <a:r>
                        <a:rPr lang="en-US" sz="1000" b="0" i="0" u="none" strike="noStrike">
                          <a:solidFill>
                            <a:srgbClr val="000000"/>
                          </a:solidFill>
                          <a:effectLst/>
                          <a:latin typeface="Arial" panose="020B0604020202020204" pitchFamily="34" charset="0"/>
                        </a:rPr>
                        <a:t>18.68</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046546122"/>
                  </a:ext>
                </a:extLst>
              </a:tr>
              <a:tr h="0">
                <a:tc>
                  <a:txBody>
                    <a:bodyPr/>
                    <a:lstStyle/>
                    <a:p>
                      <a:pPr algn="l" fontAlgn="b"/>
                      <a:r>
                        <a:rPr lang="en-US" sz="1000" u="none" strike="noStrike" dirty="0">
                          <a:effectLst/>
                        </a:rPr>
                        <a:t>....Householder aged 65 and over</a:t>
                      </a:r>
                      <a:endParaRPr lang="en-US" sz="1000" b="0" i="0" u="none" strike="noStrike" dirty="0">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fontAlgn="b"/>
                      <a:r>
                        <a:rPr lang="en-US" sz="1000" b="0" i="0" u="none" strike="noStrike">
                          <a:solidFill>
                            <a:srgbClr val="000000"/>
                          </a:solidFill>
                          <a:effectLst/>
                          <a:latin typeface="Arial" panose="020B0604020202020204" pitchFamily="34" charset="0"/>
                        </a:rPr>
                        <a:t>16.38</a:t>
                      </a:r>
                    </a:p>
                  </a:txBody>
                  <a:tcPr marL="6350" marR="6350" marT="6350" marB="0" anchor="b">
                    <a:lnL w="12700" cap="flat" cmpd="sng" algn="ctr">
                      <a:solidFill>
                        <a:schemeClr val="tx1"/>
                      </a:solidFill>
                      <a:prstDash val="solid"/>
                      <a:round/>
                      <a:headEnd type="none" w="med" len="med"/>
                      <a:tailEnd type="none" w="med" len="med"/>
                    </a:lnL>
                    <a:noFill/>
                  </a:tcPr>
                </a:tc>
                <a:tc>
                  <a:txBody>
                    <a:bodyPr/>
                    <a:lstStyle/>
                    <a:p>
                      <a:pPr algn="r" fontAlgn="b"/>
                      <a:r>
                        <a:rPr lang="en-US" sz="1000" b="0" i="0" u="none" strike="noStrike">
                          <a:solidFill>
                            <a:srgbClr val="000000"/>
                          </a:solidFill>
                          <a:effectLst/>
                          <a:latin typeface="Arial" panose="020B0604020202020204" pitchFamily="34" charset="0"/>
                        </a:rPr>
                        <a:t>18.61</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681266839"/>
                  </a:ext>
                </a:extLst>
              </a:tr>
              <a:tr h="0">
                <a:tc>
                  <a:txBody>
                    <a:bodyPr/>
                    <a:lstStyle/>
                    <a:p>
                      <a:pPr algn="l" fontAlgn="b"/>
                      <a:r>
                        <a:rPr lang="en-US" sz="1000" u="none" strike="noStrike" dirty="0">
                          <a:effectLst/>
                        </a:rPr>
                        <a:t>Three people</a:t>
                      </a:r>
                      <a:endParaRPr lang="en-US" sz="1000" b="0" i="0" u="none" strike="noStrike" dirty="0">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fontAlgn="b"/>
                      <a:r>
                        <a:rPr lang="en-US" sz="1000" b="0" i="0" u="none" strike="noStrike">
                          <a:solidFill>
                            <a:srgbClr val="000000"/>
                          </a:solidFill>
                          <a:effectLst/>
                          <a:latin typeface="Arial" panose="020B0604020202020204" pitchFamily="34" charset="0"/>
                        </a:rPr>
                        <a:t>21.20</a:t>
                      </a:r>
                    </a:p>
                  </a:txBody>
                  <a:tcPr marL="6350" marR="6350" marT="6350" marB="0" anchor="b">
                    <a:lnL w="12700" cap="flat" cmpd="sng" algn="ctr">
                      <a:solidFill>
                        <a:schemeClr val="tx1"/>
                      </a:solidFill>
                      <a:prstDash val="solid"/>
                      <a:round/>
                      <a:headEnd type="none" w="med" len="med"/>
                      <a:tailEnd type="none" w="med" len="med"/>
                    </a:lnL>
                    <a:noFill/>
                  </a:tcPr>
                </a:tc>
                <a:tc>
                  <a:txBody>
                    <a:bodyPr/>
                    <a:lstStyle/>
                    <a:p>
                      <a:pPr algn="r" fontAlgn="b"/>
                      <a:r>
                        <a:rPr lang="en-US" sz="1000" b="0" i="0" u="none" strike="noStrike">
                          <a:solidFill>
                            <a:srgbClr val="000000"/>
                          </a:solidFill>
                          <a:effectLst/>
                          <a:latin typeface="Arial" panose="020B0604020202020204" pitchFamily="34" charset="0"/>
                        </a:rPr>
                        <a:t>21.81</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21.83</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799026450"/>
                  </a:ext>
                </a:extLst>
              </a:tr>
              <a:tr h="0">
                <a:tc>
                  <a:txBody>
                    <a:bodyPr/>
                    <a:lstStyle/>
                    <a:p>
                      <a:pPr algn="l" fontAlgn="b"/>
                      <a:r>
                        <a:rPr lang="en-US" sz="1000" u="none" strike="noStrike" dirty="0">
                          <a:effectLst/>
                        </a:rPr>
                        <a:t>Four people</a:t>
                      </a:r>
                      <a:endParaRPr lang="en-US" sz="1000" b="0" i="0" u="none" strike="noStrike" dirty="0">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fontAlgn="b"/>
                      <a:r>
                        <a:rPr lang="en-US" sz="1000" b="0" i="0" u="none" strike="noStrike">
                          <a:solidFill>
                            <a:srgbClr val="000000"/>
                          </a:solidFill>
                          <a:effectLst/>
                          <a:latin typeface="Arial" panose="020B0604020202020204" pitchFamily="34" charset="0"/>
                        </a:rPr>
                        <a:t>27.95</a:t>
                      </a:r>
                    </a:p>
                  </a:txBody>
                  <a:tcPr marL="6350" marR="6350" marT="6350" marB="0" anchor="b">
                    <a:lnL w="12700" cap="flat" cmpd="sng" algn="ctr">
                      <a:solidFill>
                        <a:schemeClr val="tx1"/>
                      </a:solidFill>
                      <a:prstDash val="solid"/>
                      <a:round/>
                      <a:headEnd type="none" w="med" len="med"/>
                      <a:tailEnd type="none" w="med" len="med"/>
                    </a:lnL>
                    <a:noFill/>
                  </a:tcPr>
                </a:tc>
                <a:tc>
                  <a:txBody>
                    <a:bodyPr/>
                    <a:lstStyle/>
                    <a:p>
                      <a:pPr algn="r" fontAlgn="b"/>
                      <a:r>
                        <a:rPr lang="en-US" sz="1000" b="0" i="0" u="none" strike="noStrike">
                          <a:solidFill>
                            <a:srgbClr val="000000"/>
                          </a:solidFill>
                          <a:effectLst/>
                          <a:latin typeface="Arial" panose="020B0604020202020204" pitchFamily="34" charset="0"/>
                        </a:rPr>
                        <a:t>28.41</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27.48</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27.58</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94117460"/>
                  </a:ext>
                </a:extLst>
              </a:tr>
              <a:tr h="0">
                <a:tc>
                  <a:txBody>
                    <a:bodyPr/>
                    <a:lstStyle/>
                    <a:p>
                      <a:pPr algn="l" fontAlgn="b"/>
                      <a:r>
                        <a:rPr lang="en-US" sz="1000" u="none" strike="noStrike" dirty="0">
                          <a:effectLst/>
                        </a:rPr>
                        <a:t>Five people</a:t>
                      </a:r>
                      <a:endParaRPr lang="en-US" sz="1000" b="0" i="0" u="none" strike="noStrike" dirty="0">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fontAlgn="b"/>
                      <a:r>
                        <a:rPr lang="en-US" sz="1000" b="0" i="0" u="none" strike="noStrike">
                          <a:solidFill>
                            <a:srgbClr val="000000"/>
                          </a:solidFill>
                          <a:effectLst/>
                          <a:latin typeface="Arial" panose="020B0604020202020204" pitchFamily="34" charset="0"/>
                        </a:rPr>
                        <a:t>33.71</a:t>
                      </a:r>
                    </a:p>
                  </a:txBody>
                  <a:tcPr marL="6350" marR="6350" marT="6350" marB="0" anchor="b">
                    <a:lnL w="12700" cap="flat" cmpd="sng" algn="ctr">
                      <a:solidFill>
                        <a:schemeClr val="tx1"/>
                      </a:solidFill>
                      <a:prstDash val="solid"/>
                      <a:round/>
                      <a:headEnd type="none" w="med" len="med"/>
                      <a:tailEnd type="none" w="med" len="med"/>
                    </a:lnL>
                    <a:noFill/>
                  </a:tcPr>
                </a:tc>
                <a:tc>
                  <a:txBody>
                    <a:bodyPr/>
                    <a:lstStyle/>
                    <a:p>
                      <a:pPr algn="r" fontAlgn="b"/>
                      <a:r>
                        <a:rPr lang="en-US" sz="1000" b="0" i="0" u="none" strike="noStrike">
                          <a:solidFill>
                            <a:srgbClr val="000000"/>
                          </a:solidFill>
                          <a:effectLst/>
                          <a:latin typeface="Arial" panose="020B0604020202020204" pitchFamily="34" charset="0"/>
                        </a:rPr>
                        <a:t>34.20</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33.15</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32.34</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31.84</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42447871"/>
                  </a:ext>
                </a:extLst>
              </a:tr>
              <a:tr h="0">
                <a:tc>
                  <a:txBody>
                    <a:bodyPr/>
                    <a:lstStyle/>
                    <a:p>
                      <a:pPr algn="l" fontAlgn="b"/>
                      <a:r>
                        <a:rPr lang="en-US" sz="1000" u="none" strike="noStrike" dirty="0">
                          <a:effectLst/>
                        </a:rPr>
                        <a:t>Six people</a:t>
                      </a:r>
                      <a:endParaRPr lang="en-US" sz="1000" b="0" i="0" u="none" strike="noStrike" dirty="0">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fontAlgn="b"/>
                      <a:r>
                        <a:rPr lang="en-US" sz="1000" b="0" i="0" u="none" strike="noStrike">
                          <a:solidFill>
                            <a:srgbClr val="000000"/>
                          </a:solidFill>
                          <a:effectLst/>
                          <a:latin typeface="Arial" panose="020B0604020202020204" pitchFamily="34" charset="0"/>
                        </a:rPr>
                        <a:t>38.77</a:t>
                      </a:r>
                    </a:p>
                  </a:txBody>
                  <a:tcPr marL="6350" marR="6350" marT="6350" marB="0" anchor="b">
                    <a:lnL w="12700" cap="flat" cmpd="sng" algn="ctr">
                      <a:solidFill>
                        <a:schemeClr val="tx1"/>
                      </a:solidFill>
                      <a:prstDash val="solid"/>
                      <a:round/>
                      <a:headEnd type="none" w="med" len="med"/>
                      <a:tailEnd type="none" w="med" len="med"/>
                    </a:lnL>
                    <a:noFill/>
                  </a:tcPr>
                </a:tc>
                <a:tc>
                  <a:txBody>
                    <a:bodyPr/>
                    <a:lstStyle/>
                    <a:p>
                      <a:pPr algn="r" fontAlgn="b"/>
                      <a:r>
                        <a:rPr lang="en-US" sz="1000" b="0" i="0" u="none" strike="noStrike">
                          <a:solidFill>
                            <a:srgbClr val="000000"/>
                          </a:solidFill>
                          <a:effectLst/>
                          <a:latin typeface="Arial" panose="020B0604020202020204" pitchFamily="34" charset="0"/>
                        </a:rPr>
                        <a:t>38.92</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38.12</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37.35</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36.21</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35.53</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02214106"/>
                  </a:ext>
                </a:extLst>
              </a:tr>
              <a:tr h="0">
                <a:tc>
                  <a:txBody>
                    <a:bodyPr/>
                    <a:lstStyle/>
                    <a:p>
                      <a:pPr algn="l" fontAlgn="b"/>
                      <a:r>
                        <a:rPr lang="en-US" sz="1000" u="none" strike="noStrike" dirty="0">
                          <a:effectLst/>
                        </a:rPr>
                        <a:t>Seven people</a:t>
                      </a:r>
                      <a:endParaRPr lang="en-US" sz="1000" b="0" i="0" u="none" strike="noStrike" dirty="0">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fontAlgn="b"/>
                      <a:r>
                        <a:rPr lang="en-US" sz="1000" b="0" i="0" u="none" strike="noStrike">
                          <a:solidFill>
                            <a:srgbClr val="000000"/>
                          </a:solidFill>
                          <a:effectLst/>
                          <a:latin typeface="Arial" panose="020B0604020202020204" pitchFamily="34" charset="0"/>
                        </a:rPr>
                        <a:t>44.61</a:t>
                      </a:r>
                    </a:p>
                  </a:txBody>
                  <a:tcPr marL="6350" marR="6350" marT="6350" marB="0" anchor="b">
                    <a:lnL w="12700" cap="flat" cmpd="sng" algn="ctr">
                      <a:solidFill>
                        <a:schemeClr val="tx1"/>
                      </a:solidFill>
                      <a:prstDash val="solid"/>
                      <a:round/>
                      <a:headEnd type="none" w="med" len="med"/>
                      <a:tailEnd type="none" w="med" len="med"/>
                    </a:lnL>
                    <a:noFill/>
                  </a:tcPr>
                </a:tc>
                <a:tc>
                  <a:txBody>
                    <a:bodyPr/>
                    <a:lstStyle/>
                    <a:p>
                      <a:pPr algn="r" fontAlgn="b"/>
                      <a:r>
                        <a:rPr lang="en-US" sz="1000" b="0" i="0" u="none" strike="noStrike">
                          <a:solidFill>
                            <a:srgbClr val="000000"/>
                          </a:solidFill>
                          <a:effectLst/>
                          <a:latin typeface="Arial" panose="020B0604020202020204" pitchFamily="34" charset="0"/>
                        </a:rPr>
                        <a:t>44.89</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43.93</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43.26</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42.01</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40.55</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38.96</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16599923"/>
                  </a:ext>
                </a:extLst>
              </a:tr>
              <a:tr h="0">
                <a:tc>
                  <a:txBody>
                    <a:bodyPr/>
                    <a:lstStyle/>
                    <a:p>
                      <a:pPr algn="l" fontAlgn="b"/>
                      <a:r>
                        <a:rPr lang="en-US" sz="1000" u="none" strike="noStrike" dirty="0">
                          <a:effectLst/>
                        </a:rPr>
                        <a:t>Eight people</a:t>
                      </a:r>
                      <a:endParaRPr lang="en-US" sz="1000" b="0" i="0" u="none" strike="noStrike" dirty="0">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fontAlgn="b"/>
                      <a:r>
                        <a:rPr lang="en-US" sz="1000" b="0" i="0" u="none" strike="noStrike">
                          <a:solidFill>
                            <a:srgbClr val="000000"/>
                          </a:solidFill>
                          <a:effectLst/>
                          <a:latin typeface="Arial" panose="020B0604020202020204" pitchFamily="34" charset="0"/>
                        </a:rPr>
                        <a:t>49.89</a:t>
                      </a:r>
                    </a:p>
                  </a:txBody>
                  <a:tcPr marL="6350" marR="6350" marT="6350" marB="0" anchor="b">
                    <a:lnL w="12700" cap="flat" cmpd="sng" algn="ctr">
                      <a:solidFill>
                        <a:schemeClr val="tx1"/>
                      </a:solidFill>
                      <a:prstDash val="solid"/>
                      <a:round/>
                      <a:headEnd type="none" w="med" len="med"/>
                      <a:tailEnd type="none" w="med" len="med"/>
                    </a:lnL>
                    <a:noFill/>
                  </a:tcPr>
                </a:tc>
                <a:tc>
                  <a:txBody>
                    <a:bodyPr/>
                    <a:lstStyle/>
                    <a:p>
                      <a:pPr algn="r" fontAlgn="b"/>
                      <a:r>
                        <a:rPr lang="en-US" sz="1000" b="0" i="0" u="none" strike="noStrike">
                          <a:solidFill>
                            <a:srgbClr val="000000"/>
                          </a:solidFill>
                          <a:effectLst/>
                          <a:latin typeface="Arial" panose="020B0604020202020204" pitchFamily="34" charset="0"/>
                        </a:rPr>
                        <a:t>50.33</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49.42</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48.63</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47.50</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46.07</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44.59</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44.21</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46151690"/>
                  </a:ext>
                </a:extLst>
              </a:tr>
              <a:tr h="0">
                <a:tc>
                  <a:txBody>
                    <a:bodyPr/>
                    <a:lstStyle/>
                    <a:p>
                      <a:pPr algn="l" fontAlgn="b"/>
                      <a:r>
                        <a:rPr lang="en-US" sz="1000" u="none" strike="noStrike" dirty="0">
                          <a:effectLst/>
                        </a:rPr>
                        <a:t>Nine or more people</a:t>
                      </a:r>
                      <a:endParaRPr lang="en-US" sz="1000" b="0" i="0" u="none" strike="noStrike" dirty="0">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r" fontAlgn="b"/>
                      <a:r>
                        <a:rPr lang="en-US" sz="1000" b="0" i="0" u="none" strike="noStrike" dirty="0">
                          <a:solidFill>
                            <a:srgbClr val="000000"/>
                          </a:solidFill>
                          <a:effectLst/>
                          <a:latin typeface="Arial" panose="020B0604020202020204" pitchFamily="34" charset="0"/>
                        </a:rPr>
                        <a:t>60.01</a:t>
                      </a:r>
                    </a:p>
                  </a:txBody>
                  <a:tcPr marL="6350" marR="6350" marT="635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rial" panose="020B0604020202020204" pitchFamily="34" charset="0"/>
                        </a:rPr>
                        <a:t>60.30</a:t>
                      </a: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rial" panose="020B0604020202020204" pitchFamily="34" charset="0"/>
                        </a:rPr>
                        <a:t>59.50</a:t>
                      </a: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rial" panose="020B0604020202020204" pitchFamily="34" charset="0"/>
                        </a:rPr>
                        <a:t>58.83</a:t>
                      </a: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rial" panose="020B0604020202020204" pitchFamily="34" charset="0"/>
                        </a:rPr>
                        <a:t>57.72</a:t>
                      </a: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rial" panose="020B0604020202020204" pitchFamily="34" charset="0"/>
                        </a:rPr>
                        <a:t>56.20</a:t>
                      </a: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rial" panose="020B0604020202020204" pitchFamily="34" charset="0"/>
                        </a:rPr>
                        <a:t>54.83</a:t>
                      </a: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rial" panose="020B0604020202020204" pitchFamily="34" charset="0"/>
                        </a:rPr>
                        <a:t>54.49</a:t>
                      </a: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r" fontAlgn="b"/>
                      <a:r>
                        <a:rPr lang="en-US" sz="1000" b="0" i="0" u="none" strike="noStrike" dirty="0">
                          <a:solidFill>
                            <a:srgbClr val="000000"/>
                          </a:solidFill>
                          <a:effectLst/>
                          <a:latin typeface="Arial" panose="020B0604020202020204" pitchFamily="34" charset="0"/>
                        </a:rPr>
                        <a:t>52.39</a:t>
                      </a:r>
                    </a:p>
                  </a:txBody>
                  <a:tcPr marL="6350" marR="6350" marT="635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6338302"/>
                  </a:ext>
                </a:extLst>
              </a:tr>
            </a:tbl>
          </a:graphicData>
        </a:graphic>
      </p:graphicFrame>
      <p:sp>
        <p:nvSpPr>
          <p:cNvPr id="5" name="TextBox 4">
            <a:extLst>
              <a:ext uri="{FF2B5EF4-FFF2-40B4-BE49-F238E27FC236}">
                <a16:creationId xmlns:a16="http://schemas.microsoft.com/office/drawing/2014/main" id="{6FCF8230-44D1-27D7-7134-44AA4BB495BA}"/>
              </a:ext>
            </a:extLst>
          </p:cNvPr>
          <p:cNvSpPr txBox="1"/>
          <p:nvPr/>
        </p:nvSpPr>
        <p:spPr>
          <a:xfrm>
            <a:off x="248421" y="1493030"/>
            <a:ext cx="8895579" cy="276999"/>
          </a:xfrm>
          <a:prstGeom prst="rect">
            <a:avLst/>
          </a:prstGeom>
          <a:noFill/>
        </p:spPr>
        <p:txBody>
          <a:bodyPr wrap="square">
            <a:spAutoFit/>
          </a:bodyPr>
          <a:lstStyle/>
          <a:p>
            <a:pPr>
              <a:spcBef>
                <a:spcPts val="1200"/>
              </a:spcBef>
              <a:spcAft>
                <a:spcPts val="600"/>
              </a:spcAft>
            </a:pPr>
            <a:r>
              <a:rPr lang="en-US" sz="1200" b="1" dirty="0"/>
              <a:t>Poverty Thresholds by Size of Family and Number of Related Children Under 18 Years Old: 2021 (thousands of $)</a:t>
            </a:r>
          </a:p>
        </p:txBody>
      </p:sp>
      <p:sp>
        <p:nvSpPr>
          <p:cNvPr id="6" name="TextBox 5">
            <a:extLst>
              <a:ext uri="{FF2B5EF4-FFF2-40B4-BE49-F238E27FC236}">
                <a16:creationId xmlns:a16="http://schemas.microsoft.com/office/drawing/2014/main" id="{5A67C68C-7430-5E2A-C56C-9BEAF7ECDF39}"/>
              </a:ext>
            </a:extLst>
          </p:cNvPr>
          <p:cNvSpPr txBox="1"/>
          <p:nvPr/>
        </p:nvSpPr>
        <p:spPr>
          <a:xfrm>
            <a:off x="6981696" y="4331909"/>
            <a:ext cx="1847850" cy="246221"/>
          </a:xfrm>
          <a:prstGeom prst="rect">
            <a:avLst/>
          </a:prstGeom>
          <a:noFill/>
        </p:spPr>
        <p:txBody>
          <a:bodyPr wrap="square">
            <a:spAutoFit/>
          </a:bodyPr>
          <a:lstStyle/>
          <a:p>
            <a:pPr algn="r"/>
            <a:r>
              <a:rPr lang="en-US" sz="1000" b="0" i="0" dirty="0">
                <a:effectLst/>
                <a:latin typeface="+mj-lt"/>
              </a:rPr>
              <a:t>Source: </a:t>
            </a:r>
            <a:r>
              <a:rPr lang="en-US" sz="1000" b="0" i="0" dirty="0">
                <a:effectLst/>
                <a:latin typeface="+mj-lt"/>
                <a:hlinkClick r:id="rId2"/>
              </a:rPr>
              <a:t>US Census</a:t>
            </a:r>
            <a:endParaRPr lang="en-US" sz="1000" dirty="0">
              <a:latin typeface="+mj-lt"/>
            </a:endParaRPr>
          </a:p>
        </p:txBody>
      </p:sp>
    </p:spTree>
    <p:extLst>
      <p:ext uri="{BB962C8B-B14F-4D97-AF65-F5344CB8AC3E}">
        <p14:creationId xmlns:p14="http://schemas.microsoft.com/office/powerpoint/2010/main" val="270091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Economic Mobility</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6" y="720514"/>
            <a:ext cx="8674074" cy="307777"/>
          </a:xfrm>
          <a:prstGeom prst="rect">
            <a:avLst/>
          </a:prstGeom>
          <a:noFill/>
        </p:spPr>
        <p:txBody>
          <a:bodyPr wrap="square">
            <a:spAutoFit/>
          </a:bodyPr>
          <a:lstStyle/>
          <a:p>
            <a:pPr>
              <a:spcBef>
                <a:spcPts val="1200"/>
              </a:spcBef>
              <a:spcAft>
                <a:spcPts val="600"/>
              </a:spcAft>
            </a:pPr>
            <a:r>
              <a:rPr lang="en-US" sz="1400" dirty="0"/>
              <a:t>The previous example shows how through policy people can move across the income distribution.</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0" y="1190395"/>
            <a:ext cx="8895579" cy="2954655"/>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Economic Mobility </a:t>
            </a:r>
            <a:r>
              <a:rPr lang="en-US" sz="1400" dirty="0"/>
              <a:t>refers to the movement of people across the income distribution. This is particularly relevant from an intergenerational standpoint. </a:t>
            </a:r>
          </a:p>
          <a:p>
            <a:pPr marL="285750" indent="-285750">
              <a:spcBef>
                <a:spcPts val="1200"/>
              </a:spcBef>
              <a:spcAft>
                <a:spcPts val="600"/>
              </a:spcAft>
              <a:buFont typeface="Arial" panose="020B0604020202020204" pitchFamily="34" charset="0"/>
              <a:buChar char="•"/>
            </a:pPr>
            <a:r>
              <a:rPr lang="en-US" sz="1400" b="1" dirty="0"/>
              <a:t>Intergenerational Mobility</a:t>
            </a:r>
            <a:r>
              <a:rPr lang="en-US" sz="1400" dirty="0"/>
              <a:t> refers to the probability of rising (climbing) the income distribution conditional on the income level to which you were born. </a:t>
            </a:r>
          </a:p>
          <a:p>
            <a:pPr marL="285750" indent="-285750">
              <a:spcBef>
                <a:spcPts val="1200"/>
              </a:spcBef>
              <a:spcAft>
                <a:spcPts val="600"/>
              </a:spcAft>
              <a:buFont typeface="Arial" panose="020B0604020202020204" pitchFamily="34" charset="0"/>
              <a:buChar char="•"/>
            </a:pPr>
            <a:r>
              <a:rPr lang="en-US" sz="1400" dirty="0"/>
              <a:t>Recall the so-called </a:t>
            </a:r>
            <a:r>
              <a:rPr lang="en-US" sz="1400" u="sng" dirty="0"/>
              <a:t>“American Dream”</a:t>
            </a:r>
            <a:r>
              <a:rPr lang="en-US" sz="1400" dirty="0"/>
              <a:t>. Let’s see Oxford’s Dictionary definition: </a:t>
            </a:r>
          </a:p>
          <a:p>
            <a:pPr marL="285750" indent="-285750">
              <a:spcBef>
                <a:spcPts val="1200"/>
              </a:spcBef>
              <a:spcAft>
                <a:spcPts val="600"/>
              </a:spcAft>
              <a:buFont typeface="Arial" panose="020B0604020202020204" pitchFamily="34" charset="0"/>
              <a:buChar char="•"/>
            </a:pPr>
            <a:r>
              <a:rPr lang="en-US" sz="1400" b="1" dirty="0"/>
              <a:t>American Dream:</a:t>
            </a:r>
            <a:r>
              <a:rPr lang="en-US" sz="1400" dirty="0"/>
              <a:t> </a:t>
            </a:r>
            <a:r>
              <a:rPr lang="en-US" sz="1400" i="1" dirty="0"/>
              <a:t>the belief that America offers the opportunity to everyone of a good and successful life achieved through hard work</a:t>
            </a:r>
            <a:r>
              <a:rPr lang="en-US" sz="1400" dirty="0"/>
              <a:t>. </a:t>
            </a:r>
          </a:p>
          <a:p>
            <a:pPr marL="285750" indent="-285750">
              <a:spcBef>
                <a:spcPts val="1200"/>
              </a:spcBef>
              <a:spcAft>
                <a:spcPts val="600"/>
              </a:spcAft>
              <a:buFont typeface="Arial" panose="020B0604020202020204" pitchFamily="34" charset="0"/>
              <a:buChar char="•"/>
            </a:pPr>
            <a:r>
              <a:rPr lang="en-US" sz="1400" dirty="0"/>
              <a:t>The American Dream highlights a key concept in development economics: </a:t>
            </a:r>
            <a:r>
              <a:rPr lang="en-US" sz="1400" b="1" dirty="0"/>
              <a:t>equality of opportunity is not the same as equality of outcome. </a:t>
            </a:r>
            <a:endParaRPr lang="en-US" sz="1400" dirty="0"/>
          </a:p>
        </p:txBody>
      </p:sp>
    </p:spTree>
    <p:extLst>
      <p:ext uri="{BB962C8B-B14F-4D97-AF65-F5344CB8AC3E}">
        <p14:creationId xmlns:p14="http://schemas.microsoft.com/office/powerpoint/2010/main" val="18055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Equality of Opportunity vs Equality of Outcome</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0" y="863590"/>
            <a:ext cx="8895579" cy="3431709"/>
          </a:xfrm>
          <a:prstGeom prst="rect">
            <a:avLst/>
          </a:prstGeom>
          <a:noFill/>
        </p:spPr>
        <p:txBody>
          <a:bodyPr wrap="square">
            <a:spAutoFit/>
          </a:bodyPr>
          <a:lstStyle/>
          <a:p>
            <a:pPr>
              <a:spcBef>
                <a:spcPts val="1200"/>
              </a:spcBef>
              <a:spcAft>
                <a:spcPts val="600"/>
              </a:spcAft>
            </a:pPr>
            <a:r>
              <a:rPr lang="en-US" sz="1400" dirty="0"/>
              <a:t>Two alternative views of income mobility: </a:t>
            </a:r>
          </a:p>
          <a:p>
            <a:pPr marL="285750" indent="-285750">
              <a:spcBef>
                <a:spcPts val="1200"/>
              </a:spcBef>
              <a:spcAft>
                <a:spcPts val="600"/>
              </a:spcAft>
              <a:buFont typeface="Arial" panose="020B0604020202020204" pitchFamily="34" charset="0"/>
              <a:buChar char="•"/>
            </a:pPr>
            <a:r>
              <a:rPr lang="en-US" sz="1400" b="1" dirty="0"/>
              <a:t>Equality of Opportunity: </a:t>
            </a:r>
            <a:r>
              <a:rPr lang="en-US" sz="1400" dirty="0"/>
              <a:t>everybody has the same chance to climb the income ladder. </a:t>
            </a:r>
          </a:p>
          <a:p>
            <a:pPr marL="285750" indent="-285750">
              <a:spcBef>
                <a:spcPts val="1200"/>
              </a:spcBef>
              <a:spcAft>
                <a:spcPts val="600"/>
              </a:spcAft>
              <a:buFont typeface="Arial" panose="020B0604020202020204" pitchFamily="34" charset="0"/>
              <a:buChar char="•"/>
            </a:pPr>
            <a:r>
              <a:rPr lang="en-US" sz="1400" b="1" dirty="0"/>
              <a:t>Equality of Outcome: </a:t>
            </a:r>
            <a:r>
              <a:rPr lang="en-US" sz="1400" dirty="0"/>
              <a:t>people’s outcomes should be similar, regardless of their economic decisions. </a:t>
            </a:r>
            <a:endParaRPr lang="en-US" sz="1400" b="1" dirty="0"/>
          </a:p>
          <a:p>
            <a:pPr marL="285750" indent="-285750">
              <a:spcBef>
                <a:spcPts val="1200"/>
              </a:spcBef>
              <a:spcAft>
                <a:spcPts val="600"/>
              </a:spcAft>
              <a:buFont typeface="Arial" panose="020B0604020202020204" pitchFamily="34" charset="0"/>
              <a:buChar char="•"/>
            </a:pPr>
            <a:r>
              <a:rPr lang="en-US" sz="1400" dirty="0"/>
              <a:t>The </a:t>
            </a:r>
            <a:r>
              <a:rPr lang="en-US" sz="1400" b="1" dirty="0"/>
              <a:t>American Dream</a:t>
            </a:r>
            <a:r>
              <a:rPr lang="en-US" sz="1400" dirty="0"/>
              <a:t> refers to </a:t>
            </a:r>
            <a:r>
              <a:rPr lang="en-US" sz="1400" b="1" dirty="0"/>
              <a:t>equality of opportunity</a:t>
            </a:r>
            <a:r>
              <a:rPr lang="en-US" sz="1400" dirty="0"/>
              <a:t>, not outcome. </a:t>
            </a:r>
          </a:p>
          <a:p>
            <a:pPr marL="285750" indent="-285750">
              <a:spcBef>
                <a:spcPts val="1200"/>
              </a:spcBef>
              <a:spcAft>
                <a:spcPts val="600"/>
              </a:spcAft>
              <a:buFont typeface="Arial" panose="020B0604020202020204" pitchFamily="34" charset="0"/>
              <a:buChar char="•"/>
            </a:pPr>
            <a:r>
              <a:rPr lang="en-US" sz="1400" dirty="0"/>
              <a:t>Equality of opportunity, however, hinges on a strong implicit assumption. Which one? </a:t>
            </a:r>
          </a:p>
          <a:p>
            <a:pPr marL="285750" indent="-285750">
              <a:spcBef>
                <a:spcPts val="1200"/>
              </a:spcBef>
              <a:spcAft>
                <a:spcPts val="600"/>
              </a:spcAft>
              <a:buFont typeface="Arial" panose="020B0604020202020204" pitchFamily="34" charset="0"/>
              <a:buChar char="•"/>
            </a:pPr>
            <a:r>
              <a:rPr lang="en-US" sz="1400" dirty="0"/>
              <a:t>No systematic discrimination! </a:t>
            </a:r>
          </a:p>
          <a:p>
            <a:pPr>
              <a:spcBef>
                <a:spcPts val="1200"/>
              </a:spcBef>
              <a:spcAft>
                <a:spcPts val="600"/>
              </a:spcAft>
            </a:pPr>
            <a:endParaRPr lang="en-US" sz="1400" b="1" dirty="0"/>
          </a:p>
          <a:p>
            <a:pPr marL="285750" indent="-285750">
              <a:spcBef>
                <a:spcPts val="1200"/>
              </a:spcBef>
              <a:spcAft>
                <a:spcPts val="600"/>
              </a:spcAft>
              <a:buFont typeface="Arial" panose="020B0604020202020204" pitchFamily="34" charset="0"/>
              <a:buChar char="•"/>
            </a:pPr>
            <a:endParaRPr lang="en-US" sz="1400" b="1" dirty="0"/>
          </a:p>
        </p:txBody>
      </p:sp>
    </p:spTree>
    <p:extLst>
      <p:ext uri="{BB962C8B-B14F-4D97-AF65-F5344CB8AC3E}">
        <p14:creationId xmlns:p14="http://schemas.microsoft.com/office/powerpoint/2010/main" val="194709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Economic Mobility and Income Inequality</a:t>
            </a:r>
          </a:p>
        </p:txBody>
      </p:sp>
      <p:sp>
        <p:nvSpPr>
          <p:cNvPr id="7" name="TextBox 6">
            <a:extLst>
              <a:ext uri="{FF2B5EF4-FFF2-40B4-BE49-F238E27FC236}">
                <a16:creationId xmlns:a16="http://schemas.microsoft.com/office/drawing/2014/main" id="{4F06B4D5-32E6-7537-3380-E0DD9723F4BD}"/>
              </a:ext>
            </a:extLst>
          </p:cNvPr>
          <p:cNvSpPr txBox="1"/>
          <p:nvPr/>
        </p:nvSpPr>
        <p:spPr>
          <a:xfrm>
            <a:off x="248421" y="699065"/>
            <a:ext cx="8895579" cy="1846659"/>
          </a:xfrm>
          <a:prstGeom prst="rect">
            <a:avLst/>
          </a:prstGeom>
          <a:noFill/>
        </p:spPr>
        <p:txBody>
          <a:bodyPr wrap="square">
            <a:spAutoFit/>
          </a:bodyPr>
          <a:lstStyle/>
          <a:p>
            <a:pPr>
              <a:spcBef>
                <a:spcPts val="1200"/>
              </a:spcBef>
              <a:spcAft>
                <a:spcPts val="600"/>
              </a:spcAft>
            </a:pPr>
            <a:r>
              <a:rPr lang="en-US" sz="1400" b="1" dirty="0"/>
              <a:t>Example: </a:t>
            </a:r>
            <a:r>
              <a:rPr lang="en-US" sz="1400" dirty="0"/>
              <a:t>suppose two identical babies are born (same skills). The difference: one baby is born in a country with low income inequality, while the second is born in a country with high inequality. If we measure the average income of these two people when they turn 40, who is likely to have a higher income?</a:t>
            </a:r>
          </a:p>
          <a:p>
            <a:pPr marL="285750" indent="-285750">
              <a:spcBef>
                <a:spcPts val="1200"/>
              </a:spcBef>
              <a:spcAft>
                <a:spcPts val="600"/>
              </a:spcAft>
              <a:buFont typeface="Arial" panose="020B0604020202020204" pitchFamily="34" charset="0"/>
              <a:buChar char="•"/>
            </a:pPr>
            <a:r>
              <a:rPr lang="en-US" sz="1400" dirty="0"/>
              <a:t>Think about the income distribution as a literal ladder. Each step is an income bracket. Climbing from 15K to 30K. Rising across quintiles (ranking). </a:t>
            </a:r>
          </a:p>
          <a:p>
            <a:pPr marL="285750" indent="-285750">
              <a:spcBef>
                <a:spcPts val="1200"/>
              </a:spcBef>
              <a:spcAft>
                <a:spcPts val="600"/>
              </a:spcAft>
              <a:buFont typeface="Arial" panose="020B0604020202020204" pitchFamily="34" charset="0"/>
              <a:buChar char="•"/>
            </a:pPr>
            <a:endParaRPr lang="en-US" sz="1400" b="1" dirty="0"/>
          </a:p>
        </p:txBody>
      </p:sp>
      <p:pic>
        <p:nvPicPr>
          <p:cNvPr id="4" name="Graphic 3">
            <a:extLst>
              <a:ext uri="{FF2B5EF4-FFF2-40B4-BE49-F238E27FC236}">
                <a16:creationId xmlns:a16="http://schemas.microsoft.com/office/drawing/2014/main" id="{A950CFB9-BE87-5DD0-F0BE-64019955D29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778" t="1888" r="30733" b="19135"/>
          <a:stretch/>
        </p:blipFill>
        <p:spPr>
          <a:xfrm>
            <a:off x="89513" y="2248670"/>
            <a:ext cx="1218866" cy="2437732"/>
          </a:xfrm>
          <a:prstGeom prst="rect">
            <a:avLst/>
          </a:prstGeom>
        </p:spPr>
      </p:pic>
      <p:sp>
        <p:nvSpPr>
          <p:cNvPr id="5" name="TextBox 4">
            <a:extLst>
              <a:ext uri="{FF2B5EF4-FFF2-40B4-BE49-F238E27FC236}">
                <a16:creationId xmlns:a16="http://schemas.microsoft.com/office/drawing/2014/main" id="{C8029F4A-2B6A-9C5D-DF15-656DF295989B}"/>
              </a:ext>
            </a:extLst>
          </p:cNvPr>
          <p:cNvSpPr txBox="1"/>
          <p:nvPr/>
        </p:nvSpPr>
        <p:spPr>
          <a:xfrm>
            <a:off x="1308379" y="2107142"/>
            <a:ext cx="8895579" cy="307777"/>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Note: </a:t>
            </a:r>
            <a:r>
              <a:rPr lang="en-US" sz="1400" dirty="0"/>
              <a:t>If there is high income inequality, it means the distance between the steps is larger.  </a:t>
            </a:r>
          </a:p>
        </p:txBody>
      </p:sp>
      <p:graphicFrame>
        <p:nvGraphicFramePr>
          <p:cNvPr id="10" name="Table 9">
            <a:extLst>
              <a:ext uri="{FF2B5EF4-FFF2-40B4-BE49-F238E27FC236}">
                <a16:creationId xmlns:a16="http://schemas.microsoft.com/office/drawing/2014/main" id="{BE8EB5EF-5102-414E-F68E-06E922757310}"/>
              </a:ext>
            </a:extLst>
          </p:cNvPr>
          <p:cNvGraphicFramePr>
            <a:graphicFrameLocks noGrp="1"/>
          </p:cNvGraphicFramePr>
          <p:nvPr>
            <p:extLst>
              <p:ext uri="{D42A27DB-BD31-4B8C-83A1-F6EECF244321}">
                <p14:modId xmlns:p14="http://schemas.microsoft.com/office/powerpoint/2010/main" val="2242606204"/>
              </p:ext>
            </p:extLst>
          </p:nvPr>
        </p:nvGraphicFramePr>
        <p:xfrm>
          <a:off x="1467287" y="2414919"/>
          <a:ext cx="7428296" cy="2063812"/>
        </p:xfrm>
        <a:graphic>
          <a:graphicData uri="http://schemas.openxmlformats.org/drawingml/2006/table">
            <a:tbl>
              <a:tblPr/>
              <a:tblGrid>
                <a:gridCol w="1114244">
                  <a:extLst>
                    <a:ext uri="{9D8B030D-6E8A-4147-A177-3AD203B41FA5}">
                      <a16:colId xmlns:a16="http://schemas.microsoft.com/office/drawing/2014/main" val="747798390"/>
                    </a:ext>
                  </a:extLst>
                </a:gridCol>
                <a:gridCol w="1052342">
                  <a:extLst>
                    <a:ext uri="{9D8B030D-6E8A-4147-A177-3AD203B41FA5}">
                      <a16:colId xmlns:a16="http://schemas.microsoft.com/office/drawing/2014/main" val="739624732"/>
                    </a:ext>
                  </a:extLst>
                </a:gridCol>
                <a:gridCol w="1052342">
                  <a:extLst>
                    <a:ext uri="{9D8B030D-6E8A-4147-A177-3AD203B41FA5}">
                      <a16:colId xmlns:a16="http://schemas.microsoft.com/office/drawing/2014/main" val="1342757885"/>
                    </a:ext>
                  </a:extLst>
                </a:gridCol>
                <a:gridCol w="1052342">
                  <a:extLst>
                    <a:ext uri="{9D8B030D-6E8A-4147-A177-3AD203B41FA5}">
                      <a16:colId xmlns:a16="http://schemas.microsoft.com/office/drawing/2014/main" val="402092902"/>
                    </a:ext>
                  </a:extLst>
                </a:gridCol>
                <a:gridCol w="1052342">
                  <a:extLst>
                    <a:ext uri="{9D8B030D-6E8A-4147-A177-3AD203B41FA5}">
                      <a16:colId xmlns:a16="http://schemas.microsoft.com/office/drawing/2014/main" val="1228531172"/>
                    </a:ext>
                  </a:extLst>
                </a:gridCol>
                <a:gridCol w="1052342">
                  <a:extLst>
                    <a:ext uri="{9D8B030D-6E8A-4147-A177-3AD203B41FA5}">
                      <a16:colId xmlns:a16="http://schemas.microsoft.com/office/drawing/2014/main" val="3513770313"/>
                    </a:ext>
                  </a:extLst>
                </a:gridCol>
                <a:gridCol w="1052342">
                  <a:extLst>
                    <a:ext uri="{9D8B030D-6E8A-4147-A177-3AD203B41FA5}">
                      <a16:colId xmlns:a16="http://schemas.microsoft.com/office/drawing/2014/main" val="3160699803"/>
                    </a:ext>
                  </a:extLst>
                </a:gridCol>
              </a:tblGrid>
              <a:tr h="172175">
                <a:tc rowSpan="2">
                  <a:txBody>
                    <a:bodyPr/>
                    <a:lstStyle/>
                    <a:p>
                      <a:pPr algn="ctr" fontAlgn="ctr"/>
                      <a:r>
                        <a:rPr lang="en-US" sz="1400" b="0" i="0" u="none" strike="noStrike" dirty="0">
                          <a:solidFill>
                            <a:srgbClr val="FFFFFF"/>
                          </a:solidFill>
                          <a:effectLst/>
                          <a:latin typeface="Arial" panose="020B0604020202020204" pitchFamily="34" charset="0"/>
                        </a:rPr>
                        <a:t>Income Ranking</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gridSpan="3">
                  <a:txBody>
                    <a:bodyPr/>
                    <a:lstStyle/>
                    <a:p>
                      <a:pPr algn="ctr" fontAlgn="b"/>
                      <a:r>
                        <a:rPr lang="en-US" sz="1400" b="0" i="0" u="none" strike="noStrike" dirty="0">
                          <a:solidFill>
                            <a:srgbClr val="FFFFFF"/>
                          </a:solidFill>
                          <a:effectLst/>
                          <a:latin typeface="Arial" panose="020B0604020202020204" pitchFamily="34" charset="0"/>
                        </a:rPr>
                        <a:t>Distribution 1</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690304"/>
                    </a:solidFill>
                  </a:tcPr>
                </a:tc>
                <a:tc hMerge="1">
                  <a:txBody>
                    <a:bodyPr/>
                    <a:lstStyle/>
                    <a:p>
                      <a:endParaRPr lang="en-US"/>
                    </a:p>
                  </a:txBody>
                  <a:tcPr/>
                </a:tc>
                <a:tc hMerge="1">
                  <a:txBody>
                    <a:bodyPr/>
                    <a:lstStyle/>
                    <a:p>
                      <a:endParaRPr lang="en-US"/>
                    </a:p>
                  </a:txBody>
                  <a:tcPr/>
                </a:tc>
                <a:tc gridSpan="3">
                  <a:txBody>
                    <a:bodyPr/>
                    <a:lstStyle/>
                    <a:p>
                      <a:pPr algn="ctr" fontAlgn="b"/>
                      <a:r>
                        <a:rPr lang="en-US" sz="1400" b="0" i="0" u="none" strike="noStrike" dirty="0">
                          <a:solidFill>
                            <a:srgbClr val="FFFFFF"/>
                          </a:solidFill>
                          <a:effectLst/>
                          <a:latin typeface="Arial" panose="020B0604020202020204" pitchFamily="34" charset="0"/>
                        </a:rPr>
                        <a:t>Distribution 2</a:t>
                      </a:r>
                    </a:p>
                  </a:txBody>
                  <a:tcPr marL="6041" marR="6041" marT="6041"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69030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94950141"/>
                  </a:ext>
                </a:extLst>
              </a:tr>
              <a:tr h="528005">
                <a:tc vMerge="1">
                  <a:txBody>
                    <a:bodyPr/>
                    <a:lstStyle/>
                    <a:p>
                      <a:endParaRPr lang="en-US"/>
                    </a:p>
                  </a:txBody>
                  <a:tcPr/>
                </a:tc>
                <a:tc>
                  <a:txBody>
                    <a:bodyPr/>
                    <a:lstStyle/>
                    <a:p>
                      <a:pPr algn="ctr" fontAlgn="ctr"/>
                      <a:r>
                        <a:rPr lang="en-US" sz="1400" b="0" i="0" u="none" strike="noStrike" dirty="0">
                          <a:solidFill>
                            <a:srgbClr val="000000"/>
                          </a:solidFill>
                          <a:effectLst/>
                          <a:latin typeface="Arial" panose="020B0604020202020204" pitchFamily="34" charset="0"/>
                        </a:rPr>
                        <a:t>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dirty="0">
                          <a:solidFill>
                            <a:srgbClr val="000000"/>
                          </a:solidFill>
                          <a:effectLst/>
                          <a:latin typeface="Arial" panose="020B0604020202020204" pitchFamily="34" charset="0"/>
                        </a:rPr>
                        <a:t>Step</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dirty="0">
                          <a:solidFill>
                            <a:srgbClr val="000000"/>
                          </a:solidFill>
                          <a:effectLst/>
                          <a:latin typeface="Arial" panose="020B0604020202020204" pitchFamily="34" charset="0"/>
                        </a:rPr>
                        <a:t>Abs Dev </a:t>
                      </a:r>
                    </a:p>
                    <a:p>
                      <a:pPr algn="ctr" fontAlgn="ctr"/>
                      <a:r>
                        <a:rPr lang="en-US" sz="1400" b="0" i="0" u="none" strike="noStrike" dirty="0">
                          <a:solidFill>
                            <a:srgbClr val="000000"/>
                          </a:solidFill>
                          <a:effectLst/>
                          <a:latin typeface="Arial" panose="020B0604020202020204" pitchFamily="34" charset="0"/>
                        </a:rPr>
                        <a:t>(% 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dirty="0">
                          <a:solidFill>
                            <a:srgbClr val="000000"/>
                          </a:solidFill>
                          <a:effectLst/>
                          <a:latin typeface="Arial" panose="020B0604020202020204" pitchFamily="34" charset="0"/>
                        </a:rPr>
                        <a:t>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dirty="0">
                          <a:solidFill>
                            <a:srgbClr val="000000"/>
                          </a:solidFill>
                          <a:effectLst/>
                          <a:latin typeface="Arial" panose="020B0604020202020204" pitchFamily="34" charset="0"/>
                        </a:rPr>
                        <a:t>Step </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dirty="0">
                          <a:solidFill>
                            <a:srgbClr val="000000"/>
                          </a:solidFill>
                          <a:effectLst/>
                          <a:latin typeface="Arial" panose="020B0604020202020204" pitchFamily="34" charset="0"/>
                        </a:rPr>
                        <a:t>Abs Dev</a:t>
                      </a:r>
                    </a:p>
                    <a:p>
                      <a:pPr algn="ctr" fontAlgn="ctr"/>
                      <a:r>
                        <a:rPr lang="en-US" sz="1400" b="0" i="0" u="none" strike="noStrike" dirty="0">
                          <a:solidFill>
                            <a:srgbClr val="000000"/>
                          </a:solidFill>
                          <a:effectLst/>
                          <a:latin typeface="Arial" panose="020B0604020202020204" pitchFamily="34" charset="0"/>
                        </a:rPr>
                        <a:t> (% 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943460984"/>
                  </a:ext>
                </a:extLst>
              </a:tr>
              <a:tr h="181237">
                <a:tc>
                  <a:txBody>
                    <a:bodyPr/>
                    <a:lstStyle/>
                    <a:p>
                      <a:pPr algn="ctr" rtl="0" fontAlgn="b"/>
                      <a:r>
                        <a:rPr lang="en-US" sz="1400" b="0" i="0" u="none" strike="noStrike" dirty="0">
                          <a:solidFill>
                            <a:srgbClr val="000000"/>
                          </a:solidFill>
                          <a:effectLst/>
                          <a:latin typeface="Arial" panose="020B0604020202020204" pitchFamily="34" charset="0"/>
                        </a:rPr>
                        <a:t>Top 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100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13%</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40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3217073"/>
                  </a:ext>
                </a:extLst>
              </a:tr>
              <a:tr h="181237">
                <a:tc>
                  <a:txBody>
                    <a:bodyPr/>
                    <a:lstStyle/>
                    <a:p>
                      <a:pPr algn="ctr" rtl="0" fontAlgn="b"/>
                      <a:r>
                        <a:rPr lang="en-US" sz="1400" b="0" i="0" u="none" strike="noStrike" dirty="0">
                          <a:solidFill>
                            <a:srgbClr val="000000"/>
                          </a:solidFill>
                          <a:effectLst/>
                          <a:latin typeface="Arial" panose="020B0604020202020204" pitchFamily="34" charset="0"/>
                        </a:rPr>
                        <a:t>2nd quintile</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80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7%</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80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30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7%</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1077115"/>
                  </a:ext>
                </a:extLst>
              </a:tr>
              <a:tr h="181237">
                <a:tc>
                  <a:txBody>
                    <a:bodyPr/>
                    <a:lstStyle/>
                    <a:p>
                      <a:pPr algn="ctr" rtl="0" fontAlgn="b"/>
                      <a:r>
                        <a:rPr lang="en-US" sz="1400" b="0" i="0" u="none" strike="noStrike" dirty="0">
                          <a:solidFill>
                            <a:srgbClr val="000000"/>
                          </a:solidFill>
                          <a:effectLst/>
                          <a:latin typeface="Arial" panose="020B0604020202020204" pitchFamily="34" charset="0"/>
                        </a:rPr>
                        <a:t>3</a:t>
                      </a:r>
                      <a:r>
                        <a:rPr lang="en-US" sz="1400" b="0" i="0" u="none" strike="noStrike" baseline="30000" dirty="0">
                          <a:solidFill>
                            <a:srgbClr val="000000"/>
                          </a:solidFill>
                          <a:effectLst/>
                          <a:latin typeface="Arial" panose="020B0604020202020204" pitchFamily="34" charset="0"/>
                        </a:rPr>
                        <a:t>rd</a:t>
                      </a:r>
                      <a:r>
                        <a:rPr lang="en-US" sz="1400" b="0" i="0" u="none" strike="noStrike" dirty="0">
                          <a:solidFill>
                            <a:srgbClr val="000000"/>
                          </a:solidFill>
                          <a:effectLst/>
                          <a:latin typeface="Arial" panose="020B0604020202020204" pitchFamily="34" charset="0"/>
                        </a:rPr>
                        <a:t> quintile</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60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50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3%</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979195"/>
                  </a:ext>
                </a:extLst>
              </a:tr>
              <a:tr h="181237">
                <a:tc>
                  <a:txBody>
                    <a:bodyPr/>
                    <a:lstStyle/>
                    <a:p>
                      <a:pPr algn="ctr" rtl="0" fontAlgn="b"/>
                      <a:r>
                        <a:rPr lang="en-US" sz="1400" b="0" i="0" u="none" strike="noStrike" dirty="0">
                          <a:solidFill>
                            <a:srgbClr val="000000"/>
                          </a:solidFill>
                          <a:effectLst/>
                          <a:latin typeface="Arial" panose="020B0604020202020204" pitchFamily="34" charset="0"/>
                        </a:rPr>
                        <a:t>4</a:t>
                      </a:r>
                      <a:r>
                        <a:rPr lang="en-US" sz="1400" b="0" i="0" u="none" strike="noStrike" baseline="30000" dirty="0">
                          <a:solidFill>
                            <a:srgbClr val="000000"/>
                          </a:solidFill>
                          <a:effectLst/>
                          <a:latin typeface="Arial" panose="020B0604020202020204" pitchFamily="34" charset="0"/>
                        </a:rPr>
                        <a:t>th</a:t>
                      </a:r>
                      <a:r>
                        <a:rPr lang="en-US" sz="1400" b="0" i="0" u="none" strike="noStrike" dirty="0">
                          <a:solidFill>
                            <a:srgbClr val="000000"/>
                          </a:solidFill>
                          <a:effectLst/>
                          <a:latin typeface="Arial" panose="020B0604020202020204" pitchFamily="34" charset="0"/>
                        </a:rPr>
                        <a:t> quintile</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40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7%</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30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10%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7192975"/>
                  </a:ext>
                </a:extLst>
              </a:tr>
              <a:tr h="181237">
                <a:tc>
                  <a:txBody>
                    <a:bodyPr/>
                    <a:lstStyle/>
                    <a:p>
                      <a:pPr algn="ctr" rtl="0" fontAlgn="b"/>
                      <a:r>
                        <a:rPr lang="en-US" sz="1400" b="0" i="0" u="none" strike="noStrike" dirty="0">
                          <a:solidFill>
                            <a:srgbClr val="000000"/>
                          </a:solidFill>
                          <a:effectLst/>
                          <a:latin typeface="Arial" panose="020B0604020202020204" pitchFamily="34" charset="0"/>
                        </a:rPr>
                        <a:t>Bottom 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 </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13%</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 </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13%</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1792247"/>
                  </a:ext>
                </a:extLst>
              </a:tr>
              <a:tr h="181237">
                <a:tc>
                  <a:txBody>
                    <a:bodyPr/>
                    <a:lstStyle/>
                    <a:p>
                      <a:pPr algn="ctr" fontAlgn="b"/>
                      <a:r>
                        <a:rPr lang="en-US" sz="1400" b="0" i="0" u="none" strike="noStrike">
                          <a:solidFill>
                            <a:srgbClr val="000000"/>
                          </a:solidFill>
                          <a:effectLst/>
                          <a:latin typeface="Arial" panose="020B0604020202020204" pitchFamily="34" charset="0"/>
                        </a:rPr>
                        <a:t>Total</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300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Arial" panose="020B0604020202020204" pitchFamily="34" charset="0"/>
                        </a:rPr>
                        <a:t> </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Arial" panose="020B0604020202020204" pitchFamily="34" charset="0"/>
                        </a:rPr>
                        <a:t>40%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Arial" panose="020B0604020202020204" pitchFamily="34" charset="0"/>
                        </a:rPr>
                        <a:t>300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 </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53%</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549275687"/>
                  </a:ext>
                </a:extLst>
              </a:tr>
            </a:tbl>
          </a:graphicData>
        </a:graphic>
      </p:graphicFrame>
    </p:spTree>
    <p:extLst>
      <p:ext uri="{BB962C8B-B14F-4D97-AF65-F5344CB8AC3E}">
        <p14:creationId xmlns:p14="http://schemas.microsoft.com/office/powerpoint/2010/main" val="373687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Economic Mobility and Income Inequality</a:t>
            </a:r>
          </a:p>
        </p:txBody>
      </p:sp>
      <p:sp>
        <p:nvSpPr>
          <p:cNvPr id="4" name="TextBox 3">
            <a:extLst>
              <a:ext uri="{FF2B5EF4-FFF2-40B4-BE49-F238E27FC236}">
                <a16:creationId xmlns:a16="http://schemas.microsoft.com/office/drawing/2014/main" id="{0D0162C8-8035-38A6-9B52-B1EE19199BFF}"/>
              </a:ext>
            </a:extLst>
          </p:cNvPr>
          <p:cNvSpPr txBox="1"/>
          <p:nvPr/>
        </p:nvSpPr>
        <p:spPr>
          <a:xfrm>
            <a:off x="5762428" y="1287280"/>
            <a:ext cx="3032895" cy="2262158"/>
          </a:xfrm>
          <a:prstGeom prst="rect">
            <a:avLst/>
          </a:prstGeom>
          <a:noFill/>
        </p:spPr>
        <p:txBody>
          <a:bodyPr wrap="square">
            <a:spAutoFit/>
          </a:bodyPr>
          <a:lstStyle/>
          <a:p>
            <a:pPr>
              <a:spcBef>
                <a:spcPts val="1200"/>
              </a:spcBef>
              <a:spcAft>
                <a:spcPts val="600"/>
              </a:spcAft>
            </a:pPr>
            <a:r>
              <a:rPr lang="en-US" sz="1400" dirty="0" err="1"/>
              <a:t>Corak</a:t>
            </a:r>
            <a:r>
              <a:rPr lang="en-US" sz="1400" dirty="0"/>
              <a:t> (2013) estimated an intergenerational income elasticity. (the effect your parent’s income has on your expected income) and compared it with the Gini coefficient, across a panel of several countries.  </a:t>
            </a:r>
          </a:p>
          <a:p>
            <a:pPr>
              <a:spcBef>
                <a:spcPts val="1200"/>
              </a:spcBef>
              <a:spcAft>
                <a:spcPts val="600"/>
              </a:spcAft>
            </a:pPr>
            <a:r>
              <a:rPr lang="en-US" sz="1400" dirty="0"/>
              <a:t>His study finds that more inequality is associated with less mobility across the generations. </a:t>
            </a:r>
          </a:p>
        </p:txBody>
      </p:sp>
      <p:pic>
        <p:nvPicPr>
          <p:cNvPr id="10" name="Picture 9">
            <a:extLst>
              <a:ext uri="{FF2B5EF4-FFF2-40B4-BE49-F238E27FC236}">
                <a16:creationId xmlns:a16="http://schemas.microsoft.com/office/drawing/2014/main" id="{8DA02C1F-0033-F5D1-6FBA-8245C067A7B3}"/>
              </a:ext>
            </a:extLst>
          </p:cNvPr>
          <p:cNvPicPr>
            <a:picLocks noChangeAspect="1"/>
          </p:cNvPicPr>
          <p:nvPr/>
        </p:nvPicPr>
        <p:blipFill>
          <a:blip r:embed="rId2"/>
          <a:stretch>
            <a:fillRect/>
          </a:stretch>
        </p:blipFill>
        <p:spPr>
          <a:xfrm>
            <a:off x="153749" y="536470"/>
            <a:ext cx="5454930" cy="4070559"/>
          </a:xfrm>
          <a:prstGeom prst="rect">
            <a:avLst/>
          </a:prstGeom>
        </p:spPr>
      </p:pic>
      <p:sp>
        <p:nvSpPr>
          <p:cNvPr id="12" name="TextBox 11">
            <a:extLst>
              <a:ext uri="{FF2B5EF4-FFF2-40B4-BE49-F238E27FC236}">
                <a16:creationId xmlns:a16="http://schemas.microsoft.com/office/drawing/2014/main" id="{EA0B7BD1-9FC7-A85D-0EEA-F3EF9FF41010}"/>
              </a:ext>
            </a:extLst>
          </p:cNvPr>
          <p:cNvSpPr txBox="1"/>
          <p:nvPr/>
        </p:nvSpPr>
        <p:spPr>
          <a:xfrm>
            <a:off x="4478942" y="4258936"/>
            <a:ext cx="4665058" cy="400110"/>
          </a:xfrm>
          <a:prstGeom prst="rect">
            <a:avLst/>
          </a:prstGeom>
          <a:noFill/>
        </p:spPr>
        <p:txBody>
          <a:bodyPr wrap="square">
            <a:spAutoFit/>
          </a:bodyPr>
          <a:lstStyle/>
          <a:p>
            <a:r>
              <a:rPr lang="en-US" sz="1000" b="0" i="0" dirty="0" err="1">
                <a:effectLst/>
                <a:latin typeface="+mj-lt"/>
              </a:rPr>
              <a:t>Corak</a:t>
            </a:r>
            <a:r>
              <a:rPr lang="en-US" sz="1000" b="0" i="0" dirty="0">
                <a:effectLst/>
                <a:latin typeface="+mj-lt"/>
              </a:rPr>
              <a:t>, Miles. 2013. "Income Inequality, Equality of Opportunity, and Intergenerational Mobility." </a:t>
            </a:r>
            <a:r>
              <a:rPr lang="en-US" sz="1000" b="0" i="1" dirty="0">
                <a:effectLst/>
                <a:latin typeface="+mj-lt"/>
              </a:rPr>
              <a:t>Journal of Economic Perspectives</a:t>
            </a:r>
            <a:r>
              <a:rPr lang="en-US" sz="1000" b="0" i="0" dirty="0">
                <a:effectLst/>
                <a:latin typeface="+mj-lt"/>
              </a:rPr>
              <a:t>, 27 (3): 79-102</a:t>
            </a:r>
            <a:endParaRPr lang="en-US" sz="1000" dirty="0">
              <a:latin typeface="+mj-lt"/>
            </a:endParaRPr>
          </a:p>
        </p:txBody>
      </p:sp>
    </p:spTree>
    <p:extLst>
      <p:ext uri="{BB962C8B-B14F-4D97-AF65-F5344CB8AC3E}">
        <p14:creationId xmlns:p14="http://schemas.microsoft.com/office/powerpoint/2010/main" val="254368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Economic Mobility and Returns to Schooling</a:t>
            </a:r>
          </a:p>
        </p:txBody>
      </p:sp>
      <p:sp>
        <p:nvSpPr>
          <p:cNvPr id="4" name="TextBox 3">
            <a:extLst>
              <a:ext uri="{FF2B5EF4-FFF2-40B4-BE49-F238E27FC236}">
                <a16:creationId xmlns:a16="http://schemas.microsoft.com/office/drawing/2014/main" id="{0D0162C8-8035-38A6-9B52-B1EE19199BFF}"/>
              </a:ext>
            </a:extLst>
          </p:cNvPr>
          <p:cNvSpPr txBox="1"/>
          <p:nvPr/>
        </p:nvSpPr>
        <p:spPr>
          <a:xfrm>
            <a:off x="5745344" y="1327740"/>
            <a:ext cx="3032895" cy="2046714"/>
          </a:xfrm>
          <a:prstGeom prst="rect">
            <a:avLst/>
          </a:prstGeom>
          <a:noFill/>
        </p:spPr>
        <p:txBody>
          <a:bodyPr wrap="square">
            <a:spAutoFit/>
          </a:bodyPr>
          <a:lstStyle/>
          <a:p>
            <a:pPr>
              <a:spcBef>
                <a:spcPts val="1200"/>
              </a:spcBef>
              <a:spcAft>
                <a:spcPts val="600"/>
              </a:spcAft>
            </a:pPr>
            <a:r>
              <a:rPr lang="en-US" sz="1400" dirty="0" err="1"/>
              <a:t>Corak</a:t>
            </a:r>
            <a:r>
              <a:rPr lang="en-US" sz="1400" dirty="0"/>
              <a:t> (2013) also finds that countries with higher returns to schooling (</a:t>
            </a:r>
            <a:r>
              <a:rPr lang="en-US" sz="1400" dirty="0" err="1"/>
              <a:t>i.e</a:t>
            </a:r>
            <a:r>
              <a:rPr lang="en-US" sz="1400" dirty="0"/>
              <a:t> the incremental effect of college on the average income) are associated with lower intergenerational mobility. </a:t>
            </a:r>
          </a:p>
          <a:p>
            <a:pPr>
              <a:spcBef>
                <a:spcPts val="1200"/>
              </a:spcBef>
              <a:spcAft>
                <a:spcPts val="600"/>
              </a:spcAft>
            </a:pPr>
            <a:r>
              <a:rPr lang="en-US" sz="1400" dirty="0"/>
              <a:t>In other words, going to college helps you “climb the ladder”. </a:t>
            </a:r>
          </a:p>
        </p:txBody>
      </p:sp>
      <p:sp>
        <p:nvSpPr>
          <p:cNvPr id="12" name="TextBox 11">
            <a:extLst>
              <a:ext uri="{FF2B5EF4-FFF2-40B4-BE49-F238E27FC236}">
                <a16:creationId xmlns:a16="http://schemas.microsoft.com/office/drawing/2014/main" id="{EA0B7BD1-9FC7-A85D-0EEA-F3EF9FF41010}"/>
              </a:ext>
            </a:extLst>
          </p:cNvPr>
          <p:cNvSpPr txBox="1"/>
          <p:nvPr/>
        </p:nvSpPr>
        <p:spPr>
          <a:xfrm>
            <a:off x="4478942" y="4258936"/>
            <a:ext cx="4665058" cy="400110"/>
          </a:xfrm>
          <a:prstGeom prst="rect">
            <a:avLst/>
          </a:prstGeom>
          <a:noFill/>
        </p:spPr>
        <p:txBody>
          <a:bodyPr wrap="square">
            <a:spAutoFit/>
          </a:bodyPr>
          <a:lstStyle/>
          <a:p>
            <a:r>
              <a:rPr lang="en-US" sz="1000" b="0" i="0" dirty="0" err="1">
                <a:solidFill>
                  <a:srgbClr val="353C3F"/>
                </a:solidFill>
                <a:effectLst/>
                <a:latin typeface="ff-more-web-pro"/>
              </a:rPr>
              <a:t>Corak</a:t>
            </a:r>
            <a:r>
              <a:rPr lang="en-US" sz="1000" b="0" i="0" dirty="0">
                <a:solidFill>
                  <a:srgbClr val="353C3F"/>
                </a:solidFill>
                <a:effectLst/>
                <a:latin typeface="ff-more-web-pro"/>
              </a:rPr>
              <a:t>, Miles. 2013. "Income Inequality, Equality of Opportunity, and Intergenerational Mobility." </a:t>
            </a:r>
            <a:r>
              <a:rPr lang="en-US" sz="1000" b="0" i="1" dirty="0">
                <a:solidFill>
                  <a:srgbClr val="353C3F"/>
                </a:solidFill>
                <a:effectLst/>
                <a:latin typeface="ff-more-web-pro"/>
              </a:rPr>
              <a:t>Journal of Economic Perspectives</a:t>
            </a:r>
            <a:r>
              <a:rPr lang="en-US" sz="1000" b="0" i="0" dirty="0">
                <a:solidFill>
                  <a:srgbClr val="353C3F"/>
                </a:solidFill>
                <a:effectLst/>
                <a:latin typeface="ff-more-web-pro"/>
              </a:rPr>
              <a:t>, 27 (3): 79-102</a:t>
            </a:r>
            <a:endParaRPr lang="en-US" sz="1000" dirty="0"/>
          </a:p>
        </p:txBody>
      </p:sp>
      <p:pic>
        <p:nvPicPr>
          <p:cNvPr id="5" name="Picture 4">
            <a:extLst>
              <a:ext uri="{FF2B5EF4-FFF2-40B4-BE49-F238E27FC236}">
                <a16:creationId xmlns:a16="http://schemas.microsoft.com/office/drawing/2014/main" id="{8E7266DD-7FCB-E8B4-6EAB-81023F74EB90}"/>
              </a:ext>
            </a:extLst>
          </p:cNvPr>
          <p:cNvPicPr>
            <a:picLocks noChangeAspect="1"/>
          </p:cNvPicPr>
          <p:nvPr/>
        </p:nvPicPr>
        <p:blipFill>
          <a:blip r:embed="rId2"/>
          <a:stretch>
            <a:fillRect/>
          </a:stretch>
        </p:blipFill>
        <p:spPr>
          <a:xfrm>
            <a:off x="234667" y="659360"/>
            <a:ext cx="5206391" cy="3999686"/>
          </a:xfrm>
          <a:prstGeom prst="rect">
            <a:avLst/>
          </a:prstGeom>
        </p:spPr>
      </p:pic>
    </p:spTree>
    <p:extLst>
      <p:ext uri="{BB962C8B-B14F-4D97-AF65-F5344CB8AC3E}">
        <p14:creationId xmlns:p14="http://schemas.microsoft.com/office/powerpoint/2010/main" val="1256968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Outline for Today</a:t>
            </a:r>
          </a:p>
        </p:txBody>
      </p:sp>
      <p:grpSp>
        <p:nvGrpSpPr>
          <p:cNvPr id="18" name="Group 17">
            <a:extLst>
              <a:ext uri="{FF2B5EF4-FFF2-40B4-BE49-F238E27FC236}">
                <a16:creationId xmlns:a16="http://schemas.microsoft.com/office/drawing/2014/main" id="{A14FEA06-C696-4D02-9576-8C2D8D74A084}"/>
              </a:ext>
            </a:extLst>
          </p:cNvPr>
          <p:cNvGrpSpPr/>
          <p:nvPr/>
        </p:nvGrpSpPr>
        <p:grpSpPr>
          <a:xfrm rot="19831284">
            <a:off x="238719" y="672424"/>
            <a:ext cx="2878764" cy="3816488"/>
            <a:chOff x="305951" y="144762"/>
            <a:chExt cx="3661337" cy="4853977"/>
          </a:xfrm>
        </p:grpSpPr>
        <p:sp>
          <p:nvSpPr>
            <p:cNvPr id="19" name="Shape">
              <a:extLst>
                <a:ext uri="{FF2B5EF4-FFF2-40B4-BE49-F238E27FC236}">
                  <a16:creationId xmlns:a16="http://schemas.microsoft.com/office/drawing/2014/main" id="{C76EAED5-F5DC-2C2C-94A8-BA8C881AFA56}"/>
                </a:ext>
              </a:extLst>
            </p:cNvPr>
            <p:cNvSpPr/>
            <p:nvPr/>
          </p:nvSpPr>
          <p:spPr>
            <a:xfrm>
              <a:off x="305951" y="2313204"/>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507"/>
                    <a:pt x="21600" y="15644"/>
                    <a:pt x="21600" y="14715"/>
                  </a:cubicBezTo>
                  <a:close/>
                </a:path>
              </a:pathLst>
            </a:custGeom>
            <a:solidFill>
              <a:srgbClr val="FFC00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0" name="Shape">
              <a:extLst>
                <a:ext uri="{FF2B5EF4-FFF2-40B4-BE49-F238E27FC236}">
                  <a16:creationId xmlns:a16="http://schemas.microsoft.com/office/drawing/2014/main" id="{33771CB6-6A87-0CE8-B886-701BB18F5283}"/>
                </a:ext>
              </a:extLst>
            </p:cNvPr>
            <p:cNvSpPr/>
            <p:nvPr/>
          </p:nvSpPr>
          <p:spPr>
            <a:xfrm>
              <a:off x="1556975" y="144762"/>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474"/>
                    <a:pt x="21600" y="15644"/>
                    <a:pt x="21600" y="14715"/>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1" name="Shape">
              <a:extLst>
                <a:ext uri="{FF2B5EF4-FFF2-40B4-BE49-F238E27FC236}">
                  <a16:creationId xmlns:a16="http://schemas.microsoft.com/office/drawing/2014/main" id="{7C8E09B0-DFF6-358D-B2AD-484119F42B46}"/>
                </a:ext>
              </a:extLst>
            </p:cNvPr>
            <p:cNvSpPr/>
            <p:nvPr/>
          </p:nvSpPr>
          <p:spPr>
            <a:xfrm>
              <a:off x="1807183" y="2438306"/>
              <a:ext cx="413508" cy="506284"/>
            </a:xfrm>
            <a:custGeom>
              <a:avLst/>
              <a:gdLst/>
              <a:ahLst/>
              <a:cxnLst>
                <a:cxn ang="0">
                  <a:pos x="wd2" y="hd2"/>
                </a:cxn>
                <a:cxn ang="5400000">
                  <a:pos x="wd2" y="hd2"/>
                </a:cxn>
                <a:cxn ang="10800000">
                  <a:pos x="wd2" y="hd2"/>
                </a:cxn>
                <a:cxn ang="16200000">
                  <a:pos x="wd2" y="hd2"/>
                </a:cxn>
              </a:cxnLst>
              <a:rect l="0" t="0" r="r" b="b"/>
              <a:pathLst>
                <a:path w="20206" h="20649" extrusionOk="0">
                  <a:moveTo>
                    <a:pt x="5331" y="19729"/>
                  </a:moveTo>
                  <a:cubicBezTo>
                    <a:pt x="9813" y="21600"/>
                    <a:pt x="15315" y="20580"/>
                    <a:pt x="18168" y="17008"/>
                  </a:cubicBezTo>
                  <a:cubicBezTo>
                    <a:pt x="19391" y="15477"/>
                    <a:pt x="20002" y="13947"/>
                    <a:pt x="20002" y="12246"/>
                  </a:cubicBezTo>
                  <a:cubicBezTo>
                    <a:pt x="20002" y="11565"/>
                    <a:pt x="20002" y="10715"/>
                    <a:pt x="19595" y="10035"/>
                  </a:cubicBezTo>
                  <a:cubicBezTo>
                    <a:pt x="19595" y="9695"/>
                    <a:pt x="19391" y="9525"/>
                    <a:pt x="19187" y="9184"/>
                  </a:cubicBezTo>
                  <a:cubicBezTo>
                    <a:pt x="18576" y="7313"/>
                    <a:pt x="18983" y="5273"/>
                    <a:pt x="20206" y="3402"/>
                  </a:cubicBezTo>
                  <a:lnTo>
                    <a:pt x="18372" y="2551"/>
                  </a:lnTo>
                  <a:cubicBezTo>
                    <a:pt x="18168" y="2381"/>
                    <a:pt x="17965" y="2041"/>
                    <a:pt x="18168" y="1871"/>
                  </a:cubicBezTo>
                  <a:lnTo>
                    <a:pt x="18168" y="1871"/>
                  </a:lnTo>
                  <a:cubicBezTo>
                    <a:pt x="18372" y="1701"/>
                    <a:pt x="18780" y="1531"/>
                    <a:pt x="18983" y="1701"/>
                  </a:cubicBezTo>
                  <a:lnTo>
                    <a:pt x="19798" y="2041"/>
                  </a:lnTo>
                  <a:lnTo>
                    <a:pt x="18779" y="340"/>
                  </a:lnTo>
                  <a:cubicBezTo>
                    <a:pt x="18575" y="0"/>
                    <a:pt x="18372" y="0"/>
                    <a:pt x="17964" y="0"/>
                  </a:cubicBezTo>
                  <a:lnTo>
                    <a:pt x="15723" y="0"/>
                  </a:lnTo>
                  <a:lnTo>
                    <a:pt x="16538" y="340"/>
                  </a:lnTo>
                  <a:cubicBezTo>
                    <a:pt x="16741" y="510"/>
                    <a:pt x="16945" y="850"/>
                    <a:pt x="16741" y="1021"/>
                  </a:cubicBezTo>
                  <a:lnTo>
                    <a:pt x="16741" y="1021"/>
                  </a:lnTo>
                  <a:cubicBezTo>
                    <a:pt x="16538" y="1191"/>
                    <a:pt x="16130" y="1361"/>
                    <a:pt x="15927" y="1191"/>
                  </a:cubicBezTo>
                  <a:lnTo>
                    <a:pt x="13889" y="170"/>
                  </a:lnTo>
                  <a:cubicBezTo>
                    <a:pt x="12666" y="2041"/>
                    <a:pt x="10628" y="3232"/>
                    <a:pt x="8387" y="3742"/>
                  </a:cubicBezTo>
                  <a:cubicBezTo>
                    <a:pt x="7980" y="3742"/>
                    <a:pt x="7776" y="3912"/>
                    <a:pt x="7368" y="3912"/>
                  </a:cubicBezTo>
                  <a:cubicBezTo>
                    <a:pt x="6553" y="4082"/>
                    <a:pt x="5738" y="4422"/>
                    <a:pt x="4923" y="4762"/>
                  </a:cubicBezTo>
                  <a:cubicBezTo>
                    <a:pt x="3497" y="5443"/>
                    <a:pt x="2274" y="6463"/>
                    <a:pt x="1255" y="7824"/>
                  </a:cubicBezTo>
                  <a:cubicBezTo>
                    <a:pt x="-1394" y="12246"/>
                    <a:pt x="236" y="17518"/>
                    <a:pt x="5331" y="19729"/>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sp>
        <p:nvSpPr>
          <p:cNvPr id="22" name="Rounded Rectangle 18">
            <a:extLst>
              <a:ext uri="{FF2B5EF4-FFF2-40B4-BE49-F238E27FC236}">
                <a16:creationId xmlns:a16="http://schemas.microsoft.com/office/drawing/2014/main" id="{4263E894-78B4-8FA2-D9C1-E9F0155EB4F8}"/>
              </a:ext>
            </a:extLst>
          </p:cNvPr>
          <p:cNvSpPr/>
          <p:nvPr/>
        </p:nvSpPr>
        <p:spPr>
          <a:xfrm>
            <a:off x="3371247" y="692154"/>
            <a:ext cx="73317" cy="1662695"/>
          </a:xfrm>
          <a:prstGeom prst="roundRect">
            <a:avLst/>
          </a:prstGeom>
          <a:solidFill>
            <a:srgbClr val="690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Rounded Rectangle 19">
            <a:extLst>
              <a:ext uri="{FF2B5EF4-FFF2-40B4-BE49-F238E27FC236}">
                <a16:creationId xmlns:a16="http://schemas.microsoft.com/office/drawing/2014/main" id="{DA9559B5-8577-7B5C-B261-9215C0B95F0F}"/>
              </a:ext>
            </a:extLst>
          </p:cNvPr>
          <p:cNvSpPr/>
          <p:nvPr/>
        </p:nvSpPr>
        <p:spPr>
          <a:xfrm>
            <a:off x="3364802" y="2792346"/>
            <a:ext cx="73317" cy="16626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pic>
        <p:nvPicPr>
          <p:cNvPr id="24" name="Graphic 23" descr="Research outline">
            <a:extLst>
              <a:ext uri="{FF2B5EF4-FFF2-40B4-BE49-F238E27FC236}">
                <a16:creationId xmlns:a16="http://schemas.microsoft.com/office/drawing/2014/main" id="{9FC42ADE-DE06-E23E-F24D-550792E4DF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1437" y="838775"/>
            <a:ext cx="1481707" cy="1481707"/>
          </a:xfrm>
          <a:prstGeom prst="rect">
            <a:avLst/>
          </a:prstGeom>
        </p:spPr>
      </p:pic>
      <p:pic>
        <p:nvPicPr>
          <p:cNvPr id="25" name="Graphic 24" descr="Statistics outline">
            <a:extLst>
              <a:ext uri="{FF2B5EF4-FFF2-40B4-BE49-F238E27FC236}">
                <a16:creationId xmlns:a16="http://schemas.microsoft.com/office/drawing/2014/main" id="{5E42B2F7-C417-E25E-DF10-80D1ADB081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788" y="2855515"/>
            <a:ext cx="1536356" cy="1536356"/>
          </a:xfrm>
          <a:prstGeom prst="rect">
            <a:avLst/>
          </a:prstGeom>
        </p:spPr>
      </p:pic>
      <p:sp>
        <p:nvSpPr>
          <p:cNvPr id="26" name="TextBox 25">
            <a:extLst>
              <a:ext uri="{FF2B5EF4-FFF2-40B4-BE49-F238E27FC236}">
                <a16:creationId xmlns:a16="http://schemas.microsoft.com/office/drawing/2014/main" id="{8B19BD8D-CC08-F0D2-D11A-71C7C0641D21}"/>
              </a:ext>
            </a:extLst>
          </p:cNvPr>
          <p:cNvSpPr txBox="1"/>
          <p:nvPr/>
        </p:nvSpPr>
        <p:spPr>
          <a:xfrm>
            <a:off x="3604501" y="738671"/>
            <a:ext cx="4858947" cy="1569660"/>
          </a:xfrm>
          <a:prstGeom prst="rect">
            <a:avLst/>
          </a:prstGeom>
          <a:noFill/>
        </p:spPr>
        <p:txBody>
          <a:bodyPr wrap="square" rtlCol="0">
            <a:spAutoFit/>
          </a:bodyPr>
          <a:lstStyle/>
          <a:p>
            <a:pPr algn="just"/>
            <a:r>
              <a:rPr lang="en-US" sz="1600" b="1" dirty="0"/>
              <a:t>Income Inequality and Poverty</a:t>
            </a:r>
          </a:p>
          <a:p>
            <a:pPr algn="just"/>
            <a:endParaRPr lang="en-US" sz="1600" b="1" dirty="0"/>
          </a:p>
          <a:p>
            <a:pPr marL="285750" indent="-285750" algn="just">
              <a:buFont typeface="Arial" panose="020B0604020202020204" pitchFamily="34" charset="0"/>
              <a:buChar char="•"/>
            </a:pPr>
            <a:r>
              <a:rPr lang="en-US" sz="1600" dirty="0"/>
              <a:t>Definition</a:t>
            </a:r>
          </a:p>
          <a:p>
            <a:pPr marL="285750" indent="-285750" algn="just">
              <a:buFont typeface="Arial" panose="020B0604020202020204" pitchFamily="34" charset="0"/>
              <a:buChar char="•"/>
            </a:pPr>
            <a:r>
              <a:rPr lang="en-US" sz="1600" dirty="0"/>
              <a:t>Measurement</a:t>
            </a:r>
          </a:p>
          <a:p>
            <a:pPr marL="285750" indent="-285750" algn="just">
              <a:buFont typeface="Arial" panose="020B0604020202020204" pitchFamily="34" charset="0"/>
              <a:buChar char="•"/>
            </a:pPr>
            <a:r>
              <a:rPr lang="en-US" sz="1600" dirty="0"/>
              <a:t>Gini Coefficient &amp; Poverty Line</a:t>
            </a:r>
          </a:p>
          <a:p>
            <a:pPr marL="285750" indent="-285750" algn="just">
              <a:buFont typeface="Arial" panose="020B0604020202020204" pitchFamily="34" charset="0"/>
              <a:buChar char="•"/>
            </a:pPr>
            <a:r>
              <a:rPr lang="en-US" sz="1600" dirty="0"/>
              <a:t>Economic Mobility</a:t>
            </a:r>
          </a:p>
        </p:txBody>
      </p:sp>
      <p:sp>
        <p:nvSpPr>
          <p:cNvPr id="27" name="TextBox 26">
            <a:extLst>
              <a:ext uri="{FF2B5EF4-FFF2-40B4-BE49-F238E27FC236}">
                <a16:creationId xmlns:a16="http://schemas.microsoft.com/office/drawing/2014/main" id="{7505DBDB-6DEB-B6E7-6713-121821D19602}"/>
              </a:ext>
            </a:extLst>
          </p:cNvPr>
          <p:cNvSpPr txBox="1"/>
          <p:nvPr/>
        </p:nvSpPr>
        <p:spPr>
          <a:xfrm>
            <a:off x="3655657" y="2956082"/>
            <a:ext cx="4858947" cy="1077218"/>
          </a:xfrm>
          <a:prstGeom prst="rect">
            <a:avLst/>
          </a:prstGeom>
          <a:noFill/>
        </p:spPr>
        <p:txBody>
          <a:bodyPr wrap="square" rtlCol="0">
            <a:spAutoFit/>
          </a:bodyPr>
          <a:lstStyle/>
          <a:p>
            <a:pPr algn="just"/>
            <a:r>
              <a:rPr lang="en-US" sz="1600" b="1" dirty="0"/>
              <a:t>Empirical Evidence</a:t>
            </a:r>
          </a:p>
          <a:p>
            <a:pPr marL="285750" indent="-285750" algn="just">
              <a:buFont typeface="Arial" panose="020B0604020202020204" pitchFamily="34" charset="0"/>
              <a:buChar char="•"/>
            </a:pPr>
            <a:r>
              <a:rPr lang="en-US" sz="1600" dirty="0"/>
              <a:t>Regional Differences in the US</a:t>
            </a:r>
          </a:p>
          <a:p>
            <a:pPr marL="285750" indent="-285750" algn="just">
              <a:buFont typeface="Arial" panose="020B0604020202020204" pitchFamily="34" charset="0"/>
              <a:buChar char="•"/>
            </a:pPr>
            <a:r>
              <a:rPr lang="en-US" sz="1600" dirty="0"/>
              <a:t>Demographic Composition</a:t>
            </a:r>
          </a:p>
          <a:p>
            <a:pPr marL="285750" indent="-285750" algn="just">
              <a:buFont typeface="Arial" panose="020B0604020202020204" pitchFamily="34" charset="0"/>
              <a:buChar char="•"/>
            </a:pPr>
            <a:r>
              <a:rPr lang="en-US" sz="1600" dirty="0"/>
              <a:t>Historical Trends</a:t>
            </a:r>
          </a:p>
        </p:txBody>
      </p:sp>
    </p:spTree>
    <p:extLst>
      <p:ext uri="{BB962C8B-B14F-4D97-AF65-F5344CB8AC3E}">
        <p14:creationId xmlns:p14="http://schemas.microsoft.com/office/powerpoint/2010/main" val="2160042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Other relevant aspects of poverty measurement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F06B4D5-32E6-7537-3380-E0DD9723F4BD}"/>
                  </a:ext>
                </a:extLst>
              </p:cNvPr>
              <p:cNvSpPr txBox="1"/>
              <p:nvPr/>
            </p:nvSpPr>
            <p:spPr>
              <a:xfrm>
                <a:off x="124210" y="863590"/>
                <a:ext cx="8895579" cy="2292935"/>
              </a:xfrm>
              <a:prstGeom prst="rect">
                <a:avLst/>
              </a:prstGeom>
              <a:noFill/>
            </p:spPr>
            <p:txBody>
              <a:bodyPr wrap="square">
                <a:spAutoFit/>
              </a:bodyPr>
              <a:lstStyle/>
              <a:p>
                <a:pPr>
                  <a:spcBef>
                    <a:spcPts val="1200"/>
                  </a:spcBef>
                  <a:spcAft>
                    <a:spcPts val="600"/>
                  </a:spcAft>
                </a:pPr>
                <a:r>
                  <a:rPr lang="en-US" sz="1400" dirty="0"/>
                  <a:t>Each country has different standards to measure poverty. Although, there is agreement on using income-based measures.</a:t>
                </a:r>
              </a:p>
              <a:p>
                <a:pPr marL="285750" indent="-285750">
                  <a:spcBef>
                    <a:spcPts val="1200"/>
                  </a:spcBef>
                  <a:spcAft>
                    <a:spcPts val="600"/>
                  </a:spcAft>
                  <a:buFont typeface="Arial" panose="020B0604020202020204" pitchFamily="34" charset="0"/>
                  <a:buChar char="•"/>
                </a:pPr>
                <a:r>
                  <a:rPr lang="en-US" sz="1400" dirty="0"/>
                  <a:t>For instance, some differences stem from the characteristics of the bundle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𝐶</m:t>
                        </m:r>
                      </m:e>
                      <m:sub>
                        <m:r>
                          <a:rPr lang="en-US" sz="1400" b="0" i="1" smtClean="0">
                            <a:latin typeface="Cambria Math" panose="02040503050406030204" pitchFamily="18" charset="0"/>
                          </a:rPr>
                          <m:t>𝑚</m:t>
                        </m:r>
                      </m:sub>
                    </m:sSub>
                  </m:oMath>
                </a14:m>
                <a:r>
                  <a:rPr lang="en-US" sz="1400" dirty="0"/>
                  <a:t> across countries. It depends on the public goods provided by the government (e.g. countries with free healthcare). </a:t>
                </a:r>
              </a:p>
              <a:p>
                <a:pPr marL="285750" indent="-285750">
                  <a:spcBef>
                    <a:spcPts val="1200"/>
                  </a:spcBef>
                  <a:spcAft>
                    <a:spcPts val="600"/>
                  </a:spcAft>
                  <a:buFont typeface="Arial" panose="020B0604020202020204" pitchFamily="34" charset="0"/>
                  <a:buChar char="•"/>
                </a:pPr>
                <a:r>
                  <a:rPr lang="en-US" sz="1400" dirty="0"/>
                  <a:t>Cross-country comparisons requite adjusting for differentials in the price of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𝐶</m:t>
                        </m:r>
                      </m:e>
                      <m:sub>
                        <m:r>
                          <a:rPr lang="en-US" sz="1400" i="1">
                            <a:latin typeface="Cambria Math" panose="02040503050406030204" pitchFamily="18" charset="0"/>
                          </a:rPr>
                          <m:t>𝑚</m:t>
                        </m:r>
                      </m:sub>
                    </m:sSub>
                  </m:oMath>
                </a14:m>
                <a:r>
                  <a:rPr lang="en-US" sz="1400" dirty="0"/>
                  <a:t> (avoid the Miami-Bloomington problem at the macro level). </a:t>
                </a:r>
                <a:r>
                  <a:rPr lang="en-US" sz="1400" b="1" dirty="0"/>
                  <a:t>Purchasing power parity. </a:t>
                </a:r>
              </a:p>
              <a:p>
                <a:pPr marL="285750" indent="-285750">
                  <a:spcBef>
                    <a:spcPts val="1200"/>
                  </a:spcBef>
                  <a:spcAft>
                    <a:spcPts val="600"/>
                  </a:spcAft>
                  <a:buFont typeface="Arial" panose="020B0604020202020204" pitchFamily="34" charset="0"/>
                  <a:buChar char="•"/>
                </a:pPr>
                <a:r>
                  <a:rPr lang="en-US" sz="1400" dirty="0"/>
                  <a:t>The composition of poor people in the United States varies across states, ages, and several characteristics.  </a:t>
                </a:r>
              </a:p>
            </p:txBody>
          </p:sp>
        </mc:Choice>
        <mc:Fallback xmlns="">
          <p:sp>
            <p:nvSpPr>
              <p:cNvPr id="7" name="TextBox 6">
                <a:extLst>
                  <a:ext uri="{FF2B5EF4-FFF2-40B4-BE49-F238E27FC236}">
                    <a16:creationId xmlns:a16="http://schemas.microsoft.com/office/drawing/2014/main" id="{4F06B4D5-32E6-7537-3380-E0DD9723F4BD}"/>
                  </a:ext>
                </a:extLst>
              </p:cNvPr>
              <p:cNvSpPr txBox="1">
                <a:spLocks noRot="1" noChangeAspect="1" noMove="1" noResize="1" noEditPoints="1" noAdjustHandles="1" noChangeArrowheads="1" noChangeShapeType="1" noTextEdit="1"/>
              </p:cNvSpPr>
              <p:nvPr/>
            </p:nvSpPr>
            <p:spPr>
              <a:xfrm>
                <a:off x="124210" y="863590"/>
                <a:ext cx="8895579" cy="2292935"/>
              </a:xfrm>
              <a:prstGeom prst="rect">
                <a:avLst/>
              </a:prstGeom>
              <a:blipFill>
                <a:blip r:embed="rId2"/>
                <a:stretch>
                  <a:fillRect l="-205" t="-532" r="-1027" b="-1862"/>
                </a:stretch>
              </a:blipFill>
            </p:spPr>
            <p:txBody>
              <a:bodyPr/>
              <a:lstStyle/>
              <a:p>
                <a:r>
                  <a:rPr lang="en-US">
                    <a:noFill/>
                  </a:rPr>
                  <a:t> </a:t>
                </a:r>
              </a:p>
            </p:txBody>
          </p:sp>
        </mc:Fallback>
      </mc:AlternateContent>
    </p:spTree>
    <p:extLst>
      <p:ext uri="{BB962C8B-B14F-4D97-AF65-F5344CB8AC3E}">
        <p14:creationId xmlns:p14="http://schemas.microsoft.com/office/powerpoint/2010/main" val="63720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Poverty Across States</a:t>
            </a:r>
          </a:p>
        </p:txBody>
      </p:sp>
      <p:graphicFrame>
        <p:nvGraphicFramePr>
          <p:cNvPr id="4" name="Chart 3">
            <a:extLst>
              <a:ext uri="{FF2B5EF4-FFF2-40B4-BE49-F238E27FC236}">
                <a16:creationId xmlns:a16="http://schemas.microsoft.com/office/drawing/2014/main" id="{B4D90959-F6E7-48FA-B29B-AD2EA5CF0332}"/>
              </a:ext>
            </a:extLst>
          </p:cNvPr>
          <p:cNvGraphicFramePr>
            <a:graphicFrameLocks/>
          </p:cNvGraphicFramePr>
          <p:nvPr>
            <p:extLst>
              <p:ext uri="{D42A27DB-BD31-4B8C-83A1-F6EECF244321}">
                <p14:modId xmlns:p14="http://schemas.microsoft.com/office/powerpoint/2010/main" val="1900926082"/>
              </p:ext>
            </p:extLst>
          </p:nvPr>
        </p:nvGraphicFramePr>
        <p:xfrm>
          <a:off x="190500" y="1226958"/>
          <a:ext cx="8648700" cy="339266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07CC60BA-9930-64E7-AAF0-3AFDEE49AD7F}"/>
              </a:ext>
            </a:extLst>
          </p:cNvPr>
          <p:cNvSpPr txBox="1"/>
          <p:nvPr/>
        </p:nvSpPr>
        <p:spPr>
          <a:xfrm>
            <a:off x="190500" y="703738"/>
            <a:ext cx="8705850" cy="523220"/>
          </a:xfrm>
          <a:prstGeom prst="rect">
            <a:avLst/>
          </a:prstGeom>
          <a:noFill/>
        </p:spPr>
        <p:txBody>
          <a:bodyPr wrap="square">
            <a:spAutoFit/>
          </a:bodyPr>
          <a:lstStyle/>
          <a:p>
            <a:pPr>
              <a:spcBef>
                <a:spcPts val="1200"/>
              </a:spcBef>
              <a:spcAft>
                <a:spcPts val="600"/>
              </a:spcAft>
            </a:pPr>
            <a:r>
              <a:rPr lang="en-US" sz="1400" dirty="0"/>
              <a:t>The following graph shows differences in the poverty rate observed at each state, relative to the national average. In sum, states with positive bars are poorer than the average. </a:t>
            </a:r>
          </a:p>
        </p:txBody>
      </p:sp>
      <p:sp>
        <p:nvSpPr>
          <p:cNvPr id="8" name="TextBox 7">
            <a:extLst>
              <a:ext uri="{FF2B5EF4-FFF2-40B4-BE49-F238E27FC236}">
                <a16:creationId xmlns:a16="http://schemas.microsoft.com/office/drawing/2014/main" id="{EE2AEF5E-1B96-39CA-243E-1E49E1F5FB76}"/>
              </a:ext>
            </a:extLst>
          </p:cNvPr>
          <p:cNvSpPr txBox="1"/>
          <p:nvPr/>
        </p:nvSpPr>
        <p:spPr>
          <a:xfrm>
            <a:off x="4231292" y="4439762"/>
            <a:ext cx="4665058" cy="246221"/>
          </a:xfrm>
          <a:prstGeom prst="rect">
            <a:avLst/>
          </a:prstGeom>
          <a:noFill/>
        </p:spPr>
        <p:txBody>
          <a:bodyPr wrap="square">
            <a:spAutoFit/>
          </a:bodyPr>
          <a:lstStyle/>
          <a:p>
            <a:pPr algn="r"/>
            <a:r>
              <a:rPr lang="en-US" sz="1000" b="0" i="0" dirty="0">
                <a:effectLst/>
                <a:latin typeface="+mj-lt"/>
              </a:rPr>
              <a:t>Source: US Census. </a:t>
            </a:r>
            <a:endParaRPr lang="en-US" sz="1000" dirty="0">
              <a:latin typeface="+mj-lt"/>
            </a:endParaRPr>
          </a:p>
        </p:txBody>
      </p:sp>
    </p:spTree>
    <p:extLst>
      <p:ext uri="{BB962C8B-B14F-4D97-AF65-F5344CB8AC3E}">
        <p14:creationId xmlns:p14="http://schemas.microsoft.com/office/powerpoint/2010/main" val="1072832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Poverty by Race and Age </a:t>
            </a:r>
          </a:p>
        </p:txBody>
      </p:sp>
      <p:pic>
        <p:nvPicPr>
          <p:cNvPr id="9218" name="Picture 2" descr="Poverty rate by race and hispanic origin: 1959 to 2019">
            <a:extLst>
              <a:ext uri="{FF2B5EF4-FFF2-40B4-BE49-F238E27FC236}">
                <a16:creationId xmlns:a16="http://schemas.microsoft.com/office/drawing/2014/main" id="{93C89E43-3EB6-1CF7-2BE3-8114D58DD5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641868"/>
            <a:ext cx="4895850" cy="39616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22BF410-79FC-FC7F-78A7-B34FC2CDD5D1}"/>
              </a:ext>
            </a:extLst>
          </p:cNvPr>
          <p:cNvSpPr txBox="1"/>
          <p:nvPr/>
        </p:nvSpPr>
        <p:spPr>
          <a:xfrm>
            <a:off x="5219700" y="1640670"/>
            <a:ext cx="3924300" cy="1815882"/>
          </a:xfrm>
          <a:prstGeom prst="rect">
            <a:avLst/>
          </a:prstGeom>
          <a:noFill/>
        </p:spPr>
        <p:txBody>
          <a:bodyPr wrap="square">
            <a:spAutoFit/>
          </a:bodyPr>
          <a:lstStyle/>
          <a:p>
            <a:pPr marL="285750" indent="-285750" algn="l" fontAlgn="base">
              <a:buFont typeface="Wingdings" panose="05000000000000000000" pitchFamily="2" charset="2"/>
              <a:buChar char="§"/>
            </a:pPr>
            <a:r>
              <a:rPr lang="en-US" sz="1400" b="0" i="0" dirty="0">
                <a:effectLst/>
                <a:latin typeface="+mj-lt"/>
              </a:rPr>
              <a:t>Poverty rates </a:t>
            </a:r>
            <a:r>
              <a:rPr lang="en-US" sz="1400" dirty="0">
                <a:latin typeface="+mj-lt"/>
              </a:rPr>
              <a:t>had decreased significantly over time across Black, Hispanic, and Asian population. </a:t>
            </a:r>
          </a:p>
          <a:p>
            <a:pPr marL="285750" indent="-285750" algn="l" fontAlgn="base">
              <a:buFont typeface="Wingdings" panose="05000000000000000000" pitchFamily="2" charset="2"/>
              <a:buChar char="§"/>
            </a:pPr>
            <a:endParaRPr lang="en-US" sz="1400" b="0" i="0" dirty="0">
              <a:effectLst/>
              <a:latin typeface="+mj-lt"/>
            </a:endParaRPr>
          </a:p>
          <a:p>
            <a:pPr marL="285750" indent="-285750" algn="l" fontAlgn="base">
              <a:buFont typeface="Wingdings" panose="05000000000000000000" pitchFamily="2" charset="2"/>
              <a:buChar char="§"/>
            </a:pPr>
            <a:endParaRPr lang="en-US" sz="1400" dirty="0">
              <a:latin typeface="+mj-lt"/>
            </a:endParaRPr>
          </a:p>
          <a:p>
            <a:pPr marL="285750" indent="-285750" algn="l" fontAlgn="base">
              <a:buFont typeface="Wingdings" panose="05000000000000000000" pitchFamily="2" charset="2"/>
              <a:buChar char="§"/>
            </a:pPr>
            <a:endParaRPr lang="en-US" sz="1400" b="0" i="0" dirty="0">
              <a:effectLst/>
              <a:latin typeface="+mj-lt"/>
            </a:endParaRPr>
          </a:p>
          <a:p>
            <a:pPr marL="285750" indent="-285750" algn="l" fontAlgn="base">
              <a:buFont typeface="Wingdings" panose="05000000000000000000" pitchFamily="2" charset="2"/>
              <a:buChar char="§"/>
            </a:pPr>
            <a:r>
              <a:rPr lang="en-US" sz="1400" dirty="0">
                <a:latin typeface="+mj-lt"/>
              </a:rPr>
              <a:t>However, inequalities across race and age persist in the United States. </a:t>
            </a:r>
            <a:endParaRPr lang="en-US" sz="1400" b="0" i="0" dirty="0">
              <a:effectLst/>
              <a:latin typeface="+mj-lt"/>
            </a:endParaRPr>
          </a:p>
        </p:txBody>
      </p:sp>
      <p:sp>
        <p:nvSpPr>
          <p:cNvPr id="4" name="TextBox 3">
            <a:extLst>
              <a:ext uri="{FF2B5EF4-FFF2-40B4-BE49-F238E27FC236}">
                <a16:creationId xmlns:a16="http://schemas.microsoft.com/office/drawing/2014/main" id="{6399891D-43E7-C4B6-F7E7-B17378CBCC3D}"/>
              </a:ext>
            </a:extLst>
          </p:cNvPr>
          <p:cNvSpPr txBox="1"/>
          <p:nvPr/>
        </p:nvSpPr>
        <p:spPr>
          <a:xfrm>
            <a:off x="6446949" y="4398158"/>
            <a:ext cx="2594846" cy="276999"/>
          </a:xfrm>
          <a:prstGeom prst="rect">
            <a:avLst/>
          </a:prstGeom>
          <a:noFill/>
        </p:spPr>
        <p:txBody>
          <a:bodyPr wrap="square">
            <a:spAutoFit/>
          </a:bodyPr>
          <a:lstStyle/>
          <a:p>
            <a:pPr algn="r"/>
            <a:r>
              <a:rPr lang="en-US" sz="1200" dirty="0"/>
              <a:t>Source: </a:t>
            </a:r>
            <a:r>
              <a:rPr lang="en-US" sz="1200" dirty="0">
                <a:hlinkClick r:id="rId3"/>
              </a:rPr>
              <a:t>US Census</a:t>
            </a:r>
            <a:r>
              <a:rPr lang="en-US" sz="1200" dirty="0"/>
              <a:t>. </a:t>
            </a:r>
          </a:p>
        </p:txBody>
      </p:sp>
    </p:spTree>
    <p:extLst>
      <p:ext uri="{BB962C8B-B14F-4D97-AF65-F5344CB8AC3E}">
        <p14:creationId xmlns:p14="http://schemas.microsoft.com/office/powerpoint/2010/main" val="1859458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Poverty by Race and Age </a:t>
            </a:r>
          </a:p>
        </p:txBody>
      </p:sp>
      <p:sp>
        <p:nvSpPr>
          <p:cNvPr id="5" name="TextBox 4">
            <a:extLst>
              <a:ext uri="{FF2B5EF4-FFF2-40B4-BE49-F238E27FC236}">
                <a16:creationId xmlns:a16="http://schemas.microsoft.com/office/drawing/2014/main" id="{CFB97DBD-BDFC-8D92-460F-4101FAFEDFF1}"/>
              </a:ext>
            </a:extLst>
          </p:cNvPr>
          <p:cNvSpPr txBox="1"/>
          <p:nvPr/>
        </p:nvSpPr>
        <p:spPr>
          <a:xfrm>
            <a:off x="5005387" y="1208652"/>
            <a:ext cx="4086225" cy="2677656"/>
          </a:xfrm>
          <a:prstGeom prst="rect">
            <a:avLst/>
          </a:prstGeom>
          <a:noFill/>
        </p:spPr>
        <p:txBody>
          <a:bodyPr wrap="square">
            <a:spAutoFit/>
          </a:bodyPr>
          <a:lstStyle/>
          <a:p>
            <a:pPr marL="285750" indent="-285750" algn="l" fontAlgn="base">
              <a:buFont typeface="Wingdings" panose="05000000000000000000" pitchFamily="2" charset="2"/>
              <a:buChar char="§"/>
            </a:pPr>
            <a:r>
              <a:rPr lang="en-US" sz="1400" b="0" i="0" dirty="0">
                <a:effectLst/>
                <a:latin typeface="+mj-lt"/>
              </a:rPr>
              <a:t>This figure shows the ratio of people in poverty by race or Hispanic origin group to each group’s share of the total population. </a:t>
            </a:r>
          </a:p>
          <a:p>
            <a:pPr marL="285750" indent="-285750" algn="l" fontAlgn="base">
              <a:buFont typeface="Wingdings" panose="05000000000000000000" pitchFamily="2" charset="2"/>
              <a:buChar char="§"/>
            </a:pPr>
            <a:endParaRPr lang="en-US" sz="1400" b="0" i="0" dirty="0">
              <a:effectLst/>
              <a:latin typeface="+mj-lt"/>
            </a:endParaRPr>
          </a:p>
          <a:p>
            <a:pPr marL="285750" indent="-285750" algn="l" fontAlgn="base">
              <a:buFont typeface="Wingdings" panose="05000000000000000000" pitchFamily="2" charset="2"/>
              <a:buChar char="§"/>
            </a:pPr>
            <a:r>
              <a:rPr lang="en-US" sz="1400" b="0" i="0" dirty="0">
                <a:effectLst/>
                <a:latin typeface="+mj-lt"/>
              </a:rPr>
              <a:t>If the poverty population is perfectly proportional to the total population, the ratio equals 1. </a:t>
            </a:r>
          </a:p>
          <a:p>
            <a:pPr marL="285750" indent="-285750" algn="l" fontAlgn="base">
              <a:buFont typeface="Wingdings" panose="05000000000000000000" pitchFamily="2" charset="2"/>
              <a:buChar char="§"/>
            </a:pPr>
            <a:endParaRPr lang="en-US" sz="1400" dirty="0">
              <a:latin typeface="+mj-lt"/>
            </a:endParaRPr>
          </a:p>
          <a:p>
            <a:pPr marL="285750" indent="-285750" algn="l" fontAlgn="base">
              <a:buFont typeface="Wingdings" panose="05000000000000000000" pitchFamily="2" charset="2"/>
              <a:buChar char="§"/>
            </a:pPr>
            <a:r>
              <a:rPr lang="en-US" sz="1400" b="0" i="0" dirty="0">
                <a:effectLst/>
                <a:latin typeface="+mj-lt"/>
              </a:rPr>
              <a:t>If a group is over-represented in poverty, the ratio will be greater than 1.0. If the ratio is less than 1.0, the group is under-represented in poverty.</a:t>
            </a:r>
          </a:p>
        </p:txBody>
      </p:sp>
      <p:pic>
        <p:nvPicPr>
          <p:cNvPr id="8194" name="Picture 2" descr="Ratio of proportion in poverty relative to total population by race and age">
            <a:extLst>
              <a:ext uri="{FF2B5EF4-FFF2-40B4-BE49-F238E27FC236}">
                <a16:creationId xmlns:a16="http://schemas.microsoft.com/office/drawing/2014/main" id="{FA89D577-1346-46D2-9EB1-FCB9F821C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04" y="699065"/>
            <a:ext cx="4850795" cy="385682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94E3C0F-955E-C78B-EAC4-274827F9DA04}"/>
              </a:ext>
            </a:extLst>
          </p:cNvPr>
          <p:cNvSpPr txBox="1"/>
          <p:nvPr/>
        </p:nvSpPr>
        <p:spPr>
          <a:xfrm>
            <a:off x="6446949" y="4398158"/>
            <a:ext cx="2594846" cy="276999"/>
          </a:xfrm>
          <a:prstGeom prst="rect">
            <a:avLst/>
          </a:prstGeom>
          <a:noFill/>
        </p:spPr>
        <p:txBody>
          <a:bodyPr wrap="square">
            <a:spAutoFit/>
          </a:bodyPr>
          <a:lstStyle/>
          <a:p>
            <a:pPr algn="r"/>
            <a:r>
              <a:rPr lang="en-US" sz="1200" dirty="0"/>
              <a:t>Source: </a:t>
            </a:r>
            <a:r>
              <a:rPr lang="en-US" sz="1200" dirty="0">
                <a:hlinkClick r:id="rId3"/>
              </a:rPr>
              <a:t>US Census</a:t>
            </a:r>
            <a:r>
              <a:rPr lang="en-US" sz="1200" dirty="0"/>
              <a:t>. </a:t>
            </a:r>
          </a:p>
        </p:txBody>
      </p:sp>
    </p:spTree>
    <p:extLst>
      <p:ext uri="{BB962C8B-B14F-4D97-AF65-F5344CB8AC3E}">
        <p14:creationId xmlns:p14="http://schemas.microsoft.com/office/powerpoint/2010/main" val="1780496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For Next Class</a:t>
            </a:r>
          </a:p>
        </p:txBody>
      </p:sp>
      <p:sp>
        <p:nvSpPr>
          <p:cNvPr id="29" name="Content Placeholder 3">
            <a:extLst>
              <a:ext uri="{FF2B5EF4-FFF2-40B4-BE49-F238E27FC236}">
                <a16:creationId xmlns:a16="http://schemas.microsoft.com/office/drawing/2014/main" id="{3DCD8C22-0BA2-1FB7-3948-72DFE0F15594}"/>
              </a:ext>
            </a:extLst>
          </p:cNvPr>
          <p:cNvSpPr txBox="1">
            <a:spLocks/>
          </p:cNvSpPr>
          <p:nvPr/>
        </p:nvSpPr>
        <p:spPr>
          <a:xfrm>
            <a:off x="47367" y="1566274"/>
            <a:ext cx="9049265" cy="2274206"/>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Wingdings" panose="05000000000000000000" pitchFamily="2" charset="2"/>
              <a:buChar char="§"/>
            </a:pPr>
            <a:r>
              <a:rPr lang="en-US" sz="1400" b="1" dirty="0">
                <a:latin typeface="+mn-lt"/>
                <a:cs typeface="Times New Roman" panose="02020603050405020304" pitchFamily="18" charset="0"/>
              </a:rPr>
              <a:t>Next class: </a:t>
            </a:r>
            <a:r>
              <a:rPr lang="en-US" sz="1400" dirty="0">
                <a:latin typeface="+mn-lt"/>
                <a:cs typeface="Times New Roman" panose="02020603050405020304" pitchFamily="18" charset="0"/>
              </a:rPr>
              <a:t>Transfer Programs</a:t>
            </a:r>
            <a:endParaRPr lang="en-US" sz="1400" b="1" dirty="0">
              <a:latin typeface="+mn-lt"/>
              <a:cs typeface="Times New Roman" panose="02020603050405020304" pitchFamily="18" charset="0"/>
            </a:endParaRPr>
          </a:p>
          <a:p>
            <a:pPr>
              <a:buClr>
                <a:srgbClr val="690304"/>
              </a:buClr>
              <a:buFont typeface="Wingdings" panose="05000000000000000000" pitchFamily="2" charset="2"/>
              <a:buChar char="§"/>
            </a:pPr>
            <a:r>
              <a:rPr lang="en-US" sz="1400" b="1" dirty="0">
                <a:latin typeface="+mn-lt"/>
                <a:cs typeface="Times New Roman" panose="02020603050405020304" pitchFamily="18" charset="0"/>
              </a:rPr>
              <a:t>Readings: </a:t>
            </a:r>
            <a:r>
              <a:rPr lang="en-US" sz="1400" dirty="0">
                <a:latin typeface="+mn-lt"/>
                <a:cs typeface="Times New Roman" panose="02020603050405020304" pitchFamily="18" charset="0"/>
              </a:rPr>
              <a:t> Mankiw Ch 20. Stiglitz &amp; Rosengard Ch 15. Gruber Ch 17.   </a:t>
            </a:r>
          </a:p>
          <a:p>
            <a:pPr>
              <a:buClr>
                <a:srgbClr val="690304"/>
              </a:buClr>
              <a:buFont typeface="Wingdings" panose="05000000000000000000" pitchFamily="2" charset="2"/>
              <a:buChar char="§"/>
            </a:pPr>
            <a:r>
              <a:rPr lang="en-US" sz="1400" b="1" dirty="0">
                <a:latin typeface="+mn-lt"/>
                <a:cs typeface="Times New Roman" panose="02020603050405020304" pitchFamily="18" charset="0"/>
              </a:rPr>
              <a:t>Weekly Discussion is out! </a:t>
            </a:r>
          </a:p>
          <a:p>
            <a:pPr>
              <a:buClr>
                <a:srgbClr val="690304"/>
              </a:buClr>
              <a:buFont typeface="Wingdings" panose="05000000000000000000" pitchFamily="2" charset="2"/>
              <a:buChar char="§"/>
            </a:pPr>
            <a:r>
              <a:rPr lang="en-US" sz="1400" b="1" dirty="0">
                <a:latin typeface="+mn-lt"/>
                <a:cs typeface="Times New Roman" panose="02020603050405020304" pitchFamily="18" charset="0"/>
              </a:rPr>
              <a:t>Assignment 4: </a:t>
            </a:r>
            <a:r>
              <a:rPr lang="en-US" sz="1400" dirty="0">
                <a:latin typeface="+mn-lt"/>
                <a:cs typeface="Times New Roman" panose="02020603050405020304" pitchFamily="18" charset="0"/>
              </a:rPr>
              <a:t>will be released on Monday, October 24, and is due Monday, October 31. It will cover labor markets, income inequality, poverty and transfer programs. </a:t>
            </a:r>
            <a:r>
              <a:rPr lang="en-US" sz="1400" baseline="30000" dirty="0">
                <a:latin typeface="+mn-lt"/>
                <a:cs typeface="Times New Roman" panose="02020603050405020304" pitchFamily="18" charset="0"/>
              </a:rPr>
              <a:t>.</a:t>
            </a:r>
            <a:r>
              <a:rPr lang="en-US" sz="1400" dirty="0">
                <a:latin typeface="+mn-lt"/>
                <a:cs typeface="Times New Roman" panose="02020603050405020304" pitchFamily="18" charset="0"/>
              </a:rPr>
              <a:t> </a:t>
            </a:r>
            <a:endParaRPr lang="en-US" sz="1400" b="1" dirty="0">
              <a:latin typeface="+mn-lt"/>
              <a:cs typeface="Times New Roman" panose="02020603050405020304" pitchFamily="18" charset="0"/>
            </a:endParaRPr>
          </a:p>
        </p:txBody>
      </p:sp>
    </p:spTree>
    <p:extLst>
      <p:ext uri="{BB962C8B-B14F-4D97-AF65-F5344CB8AC3E}">
        <p14:creationId xmlns:p14="http://schemas.microsoft.com/office/powerpoint/2010/main" val="272358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Income Inequality and Poverty</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24730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Efficiency vs Equity</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6" y="757143"/>
            <a:ext cx="9039834" cy="3631763"/>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So far, our discussion has been focused on </a:t>
            </a:r>
            <a:r>
              <a:rPr lang="en-US" sz="1400" b="1" dirty="0"/>
              <a:t>economic efficiency</a:t>
            </a:r>
            <a:r>
              <a:rPr lang="en-US" sz="1400" dirty="0"/>
              <a:t>: maximizing total surplus (minimizing DWL). This has to do with the allocation of resources in the economy. </a:t>
            </a:r>
          </a:p>
          <a:p>
            <a:pPr marL="285750" indent="-285750">
              <a:spcBef>
                <a:spcPts val="1200"/>
              </a:spcBef>
              <a:spcAft>
                <a:spcPts val="600"/>
              </a:spcAft>
              <a:buFont typeface="Arial" panose="020B0604020202020204" pitchFamily="34" charset="0"/>
              <a:buChar char="•"/>
            </a:pPr>
            <a:r>
              <a:rPr lang="en-US" sz="1400" dirty="0"/>
              <a:t>We also explored how market failures derive in deviations from economic efficiency (DWL &gt; 0). </a:t>
            </a:r>
          </a:p>
          <a:p>
            <a:pPr marL="285750" indent="-285750">
              <a:spcBef>
                <a:spcPts val="1200"/>
              </a:spcBef>
              <a:spcAft>
                <a:spcPts val="600"/>
              </a:spcAft>
              <a:buFont typeface="Arial" panose="020B0604020202020204" pitchFamily="34" charset="0"/>
              <a:buChar char="•"/>
            </a:pPr>
            <a:r>
              <a:rPr lang="en-US" sz="1400" dirty="0"/>
              <a:t>Recall the example of wage gaps and discrimination in the labor market. Is discrimination a market failure? </a:t>
            </a:r>
          </a:p>
          <a:p>
            <a:pPr marL="285750" indent="-285750">
              <a:spcBef>
                <a:spcPts val="1200"/>
              </a:spcBef>
              <a:spcAft>
                <a:spcPts val="600"/>
              </a:spcAft>
              <a:buFont typeface="Arial" panose="020B0604020202020204" pitchFamily="34" charset="0"/>
              <a:buChar char="•"/>
            </a:pPr>
            <a:r>
              <a:rPr lang="en-US" sz="1400" dirty="0"/>
              <a:t>Sadly, no. In our framework, discrimination means that a firm’s willingness to hire individuals systematically differs across some characteristic (e.g. gender, race) that does not necessarily reflect an individual’s skills or preferences. </a:t>
            </a:r>
          </a:p>
          <a:p>
            <a:pPr marL="285750" indent="-285750">
              <a:spcBef>
                <a:spcPts val="1200"/>
              </a:spcBef>
              <a:spcAft>
                <a:spcPts val="600"/>
              </a:spcAft>
              <a:buFont typeface="Arial" panose="020B0604020202020204" pitchFamily="34" charset="0"/>
              <a:buChar char="•"/>
            </a:pPr>
            <a:r>
              <a:rPr lang="en-US" sz="1400" dirty="0"/>
              <a:t>Does this mean it is desirable? Obviously, no! </a:t>
            </a:r>
          </a:p>
          <a:p>
            <a:pPr marL="285750" indent="-285750">
              <a:spcBef>
                <a:spcPts val="1200"/>
              </a:spcBef>
              <a:spcAft>
                <a:spcPts val="600"/>
              </a:spcAft>
              <a:buFont typeface="Arial" panose="020B0604020202020204" pitchFamily="34" charset="0"/>
              <a:buChar char="•"/>
            </a:pPr>
            <a:r>
              <a:rPr lang="en-US" sz="1400" dirty="0"/>
              <a:t>It means that economic efficiency is not the right criterion to analyze this problem. </a:t>
            </a:r>
          </a:p>
          <a:p>
            <a:pPr marL="285750" indent="-285750">
              <a:spcBef>
                <a:spcPts val="1200"/>
              </a:spcBef>
              <a:spcAft>
                <a:spcPts val="600"/>
              </a:spcAft>
              <a:buFont typeface="Arial" panose="020B0604020202020204" pitchFamily="34" charset="0"/>
              <a:buChar char="•"/>
            </a:pPr>
            <a:r>
              <a:rPr lang="en-US" sz="1400" dirty="0"/>
              <a:t>Change of hats: to analyze </a:t>
            </a:r>
            <a:r>
              <a:rPr lang="en-US" sz="1400" b="1" dirty="0"/>
              <a:t>income inequality </a:t>
            </a:r>
            <a:r>
              <a:rPr lang="en-US" sz="1400" dirty="0"/>
              <a:t>we need to think about </a:t>
            </a:r>
            <a:r>
              <a:rPr lang="en-US" sz="1400" b="1" dirty="0"/>
              <a:t>equity.  </a:t>
            </a:r>
            <a:endParaRPr lang="en-US" sz="1400" dirty="0"/>
          </a:p>
        </p:txBody>
      </p:sp>
    </p:spTree>
    <p:extLst>
      <p:ext uri="{BB962C8B-B14F-4D97-AF65-F5344CB8AC3E}">
        <p14:creationId xmlns:p14="http://schemas.microsoft.com/office/powerpoint/2010/main" val="289804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Introduction</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6" y="703281"/>
            <a:ext cx="8674074" cy="307777"/>
          </a:xfrm>
          <a:prstGeom prst="rect">
            <a:avLst/>
          </a:prstGeom>
          <a:noFill/>
        </p:spPr>
        <p:txBody>
          <a:bodyPr wrap="square">
            <a:spAutoFit/>
          </a:bodyPr>
          <a:lstStyle/>
          <a:p>
            <a:pPr algn="ctr">
              <a:spcBef>
                <a:spcPts val="1200"/>
              </a:spcBef>
              <a:spcAft>
                <a:spcPts val="600"/>
              </a:spcAft>
            </a:pPr>
            <a:r>
              <a:rPr lang="en-US" sz="1400" dirty="0"/>
              <a:t>In general, there are two ways to think about the distribution of income. </a:t>
            </a:r>
          </a:p>
        </p:txBody>
      </p:sp>
      <p:sp>
        <p:nvSpPr>
          <p:cNvPr id="2" name="Rectangle: Rounded Corners 1">
            <a:extLst>
              <a:ext uri="{FF2B5EF4-FFF2-40B4-BE49-F238E27FC236}">
                <a16:creationId xmlns:a16="http://schemas.microsoft.com/office/drawing/2014/main" id="{4325FC10-52FA-EE49-54A4-5A3572094343}"/>
              </a:ext>
            </a:extLst>
          </p:cNvPr>
          <p:cNvSpPr/>
          <p:nvPr/>
        </p:nvSpPr>
        <p:spPr>
          <a:xfrm>
            <a:off x="768096" y="1712734"/>
            <a:ext cx="3304032" cy="1243584"/>
          </a:xfrm>
          <a:prstGeom prst="roundRect">
            <a:avLst/>
          </a:prstGeom>
          <a:solidFill>
            <a:schemeClr val="bg1">
              <a:lumMod val="75000"/>
            </a:schemeClr>
          </a:solidFill>
          <a:ln w="38100">
            <a:solidFill>
              <a:srgbClr val="69030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Relative Income Inequality</a:t>
            </a:r>
          </a:p>
          <a:p>
            <a:pPr algn="ctr"/>
            <a:r>
              <a:rPr lang="en-US" sz="1600" dirty="0">
                <a:solidFill>
                  <a:schemeClr val="tx1"/>
                </a:solidFill>
              </a:rPr>
              <a:t>The amount of income the poor have relative to the rich. </a:t>
            </a:r>
          </a:p>
        </p:txBody>
      </p:sp>
      <p:sp>
        <p:nvSpPr>
          <p:cNvPr id="6" name="Rectangle: Rounded Corners 5">
            <a:extLst>
              <a:ext uri="{FF2B5EF4-FFF2-40B4-BE49-F238E27FC236}">
                <a16:creationId xmlns:a16="http://schemas.microsoft.com/office/drawing/2014/main" id="{D55EA447-20FD-CF37-B81C-DD065F833C39}"/>
              </a:ext>
            </a:extLst>
          </p:cNvPr>
          <p:cNvSpPr/>
          <p:nvPr/>
        </p:nvSpPr>
        <p:spPr>
          <a:xfrm>
            <a:off x="4974336" y="1712734"/>
            <a:ext cx="3304032" cy="1243584"/>
          </a:xfrm>
          <a:prstGeom prst="roundRect">
            <a:avLst/>
          </a:prstGeom>
          <a:solidFill>
            <a:schemeClr val="bg1">
              <a:lumMod val="75000"/>
            </a:schemeClr>
          </a:solidFill>
          <a:ln w="38100">
            <a:solidFill>
              <a:srgbClr val="69030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Absolute deprivation</a:t>
            </a:r>
          </a:p>
          <a:p>
            <a:pPr algn="ctr"/>
            <a:r>
              <a:rPr lang="en-US" sz="1600" dirty="0">
                <a:solidFill>
                  <a:schemeClr val="tx1"/>
                </a:solidFill>
              </a:rPr>
              <a:t>The amount of income the poor have relative to some measure of minimally acceptable income. </a:t>
            </a:r>
          </a:p>
        </p:txBody>
      </p:sp>
      <p:sp>
        <p:nvSpPr>
          <p:cNvPr id="7" name="TextBox 6">
            <a:extLst>
              <a:ext uri="{FF2B5EF4-FFF2-40B4-BE49-F238E27FC236}">
                <a16:creationId xmlns:a16="http://schemas.microsoft.com/office/drawing/2014/main" id="{6BD25C1E-DCB7-C19E-CBB9-70504681BF1C}"/>
              </a:ext>
            </a:extLst>
          </p:cNvPr>
          <p:cNvSpPr txBox="1"/>
          <p:nvPr/>
        </p:nvSpPr>
        <p:spPr>
          <a:xfrm>
            <a:off x="952634" y="3332206"/>
            <a:ext cx="2934957" cy="307777"/>
          </a:xfrm>
          <a:prstGeom prst="rect">
            <a:avLst/>
          </a:prstGeom>
          <a:noFill/>
        </p:spPr>
        <p:txBody>
          <a:bodyPr wrap="square">
            <a:spAutoFit/>
          </a:bodyPr>
          <a:lstStyle/>
          <a:p>
            <a:pPr algn="ctr">
              <a:spcBef>
                <a:spcPts val="1200"/>
              </a:spcBef>
              <a:spcAft>
                <a:spcPts val="600"/>
              </a:spcAft>
            </a:pPr>
            <a:r>
              <a:rPr lang="en-US" sz="1400" dirty="0"/>
              <a:t>Equity in the income distribution</a:t>
            </a:r>
          </a:p>
        </p:txBody>
      </p:sp>
      <p:sp>
        <p:nvSpPr>
          <p:cNvPr id="8" name="TextBox 7">
            <a:extLst>
              <a:ext uri="{FF2B5EF4-FFF2-40B4-BE49-F238E27FC236}">
                <a16:creationId xmlns:a16="http://schemas.microsoft.com/office/drawing/2014/main" id="{4B47E0D0-F87A-1BC6-90C1-F10B63CB87F4}"/>
              </a:ext>
            </a:extLst>
          </p:cNvPr>
          <p:cNvSpPr txBox="1"/>
          <p:nvPr/>
        </p:nvSpPr>
        <p:spPr>
          <a:xfrm>
            <a:off x="5158874" y="3332205"/>
            <a:ext cx="2934957" cy="307777"/>
          </a:xfrm>
          <a:prstGeom prst="rect">
            <a:avLst/>
          </a:prstGeom>
          <a:noFill/>
        </p:spPr>
        <p:txBody>
          <a:bodyPr wrap="square">
            <a:spAutoFit/>
          </a:bodyPr>
          <a:lstStyle/>
          <a:p>
            <a:pPr algn="ctr">
              <a:spcBef>
                <a:spcPts val="1200"/>
              </a:spcBef>
              <a:spcAft>
                <a:spcPts val="600"/>
              </a:spcAft>
            </a:pPr>
            <a:r>
              <a:rPr lang="en-US" sz="1400" dirty="0"/>
              <a:t>Poverty Measurement</a:t>
            </a:r>
          </a:p>
        </p:txBody>
      </p:sp>
      <p:cxnSp>
        <p:nvCxnSpPr>
          <p:cNvPr id="10" name="Straight Arrow Connector 9">
            <a:extLst>
              <a:ext uri="{FF2B5EF4-FFF2-40B4-BE49-F238E27FC236}">
                <a16:creationId xmlns:a16="http://schemas.microsoft.com/office/drawing/2014/main" id="{BB8A1F1A-3BB6-D06F-F882-6E0841502453}"/>
              </a:ext>
            </a:extLst>
          </p:cNvPr>
          <p:cNvCxnSpPr>
            <a:cxnSpLocks/>
          </p:cNvCxnSpPr>
          <p:nvPr/>
        </p:nvCxnSpPr>
        <p:spPr>
          <a:xfrm>
            <a:off x="2420112" y="3025019"/>
            <a:ext cx="1" cy="238486"/>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F698BDC-CB1F-ABC9-17E0-5D99F5706262}"/>
              </a:ext>
            </a:extLst>
          </p:cNvPr>
          <p:cNvCxnSpPr>
            <a:cxnSpLocks/>
          </p:cNvCxnSpPr>
          <p:nvPr/>
        </p:nvCxnSpPr>
        <p:spPr>
          <a:xfrm>
            <a:off x="6626352" y="3025019"/>
            <a:ext cx="1" cy="238486"/>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08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Income Distribution </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6" y="720514"/>
            <a:ext cx="8674074" cy="1184940"/>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We have discussed how labor market outcomes determine an individual’s income. Some occupations observe higher real wages relative to others. </a:t>
            </a:r>
          </a:p>
          <a:p>
            <a:pPr marL="285750" indent="-285750">
              <a:spcBef>
                <a:spcPts val="1200"/>
              </a:spcBef>
              <a:spcAft>
                <a:spcPts val="600"/>
              </a:spcAft>
              <a:buFont typeface="Arial" panose="020B0604020202020204" pitchFamily="34" charset="0"/>
              <a:buChar char="•"/>
            </a:pPr>
            <a:r>
              <a:rPr lang="en-US" sz="1400" b="1" dirty="0"/>
              <a:t>Income Distribution: </a:t>
            </a:r>
            <a:r>
              <a:rPr lang="en-US" sz="1400" dirty="0"/>
              <a:t>suppose you have data on the income observed by all individuals in the economy, so you can rank them across their income level. </a:t>
            </a:r>
            <a:endParaRPr lang="en-US" sz="1400" b="1" dirty="0"/>
          </a:p>
        </p:txBody>
      </p:sp>
      <p:graphicFrame>
        <p:nvGraphicFramePr>
          <p:cNvPr id="5" name="Chart 4">
            <a:extLst>
              <a:ext uri="{FF2B5EF4-FFF2-40B4-BE49-F238E27FC236}">
                <a16:creationId xmlns:a16="http://schemas.microsoft.com/office/drawing/2014/main" id="{BD2F04CF-931B-F09B-5ED8-8941024ABEA4}"/>
              </a:ext>
            </a:extLst>
          </p:cNvPr>
          <p:cNvGraphicFramePr>
            <a:graphicFrameLocks/>
          </p:cNvGraphicFramePr>
          <p:nvPr/>
        </p:nvGraphicFramePr>
        <p:xfrm>
          <a:off x="250613" y="1968331"/>
          <a:ext cx="4716569" cy="2454655"/>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0068B0F4-0874-BFFA-00F7-FFBAE50622D8}"/>
              </a:ext>
            </a:extLst>
          </p:cNvPr>
          <p:cNvSpPr txBox="1"/>
          <p:nvPr/>
        </p:nvSpPr>
        <p:spPr>
          <a:xfrm>
            <a:off x="4967182" y="1937073"/>
            <a:ext cx="4086424" cy="2723823"/>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This graph shows the latest measure of income distribution in the US. </a:t>
            </a:r>
          </a:p>
          <a:p>
            <a:pPr marL="285750" indent="-285750">
              <a:spcBef>
                <a:spcPts val="1200"/>
              </a:spcBef>
              <a:spcAft>
                <a:spcPts val="600"/>
              </a:spcAft>
              <a:buFont typeface="Arial" panose="020B0604020202020204" pitchFamily="34" charset="0"/>
              <a:buChar char="•"/>
            </a:pPr>
            <a:r>
              <a:rPr lang="en-US" sz="1400" dirty="0"/>
              <a:t>How do we read this graph? </a:t>
            </a:r>
          </a:p>
          <a:p>
            <a:pPr marL="285750" indent="-285750">
              <a:spcBef>
                <a:spcPts val="1200"/>
              </a:spcBef>
              <a:spcAft>
                <a:spcPts val="600"/>
              </a:spcAft>
              <a:buFont typeface="Arial" panose="020B0604020202020204" pitchFamily="34" charset="0"/>
              <a:buChar char="•"/>
            </a:pPr>
            <a:r>
              <a:rPr lang="en-US" sz="1400" dirty="0"/>
              <a:t>It says that 9.3% of households in the US observed an annual income lower than 15K a year. 15.9% of total households earned between 100-150K. </a:t>
            </a:r>
          </a:p>
          <a:p>
            <a:pPr marL="285750" indent="-285750">
              <a:spcBef>
                <a:spcPts val="1200"/>
              </a:spcBef>
              <a:spcAft>
                <a:spcPts val="600"/>
              </a:spcAft>
              <a:buFont typeface="Arial" panose="020B0604020202020204" pitchFamily="34" charset="0"/>
              <a:buChar char="•"/>
            </a:pPr>
            <a:r>
              <a:rPr lang="en-US" sz="1400" dirty="0"/>
              <a:t>How do we know whether this income distribution is an “equitable” outcome? </a:t>
            </a:r>
          </a:p>
        </p:txBody>
      </p:sp>
    </p:spTree>
    <p:extLst>
      <p:ext uri="{BB962C8B-B14F-4D97-AF65-F5344CB8AC3E}">
        <p14:creationId xmlns:p14="http://schemas.microsoft.com/office/powerpoint/2010/main" val="175389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Graphic spid="5" grpId="0">
        <p:bldAsOne/>
      </p:bldGraphic>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Income Distribution </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6" y="720514"/>
            <a:ext cx="8674074" cy="307777"/>
          </a:xfrm>
          <a:prstGeom prst="rect">
            <a:avLst/>
          </a:prstGeom>
          <a:noFill/>
        </p:spPr>
        <p:txBody>
          <a:bodyPr wrap="square">
            <a:spAutoFit/>
          </a:bodyPr>
          <a:lstStyle/>
          <a:p>
            <a:pPr>
              <a:spcBef>
                <a:spcPts val="1200"/>
              </a:spcBef>
              <a:spcAft>
                <a:spcPts val="600"/>
              </a:spcAft>
            </a:pPr>
            <a:r>
              <a:rPr lang="en-US" sz="1400" dirty="0"/>
              <a:t>Suppose we are analyzing an economy comprised of 5 people with the following income levels. </a:t>
            </a:r>
          </a:p>
        </p:txBody>
      </p:sp>
      <p:sp>
        <p:nvSpPr>
          <p:cNvPr id="9" name="TextBox 8">
            <a:extLst>
              <a:ext uri="{FF2B5EF4-FFF2-40B4-BE49-F238E27FC236}">
                <a16:creationId xmlns:a16="http://schemas.microsoft.com/office/drawing/2014/main" id="{0068B0F4-0874-BFFA-00F7-FFBAE50622D8}"/>
              </a:ext>
            </a:extLst>
          </p:cNvPr>
          <p:cNvSpPr txBox="1"/>
          <p:nvPr/>
        </p:nvSpPr>
        <p:spPr>
          <a:xfrm>
            <a:off x="2998779" y="1247467"/>
            <a:ext cx="6054479" cy="2062103"/>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Aggregated income (wealth) in the economy equals the sum of the income of everyone. In this case, $300. </a:t>
            </a:r>
          </a:p>
          <a:p>
            <a:pPr marL="285750" indent="-285750">
              <a:spcBef>
                <a:spcPts val="1200"/>
              </a:spcBef>
              <a:spcAft>
                <a:spcPts val="600"/>
              </a:spcAft>
              <a:buFont typeface="Arial" panose="020B0604020202020204" pitchFamily="34" charset="0"/>
              <a:buChar char="•"/>
            </a:pPr>
            <a:r>
              <a:rPr lang="en-US" sz="1400" dirty="0"/>
              <a:t>If we divide how much everyone has by the total amount of resources in the economy, we get how much each person has relative to the size of the economy. </a:t>
            </a:r>
          </a:p>
          <a:p>
            <a:pPr marL="285750" indent="-285750">
              <a:spcBef>
                <a:spcPts val="1200"/>
              </a:spcBef>
              <a:spcAft>
                <a:spcPts val="600"/>
              </a:spcAft>
              <a:buFont typeface="Arial" panose="020B0604020202020204" pitchFamily="34" charset="0"/>
              <a:buChar char="•"/>
            </a:pPr>
            <a:r>
              <a:rPr lang="en-US" sz="1400" dirty="0"/>
              <a:t>In this example, Anne has one-third of the total resources in the economy, while Emily only has 7%.</a:t>
            </a:r>
          </a:p>
        </p:txBody>
      </p:sp>
      <p:graphicFrame>
        <p:nvGraphicFramePr>
          <p:cNvPr id="6" name="Table 5">
            <a:extLst>
              <a:ext uri="{FF2B5EF4-FFF2-40B4-BE49-F238E27FC236}">
                <a16:creationId xmlns:a16="http://schemas.microsoft.com/office/drawing/2014/main" id="{CD73BC90-E8A6-FAEA-6CC5-ABE682ADB650}"/>
              </a:ext>
            </a:extLst>
          </p:cNvPr>
          <p:cNvGraphicFramePr>
            <a:graphicFrameLocks noGrp="1"/>
          </p:cNvGraphicFramePr>
          <p:nvPr>
            <p:extLst>
              <p:ext uri="{D42A27DB-BD31-4B8C-83A1-F6EECF244321}">
                <p14:modId xmlns:p14="http://schemas.microsoft.com/office/powerpoint/2010/main" val="1389284633"/>
              </p:ext>
            </p:extLst>
          </p:nvPr>
        </p:nvGraphicFramePr>
        <p:xfrm>
          <a:off x="200025" y="1330054"/>
          <a:ext cx="2798754" cy="1751330"/>
        </p:xfrm>
        <a:graphic>
          <a:graphicData uri="http://schemas.openxmlformats.org/drawingml/2006/table">
            <a:tbl>
              <a:tblPr/>
              <a:tblGrid>
                <a:gridCol w="1019175">
                  <a:extLst>
                    <a:ext uri="{9D8B030D-6E8A-4147-A177-3AD203B41FA5}">
                      <a16:colId xmlns:a16="http://schemas.microsoft.com/office/drawing/2014/main" val="582169696"/>
                    </a:ext>
                  </a:extLst>
                </a:gridCol>
                <a:gridCol w="722512">
                  <a:extLst>
                    <a:ext uri="{9D8B030D-6E8A-4147-A177-3AD203B41FA5}">
                      <a16:colId xmlns:a16="http://schemas.microsoft.com/office/drawing/2014/main" val="1039452533"/>
                    </a:ext>
                  </a:extLst>
                </a:gridCol>
                <a:gridCol w="1057067">
                  <a:extLst>
                    <a:ext uri="{9D8B030D-6E8A-4147-A177-3AD203B41FA5}">
                      <a16:colId xmlns:a16="http://schemas.microsoft.com/office/drawing/2014/main" val="967633248"/>
                    </a:ext>
                  </a:extLst>
                </a:gridCol>
              </a:tblGrid>
              <a:tr h="0">
                <a:tc>
                  <a:txBody>
                    <a:bodyPr/>
                    <a:lstStyle/>
                    <a:p>
                      <a:pPr algn="ctr" fontAlgn="ctr"/>
                      <a:r>
                        <a:rPr lang="en-US" sz="1400" b="0" i="0" u="none" strike="noStrike" dirty="0">
                          <a:solidFill>
                            <a:srgbClr val="FFFFFF"/>
                          </a:solidFill>
                          <a:effectLst/>
                          <a:latin typeface="Arial" panose="020B0604020202020204" pitchFamily="34" charset="0"/>
                        </a:rPr>
                        <a:t>Individual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a:txBody>
                    <a:bodyPr/>
                    <a:lstStyle/>
                    <a:p>
                      <a:pPr algn="ctr" fontAlgn="ctr"/>
                      <a:r>
                        <a:rPr lang="en-US" sz="1400" b="0" i="0" u="none" strike="noStrike" dirty="0">
                          <a:solidFill>
                            <a:srgbClr val="FFFFFF"/>
                          </a:solidFill>
                          <a:effectLst/>
                          <a:latin typeface="Arial" panose="020B0604020202020204" pitchFamily="34" charset="0"/>
                        </a:rPr>
                        <a:t>Income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a:txBody>
                    <a:bodyPr/>
                    <a:lstStyle/>
                    <a:p>
                      <a:pPr algn="ctr" fontAlgn="ctr"/>
                      <a:r>
                        <a:rPr lang="en-US" sz="1400" b="0" i="0" u="none" strike="noStrike" dirty="0">
                          <a:solidFill>
                            <a:srgbClr val="FFFFFF"/>
                          </a:solidFill>
                          <a:effectLst/>
                          <a:latin typeface="Arial" panose="020B0604020202020204" pitchFamily="34" charset="0"/>
                        </a:rPr>
                        <a:t>% of Total Income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extLst>
                  <a:ext uri="{0D108BD9-81ED-4DB2-BD59-A6C34878D82A}">
                    <a16:rowId xmlns:a16="http://schemas.microsoft.com/office/drawing/2014/main" val="761562262"/>
                  </a:ext>
                </a:extLst>
              </a:tr>
              <a:tr h="0">
                <a:tc>
                  <a:txBody>
                    <a:bodyPr/>
                    <a:lstStyle/>
                    <a:p>
                      <a:pPr algn="ctr" fontAlgn="b"/>
                      <a:r>
                        <a:rPr lang="en-US" sz="1400" b="0" i="0" u="none" strike="noStrike" dirty="0">
                          <a:solidFill>
                            <a:srgbClr val="000000"/>
                          </a:solidFill>
                          <a:effectLst/>
                          <a:latin typeface="Arial" panose="020B0604020202020204" pitchFamily="34" charset="0"/>
                        </a:rPr>
                        <a:t>Anne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0339332"/>
                  </a:ext>
                </a:extLst>
              </a:tr>
              <a:tr h="0">
                <a:tc>
                  <a:txBody>
                    <a:bodyPr/>
                    <a:lstStyle/>
                    <a:p>
                      <a:pPr algn="ctr" fontAlgn="b"/>
                      <a:r>
                        <a:rPr lang="en-US" sz="1400" b="0" i="0" u="none" strike="noStrike" dirty="0">
                          <a:solidFill>
                            <a:srgbClr val="000000"/>
                          </a:solidFill>
                          <a:effectLst/>
                          <a:latin typeface="Arial" panose="020B0604020202020204" pitchFamily="34" charset="0"/>
                        </a:rPr>
                        <a:t>Bill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1395091"/>
                  </a:ext>
                </a:extLst>
              </a:tr>
              <a:tr h="0">
                <a:tc>
                  <a:txBody>
                    <a:bodyPr/>
                    <a:lstStyle/>
                    <a:p>
                      <a:pPr algn="ctr" fontAlgn="b"/>
                      <a:r>
                        <a:rPr lang="en-US" sz="1400" b="0" i="0" u="none" strike="noStrike" dirty="0">
                          <a:solidFill>
                            <a:srgbClr val="000000"/>
                          </a:solidFill>
                          <a:effectLst/>
                          <a:latin typeface="Arial" panose="020B0604020202020204" pitchFamily="34" charset="0"/>
                        </a:rPr>
                        <a:t>Cady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1306958"/>
                  </a:ext>
                </a:extLst>
              </a:tr>
              <a:tr h="0">
                <a:tc>
                  <a:txBody>
                    <a:bodyPr/>
                    <a:lstStyle/>
                    <a:p>
                      <a:pPr algn="ctr" fontAlgn="b"/>
                      <a:r>
                        <a:rPr lang="en-US" sz="1400" b="0" i="0" u="none" strike="noStrike" dirty="0">
                          <a:solidFill>
                            <a:srgbClr val="000000"/>
                          </a:solidFill>
                          <a:effectLst/>
                          <a:latin typeface="Arial" panose="020B0604020202020204" pitchFamily="34" charset="0"/>
                        </a:rPr>
                        <a:t>Dan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0661034"/>
                  </a:ext>
                </a:extLst>
              </a:tr>
              <a:tr h="185791">
                <a:tc>
                  <a:txBody>
                    <a:bodyPr/>
                    <a:lstStyle/>
                    <a:p>
                      <a:pPr algn="ctr" fontAlgn="b"/>
                      <a:r>
                        <a:rPr lang="en-US" sz="1400" b="0" i="0" u="none" strike="noStrike" dirty="0">
                          <a:solidFill>
                            <a:srgbClr val="000000"/>
                          </a:solidFill>
                          <a:effectLst/>
                          <a:latin typeface="Arial" panose="020B0604020202020204" pitchFamily="34" charset="0"/>
                        </a:rPr>
                        <a:t>Emily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8340194"/>
                  </a:ext>
                </a:extLst>
              </a:tr>
              <a:tr h="0">
                <a:tc>
                  <a:txBody>
                    <a:bodyPr/>
                    <a:lstStyle/>
                    <a:p>
                      <a:pPr algn="ctr" fontAlgn="b"/>
                      <a:r>
                        <a:rPr lang="en-US" sz="1400" b="0" i="0" u="none" strike="noStrike">
                          <a:solidFill>
                            <a:srgbClr val="000000"/>
                          </a:solidFill>
                          <a:effectLst/>
                          <a:latin typeface="Arial" panose="020B0604020202020204" pitchFamily="34" charset="0"/>
                        </a:rPr>
                        <a:t>Total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Arial" panose="020B0604020202020204" pitchFamily="34" charset="0"/>
                        </a:rPr>
                        <a:t>300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60226467"/>
                  </a:ext>
                </a:extLst>
              </a:tr>
            </a:tbl>
          </a:graphicData>
        </a:graphic>
      </p:graphicFrame>
      <p:sp>
        <p:nvSpPr>
          <p:cNvPr id="7" name="TextBox 6">
            <a:extLst>
              <a:ext uri="{FF2B5EF4-FFF2-40B4-BE49-F238E27FC236}">
                <a16:creationId xmlns:a16="http://schemas.microsoft.com/office/drawing/2014/main" id="{4F06B4D5-32E6-7537-3380-E0DD9723F4BD}"/>
              </a:ext>
            </a:extLst>
          </p:cNvPr>
          <p:cNvSpPr txBox="1"/>
          <p:nvPr/>
        </p:nvSpPr>
        <p:spPr>
          <a:xfrm>
            <a:off x="95044" y="3383148"/>
            <a:ext cx="8895579" cy="1184940"/>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How do we measure equity in the income distribution? A simplistic approach is to consider the scenario where everybody gets the same amount of money. In other words, </a:t>
            </a:r>
            <a:r>
              <a:rPr lang="en-US" sz="1400" b="1" dirty="0"/>
              <a:t>perfect income equality. </a:t>
            </a:r>
            <a:endParaRPr lang="en-US" sz="1400" dirty="0"/>
          </a:p>
          <a:p>
            <a:pPr marL="285750" indent="-285750">
              <a:spcBef>
                <a:spcPts val="1200"/>
              </a:spcBef>
              <a:spcAft>
                <a:spcPts val="600"/>
              </a:spcAft>
              <a:buFont typeface="Arial" panose="020B0604020202020204" pitchFamily="34" charset="0"/>
              <a:buChar char="•"/>
            </a:pPr>
            <a:r>
              <a:rPr lang="en-US" sz="1400" dirty="0"/>
              <a:t>In this case, everybody gets $60 so everyone has an equal share (20%) of the total amount of resources in the economy. By definition, </a:t>
            </a:r>
            <a:r>
              <a:rPr lang="en-US" sz="1400" b="1" dirty="0"/>
              <a:t>there is no income inequality. </a:t>
            </a:r>
            <a:endParaRPr lang="en-US" sz="1400" dirty="0"/>
          </a:p>
        </p:txBody>
      </p:sp>
    </p:spTree>
    <p:extLst>
      <p:ext uri="{BB962C8B-B14F-4D97-AF65-F5344CB8AC3E}">
        <p14:creationId xmlns:p14="http://schemas.microsoft.com/office/powerpoint/2010/main" val="220577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Income Inequality </a:t>
            </a:r>
          </a:p>
        </p:txBody>
      </p:sp>
      <p:sp>
        <p:nvSpPr>
          <p:cNvPr id="4" name="TextBox 3">
            <a:extLst>
              <a:ext uri="{FF2B5EF4-FFF2-40B4-BE49-F238E27FC236}">
                <a16:creationId xmlns:a16="http://schemas.microsoft.com/office/drawing/2014/main" id="{0D0162C8-8035-38A6-9B52-B1EE19199BFF}"/>
              </a:ext>
            </a:extLst>
          </p:cNvPr>
          <p:cNvSpPr txBox="1"/>
          <p:nvPr/>
        </p:nvSpPr>
        <p:spPr>
          <a:xfrm>
            <a:off x="105325" y="610775"/>
            <a:ext cx="8674074" cy="307777"/>
          </a:xfrm>
          <a:prstGeom prst="rect">
            <a:avLst/>
          </a:prstGeom>
          <a:noFill/>
        </p:spPr>
        <p:txBody>
          <a:bodyPr wrap="square">
            <a:spAutoFit/>
          </a:bodyPr>
          <a:lstStyle/>
          <a:p>
            <a:pPr>
              <a:spcBef>
                <a:spcPts val="1200"/>
              </a:spcBef>
              <a:spcAft>
                <a:spcPts val="600"/>
              </a:spcAft>
            </a:pPr>
            <a:r>
              <a:rPr lang="en-US" sz="1400" dirty="0"/>
              <a:t>How can we measure inequality in the income distribution? Intuitively, we can do the following: </a:t>
            </a:r>
          </a:p>
        </p:txBody>
      </p:sp>
      <p:sp>
        <p:nvSpPr>
          <p:cNvPr id="7" name="TextBox 6">
            <a:extLst>
              <a:ext uri="{FF2B5EF4-FFF2-40B4-BE49-F238E27FC236}">
                <a16:creationId xmlns:a16="http://schemas.microsoft.com/office/drawing/2014/main" id="{4F06B4D5-32E6-7537-3380-E0DD9723F4BD}"/>
              </a:ext>
            </a:extLst>
          </p:cNvPr>
          <p:cNvSpPr txBox="1"/>
          <p:nvPr/>
        </p:nvSpPr>
        <p:spPr>
          <a:xfrm>
            <a:off x="229805" y="2535358"/>
            <a:ext cx="8895579" cy="2062103"/>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Take the absolute difference between the observed income and the theoretical income when there is no income inequality. Why the absolute difference? We want to consider deviations above and below perfect equity (i.e. whether you have more/less compared to the case without inequality). </a:t>
            </a:r>
          </a:p>
          <a:p>
            <a:pPr marL="285750" indent="-285750">
              <a:spcBef>
                <a:spcPts val="1200"/>
              </a:spcBef>
              <a:spcAft>
                <a:spcPts val="600"/>
              </a:spcAft>
              <a:buFont typeface="Arial" panose="020B0604020202020204" pitchFamily="34" charset="0"/>
              <a:buChar char="•"/>
            </a:pPr>
            <a:r>
              <a:rPr lang="en-US" sz="1400" dirty="0"/>
              <a:t>Then compare the sum of absolute deviations with the total resources in the economy. Result: the first distribution derives in </a:t>
            </a:r>
            <a:r>
              <a:rPr lang="en-US" sz="1400" u="sng" dirty="0"/>
              <a:t>40% of the resources of the economy being assigned unequally</a:t>
            </a:r>
            <a:r>
              <a:rPr lang="en-US" sz="1400" dirty="0"/>
              <a:t>. </a:t>
            </a:r>
          </a:p>
          <a:p>
            <a:pPr marL="285750" indent="-285750">
              <a:spcBef>
                <a:spcPts val="1200"/>
              </a:spcBef>
              <a:spcAft>
                <a:spcPts val="600"/>
              </a:spcAft>
              <a:buFont typeface="Arial" panose="020B0604020202020204" pitchFamily="34" charset="0"/>
              <a:buChar char="•"/>
            </a:pPr>
            <a:r>
              <a:rPr lang="en-US" sz="1400" b="1" dirty="0"/>
              <a:t>Caveat: </a:t>
            </a:r>
            <a:r>
              <a:rPr lang="en-US" sz="1400" dirty="0"/>
              <a:t>don’t take to seriously the formulation per-se. Keep the intuition of how </a:t>
            </a:r>
            <a:r>
              <a:rPr lang="en-US" sz="1400" u="sng" dirty="0"/>
              <a:t>inequality is measured as a deviation from perfect equality in the income distribution. </a:t>
            </a:r>
            <a:endParaRPr lang="en-US" sz="1400" b="1" u="sng" dirty="0"/>
          </a:p>
        </p:txBody>
      </p:sp>
      <p:graphicFrame>
        <p:nvGraphicFramePr>
          <p:cNvPr id="5" name="Table 4">
            <a:extLst>
              <a:ext uri="{FF2B5EF4-FFF2-40B4-BE49-F238E27FC236}">
                <a16:creationId xmlns:a16="http://schemas.microsoft.com/office/drawing/2014/main" id="{D1DAC08F-F7B6-7D5F-D7DF-401D9AF29804}"/>
              </a:ext>
            </a:extLst>
          </p:cNvPr>
          <p:cNvGraphicFramePr>
            <a:graphicFrameLocks noGrp="1"/>
          </p:cNvGraphicFramePr>
          <p:nvPr>
            <p:extLst>
              <p:ext uri="{D42A27DB-BD31-4B8C-83A1-F6EECF244321}">
                <p14:modId xmlns:p14="http://schemas.microsoft.com/office/powerpoint/2010/main" val="357986073"/>
              </p:ext>
            </p:extLst>
          </p:nvPr>
        </p:nvGraphicFramePr>
        <p:xfrm>
          <a:off x="364601" y="972876"/>
          <a:ext cx="8481735" cy="1512913"/>
        </p:xfrm>
        <a:graphic>
          <a:graphicData uri="http://schemas.openxmlformats.org/drawingml/2006/table">
            <a:tbl>
              <a:tblPr/>
              <a:tblGrid>
                <a:gridCol w="752223">
                  <a:extLst>
                    <a:ext uri="{9D8B030D-6E8A-4147-A177-3AD203B41FA5}">
                      <a16:colId xmlns:a16="http://schemas.microsoft.com/office/drawing/2014/main" val="2877058968"/>
                    </a:ext>
                  </a:extLst>
                </a:gridCol>
                <a:gridCol w="1288252">
                  <a:extLst>
                    <a:ext uri="{9D8B030D-6E8A-4147-A177-3AD203B41FA5}">
                      <a16:colId xmlns:a16="http://schemas.microsoft.com/office/drawing/2014/main" val="1070130636"/>
                    </a:ext>
                  </a:extLst>
                </a:gridCol>
                <a:gridCol w="1288252">
                  <a:extLst>
                    <a:ext uri="{9D8B030D-6E8A-4147-A177-3AD203B41FA5}">
                      <a16:colId xmlns:a16="http://schemas.microsoft.com/office/drawing/2014/main" val="1666502596"/>
                    </a:ext>
                  </a:extLst>
                </a:gridCol>
                <a:gridCol w="1288252">
                  <a:extLst>
                    <a:ext uri="{9D8B030D-6E8A-4147-A177-3AD203B41FA5}">
                      <a16:colId xmlns:a16="http://schemas.microsoft.com/office/drawing/2014/main" val="4268720853"/>
                    </a:ext>
                  </a:extLst>
                </a:gridCol>
                <a:gridCol w="1288252">
                  <a:extLst>
                    <a:ext uri="{9D8B030D-6E8A-4147-A177-3AD203B41FA5}">
                      <a16:colId xmlns:a16="http://schemas.microsoft.com/office/drawing/2014/main" val="484862237"/>
                    </a:ext>
                  </a:extLst>
                </a:gridCol>
                <a:gridCol w="1288252">
                  <a:extLst>
                    <a:ext uri="{9D8B030D-6E8A-4147-A177-3AD203B41FA5}">
                      <a16:colId xmlns:a16="http://schemas.microsoft.com/office/drawing/2014/main" val="1200868833"/>
                    </a:ext>
                  </a:extLst>
                </a:gridCol>
                <a:gridCol w="1288252">
                  <a:extLst>
                    <a:ext uri="{9D8B030D-6E8A-4147-A177-3AD203B41FA5}">
                      <a16:colId xmlns:a16="http://schemas.microsoft.com/office/drawing/2014/main" val="3156788721"/>
                    </a:ext>
                  </a:extLst>
                </a:gridCol>
              </a:tblGrid>
              <a:tr h="0">
                <a:tc rowSpan="2">
                  <a:txBody>
                    <a:bodyPr/>
                    <a:lstStyle/>
                    <a:p>
                      <a:pPr algn="ctr" fontAlgn="ctr"/>
                      <a:r>
                        <a:rPr lang="en-US" sz="1200" b="0" i="0" u="none" strike="noStrike" dirty="0">
                          <a:solidFill>
                            <a:srgbClr val="FFFFFF"/>
                          </a:solidFill>
                          <a:effectLst/>
                          <a:latin typeface="Arial" panose="020B0604020202020204" pitchFamily="34" charset="0"/>
                        </a:rPr>
                        <a:t>Individual</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gridSpan="2">
                  <a:txBody>
                    <a:bodyPr/>
                    <a:lstStyle/>
                    <a:p>
                      <a:pPr algn="ctr" fontAlgn="b"/>
                      <a:r>
                        <a:rPr lang="en-US" sz="1200" b="0" i="0" u="none" strike="noStrike" dirty="0">
                          <a:solidFill>
                            <a:srgbClr val="FFFFFF"/>
                          </a:solidFill>
                          <a:effectLst/>
                          <a:latin typeface="Arial" panose="020B0604020202020204" pitchFamily="34" charset="0"/>
                        </a:rPr>
                        <a:t>Observed Distribution</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hMerge="1">
                  <a:txBody>
                    <a:bodyPr/>
                    <a:lstStyle/>
                    <a:p>
                      <a:endParaRPr lang="en-US"/>
                    </a:p>
                  </a:txBody>
                  <a:tcPr/>
                </a:tc>
                <a:tc gridSpan="2">
                  <a:txBody>
                    <a:bodyPr/>
                    <a:lstStyle/>
                    <a:p>
                      <a:pPr algn="ctr" fontAlgn="b"/>
                      <a:r>
                        <a:rPr lang="en-US" sz="1200" b="0" i="0" u="none" strike="noStrike" dirty="0">
                          <a:solidFill>
                            <a:srgbClr val="FFFFFF"/>
                          </a:solidFill>
                          <a:effectLst/>
                          <a:latin typeface="Arial" panose="020B0604020202020204" pitchFamily="34" charset="0"/>
                        </a:rPr>
                        <a:t>No Income Inequality</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hMerge="1">
                  <a:txBody>
                    <a:bodyPr/>
                    <a:lstStyle/>
                    <a:p>
                      <a:endParaRPr lang="en-US"/>
                    </a:p>
                  </a:txBody>
                  <a:tcPr/>
                </a:tc>
                <a:tc gridSpan="2">
                  <a:txBody>
                    <a:bodyPr/>
                    <a:lstStyle/>
                    <a:p>
                      <a:pPr algn="ctr" fontAlgn="b"/>
                      <a:r>
                        <a:rPr lang="en-US" sz="1200" b="0" i="0" u="none" strike="noStrike" dirty="0">
                          <a:solidFill>
                            <a:srgbClr val="FFFFFF"/>
                          </a:solidFill>
                          <a:effectLst/>
                          <a:latin typeface="Arial" panose="020B0604020202020204" pitchFamily="34" charset="0"/>
                        </a:rPr>
                        <a:t>Deviation from Perfect Equality</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hMerge="1">
                  <a:txBody>
                    <a:bodyPr/>
                    <a:lstStyle/>
                    <a:p>
                      <a:endParaRPr lang="en-US"/>
                    </a:p>
                  </a:txBody>
                  <a:tcPr/>
                </a:tc>
                <a:extLst>
                  <a:ext uri="{0D108BD9-81ED-4DB2-BD59-A6C34878D82A}">
                    <a16:rowId xmlns:a16="http://schemas.microsoft.com/office/drawing/2014/main" val="4020063334"/>
                  </a:ext>
                </a:extLst>
              </a:tr>
              <a:tr h="0">
                <a:tc vMerge="1">
                  <a:txBody>
                    <a:bodyPr/>
                    <a:lstStyle/>
                    <a:p>
                      <a:endParaRPr lang="en-US"/>
                    </a:p>
                  </a:txBody>
                  <a:tcPr/>
                </a:tc>
                <a:tc>
                  <a:txBody>
                    <a:bodyPr/>
                    <a:lstStyle/>
                    <a:p>
                      <a:pPr algn="ctr" fontAlgn="ctr"/>
                      <a:r>
                        <a:rPr lang="en-US" sz="1200" b="0" i="0" u="none" strike="noStrike" dirty="0">
                          <a:solidFill>
                            <a:srgbClr val="000000"/>
                          </a:solidFill>
                          <a:effectLst/>
                          <a:latin typeface="Arial" panose="020B0604020202020204" pitchFamily="34" charset="0"/>
                        </a:rPr>
                        <a:t>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200" b="0" i="0" u="none" strike="noStrike" dirty="0">
                          <a:solidFill>
                            <a:srgbClr val="000000"/>
                          </a:solidFill>
                          <a:effectLst/>
                          <a:latin typeface="Arial" panose="020B0604020202020204" pitchFamily="34" charset="0"/>
                        </a:rPr>
                        <a:t>% Total 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200" b="0" i="0" u="none" strike="noStrike" dirty="0">
                          <a:solidFill>
                            <a:srgbClr val="000000"/>
                          </a:solidFill>
                          <a:effectLst/>
                          <a:latin typeface="Arial" panose="020B0604020202020204" pitchFamily="34" charset="0"/>
                        </a:rPr>
                        <a:t>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200" b="0" i="0" u="none" strike="noStrike" dirty="0">
                          <a:solidFill>
                            <a:srgbClr val="000000"/>
                          </a:solidFill>
                          <a:effectLst/>
                          <a:latin typeface="Arial" panose="020B0604020202020204" pitchFamily="34" charset="0"/>
                        </a:rPr>
                        <a:t>% Total 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200" b="0" i="0" u="none" strike="noStrike" dirty="0">
                          <a:solidFill>
                            <a:srgbClr val="000000"/>
                          </a:solidFill>
                          <a:effectLst/>
                          <a:latin typeface="Arial" panose="020B0604020202020204" pitchFamily="34" charset="0"/>
                        </a:rPr>
                        <a:t>Absolute Deviation</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200" b="0" i="0" u="none" strike="noStrike" dirty="0">
                          <a:solidFill>
                            <a:srgbClr val="000000"/>
                          </a:solidFill>
                          <a:effectLst/>
                          <a:latin typeface="Arial" panose="020B0604020202020204" pitchFamily="34" charset="0"/>
                        </a:rPr>
                        <a:t>% Total 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133350174"/>
                  </a:ext>
                </a:extLst>
              </a:tr>
              <a:tr h="0">
                <a:tc>
                  <a:txBody>
                    <a:bodyPr/>
                    <a:lstStyle/>
                    <a:p>
                      <a:pPr algn="ctr" fontAlgn="b"/>
                      <a:r>
                        <a:rPr lang="en-US" sz="1200" b="0" i="0" u="none" strike="noStrike" dirty="0">
                          <a:solidFill>
                            <a:srgbClr val="000000"/>
                          </a:solidFill>
                          <a:effectLst/>
                          <a:latin typeface="Arial" panose="020B0604020202020204" pitchFamily="34" charset="0"/>
                        </a:rPr>
                        <a:t>Anne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100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33%</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60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40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13%</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5447020"/>
                  </a:ext>
                </a:extLst>
              </a:tr>
              <a:tr h="0">
                <a:tc>
                  <a:txBody>
                    <a:bodyPr/>
                    <a:lstStyle/>
                    <a:p>
                      <a:pPr algn="ctr" fontAlgn="b"/>
                      <a:r>
                        <a:rPr lang="en-US" sz="1200" b="0" i="0" u="none" strike="noStrike" dirty="0">
                          <a:solidFill>
                            <a:srgbClr val="000000"/>
                          </a:solidFill>
                          <a:effectLst/>
                          <a:latin typeface="Arial" panose="020B0604020202020204" pitchFamily="34" charset="0"/>
                        </a:rPr>
                        <a:t>Bill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80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27%</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60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7%</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978455"/>
                  </a:ext>
                </a:extLst>
              </a:tr>
              <a:tr h="0">
                <a:tc>
                  <a:txBody>
                    <a:bodyPr/>
                    <a:lstStyle/>
                    <a:p>
                      <a:pPr algn="ctr" fontAlgn="b"/>
                      <a:r>
                        <a:rPr lang="en-US" sz="1200" b="0" i="0" u="none" strike="noStrike" dirty="0">
                          <a:solidFill>
                            <a:srgbClr val="000000"/>
                          </a:solidFill>
                          <a:effectLst/>
                          <a:latin typeface="Arial" panose="020B0604020202020204" pitchFamily="34" charset="0"/>
                        </a:rPr>
                        <a:t>Cady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60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60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9008929"/>
                  </a:ext>
                </a:extLst>
              </a:tr>
              <a:tr h="0">
                <a:tc>
                  <a:txBody>
                    <a:bodyPr/>
                    <a:lstStyle/>
                    <a:p>
                      <a:pPr algn="ctr" fontAlgn="b"/>
                      <a:r>
                        <a:rPr lang="en-US" sz="1200" b="0" i="0" u="none" strike="noStrike" dirty="0">
                          <a:solidFill>
                            <a:srgbClr val="000000"/>
                          </a:solidFill>
                          <a:effectLst/>
                          <a:latin typeface="Arial" panose="020B0604020202020204" pitchFamily="34" charset="0"/>
                        </a:rPr>
                        <a:t>Dan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40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13%</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60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7%</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127602"/>
                  </a:ext>
                </a:extLst>
              </a:tr>
              <a:tr h="0">
                <a:tc>
                  <a:txBody>
                    <a:bodyPr/>
                    <a:lstStyle/>
                    <a:p>
                      <a:pPr algn="ctr" fontAlgn="b"/>
                      <a:r>
                        <a:rPr lang="en-US" sz="1200" b="0" i="0" u="none" strike="noStrike" dirty="0">
                          <a:solidFill>
                            <a:srgbClr val="000000"/>
                          </a:solidFill>
                          <a:effectLst/>
                          <a:latin typeface="Arial" panose="020B0604020202020204" pitchFamily="34" charset="0"/>
                        </a:rPr>
                        <a:t>Emily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7%</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60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40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13%</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075374"/>
                  </a:ext>
                </a:extLst>
              </a:tr>
              <a:tr h="0">
                <a:tc>
                  <a:txBody>
                    <a:bodyPr/>
                    <a:lstStyle/>
                    <a:p>
                      <a:pPr algn="ctr" fontAlgn="b"/>
                      <a:r>
                        <a:rPr lang="en-US" sz="1200" b="0" i="0" u="none" strike="noStrike" dirty="0">
                          <a:solidFill>
                            <a:srgbClr val="000000"/>
                          </a:solidFill>
                          <a:effectLst/>
                          <a:latin typeface="Arial" panose="020B0604020202020204" pitchFamily="34" charset="0"/>
                        </a:rPr>
                        <a:t>Total</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rPr>
                        <a:t>300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rPr>
                        <a:t>100%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rPr>
                        <a:t>300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100%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120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40%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54947150"/>
                  </a:ext>
                </a:extLst>
              </a:tr>
            </a:tbl>
          </a:graphicData>
        </a:graphic>
      </p:graphicFrame>
    </p:spTree>
    <p:extLst>
      <p:ext uri="{BB962C8B-B14F-4D97-AF65-F5344CB8AC3E}">
        <p14:creationId xmlns:p14="http://schemas.microsoft.com/office/powerpoint/2010/main" val="293104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Income Inequality: Measurement </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6" y="720514"/>
            <a:ext cx="8674074" cy="307777"/>
          </a:xfrm>
          <a:prstGeom prst="rect">
            <a:avLst/>
          </a:prstGeom>
          <a:noFill/>
        </p:spPr>
        <p:txBody>
          <a:bodyPr wrap="square">
            <a:spAutoFit/>
          </a:bodyPr>
          <a:lstStyle/>
          <a:p>
            <a:pPr>
              <a:spcBef>
                <a:spcPts val="1200"/>
              </a:spcBef>
              <a:spcAft>
                <a:spcPts val="600"/>
              </a:spcAft>
            </a:pPr>
            <a:r>
              <a:rPr lang="en-US" sz="1400" dirty="0"/>
              <a:t>In practice, one of the most common ways to measure income inequality is the </a:t>
            </a:r>
            <a:r>
              <a:rPr lang="en-US" sz="1400" b="1" dirty="0"/>
              <a:t>Gini Coefficient. </a:t>
            </a:r>
            <a:endParaRPr lang="en-US" sz="1400" dirty="0"/>
          </a:p>
        </p:txBody>
      </p:sp>
      <p:sp>
        <p:nvSpPr>
          <p:cNvPr id="7" name="TextBox 6">
            <a:extLst>
              <a:ext uri="{FF2B5EF4-FFF2-40B4-BE49-F238E27FC236}">
                <a16:creationId xmlns:a16="http://schemas.microsoft.com/office/drawing/2014/main" id="{4F06B4D5-32E6-7537-3380-E0DD9723F4BD}"/>
              </a:ext>
            </a:extLst>
          </p:cNvPr>
          <p:cNvSpPr txBox="1"/>
          <p:nvPr/>
        </p:nvSpPr>
        <p:spPr>
          <a:xfrm>
            <a:off x="124210" y="1063680"/>
            <a:ext cx="8895579" cy="184665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The formulation is like the one used in the previous example but more complex (and accurate). If you are interested in how it is calculated, you can read </a:t>
            </a:r>
            <a:r>
              <a:rPr lang="en-US" sz="1400" dirty="0">
                <a:hlinkClick r:id="rId2"/>
              </a:rPr>
              <a:t>this</a:t>
            </a:r>
            <a:r>
              <a:rPr lang="en-US" sz="1400" dirty="0"/>
              <a:t>. </a:t>
            </a:r>
          </a:p>
          <a:p>
            <a:pPr marL="285750" indent="-285750">
              <a:spcBef>
                <a:spcPts val="1200"/>
              </a:spcBef>
              <a:spcAft>
                <a:spcPts val="600"/>
              </a:spcAft>
              <a:buFont typeface="Arial" panose="020B0604020202020204" pitchFamily="34" charset="0"/>
              <a:buChar char="•"/>
            </a:pPr>
            <a:r>
              <a:rPr lang="en-US" sz="1400" dirty="0"/>
              <a:t>In a nutshell, the Gini Coefficient takes the differences between the observed income distribution and the distribution with no income inequality and builds a variable that takes values from 0 to 1. </a:t>
            </a:r>
          </a:p>
          <a:p>
            <a:pPr marL="285750" indent="-285750">
              <a:spcBef>
                <a:spcPts val="1200"/>
              </a:spcBef>
              <a:spcAft>
                <a:spcPts val="600"/>
              </a:spcAft>
              <a:buFont typeface="Arial" panose="020B0604020202020204" pitchFamily="34" charset="0"/>
              <a:buChar char="•"/>
            </a:pPr>
            <a:r>
              <a:rPr lang="en-US" sz="1400" dirty="0"/>
              <a:t>If Gini = 0, then there is no income inequality. If Gini = 1, then it means perfect income inequality (e.g. one person holds all the resources in the economy). </a:t>
            </a:r>
          </a:p>
        </p:txBody>
      </p:sp>
      <p:graphicFrame>
        <p:nvGraphicFramePr>
          <p:cNvPr id="2" name="Table 1">
            <a:extLst>
              <a:ext uri="{FF2B5EF4-FFF2-40B4-BE49-F238E27FC236}">
                <a16:creationId xmlns:a16="http://schemas.microsoft.com/office/drawing/2014/main" id="{BB2A3908-38B6-37DE-10A2-CF50378655B4}"/>
              </a:ext>
            </a:extLst>
          </p:cNvPr>
          <p:cNvGraphicFramePr>
            <a:graphicFrameLocks noGrp="1"/>
          </p:cNvGraphicFramePr>
          <p:nvPr>
            <p:extLst>
              <p:ext uri="{D42A27DB-BD31-4B8C-83A1-F6EECF244321}">
                <p14:modId xmlns:p14="http://schemas.microsoft.com/office/powerpoint/2010/main" val="3005826702"/>
              </p:ext>
            </p:extLst>
          </p:nvPr>
        </p:nvGraphicFramePr>
        <p:xfrm>
          <a:off x="802717" y="2890623"/>
          <a:ext cx="7747971" cy="1757680"/>
        </p:xfrm>
        <a:graphic>
          <a:graphicData uri="http://schemas.openxmlformats.org/drawingml/2006/table">
            <a:tbl>
              <a:tblPr/>
              <a:tblGrid>
                <a:gridCol w="1186627">
                  <a:extLst>
                    <a:ext uri="{9D8B030D-6E8A-4147-A177-3AD203B41FA5}">
                      <a16:colId xmlns:a16="http://schemas.microsoft.com/office/drawing/2014/main" val="989609263"/>
                    </a:ext>
                  </a:extLst>
                </a:gridCol>
                <a:gridCol w="1640336">
                  <a:extLst>
                    <a:ext uri="{9D8B030D-6E8A-4147-A177-3AD203B41FA5}">
                      <a16:colId xmlns:a16="http://schemas.microsoft.com/office/drawing/2014/main" val="1038349826"/>
                    </a:ext>
                  </a:extLst>
                </a:gridCol>
                <a:gridCol w="1640336">
                  <a:extLst>
                    <a:ext uri="{9D8B030D-6E8A-4147-A177-3AD203B41FA5}">
                      <a16:colId xmlns:a16="http://schemas.microsoft.com/office/drawing/2014/main" val="3501480014"/>
                    </a:ext>
                  </a:extLst>
                </a:gridCol>
                <a:gridCol w="1640336">
                  <a:extLst>
                    <a:ext uri="{9D8B030D-6E8A-4147-A177-3AD203B41FA5}">
                      <a16:colId xmlns:a16="http://schemas.microsoft.com/office/drawing/2014/main" val="3858402991"/>
                    </a:ext>
                  </a:extLst>
                </a:gridCol>
                <a:gridCol w="1640336">
                  <a:extLst>
                    <a:ext uri="{9D8B030D-6E8A-4147-A177-3AD203B41FA5}">
                      <a16:colId xmlns:a16="http://schemas.microsoft.com/office/drawing/2014/main" val="2906425703"/>
                    </a:ext>
                  </a:extLst>
                </a:gridCol>
              </a:tblGrid>
              <a:tr h="91440">
                <a:tc rowSpan="2">
                  <a:txBody>
                    <a:bodyPr/>
                    <a:lstStyle/>
                    <a:p>
                      <a:pPr algn="ctr" fontAlgn="ctr"/>
                      <a:r>
                        <a:rPr lang="en-US" sz="1400" b="0" i="0" u="none" strike="noStrike" dirty="0">
                          <a:solidFill>
                            <a:srgbClr val="FFFFFF"/>
                          </a:solidFill>
                          <a:effectLst/>
                          <a:latin typeface="Arial" panose="020B0604020202020204" pitchFamily="34" charset="0"/>
                        </a:rPr>
                        <a:t>Individual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gridSpan="2">
                  <a:txBody>
                    <a:bodyPr/>
                    <a:lstStyle/>
                    <a:p>
                      <a:pPr algn="ctr" fontAlgn="b"/>
                      <a:r>
                        <a:rPr lang="en-US" sz="1400" b="0" i="0" u="none" strike="noStrike" dirty="0">
                          <a:solidFill>
                            <a:srgbClr val="FFFFFF"/>
                          </a:solidFill>
                          <a:effectLst/>
                          <a:latin typeface="Arial" panose="020B0604020202020204" pitchFamily="34" charset="0"/>
                        </a:rPr>
                        <a:t>Perfect Inequality (Gini =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hMerge="1">
                  <a:txBody>
                    <a:bodyPr/>
                    <a:lstStyle/>
                    <a:p>
                      <a:endParaRPr lang="en-US"/>
                    </a:p>
                  </a:txBody>
                  <a:tcPr/>
                </a:tc>
                <a:tc gridSpan="2">
                  <a:txBody>
                    <a:bodyPr/>
                    <a:lstStyle/>
                    <a:p>
                      <a:pPr algn="ctr" fontAlgn="b"/>
                      <a:r>
                        <a:rPr lang="en-US" sz="1400" b="0" i="0" u="none" strike="noStrike" dirty="0">
                          <a:solidFill>
                            <a:srgbClr val="FFFFFF"/>
                          </a:solidFill>
                          <a:effectLst/>
                          <a:latin typeface="Arial" panose="020B0604020202020204" pitchFamily="34" charset="0"/>
                        </a:rPr>
                        <a:t>Perfect Equality (Gini = 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hMerge="1">
                  <a:txBody>
                    <a:bodyPr/>
                    <a:lstStyle/>
                    <a:p>
                      <a:endParaRPr lang="en-US"/>
                    </a:p>
                  </a:txBody>
                  <a:tcPr/>
                </a:tc>
                <a:extLst>
                  <a:ext uri="{0D108BD9-81ED-4DB2-BD59-A6C34878D82A}">
                    <a16:rowId xmlns:a16="http://schemas.microsoft.com/office/drawing/2014/main" val="4179243018"/>
                  </a:ext>
                </a:extLst>
              </a:tr>
              <a:tr h="91440">
                <a:tc vMerge="1">
                  <a:txBody>
                    <a:bodyPr/>
                    <a:lstStyle/>
                    <a:p>
                      <a:endParaRPr lang="en-US"/>
                    </a:p>
                  </a:txBody>
                  <a:tcPr/>
                </a:tc>
                <a:tc>
                  <a:txBody>
                    <a:bodyPr/>
                    <a:lstStyle/>
                    <a:p>
                      <a:pPr algn="ctr" fontAlgn="ctr"/>
                      <a:r>
                        <a:rPr lang="en-US" sz="1400" b="0" i="0" u="none" strike="noStrike" dirty="0">
                          <a:solidFill>
                            <a:srgbClr val="000000"/>
                          </a:solidFill>
                          <a:effectLst/>
                          <a:latin typeface="Arial" panose="020B0604020202020204" pitchFamily="34" charset="0"/>
                        </a:rPr>
                        <a:t>Income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a:solidFill>
                            <a:srgbClr val="000000"/>
                          </a:solidFill>
                          <a:effectLst/>
                          <a:latin typeface="Arial" panose="020B0604020202020204" pitchFamily="34" charset="0"/>
                        </a:rPr>
                        <a:t>% Total Income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a:solidFill>
                            <a:srgbClr val="000000"/>
                          </a:solidFill>
                          <a:effectLst/>
                          <a:latin typeface="Arial" panose="020B0604020202020204" pitchFamily="34" charset="0"/>
                        </a:rPr>
                        <a:t>Income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a:solidFill>
                            <a:srgbClr val="000000"/>
                          </a:solidFill>
                          <a:effectLst/>
                          <a:latin typeface="Arial" panose="020B0604020202020204" pitchFamily="34" charset="0"/>
                        </a:rPr>
                        <a:t>% Total Income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39313894"/>
                  </a:ext>
                </a:extLst>
              </a:tr>
              <a:tr h="91440">
                <a:tc>
                  <a:txBody>
                    <a:bodyPr/>
                    <a:lstStyle/>
                    <a:p>
                      <a:pPr algn="ctr" fontAlgn="b"/>
                      <a:r>
                        <a:rPr lang="en-US" sz="1400" b="0" i="0" u="none" strike="noStrike" dirty="0">
                          <a:solidFill>
                            <a:srgbClr val="000000"/>
                          </a:solidFill>
                          <a:effectLst/>
                          <a:latin typeface="Arial" panose="020B0604020202020204" pitchFamily="34" charset="0"/>
                        </a:rPr>
                        <a:t>Anne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300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3906687"/>
                  </a:ext>
                </a:extLst>
              </a:tr>
              <a:tr h="91440">
                <a:tc>
                  <a:txBody>
                    <a:bodyPr/>
                    <a:lstStyle/>
                    <a:p>
                      <a:pPr algn="ctr" fontAlgn="b"/>
                      <a:r>
                        <a:rPr lang="en-US" sz="1400" b="0" i="0" u="none" strike="noStrike" dirty="0">
                          <a:solidFill>
                            <a:srgbClr val="000000"/>
                          </a:solidFill>
                          <a:effectLst/>
                          <a:latin typeface="Arial" panose="020B0604020202020204" pitchFamily="34" charset="0"/>
                        </a:rPr>
                        <a:t>Bill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8873005"/>
                  </a:ext>
                </a:extLst>
              </a:tr>
              <a:tr h="91440">
                <a:tc>
                  <a:txBody>
                    <a:bodyPr/>
                    <a:lstStyle/>
                    <a:p>
                      <a:pPr algn="ctr" fontAlgn="b"/>
                      <a:r>
                        <a:rPr lang="en-US" sz="1400" b="0" i="0" u="none" strike="noStrike" dirty="0">
                          <a:solidFill>
                            <a:srgbClr val="000000"/>
                          </a:solidFill>
                          <a:effectLst/>
                          <a:latin typeface="Arial" panose="020B0604020202020204" pitchFamily="34" charset="0"/>
                        </a:rPr>
                        <a:t>Cady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0809013"/>
                  </a:ext>
                </a:extLst>
              </a:tr>
              <a:tr h="91440">
                <a:tc>
                  <a:txBody>
                    <a:bodyPr/>
                    <a:lstStyle/>
                    <a:p>
                      <a:pPr algn="ctr" fontAlgn="b"/>
                      <a:r>
                        <a:rPr lang="en-US" sz="1400" b="0" i="0" u="none" strike="noStrike" dirty="0">
                          <a:solidFill>
                            <a:srgbClr val="000000"/>
                          </a:solidFill>
                          <a:effectLst/>
                          <a:latin typeface="Arial" panose="020B0604020202020204" pitchFamily="34" charset="0"/>
                        </a:rPr>
                        <a:t>Dan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5040766"/>
                  </a:ext>
                </a:extLst>
              </a:tr>
              <a:tr h="91440">
                <a:tc>
                  <a:txBody>
                    <a:bodyPr/>
                    <a:lstStyle/>
                    <a:p>
                      <a:pPr algn="ctr" fontAlgn="b"/>
                      <a:r>
                        <a:rPr lang="en-US" sz="1400" b="0" i="0" u="none" strike="noStrike" dirty="0">
                          <a:solidFill>
                            <a:srgbClr val="000000"/>
                          </a:solidFill>
                          <a:effectLst/>
                          <a:latin typeface="Arial" panose="020B0604020202020204" pitchFamily="34" charset="0"/>
                        </a:rPr>
                        <a:t>Emily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5690728"/>
                  </a:ext>
                </a:extLst>
              </a:tr>
              <a:tr h="91440">
                <a:tc>
                  <a:txBody>
                    <a:bodyPr/>
                    <a:lstStyle/>
                    <a:p>
                      <a:pPr algn="ctr" fontAlgn="b"/>
                      <a:r>
                        <a:rPr lang="en-US" sz="1400" b="0" i="0" u="none" strike="noStrike">
                          <a:solidFill>
                            <a:srgbClr val="000000"/>
                          </a:solidFill>
                          <a:effectLst/>
                          <a:latin typeface="Arial" panose="020B0604020202020204" pitchFamily="34" charset="0"/>
                        </a:rPr>
                        <a:t>Total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Arial" panose="020B0604020202020204" pitchFamily="34" charset="0"/>
                        </a:rPr>
                        <a:t>300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Arial" panose="020B060402020202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300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06453760"/>
                  </a:ext>
                </a:extLst>
              </a:tr>
            </a:tbl>
          </a:graphicData>
        </a:graphic>
      </p:graphicFrame>
    </p:spTree>
    <p:extLst>
      <p:ext uri="{BB962C8B-B14F-4D97-AF65-F5344CB8AC3E}">
        <p14:creationId xmlns:p14="http://schemas.microsoft.com/office/powerpoint/2010/main" val="244525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Absolute Deprivation and Poverty</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6" y="720514"/>
            <a:ext cx="8674074" cy="523220"/>
          </a:xfrm>
          <a:prstGeom prst="rect">
            <a:avLst/>
          </a:prstGeom>
          <a:noFill/>
        </p:spPr>
        <p:txBody>
          <a:bodyPr wrap="square">
            <a:spAutoFit/>
          </a:bodyPr>
          <a:lstStyle/>
          <a:p>
            <a:pPr>
              <a:spcBef>
                <a:spcPts val="1200"/>
              </a:spcBef>
              <a:spcAft>
                <a:spcPts val="600"/>
              </a:spcAft>
            </a:pPr>
            <a:r>
              <a:rPr lang="en-US" sz="1400" b="1" dirty="0"/>
              <a:t>Absolute deprivation: </a:t>
            </a:r>
            <a:r>
              <a:rPr lang="en-US" sz="1400" dirty="0"/>
              <a:t>the amount of income the poor have relative to some measure of minimally acceptable income. </a:t>
            </a:r>
            <a:endParaRPr lang="en-US" sz="1400" b="1"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F06B4D5-32E6-7537-3380-E0DD9723F4BD}"/>
                  </a:ext>
                </a:extLst>
              </p:cNvPr>
              <p:cNvSpPr txBox="1"/>
              <p:nvPr/>
            </p:nvSpPr>
            <p:spPr>
              <a:xfrm>
                <a:off x="172763" y="1260184"/>
                <a:ext cx="8895579" cy="3308598"/>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As we covered in class, the equilibrium wage is not necessarily enough to cover basic human needs. People observing low levels of income might lack access to key goods (i.e. housing, food). </a:t>
                </a:r>
              </a:p>
              <a:p>
                <a:pPr marL="285750" indent="-285750">
                  <a:spcBef>
                    <a:spcPts val="1200"/>
                  </a:spcBef>
                  <a:spcAft>
                    <a:spcPts val="600"/>
                  </a:spcAft>
                  <a:buFont typeface="Arial" panose="020B0604020202020204" pitchFamily="34" charset="0"/>
                  <a:buChar char="•"/>
                </a:pPr>
                <a:r>
                  <a:rPr lang="en-US" sz="1400" dirty="0"/>
                  <a:t>In the US the standard for measuring absolute deprivation is the </a:t>
                </a:r>
                <a:r>
                  <a:rPr lang="en-US" sz="1400" b="1" dirty="0"/>
                  <a:t>poverty line. </a:t>
                </a:r>
                <a:r>
                  <a:rPr lang="en-US" sz="1400" dirty="0"/>
                  <a:t>This measure was developed in the mid-1960s by </a:t>
                </a:r>
                <a:r>
                  <a:rPr lang="en-US" sz="1400" b="1" dirty="0"/>
                  <a:t>Mollie </a:t>
                </a:r>
                <a:r>
                  <a:rPr lang="en-US" sz="1400" b="1" dirty="0" err="1"/>
                  <a:t>Orshansky</a:t>
                </a:r>
                <a:r>
                  <a:rPr lang="en-US" sz="1400" dirty="0"/>
                  <a:t>, a staff economist at the Social Security Administration. </a:t>
                </a:r>
              </a:p>
              <a:p>
                <a:pPr marL="285750" indent="-285750">
                  <a:spcBef>
                    <a:spcPts val="1200"/>
                  </a:spcBef>
                  <a:spcAft>
                    <a:spcPts val="600"/>
                  </a:spcAft>
                  <a:buFont typeface="Arial" panose="020B0604020202020204" pitchFamily="34" charset="0"/>
                  <a:buChar char="•"/>
                </a:pPr>
                <a:r>
                  <a:rPr lang="en-US" sz="1400" b="1" dirty="0" err="1"/>
                  <a:t>Orshansky’s</a:t>
                </a:r>
                <a:r>
                  <a:rPr lang="en-US" sz="1400" b="1" dirty="0"/>
                  <a:t> Idea: </a:t>
                </a:r>
                <a:r>
                  <a:rPr lang="en-US" sz="1400" dirty="0"/>
                  <a:t>define a consumption bundle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𝐶</m:t>
                        </m:r>
                      </m:e>
                      <m:sub>
                        <m:r>
                          <a:rPr lang="en-US" sz="1400" b="0" i="1" smtClean="0">
                            <a:latin typeface="Cambria Math" panose="02040503050406030204" pitchFamily="18" charset="0"/>
                          </a:rPr>
                          <m:t>𝑚</m:t>
                        </m:r>
                      </m:sub>
                    </m:sSub>
                  </m:oMath>
                </a14:m>
                <a:r>
                  <a:rPr lang="en-US" sz="1400" dirty="0"/>
                  <a:t> that has all the goods with the nutritional standards for a </a:t>
                </a:r>
                <a:r>
                  <a:rPr lang="en-US" sz="1400" u="sng" dirty="0"/>
                  <a:t>minimally acceptable diet.</a:t>
                </a:r>
                <a:r>
                  <a:rPr lang="en-US" sz="1400" dirty="0"/>
                  <a:t> Multiply by the bundle’s prices </a:t>
                </a:r>
                <a14:m>
                  <m:oMath xmlns:m="http://schemas.openxmlformats.org/officeDocument/2006/math">
                    <m:sSub>
                      <m:sSubPr>
                        <m:ctrlPr>
                          <a:rPr lang="en-US" sz="1400" i="1">
                            <a:latin typeface="Cambria Math" panose="02040503050406030204" pitchFamily="18" charset="0"/>
                          </a:rPr>
                        </m:ctrlPr>
                      </m:sSubPr>
                      <m:e>
                        <m:r>
                          <a:rPr lang="en-US" sz="1400" b="0" i="1" smtClean="0">
                            <a:latin typeface="Cambria Math" panose="02040503050406030204" pitchFamily="18" charset="0"/>
                          </a:rPr>
                          <m:t>𝑃</m:t>
                        </m:r>
                      </m:e>
                      <m:sub>
                        <m:r>
                          <a:rPr lang="en-US" sz="1400" i="1">
                            <a:latin typeface="Cambria Math" panose="02040503050406030204" pitchFamily="18" charset="0"/>
                          </a:rPr>
                          <m:t>𝑚</m:t>
                        </m:r>
                      </m:sub>
                    </m:sSub>
                    <m:r>
                      <a:rPr lang="en-US" sz="1400" i="1">
                        <a:latin typeface="Cambria Math" panose="02040503050406030204" pitchFamily="18" charset="0"/>
                      </a:rPr>
                      <m:t> </m:t>
                    </m:r>
                  </m:oMath>
                </a14:m>
                <a:r>
                  <a:rPr lang="en-US" sz="1400" dirty="0"/>
                  <a:t> to get an estimate of bundle’s market value. In the 60s, </a:t>
                </a:r>
                <a:r>
                  <a:rPr lang="en-US" sz="1400" u="sng" dirty="0"/>
                  <a:t>Mollie estimated that the average household (3 or more persons) spent 1/3 of their after-tax income on food</a:t>
                </a:r>
                <a:r>
                  <a:rPr lang="en-US" sz="1400" dirty="0"/>
                  <a:t>. Hence, she multiplied the bundle price by 3 to get the minimum income that allows individuals to purchase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𝐶</m:t>
                        </m:r>
                      </m:e>
                      <m:sub>
                        <m:r>
                          <a:rPr lang="en-US" sz="1400" i="1">
                            <a:latin typeface="Cambria Math" panose="02040503050406030204" pitchFamily="18" charset="0"/>
                          </a:rPr>
                          <m:t>𝑚</m:t>
                        </m:r>
                      </m:sub>
                    </m:sSub>
                  </m:oMath>
                </a14:m>
                <a:r>
                  <a:rPr lang="en-US" sz="1400" dirty="0"/>
                  <a:t> in the market. </a:t>
                </a:r>
              </a:p>
              <a:p>
                <a:pPr marL="285750" indent="-285750">
                  <a:spcBef>
                    <a:spcPts val="1200"/>
                  </a:spcBef>
                  <a:spcAft>
                    <a:spcPts val="600"/>
                  </a:spcAft>
                  <a:buFont typeface="Arial" panose="020B0604020202020204" pitchFamily="34" charset="0"/>
                  <a:buChar char="•"/>
                </a:pPr>
                <a:r>
                  <a:rPr lang="en-US" sz="1400" dirty="0"/>
                  <a:t>For simplicity, we will say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𝐶</m:t>
                        </m:r>
                      </m:e>
                      <m:sub>
                        <m:r>
                          <a:rPr lang="en-US" sz="1400" i="1">
                            <a:latin typeface="Cambria Math" panose="02040503050406030204" pitchFamily="18" charset="0"/>
                          </a:rPr>
                          <m:t>𝑚</m:t>
                        </m:r>
                      </m:sub>
                    </m:sSub>
                    <m:r>
                      <a:rPr lang="en-US" sz="1400" b="0" i="1" smtClean="0">
                        <a:latin typeface="Cambria Math" panose="02040503050406030204" pitchFamily="18" charset="0"/>
                      </a:rPr>
                      <m:t>=1</m:t>
                    </m:r>
                  </m:oMath>
                </a14:m>
                <a:r>
                  <a:rPr lang="en-US" sz="1400" dirty="0"/>
                  <a:t>. So </a:t>
                </a:r>
                <a14:m>
                  <m:oMath xmlns:m="http://schemas.openxmlformats.org/officeDocument/2006/math">
                    <m:sSub>
                      <m:sSubPr>
                        <m:ctrlPr>
                          <a:rPr lang="en-US" sz="1400" i="1">
                            <a:latin typeface="Cambria Math" panose="02040503050406030204" pitchFamily="18" charset="0"/>
                          </a:rPr>
                        </m:ctrlPr>
                      </m:sSubPr>
                      <m:e>
                        <m:r>
                          <a:rPr lang="en-US" sz="1400" b="0" i="1" smtClean="0">
                            <a:latin typeface="Cambria Math" panose="02040503050406030204" pitchFamily="18" charset="0"/>
                          </a:rPr>
                          <m:t>𝑃</m:t>
                        </m:r>
                      </m:e>
                      <m:sub>
                        <m:r>
                          <a:rPr lang="en-US" sz="1400" i="1">
                            <a:latin typeface="Cambria Math" panose="02040503050406030204" pitchFamily="18" charset="0"/>
                          </a:rPr>
                          <m:t>𝑚</m:t>
                        </m:r>
                      </m:sub>
                    </m:sSub>
                  </m:oMath>
                </a14:m>
                <a:r>
                  <a:rPr lang="en-US" sz="1400" dirty="0"/>
                  <a:t> is the price of the bundle that provides a minimally acceptable diet. </a:t>
                </a:r>
              </a:p>
              <a:p>
                <a:pPr algn="ctr">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𝑃𝑜𝑣𝑒𝑟𝑡𝑦</m:t>
                      </m:r>
                      <m:r>
                        <a:rPr lang="en-US" sz="1400" b="0" i="1" smtClean="0">
                          <a:latin typeface="Cambria Math" panose="02040503050406030204" pitchFamily="18" charset="0"/>
                        </a:rPr>
                        <m:t> </m:t>
                      </m:r>
                      <m:r>
                        <a:rPr lang="en-US" sz="1400" b="0" i="1" smtClean="0">
                          <a:latin typeface="Cambria Math" panose="02040503050406030204" pitchFamily="18" charset="0"/>
                        </a:rPr>
                        <m:t>𝐿𝑖𝑛𝑒</m:t>
                      </m:r>
                      <m:r>
                        <a:rPr lang="en-US" sz="1400" b="0" i="1" smtClean="0">
                          <a:latin typeface="Cambria Math" panose="02040503050406030204" pitchFamily="18" charset="0"/>
                        </a:rPr>
                        <m:t>=3</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rPr>
                            <m:t>𝑚</m:t>
                          </m:r>
                        </m:sub>
                      </m:sSub>
                    </m:oMath>
                  </m:oMathPara>
                </a14:m>
                <a:endParaRPr lang="en-US" sz="1400" dirty="0"/>
              </a:p>
            </p:txBody>
          </p:sp>
        </mc:Choice>
        <mc:Fallback xmlns="">
          <p:sp>
            <p:nvSpPr>
              <p:cNvPr id="7" name="TextBox 6">
                <a:extLst>
                  <a:ext uri="{FF2B5EF4-FFF2-40B4-BE49-F238E27FC236}">
                    <a16:creationId xmlns:a16="http://schemas.microsoft.com/office/drawing/2014/main" id="{4F06B4D5-32E6-7537-3380-E0DD9723F4BD}"/>
                  </a:ext>
                </a:extLst>
              </p:cNvPr>
              <p:cNvSpPr txBox="1">
                <a:spLocks noRot="1" noChangeAspect="1" noMove="1" noResize="1" noEditPoints="1" noAdjustHandles="1" noChangeArrowheads="1" noChangeShapeType="1" noTextEdit="1"/>
              </p:cNvSpPr>
              <p:nvPr/>
            </p:nvSpPr>
            <p:spPr>
              <a:xfrm>
                <a:off x="172763" y="1260184"/>
                <a:ext cx="8895579" cy="3308598"/>
              </a:xfrm>
              <a:prstGeom prst="rect">
                <a:avLst/>
              </a:prstGeom>
              <a:blipFill>
                <a:blip r:embed="rId2"/>
                <a:stretch>
                  <a:fillRect l="-68" t="-369" r="-616"/>
                </a:stretch>
              </a:blipFill>
            </p:spPr>
            <p:txBody>
              <a:bodyPr/>
              <a:lstStyle/>
              <a:p>
                <a:r>
                  <a:rPr lang="en-US">
                    <a:noFill/>
                  </a:rPr>
                  <a:t> </a:t>
                </a:r>
              </a:p>
            </p:txBody>
          </p:sp>
        </mc:Fallback>
      </mc:AlternateContent>
    </p:spTree>
    <p:extLst>
      <p:ext uri="{BB962C8B-B14F-4D97-AF65-F5344CB8AC3E}">
        <p14:creationId xmlns:p14="http://schemas.microsoft.com/office/powerpoint/2010/main" val="317476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build="p"/>
    </p:bldLst>
  </p:timing>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4F5D463876B2498F216835DB1298F6" ma:contentTypeVersion="13" ma:contentTypeDescription="Create a new document." ma:contentTypeScope="" ma:versionID="7957ea766adc7a1f8ada85e1f16c5ad0">
  <xsd:schema xmlns:xsd="http://www.w3.org/2001/XMLSchema" xmlns:xs="http://www.w3.org/2001/XMLSchema" xmlns:p="http://schemas.microsoft.com/office/2006/metadata/properties" xmlns:ns2="82db8b44-0703-48fc-920e-285d3f66b75e" xmlns:ns3="8db4f6ed-281a-40b3-a3a6-248115f75364" targetNamespace="http://schemas.microsoft.com/office/2006/metadata/properties" ma:root="true" ma:fieldsID="51c19d7e075a31899c1cd216db6b60db" ns2:_="" ns3:_="">
    <xsd:import namespace="82db8b44-0703-48fc-920e-285d3f66b75e"/>
    <xsd:import namespace="8db4f6ed-281a-40b3-a3a6-248115f753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db8b44-0703-48fc-920e-285d3f66b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b4f6ed-281a-40b3-a3a6-248115f753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CDEACD-F46F-495A-8810-85205DBC33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db8b44-0703-48fc-920e-285d3f66b75e"/>
    <ds:schemaRef ds:uri="8db4f6ed-281a-40b3-a3a6-248115f753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purl.org/dc/elements/1.1/"/>
    <ds:schemaRef ds:uri="http://schemas.microsoft.com/office/infopath/2007/PartnerControls"/>
    <ds:schemaRef ds:uri="8db4f6ed-281a-40b3-a3a6-248115f75364"/>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82db8b44-0703-48fc-920e-285d3f66b75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IUB-template</Template>
  <TotalTime>17728</TotalTime>
  <Words>3061</Words>
  <Application>Microsoft Office PowerPoint</Application>
  <PresentationFormat>On-screen Show (16:9)</PresentationFormat>
  <Paragraphs>569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Cambria Math</vt:lpstr>
      <vt:lpstr>ff-more-web-pro</vt:lpstr>
      <vt:lpstr>Wingdings</vt:lpstr>
      <vt:lpstr>Main</vt:lpstr>
      <vt:lpstr>PowerPoint Presentation</vt:lpstr>
      <vt:lpstr>Outline for Today</vt:lpstr>
      <vt:lpstr>Efficiency vs Equity</vt:lpstr>
      <vt:lpstr>Introduction</vt:lpstr>
      <vt:lpstr>Income Distribution </vt:lpstr>
      <vt:lpstr>Income Distribution </vt:lpstr>
      <vt:lpstr>Income Inequality </vt:lpstr>
      <vt:lpstr>Income Inequality: Measurement </vt:lpstr>
      <vt:lpstr>Absolute Deprivation and Poverty</vt:lpstr>
      <vt:lpstr>Absolute Deprivation and Poverty</vt:lpstr>
      <vt:lpstr>Absolute Deprivation and Poverty</vt:lpstr>
      <vt:lpstr>Absolute Deprivation and Poverty</vt:lpstr>
      <vt:lpstr>Poverty Line</vt:lpstr>
      <vt:lpstr>Poverty Measurement in the US: Poverty Thresholds</vt:lpstr>
      <vt:lpstr>Economic Mobility</vt:lpstr>
      <vt:lpstr>Equality of Opportunity vs Equality of Outcome</vt:lpstr>
      <vt:lpstr>Economic Mobility and Income Inequality</vt:lpstr>
      <vt:lpstr>Economic Mobility and Income Inequality</vt:lpstr>
      <vt:lpstr>Economic Mobility and Returns to Schooling</vt:lpstr>
      <vt:lpstr>Other relevant aspects of poverty measurement</vt:lpstr>
      <vt:lpstr>Poverty Across States</vt:lpstr>
      <vt:lpstr>Poverty by Race and Age </vt:lpstr>
      <vt:lpstr>Poverty by Race and Age </vt:lpstr>
      <vt:lpstr>For Next Class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Cox, Emily</dc:creator>
  <cp:lastModifiedBy>Navarro Ulloa, Luis Enrique</cp:lastModifiedBy>
  <cp:revision>341</cp:revision>
  <cp:lastPrinted>2014-06-24T16:10:50Z</cp:lastPrinted>
  <dcterms:created xsi:type="dcterms:W3CDTF">2022-01-21T17:11:20Z</dcterms:created>
  <dcterms:modified xsi:type="dcterms:W3CDTF">2023-03-06T20:46:31Z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0x010100774F5D463876B2498F216835DB1298F6</vt:lpwstr>
  </property>
</Properties>
</file>