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489" r:id="rId5"/>
    <p:sldId id="356" r:id="rId6"/>
    <p:sldId id="686" r:id="rId7"/>
    <p:sldId id="703" r:id="rId8"/>
    <p:sldId id="717" r:id="rId9"/>
    <p:sldId id="710" r:id="rId10"/>
    <p:sldId id="673" r:id="rId11"/>
    <p:sldId id="678" r:id="rId12"/>
    <p:sldId id="676" r:id="rId13"/>
    <p:sldId id="677" r:id="rId14"/>
    <p:sldId id="697" r:id="rId15"/>
    <p:sldId id="715" r:id="rId16"/>
    <p:sldId id="716" r:id="rId17"/>
    <p:sldId id="718" r:id="rId18"/>
    <p:sldId id="706" r:id="rId19"/>
    <p:sldId id="713" r:id="rId20"/>
    <p:sldId id="699" r:id="rId21"/>
    <p:sldId id="702" r:id="rId22"/>
    <p:sldId id="722" r:id="rId23"/>
    <p:sldId id="723" r:id="rId24"/>
    <p:sldId id="714" r:id="rId25"/>
    <p:sldId id="720" r:id="rId26"/>
    <p:sldId id="708" r:id="rId27"/>
    <p:sldId id="709" r:id="rId28"/>
    <p:sldId id="488" r:id="rId29"/>
    <p:sldId id="724"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686"/>
            <p14:sldId id="703"/>
            <p14:sldId id="717"/>
            <p14:sldId id="710"/>
            <p14:sldId id="673"/>
            <p14:sldId id="678"/>
            <p14:sldId id="676"/>
            <p14:sldId id="677"/>
            <p14:sldId id="697"/>
            <p14:sldId id="715"/>
            <p14:sldId id="716"/>
            <p14:sldId id="718"/>
            <p14:sldId id="706"/>
            <p14:sldId id="713"/>
            <p14:sldId id="699"/>
            <p14:sldId id="702"/>
            <p14:sldId id="722"/>
            <p14:sldId id="723"/>
            <p14:sldId id="714"/>
            <p14:sldId id="720"/>
            <p14:sldId id="708"/>
            <p14:sldId id="709"/>
            <p14:sldId id="488"/>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953735"/>
    <a:srgbClr val="006600"/>
    <a:srgbClr val="99FF33"/>
    <a:srgbClr val="77933C"/>
    <a:srgbClr val="990000"/>
    <a:srgbClr val="969696"/>
    <a:srgbClr val="252626"/>
    <a:srgbClr val="0C0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94" autoAdjust="0"/>
  </p:normalViewPr>
  <p:slideViewPr>
    <p:cSldViewPr snapToGrid="0" snapToObjects="1">
      <p:cViewPr varScale="1">
        <p:scale>
          <a:sx n="84" d="100"/>
          <a:sy n="84" d="100"/>
        </p:scale>
        <p:origin x="752" y="44"/>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uise\OneDrive%20-%20Indiana%20University\v202\Fall%202022\graphs\Income_Distribu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Gini Coefficient - Selected Countries (2019)</a:t>
            </a:r>
          </a:p>
        </c:rich>
      </c:tx>
      <c:overlay val="0"/>
      <c:spPr>
        <a:noFill/>
        <a:ln>
          <a:noFill/>
        </a:ln>
        <a:effectLst/>
      </c:spPr>
      <c:txPr>
        <a:bodyPr rot="0" spcFirstLastPara="1" vertOverflow="ellipsis" vert="horz" wrap="square" anchor="ctr" anchorCtr="1"/>
        <a:lstStyle/>
        <a:p>
          <a:pPr>
            <a:defRPr sz="1320" b="0"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bar"/>
        <c:grouping val="clustered"/>
        <c:varyColors val="0"/>
        <c:ser>
          <c:idx val="0"/>
          <c:order val="0"/>
          <c:spPr>
            <a:solidFill>
              <a:schemeClr val="bg1">
                <a:lumMod val="75000"/>
              </a:schemeClr>
            </a:solidFill>
            <a:ln>
              <a:noFill/>
            </a:ln>
            <a:effectLst/>
          </c:spPr>
          <c:invertIfNegative val="0"/>
          <c:dPt>
            <c:idx val="2"/>
            <c:invertIfNegative val="0"/>
            <c:bubble3D val="0"/>
            <c:spPr>
              <a:solidFill>
                <a:srgbClr val="C00000"/>
              </a:solidFill>
              <a:ln>
                <a:noFill/>
              </a:ln>
              <a:effectLst/>
            </c:spPr>
            <c:extLst>
              <c:ext xmlns:c16="http://schemas.microsoft.com/office/drawing/2014/chart" uri="{C3380CC4-5D6E-409C-BE32-E72D297353CC}">
                <c16:uniqueId val="{00000001-4BFB-41F6-AA35-4165719AA4A3}"/>
              </c:ext>
            </c:extLst>
          </c:dPt>
          <c:dLbls>
            <c:spPr>
              <a:noFill/>
              <a:ln>
                <a:noFill/>
              </a:ln>
              <a:effectLst/>
            </c:spPr>
            <c:txPr>
              <a:bodyPr rot="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Sheet4!$F$5:$F$14</c:f>
              <c:strCache>
                <c:ptCount val="10"/>
                <c:pt idx="0">
                  <c:v>Brazil</c:v>
                </c:pt>
                <c:pt idx="1">
                  <c:v>Peru</c:v>
                </c:pt>
                <c:pt idx="2">
                  <c:v>United States</c:v>
                </c:pt>
                <c:pt idx="3">
                  <c:v>Iran, Islamic Rep.</c:v>
                </c:pt>
                <c:pt idx="4">
                  <c:v>El Salvador</c:v>
                </c:pt>
                <c:pt idx="5">
                  <c:v>Russian Federation</c:v>
                </c:pt>
                <c:pt idx="6">
                  <c:v>Spain</c:v>
                </c:pt>
                <c:pt idx="7">
                  <c:v>Netherlands</c:v>
                </c:pt>
                <c:pt idx="8">
                  <c:v>Denmark</c:v>
                </c:pt>
                <c:pt idx="9">
                  <c:v>Belgium</c:v>
                </c:pt>
              </c:strCache>
            </c:strRef>
          </c:cat>
          <c:val>
            <c:numRef>
              <c:f>Sheet4!$G$5:$G$14</c:f>
              <c:numCache>
                <c:formatCode>0.000</c:formatCode>
                <c:ptCount val="10"/>
                <c:pt idx="0">
                  <c:v>0.53500000000000003</c:v>
                </c:pt>
                <c:pt idx="1">
                  <c:v>0.41600000000000004</c:v>
                </c:pt>
                <c:pt idx="2">
                  <c:v>0.41499999999999998</c:v>
                </c:pt>
                <c:pt idx="3">
                  <c:v>0.40899999999999997</c:v>
                </c:pt>
                <c:pt idx="4">
                  <c:v>0.38799999999999996</c:v>
                </c:pt>
                <c:pt idx="5">
                  <c:v>0.377</c:v>
                </c:pt>
                <c:pt idx="6">
                  <c:v>0.34299999999999997</c:v>
                </c:pt>
                <c:pt idx="7">
                  <c:v>0.29199999999999998</c:v>
                </c:pt>
                <c:pt idx="8">
                  <c:v>0.27699999999999997</c:v>
                </c:pt>
                <c:pt idx="9">
                  <c:v>0.27200000000000002</c:v>
                </c:pt>
              </c:numCache>
            </c:numRef>
          </c:val>
          <c:extLst>
            <c:ext xmlns:c16="http://schemas.microsoft.com/office/drawing/2014/chart" uri="{C3380CC4-5D6E-409C-BE32-E72D297353CC}">
              <c16:uniqueId val="{00000002-4BFB-41F6-AA35-4165719AA4A3}"/>
            </c:ext>
          </c:extLst>
        </c:ser>
        <c:dLbls>
          <c:showLegendKey val="0"/>
          <c:showVal val="0"/>
          <c:showCatName val="0"/>
          <c:showSerName val="0"/>
          <c:showPercent val="0"/>
          <c:showBubbleSize val="0"/>
        </c:dLbls>
        <c:gapWidth val="50"/>
        <c:axId val="199905311"/>
        <c:axId val="199917375"/>
      </c:barChart>
      <c:catAx>
        <c:axId val="19990531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9917375"/>
        <c:crosses val="autoZero"/>
        <c:auto val="1"/>
        <c:lblAlgn val="ctr"/>
        <c:lblOffset val="100"/>
        <c:noMultiLvlLbl val="0"/>
      </c:catAx>
      <c:valAx>
        <c:axId val="199917375"/>
        <c:scaling>
          <c:orientation val="minMax"/>
        </c:scaling>
        <c:delete val="0"/>
        <c:axPos val="t"/>
        <c:numFmt formatCode="0.000" sourceLinked="1"/>
        <c:majorTickMark val="none"/>
        <c:minorTickMark val="none"/>
        <c:tickLblPos val="high"/>
        <c:spPr>
          <a:noFill/>
          <a:ln>
            <a:noFill/>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99905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3/8/2023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0T18:59:47.40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20T20:45:31.4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3/8/2023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12"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34.png"/><Relationship Id="rId10" Type="http://schemas.openxmlformats.org/officeDocument/2006/relationships/image" Target="../media/image13.png"/><Relationship Id="rId4" Type="http://schemas.openxmlformats.org/officeDocument/2006/relationships/image" Target="../media/image3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2.png"/><Relationship Id="rId7" Type="http://schemas.openxmlformats.org/officeDocument/2006/relationships/image" Target="../media/image18.png"/><Relationship Id="rId2" Type="http://schemas.openxmlformats.org/officeDocument/2006/relationships/customXml" Target="../ink/ink2.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33.pn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https://www.taxpolicycenter.org/briefing-book/what-earned-income-tax-credit" TargetMode="External"/><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data.worldbank.org/indicator/SI.POV.GINI?end=2021&amp;most_recent_year_desc=true&amp;start=2021&amp;view=bar"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and GDP per Capita</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72639"/>
            <a:ext cx="8674074" cy="338554"/>
          </a:xfrm>
          <a:prstGeom prst="rect">
            <a:avLst/>
          </a:prstGeom>
          <a:noFill/>
        </p:spPr>
        <p:txBody>
          <a:bodyPr wrap="square">
            <a:spAutoFit/>
          </a:bodyPr>
          <a:lstStyle/>
          <a:p>
            <a:pPr>
              <a:spcBef>
                <a:spcPts val="1200"/>
              </a:spcBef>
              <a:spcAft>
                <a:spcPts val="600"/>
              </a:spcAft>
            </a:pPr>
            <a:r>
              <a:rPr lang="en-US" sz="1600" dirty="0"/>
              <a:t>Same phenomenon with poverty and income per capita. </a:t>
            </a:r>
          </a:p>
        </p:txBody>
      </p:sp>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pic>
        <p:nvPicPr>
          <p:cNvPr id="5" name="Picture 4" descr="Graphical user interface&#10;&#10;Description automatically generated with medium confidence">
            <a:extLst>
              <a:ext uri="{FF2B5EF4-FFF2-40B4-BE49-F238E27FC236}">
                <a16:creationId xmlns:a16="http://schemas.microsoft.com/office/drawing/2014/main" id="{CD937F5E-7E82-710C-D558-F76A05E4D1C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151786" y="967384"/>
            <a:ext cx="6578832" cy="3700593"/>
          </a:xfrm>
          <a:prstGeom prst="rect">
            <a:avLst/>
          </a:prstGeom>
        </p:spPr>
      </p:pic>
    </p:spTree>
    <p:extLst>
      <p:ext uri="{BB962C8B-B14F-4D97-AF65-F5344CB8AC3E}">
        <p14:creationId xmlns:p14="http://schemas.microsoft.com/office/powerpoint/2010/main" val="236193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Rationale For Government Welfare Programs</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1862048"/>
          </a:xfrm>
          <a:prstGeom prst="rect">
            <a:avLst/>
          </a:prstGeom>
          <a:noFill/>
        </p:spPr>
        <p:txBody>
          <a:bodyPr wrap="square">
            <a:spAutoFit/>
          </a:bodyPr>
          <a:lstStyle/>
          <a:p>
            <a:pPr>
              <a:spcBef>
                <a:spcPts val="1200"/>
              </a:spcBef>
              <a:spcAft>
                <a:spcPts val="600"/>
              </a:spcAft>
            </a:pPr>
            <a:r>
              <a:rPr lang="en-US" sz="1400" dirty="0"/>
              <a:t>Even if markets operate efficiently (i.e. without market failures), they do not necessarily produce a distribution of income that is socially acceptable. </a:t>
            </a:r>
          </a:p>
          <a:p>
            <a:pPr marL="285750" indent="-285750">
              <a:spcBef>
                <a:spcPts val="1200"/>
              </a:spcBef>
              <a:spcAft>
                <a:spcPts val="600"/>
              </a:spcAft>
              <a:buFont typeface="Arial" panose="020B0604020202020204" pitchFamily="34" charset="0"/>
              <a:buChar char="•"/>
            </a:pPr>
            <a:r>
              <a:rPr lang="en-US" sz="1400" b="1" dirty="0"/>
              <a:t>Welfare Programs</a:t>
            </a:r>
            <a:r>
              <a:rPr lang="en-US" sz="1400" dirty="0"/>
              <a:t> focus on one aspect of the income distribution: </a:t>
            </a:r>
            <a:r>
              <a:rPr lang="en-US" sz="1400" b="1" dirty="0"/>
              <a:t>those at the very bottom. </a:t>
            </a:r>
          </a:p>
          <a:p>
            <a:pPr marL="285750" indent="-285750">
              <a:spcBef>
                <a:spcPts val="1200"/>
              </a:spcBef>
              <a:spcAft>
                <a:spcPts val="600"/>
              </a:spcAft>
              <a:buFont typeface="Arial" panose="020B0604020202020204" pitchFamily="34" charset="0"/>
              <a:buChar char="•"/>
            </a:pPr>
            <a:r>
              <a:rPr lang="en-US" sz="1400" dirty="0"/>
              <a:t>These programs are often viewed as </a:t>
            </a:r>
            <a:r>
              <a:rPr lang="en-US" sz="1400" b="1" dirty="0"/>
              <a:t>safety net </a:t>
            </a:r>
            <a:r>
              <a:rPr lang="en-US" sz="1400" dirty="0"/>
              <a:t>programs. </a:t>
            </a:r>
          </a:p>
          <a:p>
            <a:pPr marL="285750" indent="-285750">
              <a:spcBef>
                <a:spcPts val="1200"/>
              </a:spcBef>
              <a:spcAft>
                <a:spcPts val="600"/>
              </a:spcAft>
              <a:buFont typeface="Arial" panose="020B0604020202020204" pitchFamily="34" charset="0"/>
              <a:buChar char="•"/>
            </a:pPr>
            <a:r>
              <a:rPr lang="en-US" sz="1400" dirty="0"/>
              <a:t>Also viewed as a form of </a:t>
            </a:r>
            <a:r>
              <a:rPr lang="en-US" sz="1400" b="1" dirty="0"/>
              <a:t>social insurance </a:t>
            </a:r>
            <a:r>
              <a:rPr lang="en-US" sz="1400" dirty="0"/>
              <a:t>(more on this later!). </a:t>
            </a:r>
            <a:endParaRPr lang="en-US" sz="1400" b="1" dirty="0"/>
          </a:p>
        </p:txBody>
      </p:sp>
    </p:spTree>
    <p:extLst>
      <p:ext uri="{BB962C8B-B14F-4D97-AF65-F5344CB8AC3E}">
        <p14:creationId xmlns:p14="http://schemas.microsoft.com/office/powerpoint/2010/main" val="55157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General Aspects of US Welfare Policy</a:t>
            </a:r>
          </a:p>
        </p:txBody>
      </p:sp>
      <p:sp>
        <p:nvSpPr>
          <p:cNvPr id="7" name="TextBox 6">
            <a:extLst>
              <a:ext uri="{FF2B5EF4-FFF2-40B4-BE49-F238E27FC236}">
                <a16:creationId xmlns:a16="http://schemas.microsoft.com/office/drawing/2014/main" id="{4F06B4D5-32E6-7537-3380-E0DD9723F4BD}"/>
              </a:ext>
            </a:extLst>
          </p:cNvPr>
          <p:cNvSpPr txBox="1"/>
          <p:nvPr/>
        </p:nvSpPr>
        <p:spPr>
          <a:xfrm>
            <a:off x="152077" y="617785"/>
            <a:ext cx="8663739" cy="3862596"/>
          </a:xfrm>
          <a:prstGeom prst="rect">
            <a:avLst/>
          </a:prstGeom>
          <a:noFill/>
        </p:spPr>
        <p:txBody>
          <a:bodyPr wrap="square">
            <a:spAutoFit/>
          </a:bodyPr>
          <a:lstStyle/>
          <a:p>
            <a:pPr>
              <a:spcBef>
                <a:spcPts val="1200"/>
              </a:spcBef>
              <a:spcAft>
                <a:spcPts val="600"/>
              </a:spcAft>
            </a:pPr>
            <a:r>
              <a:rPr lang="en-US" sz="1400" b="1" dirty="0"/>
              <a:t>Key Components of Welfare Policy</a:t>
            </a:r>
          </a:p>
          <a:p>
            <a:pPr marL="742950" lvl="1" indent="-285750">
              <a:spcBef>
                <a:spcPts val="1200"/>
              </a:spcBef>
              <a:spcAft>
                <a:spcPts val="600"/>
              </a:spcAft>
              <a:buFont typeface="Arial" panose="020B0604020202020204" pitchFamily="34" charset="0"/>
              <a:buChar char="•"/>
            </a:pPr>
            <a:r>
              <a:rPr lang="en-US" sz="1400" u="sng" dirty="0"/>
              <a:t>Eligibility/Targeting: </a:t>
            </a:r>
            <a:r>
              <a:rPr lang="en-US" sz="1400" dirty="0"/>
              <a:t>who should receive the benefits? </a:t>
            </a:r>
          </a:p>
          <a:p>
            <a:pPr marL="742950" lvl="1" indent="-285750">
              <a:spcBef>
                <a:spcPts val="1200"/>
              </a:spcBef>
              <a:spcAft>
                <a:spcPts val="600"/>
              </a:spcAft>
              <a:buFont typeface="Arial" panose="020B0604020202020204" pitchFamily="34" charset="0"/>
              <a:buChar char="•"/>
            </a:pPr>
            <a:r>
              <a:rPr lang="en-US" sz="1400" u="sng" dirty="0"/>
              <a:t>Aid type: </a:t>
            </a:r>
            <a:r>
              <a:rPr lang="en-US" sz="1400" dirty="0"/>
              <a:t>how should the government assist welfare beneficiaries (cash vs in-kind)? </a:t>
            </a:r>
          </a:p>
          <a:p>
            <a:pPr marL="742950" lvl="1" indent="-285750">
              <a:spcBef>
                <a:spcPts val="1200"/>
              </a:spcBef>
              <a:spcAft>
                <a:spcPts val="600"/>
              </a:spcAft>
              <a:buFont typeface="Arial" panose="020B0604020202020204" pitchFamily="34" charset="0"/>
              <a:buChar char="•"/>
            </a:pPr>
            <a:r>
              <a:rPr lang="en-US" sz="1400" u="sng" dirty="0"/>
              <a:t>Generosity:</a:t>
            </a:r>
            <a:r>
              <a:rPr lang="en-US" sz="1400" dirty="0"/>
              <a:t> what is the optimal amount of aid beneficiaries must receive? </a:t>
            </a:r>
            <a:r>
              <a:rPr lang="en-US" sz="1400" u="sng" dirty="0"/>
              <a:t> </a:t>
            </a:r>
          </a:p>
          <a:p>
            <a:pPr marL="742950" lvl="1" indent="-285750">
              <a:spcBef>
                <a:spcPts val="1200"/>
              </a:spcBef>
              <a:spcAft>
                <a:spcPts val="600"/>
              </a:spcAft>
              <a:buFont typeface="Arial" panose="020B0604020202020204" pitchFamily="34" charset="0"/>
              <a:buChar char="•"/>
            </a:pPr>
            <a:r>
              <a:rPr lang="en-US" sz="1400" u="sng" dirty="0"/>
              <a:t>Duration: </a:t>
            </a:r>
            <a:r>
              <a:rPr lang="en-US" sz="1400" dirty="0"/>
              <a:t> how long should individuals be eligible for the program? </a:t>
            </a:r>
            <a:endParaRPr lang="en-US" sz="1400" u="sng" dirty="0"/>
          </a:p>
          <a:p>
            <a:pPr>
              <a:spcBef>
                <a:spcPts val="1200"/>
              </a:spcBef>
              <a:spcAft>
                <a:spcPts val="600"/>
              </a:spcAft>
            </a:pPr>
            <a:r>
              <a:rPr lang="en-US" sz="1400" b="1" dirty="0"/>
              <a:t>General Aspects of US Welfare Policies</a:t>
            </a:r>
            <a:endParaRPr lang="en-US" sz="1400" dirty="0"/>
          </a:p>
          <a:p>
            <a:pPr marL="285750" indent="-285750">
              <a:spcBef>
                <a:spcPts val="1200"/>
              </a:spcBef>
              <a:spcAft>
                <a:spcPts val="600"/>
              </a:spcAft>
              <a:buFont typeface="Arial" panose="020B0604020202020204" pitchFamily="34" charset="0"/>
              <a:buChar char="•"/>
            </a:pPr>
            <a:r>
              <a:rPr lang="en-US" sz="1400" dirty="0"/>
              <a:t>Family structure and household composition determine eligibility and degree of “generosity” of the welfare program. Special attention to children experiencing poverty. </a:t>
            </a:r>
          </a:p>
          <a:p>
            <a:pPr marL="285750" indent="-285750">
              <a:spcBef>
                <a:spcPts val="1200"/>
              </a:spcBef>
              <a:spcAft>
                <a:spcPts val="600"/>
              </a:spcAft>
              <a:buFont typeface="Arial" panose="020B0604020202020204" pitchFamily="34" charset="0"/>
              <a:buChar char="•"/>
            </a:pPr>
            <a:r>
              <a:rPr lang="en-US" sz="1400" dirty="0"/>
              <a:t>Programs are designed to “graduate” beneficiaries. The goal is to pull out people of poverty. Move them from welfare to the labor market. Hence, for most programs as income rises, benefits reduce.  </a:t>
            </a:r>
            <a:endParaRPr lang="en-US" sz="1400" b="1" dirty="0"/>
          </a:p>
        </p:txBody>
      </p:sp>
    </p:spTree>
    <p:extLst>
      <p:ext uri="{BB962C8B-B14F-4D97-AF65-F5344CB8AC3E}">
        <p14:creationId xmlns:p14="http://schemas.microsoft.com/office/powerpoint/2010/main" val="6776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and Labor Supply</a:t>
            </a:r>
          </a:p>
        </p:txBody>
      </p:sp>
      <p:sp>
        <p:nvSpPr>
          <p:cNvPr id="7" name="TextBox 6">
            <a:extLst>
              <a:ext uri="{FF2B5EF4-FFF2-40B4-BE49-F238E27FC236}">
                <a16:creationId xmlns:a16="http://schemas.microsoft.com/office/drawing/2014/main" id="{4F06B4D5-32E6-7537-3380-E0DD9723F4BD}"/>
              </a:ext>
            </a:extLst>
          </p:cNvPr>
          <p:cNvSpPr txBox="1"/>
          <p:nvPr/>
        </p:nvSpPr>
        <p:spPr>
          <a:xfrm>
            <a:off x="251460" y="791274"/>
            <a:ext cx="8717279" cy="318548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Example: suppose we have the following means-tested cash transfer program. </a:t>
            </a:r>
            <a:r>
              <a:rPr lang="en-US" sz="1400" u="sng" dirty="0"/>
              <a:t>All individuals whose income is below $30K will receive a check from the government for $5K. </a:t>
            </a:r>
          </a:p>
          <a:p>
            <a:pPr marL="285750" indent="-285750">
              <a:spcBef>
                <a:spcPts val="1200"/>
              </a:spcBef>
              <a:spcAft>
                <a:spcPts val="600"/>
              </a:spcAft>
              <a:buFont typeface="Arial" panose="020B0604020202020204" pitchFamily="34" charset="0"/>
              <a:buChar char="•"/>
            </a:pPr>
            <a:r>
              <a:rPr lang="en-US" sz="1400" dirty="0"/>
              <a:t>Your current job pays $29K, so you qualify for the program. After the check, your net income is $34K. </a:t>
            </a:r>
          </a:p>
          <a:p>
            <a:pPr marL="285750" indent="-285750">
              <a:spcBef>
                <a:spcPts val="1200"/>
              </a:spcBef>
              <a:spcAft>
                <a:spcPts val="600"/>
              </a:spcAft>
              <a:buFont typeface="Arial" panose="020B0604020202020204" pitchFamily="34" charset="0"/>
              <a:buChar char="•"/>
            </a:pPr>
            <a:r>
              <a:rPr lang="en-US" sz="1400" dirty="0"/>
              <a:t>You have a job offer that pays $32K. Would you take it? </a:t>
            </a:r>
          </a:p>
          <a:p>
            <a:pPr marL="285750" indent="-285750">
              <a:spcBef>
                <a:spcPts val="1200"/>
              </a:spcBef>
              <a:spcAft>
                <a:spcPts val="600"/>
              </a:spcAft>
              <a:buFont typeface="Arial" panose="020B0604020202020204" pitchFamily="34" charset="0"/>
              <a:buChar char="•"/>
            </a:pPr>
            <a:r>
              <a:rPr lang="en-US" sz="1400" dirty="0"/>
              <a:t>If you do, your income decreases because the increase in your wage does not compensate for losing the benefits from the program. </a:t>
            </a:r>
            <a:r>
              <a:rPr lang="en-US" sz="1400" u="sng" dirty="0"/>
              <a:t>If you are rational, you should not take the offer. </a:t>
            </a:r>
          </a:p>
          <a:p>
            <a:pPr marL="285750" indent="-285750">
              <a:spcBef>
                <a:spcPts val="1200"/>
              </a:spcBef>
              <a:spcAft>
                <a:spcPts val="600"/>
              </a:spcAft>
              <a:buFont typeface="Arial" panose="020B0604020202020204" pitchFamily="34" charset="0"/>
              <a:buChar char="•"/>
            </a:pPr>
            <a:r>
              <a:rPr lang="en-US" sz="1400" b="1" u="sng" dirty="0"/>
              <a:t>Takeaway: </a:t>
            </a:r>
            <a:r>
              <a:rPr lang="en-US" sz="1400" dirty="0"/>
              <a:t>the threshold for eligibility creates a jump (cliff) in your earnings, creating a distortion in your behavior if you are supplying at the margin. </a:t>
            </a:r>
          </a:p>
          <a:p>
            <a:pPr marL="742950" lvl="1" indent="-285750">
              <a:spcBef>
                <a:spcPts val="1200"/>
              </a:spcBef>
              <a:spcAft>
                <a:spcPts val="600"/>
              </a:spcAft>
              <a:buFont typeface="Arial" panose="020B0604020202020204" pitchFamily="34" charset="0"/>
              <a:buChar char="•"/>
            </a:pPr>
            <a:r>
              <a:rPr lang="en-US" sz="1400" dirty="0"/>
              <a:t>The more “generous” the program (higher benefits), the cliff rises. </a:t>
            </a:r>
          </a:p>
        </p:txBody>
      </p:sp>
    </p:spTree>
    <p:extLst>
      <p:ext uri="{BB962C8B-B14F-4D97-AF65-F5344CB8AC3E}">
        <p14:creationId xmlns:p14="http://schemas.microsoft.com/office/powerpoint/2010/main" val="3923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Welfare and Labor Supply</a:t>
            </a:r>
          </a:p>
        </p:txBody>
      </p:sp>
      <p:grpSp>
        <p:nvGrpSpPr>
          <p:cNvPr id="2" name="Group 1">
            <a:extLst>
              <a:ext uri="{FF2B5EF4-FFF2-40B4-BE49-F238E27FC236}">
                <a16:creationId xmlns:a16="http://schemas.microsoft.com/office/drawing/2014/main" id="{F8E8A079-F898-E452-4487-4AF4DE7D6B61}"/>
              </a:ext>
            </a:extLst>
          </p:cNvPr>
          <p:cNvGrpSpPr/>
          <p:nvPr/>
        </p:nvGrpSpPr>
        <p:grpSpPr>
          <a:xfrm>
            <a:off x="4879406" y="674553"/>
            <a:ext cx="4483668" cy="3920697"/>
            <a:chOff x="4660331" y="645978"/>
            <a:chExt cx="4483668" cy="3920697"/>
          </a:xfrm>
        </p:grpSpPr>
        <p:cxnSp>
          <p:nvCxnSpPr>
            <p:cNvPr id="4" name="Straight Arrow Connector 3">
              <a:extLst>
                <a:ext uri="{FF2B5EF4-FFF2-40B4-BE49-F238E27FC236}">
                  <a16:creationId xmlns:a16="http://schemas.microsoft.com/office/drawing/2014/main" id="{2D0CC2F5-80A3-7779-8125-FEC0F7BECA7D}"/>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CACE935C-F24A-D760-1342-151B73E41C5A}"/>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2AC4C1A3-DB49-3E40-A069-436F3ECC29CD}"/>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14ABA6-D7E3-359C-B174-732950D93BE1}"/>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4E225A-29F8-6F9B-1157-EFB97EBB34AE}"/>
                </a:ext>
              </a:extLst>
            </p:cNvPr>
            <p:cNvSpPr txBox="1"/>
            <p:nvPr/>
          </p:nvSpPr>
          <p:spPr>
            <a:xfrm>
              <a:off x="5082846" y="645978"/>
              <a:ext cx="3445009" cy="369332"/>
            </a:xfrm>
            <a:prstGeom prst="rect">
              <a:avLst/>
            </a:prstGeom>
            <a:noFill/>
          </p:spPr>
          <p:txBody>
            <a:bodyPr wrap="square">
              <a:spAutoFit/>
            </a:bodyPr>
            <a:lstStyle/>
            <a:p>
              <a:pPr marL="0" indent="0" algn="ctr">
                <a:buClr>
                  <a:srgbClr val="690304"/>
                </a:buClr>
                <a:buNone/>
              </a:pPr>
              <a:r>
                <a:rPr lang="en-US" sz="1800" b="1" dirty="0">
                  <a:latin typeface="+mn-lt"/>
                  <a:cs typeface="Times New Roman" panose="02020603050405020304" pitchFamily="18" charset="0"/>
                </a:rPr>
                <a:t>Labor Market</a:t>
              </a:r>
            </a:p>
          </p:txBody>
        </p:sp>
        <p:grpSp>
          <p:nvGrpSpPr>
            <p:cNvPr id="10" name="Group 9">
              <a:extLst>
                <a:ext uri="{FF2B5EF4-FFF2-40B4-BE49-F238E27FC236}">
                  <a16:creationId xmlns:a16="http://schemas.microsoft.com/office/drawing/2014/main" id="{D2B30ABB-4136-A9EB-65D7-478983FB9830}"/>
                </a:ext>
              </a:extLst>
            </p:cNvPr>
            <p:cNvGrpSpPr/>
            <p:nvPr/>
          </p:nvGrpSpPr>
          <p:grpSpPr>
            <a:xfrm>
              <a:off x="4660331" y="928168"/>
              <a:ext cx="3971043" cy="3638507"/>
              <a:chOff x="4660331" y="928168"/>
              <a:chExt cx="3971043" cy="3638507"/>
            </a:xfrm>
          </p:grpSpPr>
          <p:cxnSp>
            <p:nvCxnSpPr>
              <p:cNvPr id="19" name="Straight Connector 18">
                <a:extLst>
                  <a:ext uri="{FF2B5EF4-FFF2-40B4-BE49-F238E27FC236}">
                    <a16:creationId xmlns:a16="http://schemas.microsoft.com/office/drawing/2014/main" id="{D4E6CC40-22A2-7C4A-7A26-1B3B70B8A928}"/>
                  </a:ext>
                </a:extLst>
              </p:cNvPr>
              <p:cNvCxnSpPr>
                <a:cxnSpLocks/>
              </p:cNvCxnSpPr>
              <p:nvPr/>
            </p:nvCxnSpPr>
            <p:spPr>
              <a:xfrm flipH="1">
                <a:off x="5193868" y="2842401"/>
                <a:ext cx="123339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99F4F0B-D632-04CE-9ACB-63082B0E9849}"/>
                  </a:ext>
                </a:extLst>
              </p:cNvPr>
              <p:cNvCxnSpPr>
                <a:cxnSpLocks/>
                <a:endCxn id="17" idx="4"/>
              </p:cNvCxnSpPr>
              <p:nvPr/>
            </p:nvCxnSpPr>
            <p:spPr>
              <a:xfrm flipV="1">
                <a:off x="6453628" y="2876551"/>
                <a:ext cx="0" cy="128710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545325FE-C726-2F1E-3F06-8F6AA840BA91}"/>
                  </a:ext>
                </a:extLst>
              </p:cNvPr>
              <p:cNvGrpSpPr/>
              <p:nvPr/>
            </p:nvGrpSpPr>
            <p:grpSpPr>
              <a:xfrm>
                <a:off x="4660331" y="928168"/>
                <a:ext cx="3971043" cy="3638507"/>
                <a:chOff x="4660331" y="928168"/>
                <a:chExt cx="3971043" cy="3638507"/>
              </a:xfrm>
            </p:grpSpPr>
            <p:grpSp>
              <p:nvGrpSpPr>
                <p:cNvPr id="22" name="Group 21">
                  <a:extLst>
                    <a:ext uri="{FF2B5EF4-FFF2-40B4-BE49-F238E27FC236}">
                      <a16:creationId xmlns:a16="http://schemas.microsoft.com/office/drawing/2014/main" id="{37011F33-FBA7-2336-7EF7-426A5E1E4340}"/>
                    </a:ext>
                  </a:extLst>
                </p:cNvPr>
                <p:cNvGrpSpPr/>
                <p:nvPr/>
              </p:nvGrpSpPr>
              <p:grpSpPr>
                <a:xfrm>
                  <a:off x="5175523" y="928168"/>
                  <a:ext cx="3455851" cy="3005568"/>
                  <a:chOff x="3685569" y="548888"/>
                  <a:chExt cx="4868522" cy="3540241"/>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BB3759-EAA4-598C-2D7D-8E3CE740DCE8}"/>
                          </a:ext>
                        </a:extLst>
                      </p:cNvPr>
                      <p:cNvSpPr txBox="1"/>
                      <p:nvPr/>
                    </p:nvSpPr>
                    <p:spPr>
                      <a:xfrm>
                        <a:off x="7557935" y="1309847"/>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oMath>
                          </m:oMathPara>
                        </a14:m>
                        <a:endParaRPr lang="en-US" sz="1400" dirty="0">
                          <a:solidFill>
                            <a:schemeClr val="tx1"/>
                          </a:solidFill>
                        </a:endParaRPr>
                      </a:p>
                    </p:txBody>
                  </p:sp>
                </mc:Choice>
                <mc:Fallback xmlns="">
                  <p:sp>
                    <p:nvSpPr>
                      <p:cNvPr id="37" name="TextBox 36">
                        <a:extLst>
                          <a:ext uri="{FF2B5EF4-FFF2-40B4-BE49-F238E27FC236}">
                            <a16:creationId xmlns:a16="http://schemas.microsoft.com/office/drawing/2014/main" id="{3BC3475F-389F-B18B-86EA-A50F7CCD1604}"/>
                          </a:ext>
                        </a:extLst>
                      </p:cNvPr>
                      <p:cNvSpPr txBox="1">
                        <a:spLocks noRot="1" noChangeAspect="1" noMove="1" noResize="1" noEditPoints="1" noAdjustHandles="1" noChangeArrowheads="1" noChangeShapeType="1" noTextEdit="1"/>
                      </p:cNvSpPr>
                      <p:nvPr/>
                    </p:nvSpPr>
                    <p:spPr>
                      <a:xfrm>
                        <a:off x="7557935" y="1309847"/>
                        <a:ext cx="996156" cy="307777"/>
                      </a:xfrm>
                      <a:prstGeom prst="rect">
                        <a:avLst/>
                      </a:prstGeom>
                      <a:blipFill>
                        <a:blip r:embed="rId5"/>
                        <a:stretch>
                          <a:fillRect r="-862" b="-27907"/>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1148E2F2-E78E-0B74-2386-B2CA7F69576C}"/>
                      </a:ext>
                    </a:extLst>
                  </p:cNvPr>
                  <p:cNvCxnSpPr>
                    <a:cxnSpLocks/>
                  </p:cNvCxnSpPr>
                  <p:nvPr/>
                </p:nvCxnSpPr>
                <p:spPr>
                  <a:xfrm flipV="1">
                    <a:off x="3685569" y="1115792"/>
                    <a:ext cx="4116888" cy="29733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A189DED-0BAA-3A6D-9CAE-42C64C5AB7C2}"/>
                      </a:ext>
                    </a:extLst>
                  </p:cNvPr>
                  <p:cNvCxnSpPr>
                    <a:cxnSpLocks/>
                  </p:cNvCxnSpPr>
                  <p:nvPr/>
                </p:nvCxnSpPr>
                <p:spPr>
                  <a:xfrm flipV="1">
                    <a:off x="3685569" y="743289"/>
                    <a:ext cx="2886413" cy="20846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EA97A74-91EA-9268-2367-114345CC4AF7}"/>
                          </a:ext>
                        </a:extLst>
                      </p:cNvPr>
                      <p:cNvSpPr txBox="1"/>
                      <p:nvPr/>
                    </p:nvSpPr>
                    <p:spPr>
                      <a:xfrm>
                        <a:off x="6560566" y="548888"/>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r>
                                <a:rPr lang="en-US" sz="1400" b="0" i="1" smtClean="0">
                                  <a:solidFill>
                                    <a:schemeClr val="tx1"/>
                                  </a:solidFill>
                                  <a:latin typeface="Cambria Math" panose="02040503050406030204" pitchFamily="18" charset="0"/>
                                  <a:cs typeface="Times New Roman" panose="02020603050405020304" pitchFamily="18" charset="0"/>
                                </a:rPr>
                                <m:t> (</m:t>
                              </m:r>
                              <m:r>
                                <a:rPr lang="en-US" sz="1400" b="0" i="1" smtClean="0">
                                  <a:solidFill>
                                    <a:schemeClr val="tx1"/>
                                  </a:solidFill>
                                  <a:latin typeface="Cambria Math" panose="02040503050406030204" pitchFamily="18" charset="0"/>
                                  <a:cs typeface="Times New Roman" panose="02020603050405020304" pitchFamily="18" charset="0"/>
                                </a:rPr>
                                <m:t>𝑃𝑟𝑜𝑔𝑟𝑎𝑚</m:t>
                              </m:r>
                              <m:r>
                                <a:rPr lang="en-US" sz="1400" b="0" i="1" smtClean="0">
                                  <a:solidFill>
                                    <a:schemeClr val="tx1"/>
                                  </a:solidFill>
                                  <a:latin typeface="Cambria Math" panose="02040503050406030204" pitchFamily="18" charset="0"/>
                                  <a:cs typeface="Times New Roman" panose="02020603050405020304" pitchFamily="18" charset="0"/>
                                </a:rPr>
                                <m:t>)</m:t>
                              </m:r>
                            </m:oMath>
                          </m:oMathPara>
                        </a14:m>
                        <a:endParaRPr lang="en-US" sz="1400" dirty="0">
                          <a:solidFill>
                            <a:schemeClr val="tx1"/>
                          </a:solidFill>
                        </a:endParaRPr>
                      </a:p>
                    </p:txBody>
                  </p:sp>
                </mc:Choice>
                <mc:Fallback xmlns="">
                  <p:sp>
                    <p:nvSpPr>
                      <p:cNvPr id="39" name="TextBox 38">
                        <a:extLst>
                          <a:ext uri="{FF2B5EF4-FFF2-40B4-BE49-F238E27FC236}">
                            <a16:creationId xmlns:a16="http://schemas.microsoft.com/office/drawing/2014/main" id="{4EA97A74-91EA-9268-2367-114345CC4AF7}"/>
                          </a:ext>
                        </a:extLst>
                      </p:cNvPr>
                      <p:cNvSpPr txBox="1">
                        <a:spLocks noRot="1" noChangeAspect="1" noMove="1" noResize="1" noEditPoints="1" noAdjustHandles="1" noChangeArrowheads="1" noChangeShapeType="1" noTextEdit="1"/>
                      </p:cNvSpPr>
                      <p:nvPr/>
                    </p:nvSpPr>
                    <p:spPr>
                      <a:xfrm>
                        <a:off x="6560566" y="548888"/>
                        <a:ext cx="996156" cy="362529"/>
                      </a:xfrm>
                      <a:prstGeom prst="rect">
                        <a:avLst/>
                      </a:prstGeom>
                      <a:blipFill>
                        <a:blip r:embed="rId6"/>
                        <a:stretch>
                          <a:fillRect r="-131897" b="-10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895AA8C-9EA5-93ED-F762-EEE9D0A1D795}"/>
                        </a:ext>
                      </a:extLst>
                    </p:cNvPr>
                    <p:cNvSpPr txBox="1"/>
                    <p:nvPr/>
                  </p:nvSpPr>
                  <p:spPr>
                    <a:xfrm>
                      <a:off x="4721428" y="95953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31" name="TextBox 30">
                      <a:extLst>
                        <a:ext uri="{FF2B5EF4-FFF2-40B4-BE49-F238E27FC236}">
                          <a16:creationId xmlns:a16="http://schemas.microsoft.com/office/drawing/2014/main" id="{98182622-1063-FEEB-9F14-FA2D4ABA9DF4}"/>
                        </a:ext>
                      </a:extLst>
                    </p:cNvPr>
                    <p:cNvSpPr txBox="1">
                      <a:spLocks noRot="1" noChangeAspect="1" noMove="1" noResize="1" noEditPoints="1" noAdjustHandles="1" noChangeArrowheads="1" noChangeShapeType="1" noTextEdit="1"/>
                    </p:cNvSpPr>
                    <p:nvPr/>
                  </p:nvSpPr>
                  <p:spPr>
                    <a:xfrm>
                      <a:off x="4721428" y="959531"/>
                      <a:ext cx="707107" cy="369332"/>
                    </a:xfrm>
                    <a:prstGeom prst="rect">
                      <a:avLst/>
                    </a:prstGeom>
                    <a:blipFill>
                      <a:blip r:embed="rId7"/>
                      <a:stretch>
                        <a:fillRect/>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3E9DAEEE-D65C-BF10-5D02-98AB4E125878}"/>
                    </a:ext>
                  </a:extLst>
                </p:cNvPr>
                <p:cNvGrpSpPr/>
                <p:nvPr/>
              </p:nvGrpSpPr>
              <p:grpSpPr>
                <a:xfrm>
                  <a:off x="5193868" y="1596061"/>
                  <a:ext cx="3257523" cy="2626818"/>
                  <a:chOff x="3711413" y="1335595"/>
                  <a:chExt cx="4589123" cy="3094114"/>
                </a:xfrm>
              </p:grpSpPr>
              <p:cxnSp>
                <p:nvCxnSpPr>
                  <p:cNvPr id="25" name="Straight Connector 24">
                    <a:extLst>
                      <a:ext uri="{FF2B5EF4-FFF2-40B4-BE49-F238E27FC236}">
                        <a16:creationId xmlns:a16="http://schemas.microsoft.com/office/drawing/2014/main" id="{BA8A0887-FAE1-C2BF-ADB1-5CC7C486A89E}"/>
                      </a:ext>
                    </a:extLst>
                  </p:cNvPr>
                  <p:cNvCxnSpPr>
                    <a:cxnSpLocks/>
                  </p:cNvCxnSpPr>
                  <p:nvPr/>
                </p:nvCxnSpPr>
                <p:spPr>
                  <a:xfrm>
                    <a:off x="3711413" y="1335595"/>
                    <a:ext cx="3787972" cy="30941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3B2272F-15ED-6A03-AB53-E9A3DD985F9A}"/>
                          </a:ext>
                        </a:extLst>
                      </p:cNvPr>
                      <p:cNvSpPr txBox="1"/>
                      <p:nvPr/>
                    </p:nvSpPr>
                    <p:spPr>
                      <a:xfrm>
                        <a:off x="7304380" y="4052175"/>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𝐷𝑒𝑚𝑎𝑛𝑑</m:t>
                              </m:r>
                            </m:oMath>
                          </m:oMathPara>
                        </a14:m>
                        <a:endParaRPr lang="en-US" sz="1400" dirty="0">
                          <a:solidFill>
                            <a:schemeClr val="tx1"/>
                          </a:solidFill>
                        </a:endParaRPr>
                      </a:p>
                    </p:txBody>
                  </p:sp>
                </mc:Choice>
                <mc:Fallback xmlns="">
                  <p:sp>
                    <p:nvSpPr>
                      <p:cNvPr id="36" name="TextBox 35">
                        <a:extLst>
                          <a:ext uri="{FF2B5EF4-FFF2-40B4-BE49-F238E27FC236}">
                            <a16:creationId xmlns:a16="http://schemas.microsoft.com/office/drawing/2014/main" id="{0A67E50B-CF38-BA2D-CFC3-007FA082E809}"/>
                          </a:ext>
                        </a:extLst>
                      </p:cNvPr>
                      <p:cNvSpPr txBox="1">
                        <a:spLocks noRot="1" noChangeAspect="1" noMove="1" noResize="1" noEditPoints="1" noAdjustHandles="1" noChangeArrowheads="1" noChangeShapeType="1" noTextEdit="1"/>
                      </p:cNvSpPr>
                      <p:nvPr/>
                    </p:nvSpPr>
                    <p:spPr>
                      <a:xfrm>
                        <a:off x="7304380" y="4052175"/>
                        <a:ext cx="996156" cy="307777"/>
                      </a:xfrm>
                      <a:prstGeom prst="rect">
                        <a:avLst/>
                      </a:prstGeom>
                      <a:blipFill>
                        <a:blip r:embed="rId8"/>
                        <a:stretch>
                          <a:fillRect r="-16379" b="-69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2DB73B2-2541-26CF-B19F-390C8F18E4D5}"/>
                        </a:ext>
                      </a:extLst>
                    </p:cNvPr>
                    <p:cNvSpPr txBox="1"/>
                    <p:nvPr/>
                  </p:nvSpPr>
                  <p:spPr>
                    <a:xfrm>
                      <a:off x="4660331" y="2056175"/>
                      <a:ext cx="707107"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𝑝</m:t>
                                </m:r>
                              </m:sub>
                            </m:sSub>
                          </m:oMath>
                        </m:oMathPara>
                      </a14:m>
                      <a:endParaRPr lang="en-US" dirty="0"/>
                    </a:p>
                  </p:txBody>
                </p:sp>
              </mc:Choice>
              <mc:Fallback xmlns="">
                <p:sp>
                  <p:nvSpPr>
                    <p:cNvPr id="35" name="TextBox 34">
                      <a:extLst>
                        <a:ext uri="{FF2B5EF4-FFF2-40B4-BE49-F238E27FC236}">
                          <a16:creationId xmlns:a16="http://schemas.microsoft.com/office/drawing/2014/main" id="{B2DB73B2-2541-26CF-B19F-390C8F18E4D5}"/>
                        </a:ext>
                      </a:extLst>
                    </p:cNvPr>
                    <p:cNvSpPr txBox="1">
                      <a:spLocks noRot="1" noChangeAspect="1" noMove="1" noResize="1" noEditPoints="1" noAdjustHandles="1" noChangeArrowheads="1" noChangeShapeType="1" noTextEdit="1"/>
                    </p:cNvSpPr>
                    <p:nvPr/>
                  </p:nvSpPr>
                  <p:spPr>
                    <a:xfrm>
                      <a:off x="4660331" y="2056175"/>
                      <a:ext cx="707107" cy="390748"/>
                    </a:xfrm>
                    <a:prstGeom prst="rect">
                      <a:avLst/>
                    </a:prstGeom>
                    <a:blipFill>
                      <a:blip r:embed="rId9"/>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0CB51-2636-C7DE-A5C4-A457F1B7305B}"/>
                        </a:ext>
                      </a:extLst>
                    </p:cNvPr>
                    <p:cNvSpPr txBox="1"/>
                    <p:nvPr/>
                  </p:nvSpPr>
                  <p:spPr>
                    <a:xfrm>
                      <a:off x="4660331" y="2629978"/>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𝑤</m:t>
                                </m:r>
                              </m:e>
                              <m:sup>
                                <m:r>
                                  <a:rPr lang="en-US" sz="1800" b="0" i="1" smtClean="0">
                                    <a:latin typeface="Cambria Math" panose="02040503050406030204" pitchFamily="18" charset="0"/>
                                    <a:cs typeface="Times New Roman" panose="02020603050405020304" pitchFamily="18" charset="0"/>
                                  </a:rPr>
                                  <m:t>′</m:t>
                                </m:r>
                              </m:sup>
                            </m:sSup>
                          </m:oMath>
                        </m:oMathPara>
                      </a14:m>
                      <a:endParaRPr lang="en-US" dirty="0"/>
                    </a:p>
                  </p:txBody>
                </p:sp>
              </mc:Choice>
              <mc:Fallback xmlns="">
                <p:sp>
                  <p:nvSpPr>
                    <p:cNvPr id="36" name="TextBox 35">
                      <a:extLst>
                        <a:ext uri="{FF2B5EF4-FFF2-40B4-BE49-F238E27FC236}">
                          <a16:creationId xmlns:a16="http://schemas.microsoft.com/office/drawing/2014/main" id="{0310CB51-2636-C7DE-A5C4-A457F1B7305B}"/>
                        </a:ext>
                      </a:extLst>
                    </p:cNvPr>
                    <p:cNvSpPr txBox="1">
                      <a:spLocks noRot="1" noChangeAspect="1" noMove="1" noResize="1" noEditPoints="1" noAdjustHandles="1" noChangeArrowheads="1" noChangeShapeType="1" noTextEdit="1"/>
                    </p:cNvSpPr>
                    <p:nvPr/>
                  </p:nvSpPr>
                  <p:spPr>
                    <a:xfrm>
                      <a:off x="4660331" y="2629978"/>
                      <a:ext cx="707107"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A8588CF-3996-5B40-B95B-057882C17C73}"/>
                        </a:ext>
                      </a:extLst>
                    </p:cNvPr>
                    <p:cNvSpPr txBox="1"/>
                    <p:nvPr/>
                  </p:nvSpPr>
                  <p:spPr>
                    <a:xfrm>
                      <a:off x="5498221" y="4175927"/>
                      <a:ext cx="707107"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𝑝</m:t>
                                </m:r>
                              </m:sub>
                            </m:sSub>
                          </m:oMath>
                        </m:oMathPara>
                      </a14:m>
                      <a:endParaRPr lang="en-US" dirty="0"/>
                    </a:p>
                  </p:txBody>
                </p:sp>
              </mc:Choice>
              <mc:Fallback xmlns="">
                <p:sp>
                  <p:nvSpPr>
                    <p:cNvPr id="37" name="TextBox 36">
                      <a:extLst>
                        <a:ext uri="{FF2B5EF4-FFF2-40B4-BE49-F238E27FC236}">
                          <a16:creationId xmlns:a16="http://schemas.microsoft.com/office/drawing/2014/main" id="{FA8588CF-3996-5B40-B95B-057882C17C73}"/>
                        </a:ext>
                      </a:extLst>
                    </p:cNvPr>
                    <p:cNvSpPr txBox="1">
                      <a:spLocks noRot="1" noChangeAspect="1" noMove="1" noResize="1" noEditPoints="1" noAdjustHandles="1" noChangeArrowheads="1" noChangeShapeType="1" noTextEdit="1"/>
                    </p:cNvSpPr>
                    <p:nvPr/>
                  </p:nvSpPr>
                  <p:spPr>
                    <a:xfrm>
                      <a:off x="5498221" y="4175927"/>
                      <a:ext cx="707107" cy="390748"/>
                    </a:xfrm>
                    <a:prstGeom prst="rect">
                      <a:avLst/>
                    </a:prstGeom>
                    <a:blipFill>
                      <a:blip r:embed="rId11"/>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6BD2DE5-4914-D21E-6DFD-EC802D00A69F}"/>
                        </a:ext>
                      </a:extLst>
                    </p:cNvPr>
                    <p:cNvSpPr txBox="1"/>
                    <p:nvPr/>
                  </p:nvSpPr>
                  <p:spPr>
                    <a:xfrm>
                      <a:off x="6150810" y="416856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cs typeface="Times New Roman" panose="02020603050405020304" pitchFamily="18" charset="0"/>
                                  </a:rPr>
                                </m:ctrlPr>
                              </m:sSupPr>
                              <m:e>
                                <m:r>
                                  <a:rPr lang="en-US" sz="1800" b="0" i="1" smtClean="0">
                                    <a:latin typeface="Cambria Math" panose="02040503050406030204" pitchFamily="18" charset="0"/>
                                    <a:cs typeface="Times New Roman" panose="02020603050405020304" pitchFamily="18" charset="0"/>
                                  </a:rPr>
                                  <m:t>𝑙</m:t>
                                </m:r>
                              </m:e>
                              <m:sup>
                                <m:r>
                                  <a:rPr lang="en-US" sz="1800" b="0" i="1" smtClean="0">
                                    <a:latin typeface="Cambria Math" panose="02040503050406030204" pitchFamily="18" charset="0"/>
                                    <a:cs typeface="Times New Roman" panose="02020603050405020304" pitchFamily="18" charset="0"/>
                                  </a:rPr>
                                  <m:t>′</m:t>
                                </m:r>
                              </m:sup>
                            </m:sSup>
                          </m:oMath>
                        </m:oMathPara>
                      </a14:m>
                      <a:endParaRPr lang="en-US" dirty="0"/>
                    </a:p>
                  </p:txBody>
                </p:sp>
              </mc:Choice>
              <mc:Fallback xmlns="">
                <p:sp>
                  <p:nvSpPr>
                    <p:cNvPr id="38" name="TextBox 37">
                      <a:extLst>
                        <a:ext uri="{FF2B5EF4-FFF2-40B4-BE49-F238E27FC236}">
                          <a16:creationId xmlns:a16="http://schemas.microsoft.com/office/drawing/2014/main" id="{A6BD2DE5-4914-D21E-6DFD-EC802D00A69F}"/>
                        </a:ext>
                      </a:extLst>
                    </p:cNvPr>
                    <p:cNvSpPr txBox="1">
                      <a:spLocks noRot="1" noChangeAspect="1" noMove="1" noResize="1" noEditPoints="1" noAdjustHandles="1" noChangeArrowheads="1" noChangeShapeType="1" noTextEdit="1"/>
                    </p:cNvSpPr>
                    <p:nvPr/>
                  </p:nvSpPr>
                  <p:spPr>
                    <a:xfrm>
                      <a:off x="6150810" y="4168561"/>
                      <a:ext cx="707107" cy="369332"/>
                    </a:xfrm>
                    <a:prstGeom prst="rect">
                      <a:avLst/>
                    </a:prstGeom>
                    <a:blipFill>
                      <a:blip r:embed="rId12"/>
                      <a:stretch>
                        <a:fillRect/>
                      </a:stretch>
                    </a:blipFill>
                  </p:spPr>
                  <p:txBody>
                    <a:bodyPr/>
                    <a:lstStyle/>
                    <a:p>
                      <a:r>
                        <a:rPr lang="en-US">
                          <a:noFill/>
                        </a:rPr>
                        <a:t> </a:t>
                      </a:r>
                    </a:p>
                  </p:txBody>
                </p:sp>
              </mc:Fallback>
            </mc:AlternateContent>
          </p:grpSp>
          <p:cxnSp>
            <p:nvCxnSpPr>
              <p:cNvPr id="33" name="Straight Connector 32">
                <a:extLst>
                  <a:ext uri="{FF2B5EF4-FFF2-40B4-BE49-F238E27FC236}">
                    <a16:creationId xmlns:a16="http://schemas.microsoft.com/office/drawing/2014/main" id="{59404246-A436-69A8-2378-1C0CE5A34C72}"/>
                  </a:ext>
                </a:extLst>
              </p:cNvPr>
              <p:cNvCxnSpPr>
                <a:cxnSpLocks/>
              </p:cNvCxnSpPr>
              <p:nvPr/>
            </p:nvCxnSpPr>
            <p:spPr>
              <a:xfrm flipV="1">
                <a:off x="5837778" y="2304476"/>
                <a:ext cx="0" cy="1918403"/>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A34C26D8-B1C6-ACF0-8BDD-866709AF5793}"/>
                </a:ext>
              </a:extLst>
            </p:cNvPr>
            <p:cNvGrpSpPr/>
            <p:nvPr/>
          </p:nvGrpSpPr>
          <p:grpSpPr>
            <a:xfrm>
              <a:off x="5175523" y="2208442"/>
              <a:ext cx="1328841" cy="668109"/>
              <a:chOff x="5175523" y="2208442"/>
              <a:chExt cx="1328841" cy="668109"/>
            </a:xfrm>
          </p:grpSpPr>
          <p:cxnSp>
            <p:nvCxnSpPr>
              <p:cNvPr id="15" name="Straight Connector 14">
                <a:extLst>
                  <a:ext uri="{FF2B5EF4-FFF2-40B4-BE49-F238E27FC236}">
                    <a16:creationId xmlns:a16="http://schemas.microsoft.com/office/drawing/2014/main" id="{1D16C8E7-8412-0B2C-9F70-E27BC51B661D}"/>
                  </a:ext>
                </a:extLst>
              </p:cNvPr>
              <p:cNvCxnSpPr>
                <a:cxnSpLocks/>
                <a:stCxn id="16" idx="6"/>
              </p:cNvCxnSpPr>
              <p:nvPr/>
            </p:nvCxnSpPr>
            <p:spPr>
              <a:xfrm flipH="1">
                <a:off x="5175523" y="2259179"/>
                <a:ext cx="731022" cy="777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943E5704-3CE9-B2BC-BDD8-40D9BC685701}"/>
                  </a:ext>
                </a:extLst>
              </p:cNvPr>
              <p:cNvSpPr/>
              <p:nvPr/>
            </p:nvSpPr>
            <p:spPr>
              <a:xfrm>
                <a:off x="5805072" y="2208442"/>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1C0E82B-2887-A2E2-B491-586DEE4C4AAC}"/>
                  </a:ext>
                </a:extLst>
              </p:cNvPr>
              <p:cNvSpPr/>
              <p:nvPr/>
            </p:nvSpPr>
            <p:spPr>
              <a:xfrm>
                <a:off x="6402891" y="277507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0" name="TextBox 39">
            <a:extLst>
              <a:ext uri="{FF2B5EF4-FFF2-40B4-BE49-F238E27FC236}">
                <a16:creationId xmlns:a16="http://schemas.microsoft.com/office/drawing/2014/main" id="{32F10030-732B-C2B9-38B6-C75F3B247C5D}"/>
              </a:ext>
            </a:extLst>
          </p:cNvPr>
          <p:cNvSpPr txBox="1"/>
          <p:nvPr/>
        </p:nvSpPr>
        <p:spPr>
          <a:xfrm>
            <a:off x="72551" y="519206"/>
            <a:ext cx="5079755" cy="404726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highlights the argument of how welfare reduces incentives for labor supply. </a:t>
            </a:r>
          </a:p>
          <a:p>
            <a:pPr marL="285750" indent="-285750">
              <a:spcBef>
                <a:spcPts val="1200"/>
              </a:spcBef>
              <a:spcAft>
                <a:spcPts val="600"/>
              </a:spcAft>
              <a:buFont typeface="Arial" panose="020B0604020202020204" pitchFamily="34" charset="0"/>
              <a:buChar char="•"/>
            </a:pPr>
            <a:r>
              <a:rPr lang="en-US" sz="1400" dirty="0"/>
              <a:t>Note the example is equivalent to the effect of an increase in non-labor income on labor supply. </a:t>
            </a:r>
          </a:p>
          <a:p>
            <a:pPr marL="285750" indent="-285750">
              <a:spcBef>
                <a:spcPts val="1200"/>
              </a:spcBef>
              <a:spcAft>
                <a:spcPts val="600"/>
              </a:spcAft>
              <a:buFont typeface="Arial" panose="020B0604020202020204" pitchFamily="34" charset="0"/>
              <a:buChar char="•"/>
            </a:pPr>
            <a:r>
              <a:rPr lang="en-US" sz="1400" dirty="0"/>
              <a:t>Hence, the theory predicts the program will derive in a decrease in the labor force. </a:t>
            </a:r>
          </a:p>
          <a:p>
            <a:pPr marL="285750" indent="-285750">
              <a:spcBef>
                <a:spcPts val="1200"/>
              </a:spcBef>
              <a:spcAft>
                <a:spcPts val="600"/>
              </a:spcAft>
              <a:buFont typeface="Arial" panose="020B0604020202020204" pitchFamily="34" charset="0"/>
              <a:buChar char="•"/>
            </a:pPr>
            <a:r>
              <a:rPr lang="en-US" sz="1400" dirty="0"/>
              <a:t>This is problematic if the goal is to “graduate” people from the program into the labor market. </a:t>
            </a:r>
          </a:p>
          <a:p>
            <a:pPr marL="285750" indent="-285750">
              <a:spcBef>
                <a:spcPts val="1200"/>
              </a:spcBef>
              <a:spcAft>
                <a:spcPts val="600"/>
              </a:spcAft>
              <a:buFont typeface="Arial" panose="020B0604020202020204" pitchFamily="34" charset="0"/>
              <a:buChar char="•"/>
            </a:pPr>
            <a:r>
              <a:rPr lang="en-US" sz="1400" dirty="0"/>
              <a:t>Since eligibility is determined by income, the opportunity cost of being enrolled in the program is determined by the size of the transfer (program’s generosity)</a:t>
            </a:r>
          </a:p>
          <a:p>
            <a:pPr marL="285750" indent="-285750">
              <a:spcBef>
                <a:spcPts val="1200"/>
              </a:spcBef>
              <a:spcAft>
                <a:spcPts val="600"/>
              </a:spcAft>
              <a:buFont typeface="Arial" panose="020B0604020202020204" pitchFamily="34" charset="0"/>
              <a:buChar char="•"/>
            </a:pPr>
            <a:r>
              <a:rPr lang="en-US" sz="1400" b="1" dirty="0"/>
              <a:t>Question:</a:t>
            </a:r>
            <a:r>
              <a:rPr lang="en-US" sz="1400" dirty="0"/>
              <a:t> what’s the relation between the change in the intercept and the program’s generosity?   </a:t>
            </a:r>
          </a:p>
        </p:txBody>
      </p:sp>
      <p:sp>
        <p:nvSpPr>
          <p:cNvPr id="13" name="Right Brace 12">
            <a:extLst>
              <a:ext uri="{FF2B5EF4-FFF2-40B4-BE49-F238E27FC236}">
                <a16:creationId xmlns:a16="http://schemas.microsoft.com/office/drawing/2014/main" id="{8F661F15-396A-98EC-87A0-A9CD6C79DAE6}"/>
              </a:ext>
            </a:extLst>
          </p:cNvPr>
          <p:cNvSpPr/>
          <p:nvPr/>
        </p:nvSpPr>
        <p:spPr>
          <a:xfrm flipH="1">
            <a:off x="5318570" y="2891596"/>
            <a:ext cx="45719" cy="1039341"/>
          </a:xfrm>
          <a:prstGeom prst="righ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655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Welfare Policy in the United States</a:t>
            </a:r>
          </a:p>
        </p:txBody>
      </p:sp>
      <p:graphicFrame>
        <p:nvGraphicFramePr>
          <p:cNvPr id="2" name="Table 3">
            <a:extLst>
              <a:ext uri="{FF2B5EF4-FFF2-40B4-BE49-F238E27FC236}">
                <a16:creationId xmlns:a16="http://schemas.microsoft.com/office/drawing/2014/main" id="{D4384503-1D92-7F9D-F027-53BD5B452D1A}"/>
              </a:ext>
            </a:extLst>
          </p:cNvPr>
          <p:cNvGraphicFramePr>
            <a:graphicFrameLocks noGrp="1"/>
          </p:cNvGraphicFramePr>
          <p:nvPr>
            <p:extLst>
              <p:ext uri="{D42A27DB-BD31-4B8C-83A1-F6EECF244321}">
                <p14:modId xmlns:p14="http://schemas.microsoft.com/office/powerpoint/2010/main" val="3596913295"/>
              </p:ext>
            </p:extLst>
          </p:nvPr>
        </p:nvGraphicFramePr>
        <p:xfrm>
          <a:off x="560332" y="1839356"/>
          <a:ext cx="8023335" cy="1833880"/>
        </p:xfrm>
        <a:graphic>
          <a:graphicData uri="http://schemas.openxmlformats.org/drawingml/2006/table">
            <a:tbl>
              <a:tblPr firstRow="1" bandRow="1">
                <a:tableStyleId>{5C22544A-7EE6-4342-B048-85BDC9FD1C3A}</a:tableStyleId>
              </a:tblPr>
              <a:tblGrid>
                <a:gridCol w="1860661">
                  <a:extLst>
                    <a:ext uri="{9D8B030D-6E8A-4147-A177-3AD203B41FA5}">
                      <a16:colId xmlns:a16="http://schemas.microsoft.com/office/drawing/2014/main" val="3146007972"/>
                    </a:ext>
                  </a:extLst>
                </a:gridCol>
                <a:gridCol w="3000375">
                  <a:extLst>
                    <a:ext uri="{9D8B030D-6E8A-4147-A177-3AD203B41FA5}">
                      <a16:colId xmlns:a16="http://schemas.microsoft.com/office/drawing/2014/main" val="2620688134"/>
                    </a:ext>
                  </a:extLst>
                </a:gridCol>
                <a:gridCol w="3162299">
                  <a:extLst>
                    <a:ext uri="{9D8B030D-6E8A-4147-A177-3AD203B41FA5}">
                      <a16:colId xmlns:a16="http://schemas.microsoft.com/office/drawing/2014/main" val="2826070699"/>
                    </a:ext>
                  </a:extLst>
                </a:gridCol>
              </a:tblGrid>
              <a:tr h="370840">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In-Kind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812966554"/>
                  </a:ext>
                </a:extLst>
              </a:tr>
              <a:tr h="455930">
                <a:tc>
                  <a:txBody>
                    <a:bodyPr/>
                    <a:lstStyle/>
                    <a:p>
                      <a:pPr algn="ctr"/>
                      <a:r>
                        <a:rPr lang="en-US" sz="1400" dirty="0"/>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i="0" dirty="0"/>
                        <a:t>Cash</a:t>
                      </a:r>
                      <a:r>
                        <a:rPr lang="en-US" sz="1400" dirty="0"/>
                        <a:t> benefits restricted by some </a:t>
                      </a:r>
                      <a:r>
                        <a:rPr lang="en-US" sz="1400" b="1" dirty="0"/>
                        <a:t>demographic</a:t>
                      </a:r>
                      <a:r>
                        <a:rPr lang="en-US" sz="1400" dirty="0"/>
                        <a:t> characteristic. </a:t>
                      </a:r>
                    </a:p>
                    <a:p>
                      <a:pPr algn="just"/>
                      <a:r>
                        <a:rPr lang="en-US" sz="1400" dirty="0"/>
                        <a:t>Example: SSI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b="1" dirty="0"/>
                        <a:t>In-kind</a:t>
                      </a:r>
                      <a:r>
                        <a:rPr lang="en-US" sz="1400" dirty="0"/>
                        <a:t> benefits restricted by some </a:t>
                      </a:r>
                      <a:r>
                        <a:rPr lang="en-US" sz="1400" b="1" dirty="0"/>
                        <a:t>demographic</a:t>
                      </a:r>
                      <a:r>
                        <a:rPr lang="en-US" sz="1400" dirty="0"/>
                        <a:t> characteristic. </a:t>
                      </a:r>
                    </a:p>
                    <a:p>
                      <a:pPr marL="0" marR="0" lvl="0" indent="0" algn="just" defTabSz="457200" rtl="0" eaLnBrk="1" fontAlgn="auto" latinLnBrk="0" hangingPunct="1">
                        <a:lnSpc>
                          <a:spcPct val="100000"/>
                        </a:lnSpc>
                        <a:spcBef>
                          <a:spcPts val="0"/>
                        </a:spcBef>
                        <a:spcAft>
                          <a:spcPts val="0"/>
                        </a:spcAft>
                        <a:buClrTx/>
                        <a:buSzTx/>
                        <a:buFontTx/>
                        <a:buNone/>
                        <a:tabLst/>
                        <a:defRPr/>
                      </a:pPr>
                      <a:r>
                        <a:rPr lang="en-US" sz="1400" dirty="0"/>
                        <a:t>Example: Medicare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81237605"/>
                  </a:ext>
                </a:extLst>
              </a:tr>
              <a:tr h="370840">
                <a:tc>
                  <a:txBody>
                    <a:bodyPr/>
                    <a:lstStyle/>
                    <a:p>
                      <a:pPr algn="ctr"/>
                      <a:r>
                        <a:rPr lang="en-US" sz="1400" dirty="0"/>
                        <a:t>Means-Tested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dirty="0"/>
                        <a:t>Cash</a:t>
                      </a:r>
                      <a:r>
                        <a:rPr lang="en-US" sz="1400" dirty="0"/>
                        <a:t> benefits restricted by </a:t>
                      </a:r>
                      <a:r>
                        <a:rPr lang="en-US" sz="1400" b="1" dirty="0"/>
                        <a:t>income</a:t>
                      </a:r>
                      <a:r>
                        <a:rPr lang="en-US" sz="1400" dirty="0"/>
                        <a:t> or </a:t>
                      </a:r>
                      <a:r>
                        <a:rPr lang="en-US" sz="1400" b="1" dirty="0"/>
                        <a:t>wealth</a:t>
                      </a:r>
                      <a:r>
                        <a:rPr lang="en-US" sz="1400" dirty="0"/>
                        <a:t>.</a:t>
                      </a:r>
                    </a:p>
                    <a:p>
                      <a:pPr algn="just"/>
                      <a:r>
                        <a:rPr lang="en-US" sz="1400" dirty="0"/>
                        <a:t>Example: TANF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b="1" dirty="0"/>
                        <a:t>In-kind</a:t>
                      </a:r>
                      <a:r>
                        <a:rPr lang="en-US" sz="1400" dirty="0"/>
                        <a:t> benefits restricted by </a:t>
                      </a:r>
                      <a:r>
                        <a:rPr lang="en-US" sz="1400" b="1" dirty="0"/>
                        <a:t>income</a:t>
                      </a:r>
                      <a:r>
                        <a:rPr lang="en-US" sz="1400" dirty="0"/>
                        <a:t> or </a:t>
                      </a:r>
                      <a:r>
                        <a:rPr lang="en-US" sz="1400" b="1" dirty="0"/>
                        <a:t>wealth</a:t>
                      </a:r>
                      <a:r>
                        <a:rPr lang="en-US" sz="1400" dirty="0"/>
                        <a:t>. </a:t>
                      </a:r>
                    </a:p>
                    <a:p>
                      <a:pPr algn="just"/>
                      <a:r>
                        <a:rPr lang="en-US" sz="1400" dirty="0"/>
                        <a:t>Example: SNAP, Medicaid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39133"/>
                  </a:ext>
                </a:extLst>
              </a:tr>
            </a:tbl>
          </a:graphicData>
        </a:graphic>
      </p:graphicFrame>
      <p:sp>
        <p:nvSpPr>
          <p:cNvPr id="5" name="TextBox 4">
            <a:extLst>
              <a:ext uri="{FF2B5EF4-FFF2-40B4-BE49-F238E27FC236}">
                <a16:creationId xmlns:a16="http://schemas.microsoft.com/office/drawing/2014/main" id="{7AB99AAD-0306-4F1C-7218-F728448C458F}"/>
              </a:ext>
            </a:extLst>
          </p:cNvPr>
          <p:cNvSpPr txBox="1"/>
          <p:nvPr/>
        </p:nvSpPr>
        <p:spPr>
          <a:xfrm>
            <a:off x="2447925" y="1470024"/>
            <a:ext cx="6135742" cy="307777"/>
          </a:xfrm>
          <a:prstGeom prst="rect">
            <a:avLst/>
          </a:prstGeom>
          <a:noFill/>
        </p:spPr>
        <p:txBody>
          <a:bodyPr wrap="square">
            <a:spAutoFit/>
          </a:bodyPr>
          <a:lstStyle/>
          <a:p>
            <a:pPr algn="ctr"/>
            <a:r>
              <a:rPr lang="en-US" sz="1400" b="1" dirty="0"/>
              <a:t>Type of Benefit</a:t>
            </a:r>
          </a:p>
        </p:txBody>
      </p:sp>
      <p:sp>
        <p:nvSpPr>
          <p:cNvPr id="6" name="TextBox 5">
            <a:extLst>
              <a:ext uri="{FF2B5EF4-FFF2-40B4-BE49-F238E27FC236}">
                <a16:creationId xmlns:a16="http://schemas.microsoft.com/office/drawing/2014/main" id="{E9C8F06E-1BFA-3190-77C3-B2FD48B46390}"/>
              </a:ext>
            </a:extLst>
          </p:cNvPr>
          <p:cNvSpPr txBox="1"/>
          <p:nvPr/>
        </p:nvSpPr>
        <p:spPr>
          <a:xfrm rot="16200000">
            <a:off x="-297814" y="2697974"/>
            <a:ext cx="1383665" cy="307777"/>
          </a:xfrm>
          <a:prstGeom prst="rect">
            <a:avLst/>
          </a:prstGeom>
          <a:noFill/>
        </p:spPr>
        <p:txBody>
          <a:bodyPr wrap="square">
            <a:spAutoFit/>
          </a:bodyPr>
          <a:lstStyle/>
          <a:p>
            <a:pPr algn="ctr"/>
            <a:r>
              <a:rPr lang="en-US" sz="1400" b="1" dirty="0"/>
              <a:t>Eligibility</a:t>
            </a:r>
          </a:p>
        </p:txBody>
      </p:sp>
      <p:sp>
        <p:nvSpPr>
          <p:cNvPr id="8" name="TextBox 7">
            <a:extLst>
              <a:ext uri="{FF2B5EF4-FFF2-40B4-BE49-F238E27FC236}">
                <a16:creationId xmlns:a16="http://schemas.microsoft.com/office/drawing/2014/main" id="{1F42FEC5-06D8-429C-B5BE-E1A4DC6CC28C}"/>
              </a:ext>
            </a:extLst>
          </p:cNvPr>
          <p:cNvSpPr txBox="1"/>
          <p:nvPr/>
        </p:nvSpPr>
        <p:spPr>
          <a:xfrm>
            <a:off x="240130" y="839157"/>
            <a:ext cx="8663739" cy="584775"/>
          </a:xfrm>
          <a:prstGeom prst="rect">
            <a:avLst/>
          </a:prstGeom>
          <a:noFill/>
        </p:spPr>
        <p:txBody>
          <a:bodyPr wrap="square">
            <a:spAutoFit/>
          </a:bodyPr>
          <a:lstStyle/>
          <a:p>
            <a:pPr>
              <a:spcBef>
                <a:spcPts val="1200"/>
              </a:spcBef>
              <a:spcAft>
                <a:spcPts val="600"/>
              </a:spcAft>
            </a:pPr>
            <a:r>
              <a:rPr lang="en-US" sz="1600" dirty="0"/>
              <a:t>Welfare policy could be categorized by the </a:t>
            </a:r>
            <a:r>
              <a:rPr lang="en-US" sz="1600" b="1" dirty="0"/>
              <a:t>type of benefit </a:t>
            </a:r>
            <a:r>
              <a:rPr lang="en-US" sz="1600" dirty="0"/>
              <a:t>it provides and </a:t>
            </a:r>
            <a:r>
              <a:rPr lang="en-US" sz="1600" b="1" dirty="0"/>
              <a:t>the eligibility criterion</a:t>
            </a:r>
            <a:r>
              <a:rPr lang="en-US" sz="1600" dirty="0"/>
              <a:t> to receive such benefits. </a:t>
            </a:r>
          </a:p>
        </p:txBody>
      </p:sp>
      <p:sp>
        <p:nvSpPr>
          <p:cNvPr id="7" name="TextBox 6">
            <a:extLst>
              <a:ext uri="{FF2B5EF4-FFF2-40B4-BE49-F238E27FC236}">
                <a16:creationId xmlns:a16="http://schemas.microsoft.com/office/drawing/2014/main" id="{FEA3211B-B514-401E-8BFC-11F32B2238B7}"/>
              </a:ext>
            </a:extLst>
          </p:cNvPr>
          <p:cNvSpPr txBox="1"/>
          <p:nvPr/>
        </p:nvSpPr>
        <p:spPr>
          <a:xfrm>
            <a:off x="240130" y="3803486"/>
            <a:ext cx="8663739" cy="584775"/>
          </a:xfrm>
          <a:prstGeom prst="rect">
            <a:avLst/>
          </a:prstGeom>
          <a:noFill/>
        </p:spPr>
        <p:txBody>
          <a:bodyPr wrap="square">
            <a:spAutoFit/>
          </a:bodyPr>
          <a:lstStyle/>
          <a:p>
            <a:pPr>
              <a:spcBef>
                <a:spcPts val="1200"/>
              </a:spcBef>
              <a:spcAft>
                <a:spcPts val="600"/>
              </a:spcAft>
            </a:pPr>
            <a:r>
              <a:rPr lang="en-US" sz="1600" b="1" dirty="0"/>
              <a:t>Note: </a:t>
            </a:r>
            <a:r>
              <a:rPr lang="en-US" sz="1600" dirty="0"/>
              <a:t>some policies implement combinations of these. For example, programs could have components both categorical and mean-tested (</a:t>
            </a:r>
            <a:r>
              <a:rPr lang="en-US" sz="1600" dirty="0" err="1"/>
              <a:t>e.g</a:t>
            </a:r>
            <a:r>
              <a:rPr lang="en-US" sz="1600" dirty="0"/>
              <a:t> single mothers below the poverty line).</a:t>
            </a:r>
            <a:endParaRPr lang="en-US" sz="1600" b="1" dirty="0"/>
          </a:p>
        </p:txBody>
      </p:sp>
    </p:spTree>
    <p:extLst>
      <p:ext uri="{BB962C8B-B14F-4D97-AF65-F5344CB8AC3E}">
        <p14:creationId xmlns:p14="http://schemas.microsoft.com/office/powerpoint/2010/main" val="329490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Examples of Eligibility for Welfare Programs</a:t>
            </a:r>
          </a:p>
        </p:txBody>
      </p:sp>
      <p:sp>
        <p:nvSpPr>
          <p:cNvPr id="4" name="TextBox 3">
            <a:extLst>
              <a:ext uri="{FF2B5EF4-FFF2-40B4-BE49-F238E27FC236}">
                <a16:creationId xmlns:a16="http://schemas.microsoft.com/office/drawing/2014/main" id="{5700291D-13DB-5E91-6518-79AD2708E16C}"/>
              </a:ext>
            </a:extLst>
          </p:cNvPr>
          <p:cNvSpPr txBox="1"/>
          <p:nvPr/>
        </p:nvSpPr>
        <p:spPr>
          <a:xfrm>
            <a:off x="1533525" y="639453"/>
            <a:ext cx="6339839" cy="1046440"/>
          </a:xfrm>
          <a:prstGeom prst="rect">
            <a:avLst/>
          </a:prstGeom>
          <a:noFill/>
        </p:spPr>
        <p:txBody>
          <a:bodyPr wrap="square">
            <a:spAutoFit/>
          </a:bodyPr>
          <a:lstStyle/>
          <a:p>
            <a:pPr>
              <a:spcBef>
                <a:spcPts val="600"/>
              </a:spcBef>
              <a:spcAft>
                <a:spcPts val="600"/>
              </a:spcAft>
            </a:pPr>
            <a:r>
              <a:rPr lang="en-US" sz="1400" b="1" dirty="0"/>
              <a:t>Assistance is conditional on the recipient </a:t>
            </a:r>
            <a:r>
              <a:rPr lang="en-US" sz="1400" b="1" i="1" dirty="0"/>
              <a:t>not working</a:t>
            </a:r>
            <a:r>
              <a:rPr lang="en-US" sz="1400" b="1" dirty="0"/>
              <a:t> </a:t>
            </a:r>
          </a:p>
          <a:p>
            <a:pPr marL="742950" lvl="1" indent="-285750">
              <a:spcBef>
                <a:spcPts val="600"/>
              </a:spcBef>
              <a:spcAft>
                <a:spcPts val="600"/>
              </a:spcAft>
              <a:buFont typeface="Arial" panose="020B0604020202020204" pitchFamily="34" charset="0"/>
              <a:buChar char="•"/>
            </a:pPr>
            <a:r>
              <a:rPr lang="en-US" sz="1400" dirty="0"/>
              <a:t>Supplemental Security Income (SSI)</a:t>
            </a:r>
          </a:p>
          <a:p>
            <a:pPr marL="742950" lvl="1" indent="-285750">
              <a:spcBef>
                <a:spcPts val="600"/>
              </a:spcBef>
              <a:spcAft>
                <a:spcPts val="600"/>
              </a:spcAft>
              <a:buFont typeface="Arial" panose="020B0604020202020204" pitchFamily="34" charset="0"/>
              <a:buChar char="•"/>
            </a:pPr>
            <a:r>
              <a:rPr lang="en-US" sz="1400" dirty="0"/>
              <a:t>Unemployment Insurance (UI)</a:t>
            </a:r>
          </a:p>
        </p:txBody>
      </p:sp>
      <p:sp>
        <p:nvSpPr>
          <p:cNvPr id="6" name="TextBox 5">
            <a:extLst>
              <a:ext uri="{FF2B5EF4-FFF2-40B4-BE49-F238E27FC236}">
                <a16:creationId xmlns:a16="http://schemas.microsoft.com/office/drawing/2014/main" id="{A042E8D3-DF7D-8331-7582-9AF6149A5166}"/>
              </a:ext>
            </a:extLst>
          </p:cNvPr>
          <p:cNvSpPr txBox="1"/>
          <p:nvPr/>
        </p:nvSpPr>
        <p:spPr>
          <a:xfrm>
            <a:off x="2171700" y="2049207"/>
            <a:ext cx="6880860" cy="677108"/>
          </a:xfrm>
          <a:prstGeom prst="rect">
            <a:avLst/>
          </a:prstGeom>
          <a:noFill/>
        </p:spPr>
        <p:txBody>
          <a:bodyPr wrap="square">
            <a:spAutoFit/>
          </a:bodyPr>
          <a:lstStyle/>
          <a:p>
            <a:pPr>
              <a:spcBef>
                <a:spcPts val="600"/>
              </a:spcBef>
              <a:spcAft>
                <a:spcPts val="600"/>
              </a:spcAft>
            </a:pPr>
            <a:r>
              <a:rPr lang="en-US" sz="1400" b="1" dirty="0"/>
              <a:t>Assistance is conditional on the recipient’s </a:t>
            </a:r>
            <a:r>
              <a:rPr lang="en-US" sz="1400" b="1" i="1" dirty="0"/>
              <a:t>income below the threshold</a:t>
            </a:r>
            <a:endParaRPr lang="en-US" sz="1400" b="1" dirty="0"/>
          </a:p>
          <a:p>
            <a:pPr marL="742950" lvl="1" indent="-285750">
              <a:spcBef>
                <a:spcPts val="600"/>
              </a:spcBef>
              <a:spcAft>
                <a:spcPts val="600"/>
              </a:spcAft>
              <a:buFont typeface="Arial" panose="020B0604020202020204" pitchFamily="34" charset="0"/>
              <a:buChar char="•"/>
            </a:pPr>
            <a:r>
              <a:rPr lang="en-US" sz="1400" dirty="0"/>
              <a:t>Earlier version of TANF (AFDC)</a:t>
            </a:r>
          </a:p>
        </p:txBody>
      </p:sp>
      <p:sp>
        <p:nvSpPr>
          <p:cNvPr id="7" name="TextBox 6">
            <a:extLst>
              <a:ext uri="{FF2B5EF4-FFF2-40B4-BE49-F238E27FC236}">
                <a16:creationId xmlns:a16="http://schemas.microsoft.com/office/drawing/2014/main" id="{5E90F551-8835-293B-FBC1-6609435A36C7}"/>
              </a:ext>
            </a:extLst>
          </p:cNvPr>
          <p:cNvSpPr txBox="1"/>
          <p:nvPr/>
        </p:nvSpPr>
        <p:spPr>
          <a:xfrm>
            <a:off x="2859405" y="3020514"/>
            <a:ext cx="6284595" cy="1631216"/>
          </a:xfrm>
          <a:prstGeom prst="rect">
            <a:avLst/>
          </a:prstGeom>
          <a:noFill/>
        </p:spPr>
        <p:txBody>
          <a:bodyPr wrap="square">
            <a:spAutoFit/>
          </a:bodyPr>
          <a:lstStyle/>
          <a:p>
            <a:pPr>
              <a:spcBef>
                <a:spcPts val="600"/>
              </a:spcBef>
              <a:spcAft>
                <a:spcPts val="600"/>
              </a:spcAft>
            </a:pPr>
            <a:r>
              <a:rPr lang="en-US" sz="1400" b="1" dirty="0"/>
              <a:t>Assistance is conditional on the recipient’s </a:t>
            </a:r>
            <a:r>
              <a:rPr lang="en-US" sz="1400" b="1" i="1" dirty="0"/>
              <a:t>income below the threshold and working</a:t>
            </a:r>
            <a:endParaRPr lang="en-US" sz="1400" b="1" dirty="0"/>
          </a:p>
          <a:p>
            <a:pPr marL="742950" lvl="1" indent="-285750">
              <a:spcBef>
                <a:spcPts val="600"/>
              </a:spcBef>
              <a:spcAft>
                <a:spcPts val="600"/>
              </a:spcAft>
              <a:buFont typeface="Arial" panose="020B0604020202020204" pitchFamily="34" charset="0"/>
              <a:buChar char="•"/>
            </a:pPr>
            <a:r>
              <a:rPr lang="en-US" sz="1400" dirty="0"/>
              <a:t>Temporary Assistance of Needy Families (TANF)</a:t>
            </a:r>
          </a:p>
          <a:p>
            <a:pPr marL="742950" lvl="1" indent="-285750">
              <a:spcBef>
                <a:spcPts val="600"/>
              </a:spcBef>
              <a:spcAft>
                <a:spcPts val="600"/>
              </a:spcAft>
              <a:buFont typeface="Arial" panose="020B0604020202020204" pitchFamily="34" charset="0"/>
              <a:buChar char="•"/>
            </a:pPr>
            <a:r>
              <a:rPr lang="en-US" sz="1400" dirty="0"/>
              <a:t>Earned Income Tax Credit (EITC)</a:t>
            </a:r>
          </a:p>
          <a:p>
            <a:pPr marL="742950" lvl="1" indent="-285750">
              <a:spcBef>
                <a:spcPts val="600"/>
              </a:spcBef>
              <a:spcAft>
                <a:spcPts val="600"/>
              </a:spcAft>
              <a:buFont typeface="Arial" panose="020B0604020202020204" pitchFamily="34" charset="0"/>
              <a:buChar char="•"/>
            </a:pPr>
            <a:r>
              <a:rPr lang="en-US" sz="1400" dirty="0"/>
              <a:t>Supplemental Nutrition Assistance Program (SNAP)</a:t>
            </a:r>
          </a:p>
        </p:txBody>
      </p:sp>
      <p:sp>
        <p:nvSpPr>
          <p:cNvPr id="2" name="Arrow: Right 1">
            <a:extLst>
              <a:ext uri="{FF2B5EF4-FFF2-40B4-BE49-F238E27FC236}">
                <a16:creationId xmlns:a16="http://schemas.microsoft.com/office/drawing/2014/main" id="{96A55CA3-5963-8EB5-93F3-FB3E2A7D75D7}"/>
              </a:ext>
            </a:extLst>
          </p:cNvPr>
          <p:cNvSpPr/>
          <p:nvPr/>
        </p:nvSpPr>
        <p:spPr>
          <a:xfrm>
            <a:off x="0" y="699065"/>
            <a:ext cx="1533525"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6A89FC7D-4F67-9EEA-63F4-180DC43D31C1}"/>
              </a:ext>
            </a:extLst>
          </p:cNvPr>
          <p:cNvSpPr/>
          <p:nvPr/>
        </p:nvSpPr>
        <p:spPr>
          <a:xfrm>
            <a:off x="0" y="1932462"/>
            <a:ext cx="2171700"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F5F02B8-CDF3-1744-BA4E-DE6C86A1312E}"/>
              </a:ext>
            </a:extLst>
          </p:cNvPr>
          <p:cNvSpPr/>
          <p:nvPr/>
        </p:nvSpPr>
        <p:spPr>
          <a:xfrm>
            <a:off x="-1" y="3380262"/>
            <a:ext cx="2943225" cy="984192"/>
          </a:xfrm>
          <a:prstGeom prst="rightArrow">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9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In-Kind Programs: SNAP</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3400931"/>
          </a:xfrm>
          <a:prstGeom prst="rect">
            <a:avLst/>
          </a:prstGeom>
          <a:noFill/>
        </p:spPr>
        <p:txBody>
          <a:bodyPr wrap="square">
            <a:spAutoFit/>
          </a:bodyPr>
          <a:lstStyle/>
          <a:p>
            <a:pPr>
              <a:spcBef>
                <a:spcPts val="1200"/>
              </a:spcBef>
              <a:spcAft>
                <a:spcPts val="600"/>
              </a:spcAft>
            </a:pPr>
            <a:r>
              <a:rPr lang="en-US" sz="1400" b="1" dirty="0"/>
              <a:t>SNAP: </a:t>
            </a:r>
            <a:r>
              <a:rPr lang="en-US" sz="1400" dirty="0"/>
              <a:t>Supplemental Nutrition Assistance Program </a:t>
            </a:r>
          </a:p>
          <a:p>
            <a:pPr marL="285750" indent="-285750">
              <a:spcBef>
                <a:spcPts val="1200"/>
              </a:spcBef>
              <a:spcAft>
                <a:spcPts val="600"/>
              </a:spcAft>
              <a:buFont typeface="Arial" panose="020B0604020202020204" pitchFamily="34" charset="0"/>
              <a:buChar char="•"/>
            </a:pPr>
            <a:r>
              <a:rPr lang="en-US" sz="1400" dirty="0"/>
              <a:t>First introduced in 1964, as the Food Stamps Program. The main objective was to assist individuals to buy food. </a:t>
            </a:r>
          </a:p>
          <a:p>
            <a:pPr marL="285750" indent="-285750">
              <a:spcBef>
                <a:spcPts val="1200"/>
              </a:spcBef>
              <a:spcAft>
                <a:spcPts val="600"/>
              </a:spcAft>
              <a:buFont typeface="Arial" panose="020B0604020202020204" pitchFamily="34" charset="0"/>
              <a:buChar char="•"/>
            </a:pPr>
            <a:r>
              <a:rPr lang="en-US" sz="1400" b="1" dirty="0"/>
              <a:t>Means-tested:</a:t>
            </a:r>
            <a:r>
              <a:rPr lang="en-US" sz="1400" dirty="0"/>
              <a:t> eligibility and benefits depend on the level of income. </a:t>
            </a:r>
            <a:r>
              <a:rPr lang="en-US" sz="1400" b="1" dirty="0"/>
              <a:t>In-kind</a:t>
            </a:r>
            <a:r>
              <a:rPr lang="en-US" sz="1400" dirty="0"/>
              <a:t>: stamps are coupons for food, not money. </a:t>
            </a:r>
            <a:endParaRPr lang="en-US" sz="1400" b="1" dirty="0"/>
          </a:p>
          <a:p>
            <a:pPr marL="285750" indent="-285750">
              <a:spcBef>
                <a:spcPts val="1200"/>
              </a:spcBef>
              <a:spcAft>
                <a:spcPts val="600"/>
              </a:spcAft>
              <a:buFont typeface="Arial" panose="020B0604020202020204" pitchFamily="34" charset="0"/>
              <a:buChar char="•"/>
            </a:pPr>
            <a:r>
              <a:rPr lang="en-US" sz="1400" dirty="0"/>
              <a:t>2008 reform changed the name to SNAP to counter the stigma associated with the previous name. </a:t>
            </a:r>
          </a:p>
          <a:p>
            <a:pPr marL="285750" indent="-285750">
              <a:spcBef>
                <a:spcPts val="1200"/>
              </a:spcBef>
              <a:spcAft>
                <a:spcPts val="600"/>
              </a:spcAft>
              <a:buFont typeface="Arial" panose="020B0604020202020204" pitchFamily="34" charset="0"/>
              <a:buChar char="•"/>
            </a:pPr>
            <a:r>
              <a:rPr lang="en-US" sz="1400" dirty="0"/>
              <a:t>Currently is operated through </a:t>
            </a:r>
            <a:r>
              <a:rPr lang="en-US" sz="1400" b="1" dirty="0"/>
              <a:t>benefit cards</a:t>
            </a:r>
            <a:r>
              <a:rPr lang="en-US" sz="1400" dirty="0"/>
              <a:t> (instead of coupons/stamps).</a:t>
            </a:r>
          </a:p>
          <a:p>
            <a:pPr marL="285750" indent="-285750">
              <a:spcBef>
                <a:spcPts val="1200"/>
              </a:spcBef>
              <a:spcAft>
                <a:spcPts val="600"/>
              </a:spcAft>
              <a:buFont typeface="Arial" panose="020B0604020202020204" pitchFamily="34" charset="0"/>
              <a:buChar char="•"/>
            </a:pPr>
            <a:r>
              <a:rPr lang="en-US" sz="1400" b="1" dirty="0"/>
              <a:t>Labor requirement: </a:t>
            </a:r>
            <a:r>
              <a:rPr lang="en-US" sz="1400" dirty="0"/>
              <a:t>working-age adults without children cannot receive SNAP benefits for more than </a:t>
            </a:r>
            <a:r>
              <a:rPr lang="en-US" sz="1400" u="sng" dirty="0"/>
              <a:t>3 months in a 36-month period if they have not worked 20 hours a week</a:t>
            </a:r>
            <a:r>
              <a:rPr lang="en-US" sz="1400" dirty="0"/>
              <a:t>, completed a job training program, or participated in a workfare program. </a:t>
            </a:r>
          </a:p>
        </p:txBody>
      </p:sp>
    </p:spTree>
    <p:extLst>
      <p:ext uri="{BB962C8B-B14F-4D97-AF65-F5344CB8AC3E}">
        <p14:creationId xmlns:p14="http://schemas.microsoft.com/office/powerpoint/2010/main" val="3680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Programs: TANF</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663739" cy="2308324"/>
          </a:xfrm>
          <a:prstGeom prst="rect">
            <a:avLst/>
          </a:prstGeom>
          <a:noFill/>
        </p:spPr>
        <p:txBody>
          <a:bodyPr wrap="square">
            <a:spAutoFit/>
          </a:bodyPr>
          <a:lstStyle/>
          <a:p>
            <a:pPr>
              <a:spcBef>
                <a:spcPts val="1200"/>
              </a:spcBef>
              <a:spcAft>
                <a:spcPts val="600"/>
              </a:spcAft>
            </a:pPr>
            <a:r>
              <a:rPr lang="en-US" sz="1400" b="1" dirty="0"/>
              <a:t>TANF: </a:t>
            </a:r>
            <a:r>
              <a:rPr lang="en-US" sz="1400" dirty="0"/>
              <a:t>Temporary Assistance for Needy Families. </a:t>
            </a:r>
          </a:p>
          <a:p>
            <a:pPr marL="285750" indent="-285750">
              <a:spcBef>
                <a:spcPts val="1200"/>
              </a:spcBef>
              <a:spcAft>
                <a:spcPts val="600"/>
              </a:spcAft>
              <a:buFont typeface="Arial" panose="020B0604020202020204" pitchFamily="34" charset="0"/>
              <a:buChar char="•"/>
            </a:pPr>
            <a:r>
              <a:rPr lang="en-US" sz="1400" dirty="0"/>
              <a:t>Provides assistance to low-income families with children in which one biological parent is absent. </a:t>
            </a:r>
          </a:p>
          <a:p>
            <a:pPr marL="285750" indent="-285750">
              <a:spcBef>
                <a:spcPts val="1200"/>
              </a:spcBef>
              <a:spcAft>
                <a:spcPts val="600"/>
              </a:spcAft>
              <a:buFont typeface="Arial" panose="020B0604020202020204" pitchFamily="34" charset="0"/>
              <a:buChar char="•"/>
            </a:pPr>
            <a:r>
              <a:rPr lang="en-US" sz="1400" b="1" dirty="0"/>
              <a:t>Means-tested: </a:t>
            </a:r>
            <a:r>
              <a:rPr lang="en-US" sz="1400" dirty="0"/>
              <a:t>income determines eligibility. </a:t>
            </a:r>
            <a:endParaRPr lang="en-US" sz="1400" b="1" dirty="0"/>
          </a:p>
          <a:p>
            <a:pPr marL="285750" indent="-285750">
              <a:spcBef>
                <a:spcPts val="1200"/>
              </a:spcBef>
              <a:spcAft>
                <a:spcPts val="600"/>
              </a:spcAft>
              <a:buFont typeface="Arial" panose="020B0604020202020204" pitchFamily="34" charset="0"/>
              <a:buChar char="•"/>
            </a:pPr>
            <a:r>
              <a:rPr lang="en-US" sz="1400" b="1" dirty="0"/>
              <a:t>Time limits: </a:t>
            </a:r>
            <a:r>
              <a:rPr lang="en-US" sz="1400" dirty="0"/>
              <a:t>individuals cannot receive benefits for more than 60 months (5 years). </a:t>
            </a:r>
          </a:p>
          <a:p>
            <a:pPr marL="285750" indent="-285750">
              <a:spcBef>
                <a:spcPts val="1200"/>
              </a:spcBef>
              <a:spcAft>
                <a:spcPts val="600"/>
              </a:spcAft>
              <a:buFont typeface="Arial" panose="020B0604020202020204" pitchFamily="34" charset="0"/>
              <a:buChar char="•"/>
            </a:pPr>
            <a:r>
              <a:rPr lang="en-US" sz="1400" b="1" dirty="0"/>
              <a:t>Work requirement: </a:t>
            </a:r>
            <a:r>
              <a:rPr lang="en-US" sz="1400" dirty="0"/>
              <a:t>recipients should be active in the labor force at most 2 years after enrollment (i.e. they cannot remain outside the labor market). </a:t>
            </a:r>
          </a:p>
        </p:txBody>
      </p:sp>
    </p:spTree>
    <p:extLst>
      <p:ext uri="{BB962C8B-B14F-4D97-AF65-F5344CB8AC3E}">
        <p14:creationId xmlns:p14="http://schemas.microsoft.com/office/powerpoint/2010/main" val="400329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In-Kind Programs: Medicaid</a:t>
            </a:r>
          </a:p>
        </p:txBody>
      </p:sp>
      <p:sp>
        <p:nvSpPr>
          <p:cNvPr id="7" name="TextBox 6">
            <a:extLst>
              <a:ext uri="{FF2B5EF4-FFF2-40B4-BE49-F238E27FC236}">
                <a16:creationId xmlns:a16="http://schemas.microsoft.com/office/drawing/2014/main" id="{4F06B4D5-32E6-7537-3380-E0DD9723F4BD}"/>
              </a:ext>
            </a:extLst>
          </p:cNvPr>
          <p:cNvSpPr txBox="1"/>
          <p:nvPr/>
        </p:nvSpPr>
        <p:spPr>
          <a:xfrm>
            <a:off x="240130" y="871284"/>
            <a:ext cx="8837195"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Established in 1966, this program provides medical assistance to the poor. Special attention is given to poor children, the population with disabilities, and the elderly. </a:t>
            </a:r>
          </a:p>
          <a:p>
            <a:pPr marL="285750" indent="-285750">
              <a:spcBef>
                <a:spcPts val="1200"/>
              </a:spcBef>
              <a:spcAft>
                <a:spcPts val="600"/>
              </a:spcAft>
              <a:buFont typeface="Arial" panose="020B0604020202020204" pitchFamily="34" charset="0"/>
              <a:buChar char="•"/>
            </a:pPr>
            <a:r>
              <a:rPr lang="en-US" sz="1400" b="1" dirty="0"/>
              <a:t>Means-tested:</a:t>
            </a:r>
            <a:r>
              <a:rPr lang="en-US" sz="1400" dirty="0"/>
              <a:t> eligibility is determined by an income threshold: if your income is above, you are not eligible. </a:t>
            </a:r>
            <a:r>
              <a:rPr lang="en-US" sz="1400" b="1" dirty="0"/>
              <a:t>In-kind: </a:t>
            </a:r>
            <a:r>
              <a:rPr lang="en-US" sz="1400" dirty="0"/>
              <a:t>medical services are not fungible. </a:t>
            </a:r>
          </a:p>
          <a:p>
            <a:pPr marL="285750" indent="-285750">
              <a:spcBef>
                <a:spcPts val="1200"/>
              </a:spcBef>
              <a:spcAft>
                <a:spcPts val="600"/>
              </a:spcAft>
              <a:buFont typeface="Arial" panose="020B0604020202020204" pitchFamily="34" charset="0"/>
              <a:buChar char="•"/>
            </a:pPr>
            <a:r>
              <a:rPr lang="en-US" sz="1400" dirty="0"/>
              <a:t>Medicaid provides a nice example to analyze the effects of in-kind transfers on labor supply. </a:t>
            </a:r>
          </a:p>
          <a:p>
            <a:pPr marL="285750" indent="-285750">
              <a:spcBef>
                <a:spcPts val="1200"/>
              </a:spcBef>
              <a:spcAft>
                <a:spcPts val="600"/>
              </a:spcAft>
              <a:buFont typeface="Arial" panose="020B0604020202020204" pitchFamily="34" charset="0"/>
              <a:buChar char="•"/>
            </a:pPr>
            <a:r>
              <a:rPr lang="en-US" sz="1400" dirty="0"/>
              <a:t>Medical services are expensive. Not having insurance and facing an accident could bankrupt households. </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you have two job offers. One has medical insurance, while the other one does not. Which income level would leave you indifferent between the two? (We will examine this deeply later on). </a:t>
            </a:r>
          </a:p>
          <a:p>
            <a:pPr marL="285750" indent="-285750">
              <a:spcBef>
                <a:spcPts val="1200"/>
              </a:spcBef>
              <a:spcAft>
                <a:spcPts val="600"/>
              </a:spcAft>
              <a:buFont typeface="Arial" panose="020B0604020202020204" pitchFamily="34" charset="0"/>
              <a:buChar char="•"/>
            </a:pPr>
            <a:r>
              <a:rPr lang="en-US" sz="1400" dirty="0"/>
              <a:t>In general, for you to be indifferent the wage of the job without insurance should be large enough to cover your medical bill. Since medical services are expensive, this creates the so-called “benefit-cliff”. </a:t>
            </a:r>
          </a:p>
        </p:txBody>
      </p:sp>
    </p:spTree>
    <p:extLst>
      <p:ext uri="{BB962C8B-B14F-4D97-AF65-F5344CB8AC3E}">
        <p14:creationId xmlns:p14="http://schemas.microsoft.com/office/powerpoint/2010/main" val="164422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569660"/>
          </a:xfrm>
          <a:prstGeom prst="rect">
            <a:avLst/>
          </a:prstGeom>
          <a:noFill/>
        </p:spPr>
        <p:txBody>
          <a:bodyPr wrap="square" rtlCol="0">
            <a:spAutoFit/>
          </a:bodyPr>
          <a:lstStyle/>
          <a:p>
            <a:pPr algn="just"/>
            <a:r>
              <a:rPr lang="en-US" sz="1600" b="1" dirty="0"/>
              <a:t>Stylized Facts Around Poverty</a:t>
            </a:r>
          </a:p>
          <a:p>
            <a:pPr algn="just"/>
            <a:endParaRPr lang="en-US" sz="1600" b="1" dirty="0"/>
          </a:p>
          <a:p>
            <a:pPr marL="285750" indent="-285750" algn="just">
              <a:buFont typeface="Arial" panose="020B0604020202020204" pitchFamily="34" charset="0"/>
              <a:buChar char="•"/>
            </a:pPr>
            <a:r>
              <a:rPr lang="en-US" sz="1600" dirty="0"/>
              <a:t>Poverty, Income Inequality and Economic well-being</a:t>
            </a:r>
          </a:p>
          <a:p>
            <a:pPr marL="285750" indent="-285750" algn="just">
              <a:buFont typeface="Arial" panose="020B0604020202020204" pitchFamily="34" charset="0"/>
              <a:buChar char="•"/>
            </a:pPr>
            <a:r>
              <a:rPr lang="en-US" sz="1600" dirty="0"/>
              <a:t>Poverty line and some limitations</a:t>
            </a:r>
          </a:p>
          <a:p>
            <a:pPr marL="285750" indent="-285750" algn="just">
              <a:buFont typeface="Arial" panose="020B0604020202020204" pitchFamily="34" charset="0"/>
              <a:buChar char="•"/>
            </a:pPr>
            <a:r>
              <a:rPr lang="en-US" sz="1600" dirty="0"/>
              <a:t>Rationale for Welfare Programs</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Welfare Policy in the United States</a:t>
            </a:r>
          </a:p>
          <a:p>
            <a:pPr marL="285750" indent="-285750" algn="just">
              <a:buFont typeface="Arial" panose="020B0604020202020204" pitchFamily="34" charset="0"/>
              <a:buChar char="•"/>
            </a:pPr>
            <a:r>
              <a:rPr lang="en-US" sz="1600" dirty="0"/>
              <a:t>Types of policies and benefits</a:t>
            </a:r>
          </a:p>
          <a:p>
            <a:pPr marL="285750" indent="-285750" algn="just">
              <a:buFont typeface="Arial" panose="020B0604020202020204" pitchFamily="34" charset="0"/>
              <a:buChar char="•"/>
            </a:pPr>
            <a:r>
              <a:rPr lang="en-US" sz="1600" dirty="0"/>
              <a:t>Main Welfare Programs in the US</a:t>
            </a:r>
          </a:p>
          <a:p>
            <a:pPr marL="285750" indent="-285750" algn="just">
              <a:buFont typeface="Arial" panose="020B0604020202020204" pitchFamily="34" charset="0"/>
              <a:buChar char="•"/>
            </a:pPr>
            <a:r>
              <a:rPr lang="en-US" sz="1600" dirty="0"/>
              <a:t>Economic Theory of Welfare Programs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Benefit Cliffs</a:t>
            </a:r>
          </a:p>
        </p:txBody>
      </p:sp>
      <p:sp>
        <p:nvSpPr>
          <p:cNvPr id="7" name="TextBox 6">
            <a:extLst>
              <a:ext uri="{FF2B5EF4-FFF2-40B4-BE49-F238E27FC236}">
                <a16:creationId xmlns:a16="http://schemas.microsoft.com/office/drawing/2014/main" id="{4F06B4D5-32E6-7537-3380-E0DD9723F4BD}"/>
              </a:ext>
            </a:extLst>
          </p:cNvPr>
          <p:cNvSpPr txBox="1"/>
          <p:nvPr/>
        </p:nvSpPr>
        <p:spPr>
          <a:xfrm>
            <a:off x="105520" y="721763"/>
            <a:ext cx="4782661" cy="381642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basic intuition behind the cliff is that the market value of some government benefits is large relative to the beneficiary’s income. </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a program that provides benefits for $10K for all people above the poverty line.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Each extra hour worked derives in additional income until you reach the poverty line. </a:t>
            </a:r>
          </a:p>
          <a:p>
            <a:pPr marL="285750" indent="-285750">
              <a:spcBef>
                <a:spcPts val="1200"/>
              </a:spcBef>
              <a:spcAft>
                <a:spcPts val="600"/>
              </a:spcAft>
              <a:buFont typeface="Arial" panose="020B0604020202020204" pitchFamily="34" charset="0"/>
              <a:buChar char="•"/>
            </a:pPr>
            <a:r>
              <a:rPr lang="en-US" sz="1400" dirty="0"/>
              <a:t>After this threshold, the benefit of working an extra hour might not compensate for losing the $10K in benefits. </a:t>
            </a:r>
          </a:p>
          <a:p>
            <a:pPr marL="285750" indent="-285750">
              <a:spcBef>
                <a:spcPts val="1200"/>
              </a:spcBef>
              <a:spcAft>
                <a:spcPts val="600"/>
              </a:spcAft>
              <a:buFont typeface="Arial" panose="020B0604020202020204" pitchFamily="34" charset="0"/>
              <a:buChar char="•"/>
            </a:pPr>
            <a:r>
              <a:rPr lang="en-US" sz="1400" dirty="0"/>
              <a:t>How can we deal with these incentives? Let’s see one way to “smooth” these adverse effects. </a:t>
            </a:r>
          </a:p>
        </p:txBody>
      </p:sp>
      <p:grpSp>
        <p:nvGrpSpPr>
          <p:cNvPr id="2" name="Group 1">
            <a:extLst>
              <a:ext uri="{FF2B5EF4-FFF2-40B4-BE49-F238E27FC236}">
                <a16:creationId xmlns:a16="http://schemas.microsoft.com/office/drawing/2014/main" id="{3B6765D9-CE5F-F60F-3FE2-D32BDEDCD74B}"/>
              </a:ext>
            </a:extLst>
          </p:cNvPr>
          <p:cNvGrpSpPr/>
          <p:nvPr/>
        </p:nvGrpSpPr>
        <p:grpSpPr>
          <a:xfrm>
            <a:off x="4337056" y="819133"/>
            <a:ext cx="4868040" cy="3599733"/>
            <a:chOff x="4275959" y="819133"/>
            <a:chExt cx="4868040" cy="3599733"/>
          </a:xfrm>
        </p:grpSpPr>
        <p:cxnSp>
          <p:nvCxnSpPr>
            <p:cNvPr id="4" name="Straight Arrow Connector 3">
              <a:extLst>
                <a:ext uri="{FF2B5EF4-FFF2-40B4-BE49-F238E27FC236}">
                  <a16:creationId xmlns:a16="http://schemas.microsoft.com/office/drawing/2014/main" id="{83541A1B-B8C0-ABC9-4782-34446B7736BB}"/>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9EC7EE87-FB5F-355B-D806-08A9EE497C44}"/>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1AC0017A-1C60-E2DD-4036-B9802665F7F5}"/>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3EEA055-F6A3-2DFA-A572-BCD9BEF9310B}"/>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ACAC329F-61C6-1B35-4812-53AA2BD9A182}"/>
                </a:ext>
              </a:extLst>
            </p:cNvPr>
            <p:cNvGrpSpPr/>
            <p:nvPr/>
          </p:nvGrpSpPr>
          <p:grpSpPr>
            <a:xfrm>
              <a:off x="4275959" y="819133"/>
              <a:ext cx="4806944" cy="3387179"/>
              <a:chOff x="4275959" y="819133"/>
              <a:chExt cx="4806944" cy="3387179"/>
            </a:xfrm>
          </p:grpSpPr>
          <p:cxnSp>
            <p:nvCxnSpPr>
              <p:cNvPr id="15" name="Straight Connector 14">
                <a:extLst>
                  <a:ext uri="{FF2B5EF4-FFF2-40B4-BE49-F238E27FC236}">
                    <a16:creationId xmlns:a16="http://schemas.microsoft.com/office/drawing/2014/main" id="{5DA31294-37C8-CB8C-7445-F3BFD6D1CCA2}"/>
                  </a:ext>
                </a:extLst>
              </p:cNvPr>
              <p:cNvCxnSpPr>
                <a:cxnSpLocks/>
              </p:cNvCxnSpPr>
              <p:nvPr/>
            </p:nvCxnSpPr>
            <p:spPr>
              <a:xfrm flipH="1">
                <a:off x="5186255" y="2915907"/>
                <a:ext cx="3265136" cy="0"/>
              </a:xfrm>
              <a:prstGeom prst="line">
                <a:avLst/>
              </a:prstGeom>
              <a:ln w="28575">
                <a:solidFill>
                  <a:srgbClr val="690304"/>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1949C05-6FAA-8D3B-6FAC-798F0842BC47}"/>
                  </a:ext>
                </a:extLst>
              </p:cNvPr>
              <p:cNvCxnSpPr>
                <a:cxnSpLocks/>
              </p:cNvCxnSpPr>
              <p:nvPr/>
            </p:nvCxnSpPr>
            <p:spPr>
              <a:xfrm flipV="1">
                <a:off x="7329928" y="2208442"/>
                <a:ext cx="0" cy="199787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B73E86-E49A-87B3-D96C-9C8A51C4DA6A}"/>
                  </a:ext>
                </a:extLst>
              </p:cNvPr>
              <p:cNvGrpSpPr/>
              <p:nvPr/>
            </p:nvGrpSpPr>
            <p:grpSpPr>
              <a:xfrm>
                <a:off x="4275959" y="819133"/>
                <a:ext cx="4806944" cy="3358915"/>
                <a:chOff x="4275959" y="819133"/>
                <a:chExt cx="4806944" cy="3358915"/>
              </a:xfrm>
            </p:grpSpPr>
            <p:grpSp>
              <p:nvGrpSpPr>
                <p:cNvPr id="19" name="Group 18">
                  <a:extLst>
                    <a:ext uri="{FF2B5EF4-FFF2-40B4-BE49-F238E27FC236}">
                      <a16:creationId xmlns:a16="http://schemas.microsoft.com/office/drawing/2014/main" id="{47455F05-3958-8D69-4167-E6587AF16023}"/>
                    </a:ext>
                  </a:extLst>
                </p:cNvPr>
                <p:cNvGrpSpPr/>
                <p:nvPr/>
              </p:nvGrpSpPr>
              <p:grpSpPr>
                <a:xfrm>
                  <a:off x="4275959" y="1355123"/>
                  <a:ext cx="4806944" cy="2822925"/>
                  <a:chOff x="2418284" y="1051796"/>
                  <a:chExt cx="6771911" cy="3325107"/>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8C0EC9-74B7-272F-6E93-8DCB66913E72}"/>
                          </a:ext>
                        </a:extLst>
                      </p:cNvPr>
                      <p:cNvSpPr txBox="1"/>
                      <p:nvPr/>
                    </p:nvSpPr>
                    <p:spPr>
                      <a:xfrm>
                        <a:off x="7904631" y="1850245"/>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𝐸𝑎𝑟𝑛𝑖𝑛𝑔𝑠</m:t>
                              </m:r>
                            </m:oMath>
                          </m:oMathPara>
                        </a14:m>
                        <a:endParaRPr lang="en-US" sz="1400" dirty="0">
                          <a:solidFill>
                            <a:schemeClr val="tx1"/>
                          </a:solidFill>
                        </a:endParaRPr>
                      </a:p>
                    </p:txBody>
                  </p:sp>
                </mc:Choice>
                <mc:Fallback xmlns="">
                  <p:sp>
                    <p:nvSpPr>
                      <p:cNvPr id="28" name="TextBox 27">
                        <a:extLst>
                          <a:ext uri="{FF2B5EF4-FFF2-40B4-BE49-F238E27FC236}">
                            <a16:creationId xmlns:a16="http://schemas.microsoft.com/office/drawing/2014/main" id="{248C0EC9-74B7-272F-6E93-8DCB66913E72}"/>
                          </a:ext>
                        </a:extLst>
                      </p:cNvPr>
                      <p:cNvSpPr txBox="1">
                        <a:spLocks noRot="1" noChangeAspect="1" noMove="1" noResize="1" noEditPoints="1" noAdjustHandles="1" noChangeArrowheads="1" noChangeShapeType="1" noTextEdit="1"/>
                      </p:cNvSpPr>
                      <p:nvPr/>
                    </p:nvSpPr>
                    <p:spPr>
                      <a:xfrm>
                        <a:off x="7904631" y="1850245"/>
                        <a:ext cx="996156" cy="362529"/>
                      </a:xfrm>
                      <a:prstGeom prst="rect">
                        <a:avLst/>
                      </a:prstGeom>
                      <a:blipFill>
                        <a:blip r:embed="rId5"/>
                        <a:stretch>
                          <a:fillRect r="-30172" b="-7843"/>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400C26AA-1B1B-8932-2429-AC2E38ACA2B1}"/>
                      </a:ext>
                    </a:extLst>
                  </p:cNvPr>
                  <p:cNvCxnSpPr>
                    <a:cxnSpLocks/>
                  </p:cNvCxnSpPr>
                  <p:nvPr/>
                </p:nvCxnSpPr>
                <p:spPr>
                  <a:xfrm flipV="1">
                    <a:off x="3700688" y="2820797"/>
                    <a:ext cx="3143777" cy="1556106"/>
                  </a:xfrm>
                  <a:prstGeom prst="line">
                    <a:avLst/>
                  </a:prstGeom>
                  <a:ln>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7E714FF-B998-9AEE-ACBB-CD7127CD2B63}"/>
                          </a:ext>
                        </a:extLst>
                      </p:cNvPr>
                      <p:cNvSpPr txBox="1"/>
                      <p:nvPr/>
                    </p:nvSpPr>
                    <p:spPr>
                      <a:xfrm>
                        <a:off x="6334081" y="1051796"/>
                        <a:ext cx="2856114"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𝐸𝑎𝑟𝑛𝑖𝑛𝑔𝑠</m:t>
                              </m:r>
                              <m:r>
                                <a:rPr lang="en-US" sz="1400" b="0" i="1" smtClean="0">
                                  <a:solidFill>
                                    <a:schemeClr val="tx1"/>
                                  </a:solidFill>
                                  <a:latin typeface="Cambria Math" panose="02040503050406030204" pitchFamily="18" charset="0"/>
                                  <a:cs typeface="Times New Roman" panose="02020603050405020304" pitchFamily="18" charset="0"/>
                                </a:rPr>
                                <m:t>+</m:t>
                              </m:r>
                              <m:r>
                                <a:rPr lang="en-US" sz="1400" b="0" i="1" smtClean="0">
                                  <a:solidFill>
                                    <a:schemeClr val="tx1"/>
                                  </a:solidFill>
                                  <a:latin typeface="Cambria Math" panose="02040503050406030204" pitchFamily="18" charset="0"/>
                                  <a:cs typeface="Times New Roman" panose="02020603050405020304" pitchFamily="18" charset="0"/>
                                </a:rPr>
                                <m:t>𝐵𝑒𝑛𝑒𝑓𝑖𝑡𝑠</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57E714FF-B998-9AEE-ACBB-CD7127CD2B63}"/>
                          </a:ext>
                        </a:extLst>
                      </p:cNvPr>
                      <p:cNvSpPr txBox="1">
                        <a:spLocks noRot="1" noChangeAspect="1" noMove="1" noResize="1" noEditPoints="1" noAdjustHandles="1" noChangeArrowheads="1" noChangeShapeType="1" noTextEdit="1"/>
                      </p:cNvSpPr>
                      <p:nvPr/>
                    </p:nvSpPr>
                    <p:spPr>
                      <a:xfrm>
                        <a:off x="6334081" y="1051796"/>
                        <a:ext cx="2856114" cy="362529"/>
                      </a:xfrm>
                      <a:prstGeom prst="rect">
                        <a:avLst/>
                      </a:prstGeom>
                      <a:blipFill>
                        <a:blip r:embed="rId6"/>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8F78351-84F0-EA7B-4CD1-AF3FCE37FF52}"/>
                          </a:ext>
                        </a:extLst>
                      </p:cNvPr>
                      <p:cNvSpPr txBox="1"/>
                      <p:nvPr/>
                    </p:nvSpPr>
                    <p:spPr>
                      <a:xfrm>
                        <a:off x="7350455" y="2837110"/>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690304"/>
                                  </a:solidFill>
                                  <a:latin typeface="Cambria Math" panose="02040503050406030204" pitchFamily="18" charset="0"/>
                                  <a:cs typeface="Times New Roman" panose="02020603050405020304" pitchFamily="18" charset="0"/>
                                </a:rPr>
                                <m:t>𝑷𝒐𝒗𝒆𝒓𝒕𝒚</m:t>
                              </m:r>
                              <m:r>
                                <a:rPr lang="en-US" sz="1400" b="1" i="1" smtClean="0">
                                  <a:solidFill>
                                    <a:srgbClr val="690304"/>
                                  </a:solidFill>
                                  <a:latin typeface="Cambria Math" panose="02040503050406030204" pitchFamily="18" charset="0"/>
                                  <a:cs typeface="Times New Roman" panose="02020603050405020304" pitchFamily="18" charset="0"/>
                                </a:rPr>
                                <m:t> </m:t>
                              </m:r>
                              <m:r>
                                <a:rPr lang="en-US" sz="1400" b="1" i="1" smtClean="0">
                                  <a:solidFill>
                                    <a:srgbClr val="690304"/>
                                  </a:solidFill>
                                  <a:latin typeface="Cambria Math" panose="02040503050406030204" pitchFamily="18" charset="0"/>
                                  <a:cs typeface="Times New Roman" panose="02020603050405020304" pitchFamily="18" charset="0"/>
                                </a:rPr>
                                <m:t>𝑳𝒊𝒏𝒆</m:t>
                              </m:r>
                            </m:oMath>
                          </m:oMathPara>
                        </a14:m>
                        <a:endParaRPr lang="en-US" sz="1400" b="1" dirty="0">
                          <a:solidFill>
                            <a:srgbClr val="690304"/>
                          </a:solidFill>
                        </a:endParaRPr>
                      </a:p>
                    </p:txBody>
                  </p:sp>
                </mc:Choice>
                <mc:Fallback xmlns="">
                  <p:sp>
                    <p:nvSpPr>
                      <p:cNvPr id="35" name="TextBox 34">
                        <a:extLst>
                          <a:ext uri="{FF2B5EF4-FFF2-40B4-BE49-F238E27FC236}">
                            <a16:creationId xmlns:a16="http://schemas.microsoft.com/office/drawing/2014/main" id="{08F78351-84F0-EA7B-4CD1-AF3FCE37FF52}"/>
                          </a:ext>
                        </a:extLst>
                      </p:cNvPr>
                      <p:cNvSpPr txBox="1">
                        <a:spLocks noRot="1" noChangeAspect="1" noMove="1" noResize="1" noEditPoints="1" noAdjustHandles="1" noChangeArrowheads="1" noChangeShapeType="1" noTextEdit="1"/>
                      </p:cNvSpPr>
                      <p:nvPr/>
                    </p:nvSpPr>
                    <p:spPr>
                      <a:xfrm>
                        <a:off x="7350455" y="2837110"/>
                        <a:ext cx="996156" cy="362529"/>
                      </a:xfrm>
                      <a:prstGeom prst="rect">
                        <a:avLst/>
                      </a:prstGeom>
                      <a:blipFill>
                        <a:blip r:embed="rId7"/>
                        <a:stretch>
                          <a:fillRect r="-80172" b="-8000"/>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9D9F7982-B50A-5C5A-18F7-CA44DF09EB83}"/>
                      </a:ext>
                    </a:extLst>
                  </p:cNvPr>
                  <p:cNvCxnSpPr>
                    <a:cxnSpLocks/>
                  </p:cNvCxnSpPr>
                  <p:nvPr/>
                </p:nvCxnSpPr>
                <p:spPr>
                  <a:xfrm flipV="1">
                    <a:off x="3754495" y="2027081"/>
                    <a:ext cx="2952200" cy="146128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AC447A2-8C66-ABC8-7648-FC3F6E73D37A}"/>
                          </a:ext>
                        </a:extLst>
                      </p:cNvPr>
                      <p:cNvSpPr txBox="1"/>
                      <p:nvPr/>
                    </p:nvSpPr>
                    <p:spPr>
                      <a:xfrm>
                        <a:off x="2418284" y="3526314"/>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1" i="1" smtClean="0">
                                  <a:solidFill>
                                    <a:srgbClr val="0070C0"/>
                                  </a:solidFill>
                                  <a:latin typeface="Cambria Math" panose="02040503050406030204" pitchFamily="18" charset="0"/>
                                  <a:cs typeface="Times New Roman" panose="02020603050405020304" pitchFamily="18" charset="0"/>
                                </a:rPr>
                                <m:t>𝑩𝒆𝒏𝒆𝒇𝒊𝒕𝒔</m:t>
                              </m:r>
                            </m:oMath>
                          </m:oMathPara>
                        </a14:m>
                        <a:endParaRPr lang="en-US" sz="1400" b="1" dirty="0">
                          <a:solidFill>
                            <a:srgbClr val="0070C0"/>
                          </a:solidFill>
                        </a:endParaRPr>
                      </a:p>
                    </p:txBody>
                  </p:sp>
                </mc:Choice>
                <mc:Fallback xmlns="">
                  <p:sp>
                    <p:nvSpPr>
                      <p:cNvPr id="40" name="TextBox 39">
                        <a:extLst>
                          <a:ext uri="{FF2B5EF4-FFF2-40B4-BE49-F238E27FC236}">
                            <a16:creationId xmlns:a16="http://schemas.microsoft.com/office/drawing/2014/main" id="{4AC447A2-8C66-ABC8-7648-FC3F6E73D37A}"/>
                          </a:ext>
                        </a:extLst>
                      </p:cNvPr>
                      <p:cNvSpPr txBox="1">
                        <a:spLocks noRot="1" noChangeAspect="1" noMove="1" noResize="1" noEditPoints="1" noAdjustHandles="1" noChangeArrowheads="1" noChangeShapeType="1" noTextEdit="1"/>
                      </p:cNvSpPr>
                      <p:nvPr/>
                    </p:nvSpPr>
                    <p:spPr>
                      <a:xfrm>
                        <a:off x="2418284" y="3526314"/>
                        <a:ext cx="996156" cy="362529"/>
                      </a:xfrm>
                      <a:prstGeom prst="rect">
                        <a:avLst/>
                      </a:prstGeom>
                      <a:blipFill>
                        <a:blip r:embed="rId8"/>
                        <a:stretch>
                          <a:fillRect r="-33621" b="-10000"/>
                        </a:stretch>
                      </a:blipFill>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50E25D2D-4D11-5067-F608-0BCC9A61F7A9}"/>
                      </a:ext>
                    </a:extLst>
                  </p:cNvPr>
                  <p:cNvCxnSpPr>
                    <a:cxnSpLocks/>
                  </p:cNvCxnSpPr>
                  <p:nvPr/>
                </p:nvCxnSpPr>
                <p:spPr>
                  <a:xfrm flipV="1">
                    <a:off x="6742834" y="1436558"/>
                    <a:ext cx="1140334" cy="564442"/>
                  </a:xfrm>
                  <a:prstGeom prst="line">
                    <a:avLst/>
                  </a:prstGeom>
                  <a:ln>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10A3468-BA02-DA78-7758-F42C12FD6DC1}"/>
                      </a:ext>
                    </a:extLst>
                  </p:cNvPr>
                  <p:cNvCxnSpPr>
                    <a:cxnSpLocks/>
                  </p:cNvCxnSpPr>
                  <p:nvPr/>
                </p:nvCxnSpPr>
                <p:spPr>
                  <a:xfrm flipV="1">
                    <a:off x="6758673" y="2142433"/>
                    <a:ext cx="1461809" cy="723566"/>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41805CA-2B19-64C1-F7D2-8A729EDF2898}"/>
                          </a:ext>
                        </a:extLst>
                      </p:cNvPr>
                      <p:cNvSpPr txBox="1"/>
                      <p:nvPr/>
                    </p:nvSpPr>
                    <p:spPr>
                      <a:xfrm>
                        <a:off x="6874868" y="2142433"/>
                        <a:ext cx="996156" cy="3625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𝐶𝑙𝑖𝑓𝑓</m:t>
                              </m:r>
                            </m:oMath>
                          </m:oMathPara>
                        </a14:m>
                        <a:endParaRPr lang="en-US" sz="1400" dirty="0">
                          <a:solidFill>
                            <a:schemeClr val="tx1"/>
                          </a:solidFill>
                        </a:endParaRPr>
                      </a:p>
                    </p:txBody>
                  </p:sp>
                </mc:Choice>
                <mc:Fallback xmlns="">
                  <p:sp>
                    <p:nvSpPr>
                      <p:cNvPr id="54" name="TextBox 53">
                        <a:extLst>
                          <a:ext uri="{FF2B5EF4-FFF2-40B4-BE49-F238E27FC236}">
                            <a16:creationId xmlns:a16="http://schemas.microsoft.com/office/drawing/2014/main" id="{041805CA-2B19-64C1-F7D2-8A729EDF2898}"/>
                          </a:ext>
                        </a:extLst>
                      </p:cNvPr>
                      <p:cNvSpPr txBox="1">
                        <a:spLocks noRot="1" noChangeAspect="1" noMove="1" noResize="1" noEditPoints="1" noAdjustHandles="1" noChangeArrowheads="1" noChangeShapeType="1" noTextEdit="1"/>
                      </p:cNvSpPr>
                      <p:nvPr/>
                    </p:nvSpPr>
                    <p:spPr>
                      <a:xfrm>
                        <a:off x="6874868" y="2142433"/>
                        <a:ext cx="996156" cy="362529"/>
                      </a:xfrm>
                      <a:prstGeom prst="rect">
                        <a:avLst/>
                      </a:prstGeom>
                      <a:blipFill>
                        <a:blip r:embed="rId9"/>
                        <a:stretch>
                          <a:fillRect b="-784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5E95DC-0ACC-FF48-BA99-71762E14F16C}"/>
                        </a:ext>
                      </a:extLst>
                    </p:cNvPr>
                    <p:cNvSpPr txBox="1"/>
                    <p:nvPr/>
                  </p:nvSpPr>
                  <p:spPr>
                    <a:xfrm>
                      <a:off x="4750669" y="819133"/>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𝐸𝑎𝑟𝑛𝑖𝑛𝑔𝑠</m:t>
                            </m:r>
                            <m:r>
                              <a:rPr lang="en-US" b="0" i="1" smtClean="0">
                                <a:latin typeface="Cambria Math" panose="02040503050406030204" pitchFamily="18" charset="0"/>
                              </a:rPr>
                              <m:t> $</m:t>
                            </m:r>
                          </m:oMath>
                        </m:oMathPara>
                      </a14:m>
                      <a:endParaRPr lang="en-US" dirty="0"/>
                    </a:p>
                  </p:txBody>
                </p:sp>
              </mc:Choice>
              <mc:Fallback xmlns="">
                <p:sp>
                  <p:nvSpPr>
                    <p:cNvPr id="20" name="TextBox 19">
                      <a:extLst>
                        <a:ext uri="{FF2B5EF4-FFF2-40B4-BE49-F238E27FC236}">
                          <a16:creationId xmlns:a16="http://schemas.microsoft.com/office/drawing/2014/main" id="{DC5E95DC-0ACC-FF48-BA99-71762E14F16C}"/>
                        </a:ext>
                      </a:extLst>
                    </p:cNvPr>
                    <p:cNvSpPr txBox="1">
                      <a:spLocks noRot="1" noChangeAspect="1" noMove="1" noResize="1" noEditPoints="1" noAdjustHandles="1" noChangeArrowheads="1" noChangeShapeType="1" noTextEdit="1"/>
                    </p:cNvSpPr>
                    <p:nvPr/>
                  </p:nvSpPr>
                  <p:spPr>
                    <a:xfrm>
                      <a:off x="4750669" y="819133"/>
                      <a:ext cx="707107" cy="369332"/>
                    </a:xfrm>
                    <a:prstGeom prst="rect">
                      <a:avLst/>
                    </a:prstGeom>
                    <a:blipFill>
                      <a:blip r:embed="rId10"/>
                      <a:stretch>
                        <a:fillRect l="-2586" r="-87069"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B8FDCF-CA41-DAD6-47AD-E9E13F3084BC}"/>
                        </a:ext>
                      </a:extLst>
                    </p:cNvPr>
                    <p:cNvSpPr txBox="1"/>
                    <p:nvPr/>
                  </p:nvSpPr>
                  <p:spPr>
                    <a:xfrm>
                      <a:off x="4555536" y="3247127"/>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r>
                              <a:rPr lang="en-US" sz="1800" b="0" i="1" smtClean="0">
                                <a:latin typeface="Cambria Math" panose="02040503050406030204" pitchFamily="18" charset="0"/>
                                <a:cs typeface="Times New Roman" panose="02020603050405020304" pitchFamily="18" charset="0"/>
                              </a:rPr>
                              <m:t>𝐾</m:t>
                            </m:r>
                          </m:oMath>
                        </m:oMathPara>
                      </a14:m>
                      <a:endParaRPr lang="en-US" dirty="0"/>
                    </a:p>
                  </p:txBody>
                </p:sp>
              </mc:Choice>
              <mc:Fallback xmlns="">
                <p:sp>
                  <p:nvSpPr>
                    <p:cNvPr id="23" name="TextBox 22">
                      <a:extLst>
                        <a:ext uri="{FF2B5EF4-FFF2-40B4-BE49-F238E27FC236}">
                          <a16:creationId xmlns:a16="http://schemas.microsoft.com/office/drawing/2014/main" id="{28B8FDCF-CA41-DAD6-47AD-E9E13F3084BC}"/>
                        </a:ext>
                      </a:extLst>
                    </p:cNvPr>
                    <p:cNvSpPr txBox="1">
                      <a:spLocks noRot="1" noChangeAspect="1" noMove="1" noResize="1" noEditPoints="1" noAdjustHandles="1" noChangeArrowheads="1" noChangeShapeType="1" noTextEdit="1"/>
                    </p:cNvSpPr>
                    <p:nvPr/>
                  </p:nvSpPr>
                  <p:spPr>
                    <a:xfrm>
                      <a:off x="4555536" y="3247127"/>
                      <a:ext cx="707107" cy="369332"/>
                    </a:xfrm>
                    <a:prstGeom prst="rect">
                      <a:avLst/>
                    </a:prstGeom>
                    <a:blipFill>
                      <a:blip r:embed="rId11"/>
                      <a:stretch>
                        <a:fillRect/>
                      </a:stretch>
                    </a:blipFill>
                  </p:spPr>
                  <p:txBody>
                    <a:bodyPr/>
                    <a:lstStyle/>
                    <a:p>
                      <a:r>
                        <a:rPr lang="en-US">
                          <a:noFill/>
                        </a:rPr>
                        <a:t> </a:t>
                      </a:r>
                    </a:p>
                  </p:txBody>
                </p:sp>
              </mc:Fallback>
            </mc:AlternateContent>
          </p:grpSp>
        </p:grpSp>
        <p:grpSp>
          <p:nvGrpSpPr>
            <p:cNvPr id="11" name="Group 10">
              <a:extLst>
                <a:ext uri="{FF2B5EF4-FFF2-40B4-BE49-F238E27FC236}">
                  <a16:creationId xmlns:a16="http://schemas.microsoft.com/office/drawing/2014/main" id="{FFE73D08-F218-84C4-2530-73E7E8377A41}"/>
                </a:ext>
              </a:extLst>
            </p:cNvPr>
            <p:cNvGrpSpPr/>
            <p:nvPr/>
          </p:nvGrpSpPr>
          <p:grpSpPr>
            <a:xfrm>
              <a:off x="7269876" y="2113501"/>
              <a:ext cx="110788" cy="864523"/>
              <a:chOff x="7269876" y="2113501"/>
              <a:chExt cx="110788" cy="864523"/>
            </a:xfrm>
          </p:grpSpPr>
          <p:sp>
            <p:nvSpPr>
              <p:cNvPr id="13" name="Oval 12">
                <a:extLst>
                  <a:ext uri="{FF2B5EF4-FFF2-40B4-BE49-F238E27FC236}">
                    <a16:creationId xmlns:a16="http://schemas.microsoft.com/office/drawing/2014/main" id="{F6AE2FC0-0BC9-E8DC-1F66-703F4ED2CDB6}"/>
                  </a:ext>
                </a:extLst>
              </p:cNvPr>
              <p:cNvSpPr/>
              <p:nvPr/>
            </p:nvSpPr>
            <p:spPr>
              <a:xfrm>
                <a:off x="7269876" y="21135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B9B227E-C78C-4544-E2E3-20E135B7B5EB}"/>
                  </a:ext>
                </a:extLst>
              </p:cNvPr>
              <p:cNvSpPr/>
              <p:nvPr/>
            </p:nvSpPr>
            <p:spPr>
              <a:xfrm>
                <a:off x="7279191" y="287655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53" name="Right Brace 52">
            <a:extLst>
              <a:ext uri="{FF2B5EF4-FFF2-40B4-BE49-F238E27FC236}">
                <a16:creationId xmlns:a16="http://schemas.microsoft.com/office/drawing/2014/main" id="{1663645F-7121-377E-F35D-05C8BE3E43FD}"/>
              </a:ext>
            </a:extLst>
          </p:cNvPr>
          <p:cNvSpPr/>
          <p:nvPr/>
        </p:nvSpPr>
        <p:spPr>
          <a:xfrm flipH="1">
            <a:off x="7487385" y="2174255"/>
            <a:ext cx="45720" cy="596888"/>
          </a:xfrm>
          <a:prstGeom prst="righ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4912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Welfare Programs: EITC</a:t>
            </a:r>
          </a:p>
        </p:txBody>
      </p:sp>
      <p:sp>
        <p:nvSpPr>
          <p:cNvPr id="7" name="TextBox 6">
            <a:extLst>
              <a:ext uri="{FF2B5EF4-FFF2-40B4-BE49-F238E27FC236}">
                <a16:creationId xmlns:a16="http://schemas.microsoft.com/office/drawing/2014/main" id="{4F06B4D5-32E6-7537-3380-E0DD9723F4BD}"/>
              </a:ext>
            </a:extLst>
          </p:cNvPr>
          <p:cNvSpPr txBox="1"/>
          <p:nvPr/>
        </p:nvSpPr>
        <p:spPr>
          <a:xfrm>
            <a:off x="125642" y="666048"/>
            <a:ext cx="3699599" cy="3816429"/>
          </a:xfrm>
          <a:prstGeom prst="rect">
            <a:avLst/>
          </a:prstGeom>
          <a:noFill/>
        </p:spPr>
        <p:txBody>
          <a:bodyPr wrap="square">
            <a:spAutoFit/>
          </a:bodyPr>
          <a:lstStyle/>
          <a:p>
            <a:pPr>
              <a:spcBef>
                <a:spcPts val="1200"/>
              </a:spcBef>
              <a:spcAft>
                <a:spcPts val="600"/>
              </a:spcAft>
            </a:pPr>
            <a:r>
              <a:rPr lang="en-US" sz="1400" b="1" dirty="0"/>
              <a:t>EITC: </a:t>
            </a:r>
            <a:r>
              <a:rPr lang="en-US" sz="1400" dirty="0"/>
              <a:t>Earned Income Tax Credit</a:t>
            </a:r>
          </a:p>
          <a:p>
            <a:pPr marL="285750" indent="-285750">
              <a:spcBef>
                <a:spcPts val="1200"/>
              </a:spcBef>
              <a:spcAft>
                <a:spcPts val="600"/>
              </a:spcAft>
              <a:buFont typeface="Arial" panose="020B0604020202020204" pitchFamily="34" charset="0"/>
              <a:buChar char="•"/>
            </a:pPr>
            <a:r>
              <a:rPr lang="en-US" sz="1400" dirty="0"/>
              <a:t>Program that supplements the income of low-income families with children by an amount that depends on both income and number of children. </a:t>
            </a:r>
          </a:p>
          <a:p>
            <a:pPr marL="285750" indent="-285750">
              <a:spcBef>
                <a:spcPts val="1200"/>
              </a:spcBef>
              <a:spcAft>
                <a:spcPts val="600"/>
              </a:spcAft>
              <a:buFont typeface="Arial" panose="020B0604020202020204" pitchFamily="34" charset="0"/>
              <a:buChar char="•"/>
            </a:pPr>
            <a:r>
              <a:rPr lang="en-US" sz="1400" dirty="0"/>
              <a:t>The EITC gradually increases as earned income rises, plateaus at the maximum level, and then is phased out as income continues to rise. </a:t>
            </a:r>
          </a:p>
          <a:p>
            <a:pPr marL="285750" indent="-285750">
              <a:spcBef>
                <a:spcPts val="1200"/>
              </a:spcBef>
              <a:spcAft>
                <a:spcPts val="600"/>
              </a:spcAft>
              <a:buFont typeface="Arial" panose="020B0604020202020204" pitchFamily="34" charset="0"/>
              <a:buChar char="•"/>
            </a:pPr>
            <a:r>
              <a:rPr lang="en-US" sz="1400" dirty="0"/>
              <a:t>Phase-in and phase-out structures aim to “smooth” labor market responses. </a:t>
            </a:r>
          </a:p>
          <a:p>
            <a:pPr marL="285750" indent="-285750">
              <a:spcBef>
                <a:spcPts val="1200"/>
              </a:spcBef>
              <a:spcAft>
                <a:spcPts val="600"/>
              </a:spcAft>
              <a:buFont typeface="Arial" panose="020B0604020202020204" pitchFamily="34" charset="0"/>
              <a:buChar char="•"/>
            </a:pPr>
            <a:r>
              <a:rPr lang="en-US" sz="1400" dirty="0"/>
              <a:t>This is an example of how programs “graduate” beneficiaries. </a:t>
            </a:r>
          </a:p>
        </p:txBody>
      </p:sp>
      <p:pic>
        <p:nvPicPr>
          <p:cNvPr id="4" name="Picture 3">
            <a:extLst>
              <a:ext uri="{FF2B5EF4-FFF2-40B4-BE49-F238E27FC236}">
                <a16:creationId xmlns:a16="http://schemas.microsoft.com/office/drawing/2014/main" id="{963D78E6-EFF0-F7B3-60A7-4EC045F0A8E4}"/>
              </a:ext>
            </a:extLst>
          </p:cNvPr>
          <p:cNvPicPr>
            <a:picLocks noChangeAspect="1"/>
          </p:cNvPicPr>
          <p:nvPr/>
        </p:nvPicPr>
        <p:blipFill>
          <a:blip r:embed="rId2"/>
          <a:stretch>
            <a:fillRect/>
          </a:stretch>
        </p:blipFill>
        <p:spPr>
          <a:xfrm>
            <a:off x="3825242" y="545980"/>
            <a:ext cx="5257798" cy="3912405"/>
          </a:xfrm>
          <a:prstGeom prst="rect">
            <a:avLst/>
          </a:prstGeom>
        </p:spPr>
      </p:pic>
      <p:sp>
        <p:nvSpPr>
          <p:cNvPr id="6" name="TextBox 5">
            <a:extLst>
              <a:ext uri="{FF2B5EF4-FFF2-40B4-BE49-F238E27FC236}">
                <a16:creationId xmlns:a16="http://schemas.microsoft.com/office/drawing/2014/main" id="{B3C3F3E2-552C-374D-74CD-60FBA165BA43}"/>
              </a:ext>
            </a:extLst>
          </p:cNvPr>
          <p:cNvSpPr txBox="1"/>
          <p:nvPr/>
        </p:nvSpPr>
        <p:spPr>
          <a:xfrm>
            <a:off x="4423410" y="4458385"/>
            <a:ext cx="4659630" cy="215444"/>
          </a:xfrm>
          <a:prstGeom prst="rect">
            <a:avLst/>
          </a:prstGeom>
          <a:noFill/>
        </p:spPr>
        <p:txBody>
          <a:bodyPr wrap="square">
            <a:spAutoFit/>
          </a:bodyPr>
          <a:lstStyle/>
          <a:p>
            <a:pPr algn="r"/>
            <a:r>
              <a:rPr lang="en-US" sz="800" dirty="0">
                <a:hlinkClick r:id="rId3"/>
              </a:rPr>
              <a:t>https://www.taxpolicycenter.org/briefing-book/what-earned-income-tax-credit</a:t>
            </a:r>
            <a:r>
              <a:rPr lang="en-US" sz="800" dirty="0"/>
              <a:t> </a:t>
            </a:r>
          </a:p>
        </p:txBody>
      </p:sp>
    </p:spTree>
    <p:extLst>
      <p:ext uri="{BB962C8B-B14F-4D97-AF65-F5344CB8AC3E}">
        <p14:creationId xmlns:p14="http://schemas.microsoft.com/office/powerpoint/2010/main" val="251079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Cash vs In-Kind Transfers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0065" y="693280"/>
            <a:ext cx="8903870" cy="3616375"/>
          </a:xfrm>
          <a:prstGeom prst="rect">
            <a:avLst/>
          </a:prstGeom>
          <a:noFill/>
        </p:spPr>
        <p:txBody>
          <a:bodyPr wrap="square">
            <a:spAutoFit/>
          </a:bodyPr>
          <a:lstStyle/>
          <a:p>
            <a:pPr>
              <a:spcBef>
                <a:spcPts val="1200"/>
              </a:spcBef>
              <a:spcAft>
                <a:spcPts val="600"/>
              </a:spcAft>
            </a:pPr>
            <a:r>
              <a:rPr lang="en-US" sz="1400" dirty="0"/>
              <a:t>Suppose you are designing a welfare program and you want to decide whether it should provide cash or in-kind benefits. How would you choose? </a:t>
            </a:r>
          </a:p>
          <a:p>
            <a:pPr marL="285750" indent="-285750">
              <a:spcBef>
                <a:spcPts val="1200"/>
              </a:spcBef>
              <a:spcAft>
                <a:spcPts val="600"/>
              </a:spcAft>
              <a:buFont typeface="Arial" panose="020B0604020202020204" pitchFamily="34" charset="0"/>
              <a:buChar char="•"/>
            </a:pPr>
            <a:r>
              <a:rPr lang="en-US" sz="1400" dirty="0"/>
              <a:t>Cash is fungible. The main argument for cash programs is that people in need know best what could improve their well-being. Recipients could use it to buy whatever they need the most. </a:t>
            </a:r>
          </a:p>
          <a:p>
            <a:pPr marL="285750" indent="-285750">
              <a:spcBef>
                <a:spcPts val="1200"/>
              </a:spcBef>
              <a:spcAft>
                <a:spcPts val="600"/>
              </a:spcAft>
              <a:buFont typeface="Arial" panose="020B0604020202020204" pitchFamily="34" charset="0"/>
              <a:buChar char="•"/>
            </a:pPr>
            <a:r>
              <a:rPr lang="en-US" sz="1400" dirty="0"/>
              <a:t>Critiques of in-kind policies often label them as “paternalistic”. The government is “choosing for you” what you should buy. In some cases, however, it could be beneficiary. </a:t>
            </a:r>
          </a:p>
          <a:p>
            <a:pPr marL="285750" indent="-285750">
              <a:spcBef>
                <a:spcPts val="1200"/>
              </a:spcBef>
              <a:spcAft>
                <a:spcPts val="600"/>
              </a:spcAft>
              <a:buFont typeface="Arial" panose="020B0604020202020204" pitchFamily="34" charset="0"/>
              <a:buChar char="•"/>
            </a:pPr>
            <a:r>
              <a:rPr lang="en-US" sz="1400" dirty="0"/>
              <a:t>Evidence suggests many people (particularly those with limited income and education) may not be fully cognizant of the effect on themselves and their children of inadequate nutrition or preventive health care. </a:t>
            </a:r>
          </a:p>
          <a:p>
            <a:pPr marL="285750" indent="-285750">
              <a:spcBef>
                <a:spcPts val="1200"/>
              </a:spcBef>
              <a:spcAft>
                <a:spcPts val="600"/>
              </a:spcAft>
              <a:buFont typeface="Arial" panose="020B0604020202020204" pitchFamily="34" charset="0"/>
              <a:buChar char="•"/>
            </a:pPr>
            <a:r>
              <a:rPr lang="en-US" sz="1400" dirty="0"/>
              <a:t>In-kind programs are a way of ensuring everyone has the access to a minimal level of consumption for specific goods (e.g. healthcare, food, housing). </a:t>
            </a:r>
          </a:p>
          <a:p>
            <a:pPr marL="285750" indent="-285750">
              <a:spcBef>
                <a:spcPts val="1200"/>
              </a:spcBef>
              <a:spcAft>
                <a:spcPts val="600"/>
              </a:spcAft>
              <a:buFont typeface="Arial" panose="020B0604020202020204" pitchFamily="34" charset="0"/>
              <a:buChar char="•"/>
            </a:pPr>
            <a:r>
              <a:rPr lang="en-US" sz="1400" b="1" dirty="0"/>
              <a:t>The catch:</a:t>
            </a:r>
            <a:r>
              <a:rPr lang="en-US" sz="1400" dirty="0"/>
              <a:t> in-kind programs observe higher administrative costs and create larger distortions in behavior.  </a:t>
            </a:r>
          </a:p>
        </p:txBody>
      </p:sp>
    </p:spTree>
    <p:extLst>
      <p:ext uri="{BB962C8B-B14F-4D97-AF65-F5344CB8AC3E}">
        <p14:creationId xmlns:p14="http://schemas.microsoft.com/office/powerpoint/2010/main" val="128401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Externalities of Welfare Programs</a:t>
            </a:r>
          </a:p>
        </p:txBody>
      </p:sp>
      <p:pic>
        <p:nvPicPr>
          <p:cNvPr id="5" name="Picture 4">
            <a:extLst>
              <a:ext uri="{FF2B5EF4-FFF2-40B4-BE49-F238E27FC236}">
                <a16:creationId xmlns:a16="http://schemas.microsoft.com/office/drawing/2014/main" id="{1F09BB0D-69FC-ABFC-1EC7-6CE011BE9A5A}"/>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600074" y="636352"/>
            <a:ext cx="7667626" cy="3870795"/>
          </a:xfrm>
          <a:prstGeom prst="rect">
            <a:avLst/>
          </a:prstGeom>
        </p:spPr>
      </p:pic>
    </p:spTree>
    <p:extLst>
      <p:ext uri="{BB962C8B-B14F-4D97-AF65-F5344CB8AC3E}">
        <p14:creationId xmlns:p14="http://schemas.microsoft.com/office/powerpoint/2010/main" val="261982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Externalities of Welfare Programs</a:t>
            </a:r>
          </a:p>
        </p:txBody>
      </p:sp>
      <p:grpSp>
        <p:nvGrpSpPr>
          <p:cNvPr id="6" name="Group 5">
            <a:extLst>
              <a:ext uri="{FF2B5EF4-FFF2-40B4-BE49-F238E27FC236}">
                <a16:creationId xmlns:a16="http://schemas.microsoft.com/office/drawing/2014/main" id="{CC143D88-F511-30E3-82D5-3998CD9000A5}"/>
              </a:ext>
            </a:extLst>
          </p:cNvPr>
          <p:cNvGrpSpPr/>
          <p:nvPr/>
        </p:nvGrpSpPr>
        <p:grpSpPr>
          <a:xfrm>
            <a:off x="238126" y="495299"/>
            <a:ext cx="8029574" cy="4095750"/>
            <a:chOff x="238126" y="495299"/>
            <a:chExt cx="8029574" cy="4095750"/>
          </a:xfrm>
        </p:grpSpPr>
        <p:pic>
          <p:nvPicPr>
            <p:cNvPr id="5" name="Picture 4">
              <a:extLst>
                <a:ext uri="{FF2B5EF4-FFF2-40B4-BE49-F238E27FC236}">
                  <a16:creationId xmlns:a16="http://schemas.microsoft.com/office/drawing/2014/main" id="{1F09BB0D-69FC-ABFC-1EC7-6CE011BE9A5A}"/>
                </a:ext>
              </a:extLst>
            </p:cNvPr>
            <p:cNvPicPr>
              <a:picLocks noChangeAspect="1"/>
            </p:cNvPicPr>
            <p:nvPr/>
          </p:nvPicPr>
          <p:blipFill rotWithShape="1">
            <a:blip r:embed="rId2">
              <a:clrChange>
                <a:clrFrom>
                  <a:srgbClr val="F1E2E9"/>
                </a:clrFrom>
                <a:clrTo>
                  <a:srgbClr val="F1E2E9">
                    <a:alpha val="0"/>
                  </a:srgbClr>
                </a:clrTo>
              </a:clrChange>
            </a:blip>
            <a:srcRect l="65308"/>
            <a:stretch/>
          </p:blipFill>
          <p:spPr>
            <a:xfrm>
              <a:off x="5607674" y="636352"/>
              <a:ext cx="2660026" cy="3870795"/>
            </a:xfrm>
            <a:prstGeom prst="rect">
              <a:avLst/>
            </a:prstGeom>
          </p:spPr>
        </p:pic>
        <p:pic>
          <p:nvPicPr>
            <p:cNvPr id="4" name="Picture 3">
              <a:extLst>
                <a:ext uri="{FF2B5EF4-FFF2-40B4-BE49-F238E27FC236}">
                  <a16:creationId xmlns:a16="http://schemas.microsoft.com/office/drawing/2014/main" id="{2762558B-219F-A8C9-61DF-0E02E0ECD0CF}"/>
                </a:ext>
              </a:extLst>
            </p:cNvPr>
            <p:cNvPicPr>
              <a:picLocks noChangeAspect="1"/>
            </p:cNvPicPr>
            <p:nvPr/>
          </p:nvPicPr>
          <p:blipFill>
            <a:blip r:embed="rId3">
              <a:clrChange>
                <a:clrFrom>
                  <a:srgbClr val="F1E2E9"/>
                </a:clrFrom>
                <a:clrTo>
                  <a:srgbClr val="F1E2E9">
                    <a:alpha val="0"/>
                  </a:srgbClr>
                </a:clrTo>
              </a:clrChange>
            </a:blip>
            <a:stretch>
              <a:fillRect/>
            </a:stretch>
          </p:blipFill>
          <p:spPr>
            <a:xfrm>
              <a:off x="238126" y="495299"/>
              <a:ext cx="5369548" cy="4095750"/>
            </a:xfrm>
            <a:prstGeom prst="rect">
              <a:avLst/>
            </a:prstGeom>
          </p:spPr>
        </p:pic>
      </p:grpSp>
    </p:spTree>
    <p:extLst>
      <p:ext uri="{BB962C8B-B14F-4D97-AF65-F5344CB8AC3E}">
        <p14:creationId xmlns:p14="http://schemas.microsoft.com/office/powerpoint/2010/main" val="2580298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Health Care </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Mankiw Ch 20. Stiglitz &amp; Rosengard Ch 15. Gruber Ch 17.   </a:t>
            </a:r>
          </a:p>
          <a:p>
            <a:pPr>
              <a:buClr>
                <a:srgbClr val="690304"/>
              </a:buClr>
              <a:buFont typeface="Wingdings" panose="05000000000000000000" pitchFamily="2" charset="2"/>
              <a:buChar char="§"/>
            </a:pPr>
            <a:r>
              <a:rPr lang="en-US" sz="1400" b="1" dirty="0">
                <a:latin typeface="+mn-lt"/>
                <a:cs typeface="Times New Roman" panose="02020603050405020304" pitchFamily="18" charset="0"/>
              </a:rPr>
              <a:t>Assignment 4: </a:t>
            </a:r>
            <a:r>
              <a:rPr lang="en-US" sz="1400" dirty="0">
                <a:latin typeface="+mn-lt"/>
                <a:cs typeface="Times New Roman" panose="02020603050405020304" pitchFamily="18" charset="0"/>
              </a:rPr>
              <a:t>due Sunday. </a:t>
            </a:r>
          </a:p>
          <a:p>
            <a:pPr>
              <a:buClr>
                <a:srgbClr val="690304"/>
              </a:buClr>
              <a:buFont typeface="Wingdings" panose="05000000000000000000" pitchFamily="2" charset="2"/>
              <a:buChar char="§"/>
            </a:pPr>
            <a:r>
              <a:rPr lang="en-US" sz="1400" b="1" dirty="0">
                <a:latin typeface="+mn-lt"/>
                <a:cs typeface="Times New Roman" panose="02020603050405020304" pitchFamily="18" charset="0"/>
              </a:rPr>
              <a:t>Weekly Discussion: </a:t>
            </a:r>
            <a:r>
              <a:rPr lang="en-US" sz="1400" dirty="0">
                <a:latin typeface="+mn-lt"/>
                <a:cs typeface="Times New Roman" panose="02020603050405020304" pitchFamily="18" charset="0"/>
              </a:rPr>
              <a:t>due Sunday. </a:t>
            </a:r>
            <a:endParaRPr lang="en-US" sz="1400" b="1"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Income Inequality and Poverty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Alternative Poverty Measurements: Mexico’s case</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18912"/>
            <a:ext cx="8476865" cy="3200876"/>
          </a:xfrm>
          <a:prstGeom prst="rect">
            <a:avLst/>
          </a:prstGeom>
          <a:noFill/>
        </p:spPr>
        <p:txBody>
          <a:bodyPr wrap="square">
            <a:spAutoFit/>
          </a:bodyPr>
          <a:lstStyle/>
          <a:p>
            <a:pPr>
              <a:spcBef>
                <a:spcPts val="1200"/>
              </a:spcBef>
              <a:spcAft>
                <a:spcPts val="600"/>
              </a:spcAft>
            </a:pPr>
            <a:r>
              <a:rPr lang="en-US" sz="1400" dirty="0"/>
              <a:t>Measuring poverty accurately matters. </a:t>
            </a:r>
            <a:r>
              <a:rPr lang="en-US" sz="1400" u="sng" dirty="0"/>
              <a:t>What can be measured, can be improved. </a:t>
            </a:r>
          </a:p>
          <a:p>
            <a:pPr marL="285750" indent="-285750">
              <a:spcBef>
                <a:spcPts val="1200"/>
              </a:spcBef>
              <a:spcAft>
                <a:spcPts val="600"/>
              </a:spcAft>
              <a:buFont typeface="Arial" panose="020B0604020202020204" pitchFamily="34" charset="0"/>
              <a:buChar char="•"/>
            </a:pPr>
            <a:r>
              <a:rPr lang="en-US" sz="1400" dirty="0"/>
              <a:t>An individual is poor if her income is below the poverty line </a:t>
            </a:r>
            <a:r>
              <a:rPr lang="en-US" sz="1400" b="1" dirty="0"/>
              <a:t>and</a:t>
            </a:r>
            <a:r>
              <a:rPr lang="en-US" sz="1400" dirty="0"/>
              <a:t> if she experiences at least one social deprivation. </a:t>
            </a:r>
            <a:endParaRPr lang="en-US" sz="1400" b="1" dirty="0"/>
          </a:p>
          <a:p>
            <a:pPr marL="285750" indent="-285750">
              <a:spcBef>
                <a:spcPts val="1200"/>
              </a:spcBef>
              <a:spcAft>
                <a:spcPts val="600"/>
              </a:spcAft>
              <a:buFont typeface="Arial" panose="020B0604020202020204" pitchFamily="34" charset="0"/>
              <a:buChar char="•"/>
            </a:pPr>
            <a:r>
              <a:rPr lang="en-US" sz="1400" b="1" dirty="0"/>
              <a:t>Takeaway: </a:t>
            </a:r>
            <a:r>
              <a:rPr lang="en-US" sz="1400" u="sng" dirty="0"/>
              <a:t>is not only about the money. </a:t>
            </a:r>
          </a:p>
          <a:p>
            <a:pPr marL="285750" indent="-285750">
              <a:spcBef>
                <a:spcPts val="1200"/>
              </a:spcBef>
              <a:spcAft>
                <a:spcPts val="600"/>
              </a:spcAft>
              <a:buFont typeface="Arial" panose="020B0604020202020204" pitchFamily="34" charset="0"/>
              <a:buChar char="•"/>
            </a:pPr>
            <a:r>
              <a:rPr lang="en-US" sz="1400" dirty="0"/>
              <a:t>Social deprivations = lack of basic human rights. </a:t>
            </a:r>
          </a:p>
          <a:p>
            <a:pPr marL="285750" indent="-285750">
              <a:spcBef>
                <a:spcPts val="1200"/>
              </a:spcBef>
              <a:spcAft>
                <a:spcPts val="600"/>
              </a:spcAft>
              <a:buFont typeface="Arial" panose="020B0604020202020204" pitchFamily="34" charset="0"/>
              <a:buChar char="•"/>
            </a:pPr>
            <a:r>
              <a:rPr lang="en-US" sz="1400" b="1" dirty="0"/>
              <a:t>Mexico’s case: </a:t>
            </a:r>
            <a:r>
              <a:rPr lang="en-US" sz="1400" dirty="0"/>
              <a:t>education, health services, social security, housing, and housing services, nutrition. </a:t>
            </a:r>
          </a:p>
          <a:p>
            <a:pPr marL="285750" indent="-285750">
              <a:spcBef>
                <a:spcPts val="1200"/>
              </a:spcBef>
              <a:spcAft>
                <a:spcPts val="600"/>
              </a:spcAft>
              <a:buFont typeface="Arial" panose="020B0604020202020204" pitchFamily="34" charset="0"/>
              <a:buChar char="•"/>
            </a:pPr>
            <a:r>
              <a:rPr lang="en-US" sz="1400" dirty="0"/>
              <a:t>There are several paths to poverty. </a:t>
            </a:r>
          </a:p>
          <a:p>
            <a:pPr marL="285750" indent="-285750">
              <a:spcBef>
                <a:spcPts val="1200"/>
              </a:spcBef>
              <a:spcAft>
                <a:spcPts val="600"/>
              </a:spcAft>
              <a:buFont typeface="Arial" panose="020B0604020202020204" pitchFamily="34" charset="0"/>
              <a:buChar char="•"/>
            </a:pPr>
            <a:r>
              <a:rPr lang="en-US" sz="1400" dirty="0"/>
              <a:t>Do you think of any other human right that should be included in poverty measurement? </a:t>
            </a:r>
          </a:p>
        </p:txBody>
      </p:sp>
    </p:spTree>
    <p:extLst>
      <p:ext uri="{BB962C8B-B14F-4D97-AF65-F5344CB8AC3E}">
        <p14:creationId xmlns:p14="http://schemas.microsoft.com/office/powerpoint/2010/main" val="26412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DC2106-70F2-E084-7029-399EFA30E204}"/>
              </a:ext>
            </a:extLst>
          </p:cNvPr>
          <p:cNvPicPr>
            <a:picLocks noChangeAspect="1"/>
          </p:cNvPicPr>
          <p:nvPr/>
        </p:nvPicPr>
        <p:blipFill>
          <a:blip r:embed="rId2"/>
          <a:stretch>
            <a:fillRect/>
          </a:stretch>
        </p:blipFill>
        <p:spPr>
          <a:xfrm>
            <a:off x="186192" y="716562"/>
            <a:ext cx="5690281" cy="3710375"/>
          </a:xfrm>
          <a:prstGeom prst="rect">
            <a:avLst/>
          </a:prstGeom>
        </p:spPr>
      </p:pic>
      <p:sp>
        <p:nvSpPr>
          <p:cNvPr id="5" name="Title 1">
            <a:extLst>
              <a:ext uri="{FF2B5EF4-FFF2-40B4-BE49-F238E27FC236}">
                <a16:creationId xmlns:a16="http://schemas.microsoft.com/office/drawing/2014/main" id="{880C590F-006D-5EC2-1FEB-DE719CD79D0C}"/>
              </a:ext>
            </a:extLst>
          </p:cNvPr>
          <p:cNvSpPr>
            <a:spLocks noGrp="1"/>
          </p:cNvSpPr>
          <p:nvPr>
            <p:ph type="ctrTitle"/>
          </p:nvPr>
        </p:nvSpPr>
        <p:spPr>
          <a:xfrm>
            <a:off x="0" y="0"/>
            <a:ext cx="9144000" cy="699065"/>
          </a:xfrm>
        </p:spPr>
        <p:txBody>
          <a:bodyPr/>
          <a:lstStyle/>
          <a:p>
            <a:r>
              <a:rPr lang="en-US" dirty="0">
                <a:solidFill>
                  <a:schemeClr val="tx1"/>
                </a:solidFill>
              </a:rPr>
              <a:t>Alternative Poverty Measurements: Mexico’s case</a:t>
            </a:r>
          </a:p>
        </p:txBody>
      </p:sp>
      <p:sp>
        <p:nvSpPr>
          <p:cNvPr id="2" name="TextBox 1">
            <a:extLst>
              <a:ext uri="{FF2B5EF4-FFF2-40B4-BE49-F238E27FC236}">
                <a16:creationId xmlns:a16="http://schemas.microsoft.com/office/drawing/2014/main" id="{1E8CBF62-8D88-721C-409B-690468F7F01C}"/>
              </a:ext>
            </a:extLst>
          </p:cNvPr>
          <p:cNvSpPr txBox="1"/>
          <p:nvPr/>
        </p:nvSpPr>
        <p:spPr>
          <a:xfrm>
            <a:off x="5706334" y="679909"/>
            <a:ext cx="3353074" cy="378565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Vulnerable due to income: </a:t>
            </a:r>
            <a:r>
              <a:rPr lang="en-US" sz="1400" dirty="0"/>
              <a:t>an individual could be below the poverty line, and not be in poverty. How? If he does not experience any social deprivations, he is not poor under this definition. </a:t>
            </a:r>
          </a:p>
          <a:p>
            <a:pPr marL="285750" indent="-285750">
              <a:spcBef>
                <a:spcPts val="1200"/>
              </a:spcBef>
              <a:spcAft>
                <a:spcPts val="600"/>
              </a:spcAft>
              <a:buFont typeface="Arial" panose="020B0604020202020204" pitchFamily="34" charset="0"/>
              <a:buChar char="•"/>
            </a:pPr>
            <a:r>
              <a:rPr lang="en-US" sz="1400" b="1" dirty="0"/>
              <a:t>Vulnerable due to social deprivation: </a:t>
            </a:r>
            <a:r>
              <a:rPr lang="en-US" sz="1400" dirty="0"/>
              <a:t>an individual could lack access to 1 (or all) human rights, but if his income is above the poverty line, he is not poor under this definition. </a:t>
            </a:r>
          </a:p>
          <a:p>
            <a:pPr marL="285750" indent="-285750">
              <a:spcBef>
                <a:spcPts val="1200"/>
              </a:spcBef>
              <a:spcAft>
                <a:spcPts val="600"/>
              </a:spcAft>
              <a:buFont typeface="Arial" panose="020B0604020202020204" pitchFamily="34" charset="0"/>
              <a:buChar char="•"/>
            </a:pPr>
            <a:r>
              <a:rPr lang="en-US" sz="1400" b="1" dirty="0"/>
              <a:t>Takeaway:</a:t>
            </a:r>
            <a:r>
              <a:rPr lang="en-US" sz="1400" dirty="0"/>
              <a:t> identifying “vulnerable population” allows policymakers to improve policy targeting. </a:t>
            </a:r>
            <a:endParaRPr lang="en-US" sz="1400" b="1" dirty="0"/>
          </a:p>
        </p:txBody>
      </p:sp>
    </p:spTree>
    <p:extLst>
      <p:ext uri="{BB962C8B-B14F-4D97-AF65-F5344CB8AC3E}">
        <p14:creationId xmlns:p14="http://schemas.microsoft.com/office/powerpoint/2010/main" val="354651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a:bodyPr>
          <a:lstStyle/>
          <a:p>
            <a:r>
              <a:rPr lang="en-US" dirty="0">
                <a:solidFill>
                  <a:schemeClr val="tx1"/>
                </a:solidFill>
              </a:rPr>
              <a:t>Poverty Line Approach: Some Problems</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818912"/>
            <a:ext cx="8476865" cy="2954655"/>
          </a:xfrm>
          <a:prstGeom prst="rect">
            <a:avLst/>
          </a:prstGeom>
          <a:noFill/>
        </p:spPr>
        <p:txBody>
          <a:bodyPr wrap="square">
            <a:spAutoFit/>
          </a:bodyPr>
          <a:lstStyle/>
          <a:p>
            <a:pPr>
              <a:spcBef>
                <a:spcPts val="1200"/>
              </a:spcBef>
              <a:spcAft>
                <a:spcPts val="600"/>
              </a:spcAft>
            </a:pPr>
            <a:r>
              <a:rPr lang="en-US" sz="1400" dirty="0"/>
              <a:t>Contrasting Mexico’s and the US’s poverty measurement methodology highlights some of the main concerns economists have with income-based approaches to measuring poverty. </a:t>
            </a:r>
          </a:p>
          <a:p>
            <a:pPr marL="285750" indent="-285750">
              <a:spcBef>
                <a:spcPts val="1200"/>
              </a:spcBef>
              <a:spcAft>
                <a:spcPts val="600"/>
              </a:spcAft>
              <a:buFont typeface="Arial" panose="020B0604020202020204" pitchFamily="34" charset="0"/>
              <a:buChar char="•"/>
            </a:pPr>
            <a:r>
              <a:rPr lang="en-US" sz="1400" b="1" dirty="0"/>
              <a:t>Poverty rate could be understated: </a:t>
            </a:r>
            <a:r>
              <a:rPr lang="en-US" sz="1400" dirty="0"/>
              <a:t>some costs are not included in the measurement (e.g. healthcare, education, childcare, services on the dwelling). </a:t>
            </a:r>
            <a:endParaRPr lang="en-US" sz="1400" b="1" dirty="0"/>
          </a:p>
          <a:p>
            <a:pPr marL="285750" indent="-285750">
              <a:spcBef>
                <a:spcPts val="1200"/>
              </a:spcBef>
              <a:spcAft>
                <a:spcPts val="600"/>
              </a:spcAft>
              <a:buFont typeface="Arial" panose="020B0604020202020204" pitchFamily="34" charset="0"/>
              <a:buChar char="•"/>
            </a:pPr>
            <a:r>
              <a:rPr lang="en-US" sz="1400" b="1" dirty="0"/>
              <a:t>Poverty rate could be overstated: </a:t>
            </a:r>
            <a:r>
              <a:rPr lang="en-US" sz="1400" dirty="0"/>
              <a:t>poverty is experienced differently in developed economies (e.g. US) than in developing economies.   </a:t>
            </a:r>
            <a:endParaRPr lang="en-US" sz="1400" b="1" dirty="0"/>
          </a:p>
          <a:p>
            <a:pPr marL="742950" lvl="1" indent="-285750">
              <a:spcBef>
                <a:spcPts val="1200"/>
              </a:spcBef>
              <a:spcAft>
                <a:spcPts val="600"/>
              </a:spcAft>
              <a:buFont typeface="Arial" panose="020B0604020202020204" pitchFamily="34" charset="0"/>
              <a:buChar char="•"/>
            </a:pPr>
            <a:r>
              <a:rPr lang="en-US" sz="1400" dirty="0"/>
              <a:t>Americans in poverty experience a high standard of living relative to the rest of the world. </a:t>
            </a:r>
          </a:p>
          <a:p>
            <a:pPr marL="742950" lvl="1" indent="-285750">
              <a:spcBef>
                <a:spcPts val="1200"/>
              </a:spcBef>
              <a:spcAft>
                <a:spcPts val="600"/>
              </a:spcAft>
              <a:buFont typeface="Arial" panose="020B0604020202020204" pitchFamily="34" charset="0"/>
              <a:buChar char="•"/>
            </a:pPr>
            <a:r>
              <a:rPr lang="en-US" sz="1400" dirty="0"/>
              <a:t>The measure only counts income, not wealth. Nearly a million poor people own homes worth more than $150K. </a:t>
            </a:r>
          </a:p>
        </p:txBody>
      </p:sp>
    </p:spTree>
    <p:extLst>
      <p:ext uri="{BB962C8B-B14F-4D97-AF65-F5344CB8AC3E}">
        <p14:creationId xmlns:p14="http://schemas.microsoft.com/office/powerpoint/2010/main" val="70613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normAutofit fontScale="90000"/>
          </a:bodyPr>
          <a:lstStyle/>
          <a:p>
            <a:r>
              <a:rPr lang="en-US" dirty="0">
                <a:solidFill>
                  <a:schemeClr val="tx1"/>
                </a:solidFill>
              </a:rPr>
              <a:t>Why should we care about income inequality and poverty? </a:t>
            </a:r>
          </a:p>
        </p:txBody>
      </p:sp>
      <p:sp>
        <p:nvSpPr>
          <p:cNvPr id="7" name="TextBox 6">
            <a:extLst>
              <a:ext uri="{FF2B5EF4-FFF2-40B4-BE49-F238E27FC236}">
                <a16:creationId xmlns:a16="http://schemas.microsoft.com/office/drawing/2014/main" id="{4F06B4D5-32E6-7537-3380-E0DD9723F4BD}"/>
              </a:ext>
            </a:extLst>
          </p:cNvPr>
          <p:cNvSpPr txBox="1"/>
          <p:nvPr/>
        </p:nvSpPr>
        <p:spPr>
          <a:xfrm>
            <a:off x="124210" y="971312"/>
            <a:ext cx="8895579" cy="298543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These two characteristics are highly correlated with economic well-being. </a:t>
            </a:r>
          </a:p>
          <a:p>
            <a:pPr marL="285750" indent="-285750">
              <a:spcBef>
                <a:spcPts val="1200"/>
              </a:spcBef>
              <a:spcAft>
                <a:spcPts val="600"/>
              </a:spcAft>
              <a:buFont typeface="Arial" panose="020B0604020202020204" pitchFamily="34" charset="0"/>
              <a:buChar char="•"/>
            </a:pPr>
            <a:r>
              <a:rPr lang="en-US" sz="1400" dirty="0"/>
              <a:t>Provide a framework to assess the effectiveness of social policies.</a:t>
            </a:r>
          </a:p>
          <a:p>
            <a:pPr marL="285750" indent="-285750">
              <a:spcBef>
                <a:spcPts val="1200"/>
              </a:spcBef>
              <a:spcAft>
                <a:spcPts val="600"/>
              </a:spcAft>
              <a:buFont typeface="Arial" panose="020B0604020202020204" pitchFamily="34" charset="0"/>
              <a:buChar char="•"/>
            </a:pPr>
            <a:r>
              <a:rPr lang="en-US" sz="1400" dirty="0"/>
              <a:t>For example, empirical evidence suggests that low-income inequality is associated with.  </a:t>
            </a:r>
          </a:p>
          <a:p>
            <a:pPr marL="742950" lvl="1" indent="-285750">
              <a:spcBef>
                <a:spcPts val="1200"/>
              </a:spcBef>
              <a:spcAft>
                <a:spcPts val="600"/>
              </a:spcAft>
              <a:buFont typeface="Arial" panose="020B0604020202020204" pitchFamily="34" charset="0"/>
              <a:buChar char="•"/>
            </a:pPr>
            <a:r>
              <a:rPr lang="en-US" sz="1400" dirty="0"/>
              <a:t>Low GDP per capita (income per capita). </a:t>
            </a:r>
          </a:p>
          <a:p>
            <a:pPr marL="742950" lvl="1" indent="-285750">
              <a:spcBef>
                <a:spcPts val="1200"/>
              </a:spcBef>
              <a:spcAft>
                <a:spcPts val="600"/>
              </a:spcAft>
              <a:buFont typeface="Arial" panose="020B0604020202020204" pitchFamily="34" charset="0"/>
              <a:buChar char="•"/>
            </a:pPr>
            <a:r>
              <a:rPr lang="en-US" sz="1400" dirty="0"/>
              <a:t>Low economic growth. </a:t>
            </a:r>
          </a:p>
          <a:p>
            <a:pPr marL="742950" lvl="1" indent="-285750">
              <a:spcBef>
                <a:spcPts val="1200"/>
              </a:spcBef>
              <a:spcAft>
                <a:spcPts val="600"/>
              </a:spcAft>
              <a:buFont typeface="Arial" panose="020B0604020202020204" pitchFamily="34" charset="0"/>
              <a:buChar char="•"/>
            </a:pPr>
            <a:r>
              <a:rPr lang="en-US" sz="1400" dirty="0"/>
              <a:t>High poverty rates. </a:t>
            </a:r>
          </a:p>
          <a:p>
            <a:pPr marL="285750" indent="-285750">
              <a:spcBef>
                <a:spcPts val="1200"/>
              </a:spcBef>
              <a:spcAft>
                <a:spcPts val="600"/>
              </a:spcAft>
              <a:buFont typeface="Arial" panose="020B0604020202020204" pitchFamily="34" charset="0"/>
              <a:buChar char="•"/>
            </a:pPr>
            <a:r>
              <a:rPr lang="en-US" sz="1400" dirty="0"/>
              <a:t>Let’s look at some 2019 data. </a:t>
            </a:r>
          </a:p>
        </p:txBody>
      </p:sp>
    </p:spTree>
    <p:extLst>
      <p:ext uri="{BB962C8B-B14F-4D97-AF65-F5344CB8AC3E}">
        <p14:creationId xmlns:p14="http://schemas.microsoft.com/office/powerpoint/2010/main" val="22774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Macro Evidence </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6" y="720514"/>
            <a:ext cx="8674074" cy="523220"/>
          </a:xfrm>
          <a:prstGeom prst="rect">
            <a:avLst/>
          </a:prstGeom>
          <a:noFill/>
        </p:spPr>
        <p:txBody>
          <a:bodyPr wrap="square">
            <a:spAutoFit/>
          </a:bodyPr>
          <a:lstStyle/>
          <a:p>
            <a:pPr>
              <a:spcBef>
                <a:spcPts val="1200"/>
              </a:spcBef>
              <a:spcAft>
                <a:spcPts val="600"/>
              </a:spcAft>
            </a:pPr>
            <a:r>
              <a:rPr lang="en-US" sz="1400" dirty="0"/>
              <a:t>The </a:t>
            </a:r>
            <a:r>
              <a:rPr lang="en-US" sz="1400" dirty="0">
                <a:hlinkClick r:id="rId2"/>
              </a:rPr>
              <a:t>World Bank</a:t>
            </a:r>
            <a:r>
              <a:rPr lang="en-US" sz="1400" dirty="0"/>
              <a:t> estimates Gini coefficients for several countries. This allows to compare the income distribution   </a:t>
            </a:r>
          </a:p>
        </p:txBody>
      </p:sp>
      <p:graphicFrame>
        <p:nvGraphicFramePr>
          <p:cNvPr id="5" name="Chart 4">
            <a:extLst>
              <a:ext uri="{FF2B5EF4-FFF2-40B4-BE49-F238E27FC236}">
                <a16:creationId xmlns:a16="http://schemas.microsoft.com/office/drawing/2014/main" id="{441AD155-C822-73B0-1E0D-C2A1CB23F89D}"/>
              </a:ext>
            </a:extLst>
          </p:cNvPr>
          <p:cNvGraphicFramePr>
            <a:graphicFrameLocks/>
          </p:cNvGraphicFramePr>
          <p:nvPr>
            <p:extLst>
              <p:ext uri="{D42A27DB-BD31-4B8C-83A1-F6EECF244321}">
                <p14:modId xmlns:p14="http://schemas.microsoft.com/office/powerpoint/2010/main" val="1335939393"/>
              </p:ext>
            </p:extLst>
          </p:nvPr>
        </p:nvGraphicFramePr>
        <p:xfrm>
          <a:off x="172522" y="1270388"/>
          <a:ext cx="4399478" cy="2795066"/>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8342D310-9BCF-BCA6-ED38-496F1BF9673C}"/>
              </a:ext>
            </a:extLst>
          </p:cNvPr>
          <p:cNvSpPr txBox="1"/>
          <p:nvPr/>
        </p:nvSpPr>
        <p:spPr>
          <a:xfrm>
            <a:off x="4958853" y="1975423"/>
            <a:ext cx="4086424" cy="1384995"/>
          </a:xfrm>
          <a:prstGeom prst="rect">
            <a:avLst/>
          </a:prstGeom>
          <a:noFill/>
        </p:spPr>
        <p:txBody>
          <a:bodyPr wrap="square">
            <a:spAutoFit/>
          </a:bodyPr>
          <a:lstStyle/>
          <a:p>
            <a:pPr>
              <a:spcBef>
                <a:spcPts val="1200"/>
              </a:spcBef>
              <a:spcAft>
                <a:spcPts val="600"/>
              </a:spcAft>
            </a:pPr>
            <a:r>
              <a:rPr lang="en-US" sz="1400" dirty="0"/>
              <a:t>While the United States has an income distribution that is more equitable compared to the one observed in countries like Brazil and Peru, it is still less equitable than the one observed in places like Spain, Denmark, or Belgium. </a:t>
            </a:r>
          </a:p>
        </p:txBody>
      </p:sp>
      <p:sp>
        <p:nvSpPr>
          <p:cNvPr id="8" name="TextBox 7">
            <a:extLst>
              <a:ext uri="{FF2B5EF4-FFF2-40B4-BE49-F238E27FC236}">
                <a16:creationId xmlns:a16="http://schemas.microsoft.com/office/drawing/2014/main" id="{335A65A1-C278-D9E7-8B53-EFCBFBDFDBBD}"/>
              </a:ext>
            </a:extLst>
          </p:cNvPr>
          <p:cNvSpPr txBox="1"/>
          <p:nvPr/>
        </p:nvSpPr>
        <p:spPr>
          <a:xfrm>
            <a:off x="49914"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spTree>
    <p:extLst>
      <p:ext uri="{BB962C8B-B14F-4D97-AF65-F5344CB8AC3E}">
        <p14:creationId xmlns:p14="http://schemas.microsoft.com/office/powerpoint/2010/main" val="317978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Poverty and Income Inequality</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01214"/>
            <a:ext cx="8674074" cy="338554"/>
          </a:xfrm>
          <a:prstGeom prst="rect">
            <a:avLst/>
          </a:prstGeom>
          <a:noFill/>
        </p:spPr>
        <p:txBody>
          <a:bodyPr wrap="square">
            <a:spAutoFit/>
          </a:bodyPr>
          <a:lstStyle/>
          <a:p>
            <a:pPr>
              <a:spcBef>
                <a:spcPts val="1200"/>
              </a:spcBef>
              <a:spcAft>
                <a:spcPts val="600"/>
              </a:spcAft>
            </a:pPr>
            <a:r>
              <a:rPr lang="en-US" sz="1600" dirty="0"/>
              <a:t>Poverty and income inequality are positively correlated.  </a:t>
            </a:r>
          </a:p>
        </p:txBody>
      </p:sp>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pic>
        <p:nvPicPr>
          <p:cNvPr id="6" name="Picture 5" descr="Chart, scatter chart&#10;&#10;Description automatically generated">
            <a:extLst>
              <a:ext uri="{FF2B5EF4-FFF2-40B4-BE49-F238E27FC236}">
                <a16:creationId xmlns:a16="http://schemas.microsoft.com/office/drawing/2014/main" id="{7B4A5CEB-B720-51CF-0A6A-53745634680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4225" y="841916"/>
            <a:ext cx="6853954" cy="3855349"/>
          </a:xfrm>
          <a:prstGeom prst="rect">
            <a:avLst/>
          </a:prstGeom>
        </p:spPr>
      </p:pic>
    </p:spTree>
    <p:extLst>
      <p:ext uri="{BB962C8B-B14F-4D97-AF65-F5344CB8AC3E}">
        <p14:creationId xmlns:p14="http://schemas.microsoft.com/office/powerpoint/2010/main" val="958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Income Inequality and GDP per Capita</a:t>
            </a:r>
          </a:p>
        </p:txBody>
      </p:sp>
      <p:sp>
        <p:nvSpPr>
          <p:cNvPr id="4" name="TextBox 3">
            <a:extLst>
              <a:ext uri="{FF2B5EF4-FFF2-40B4-BE49-F238E27FC236}">
                <a16:creationId xmlns:a16="http://schemas.microsoft.com/office/drawing/2014/main" id="{0D0162C8-8035-38A6-9B52-B1EE19199BFF}"/>
              </a:ext>
            </a:extLst>
          </p:cNvPr>
          <p:cNvSpPr txBox="1"/>
          <p:nvPr/>
        </p:nvSpPr>
        <p:spPr>
          <a:xfrm>
            <a:off x="104165" y="672639"/>
            <a:ext cx="8674074" cy="338554"/>
          </a:xfrm>
          <a:prstGeom prst="rect">
            <a:avLst/>
          </a:prstGeom>
          <a:noFill/>
        </p:spPr>
        <p:txBody>
          <a:bodyPr wrap="square">
            <a:spAutoFit/>
          </a:bodyPr>
          <a:lstStyle/>
          <a:p>
            <a:pPr>
              <a:spcBef>
                <a:spcPts val="1200"/>
              </a:spcBef>
              <a:spcAft>
                <a:spcPts val="600"/>
              </a:spcAft>
            </a:pPr>
            <a:r>
              <a:rPr lang="en-US" sz="1600" dirty="0"/>
              <a:t>Countries with lower income per capita observe higher levels of income inequality. </a:t>
            </a:r>
          </a:p>
        </p:txBody>
      </p:sp>
      <p:pic>
        <p:nvPicPr>
          <p:cNvPr id="7" name="Picture 6" descr="Chart, scatter chart&#10;&#10;Description automatically generated">
            <a:extLst>
              <a:ext uri="{FF2B5EF4-FFF2-40B4-BE49-F238E27FC236}">
                <a16:creationId xmlns:a16="http://schemas.microsoft.com/office/drawing/2014/main" id="{719DBC32-546F-5008-9A28-3F023857D223}"/>
              </a:ext>
            </a:extLst>
          </p:cNvPr>
          <p:cNvPicPr>
            <a:picLocks noChangeAspect="1"/>
          </p:cNvPicPr>
          <p:nvPr/>
        </p:nvPicPr>
        <p:blipFill>
          <a:blip r:embed="rId2"/>
          <a:stretch>
            <a:fillRect/>
          </a:stretch>
        </p:blipFill>
        <p:spPr>
          <a:xfrm>
            <a:off x="1340489" y="1241230"/>
            <a:ext cx="6201427" cy="3488302"/>
          </a:xfrm>
          <a:prstGeom prst="rect">
            <a:avLst/>
          </a:prstGeom>
        </p:spPr>
      </p:pic>
      <p:sp>
        <p:nvSpPr>
          <p:cNvPr id="8" name="TextBox 7">
            <a:extLst>
              <a:ext uri="{FF2B5EF4-FFF2-40B4-BE49-F238E27FC236}">
                <a16:creationId xmlns:a16="http://schemas.microsoft.com/office/drawing/2014/main" id="{6522ED05-B3B6-5419-A153-535666D14A27}"/>
              </a:ext>
            </a:extLst>
          </p:cNvPr>
          <p:cNvSpPr txBox="1"/>
          <p:nvPr/>
        </p:nvSpPr>
        <p:spPr>
          <a:xfrm>
            <a:off x="6984758" y="4390978"/>
            <a:ext cx="2159242" cy="276999"/>
          </a:xfrm>
          <a:prstGeom prst="rect">
            <a:avLst/>
          </a:prstGeom>
          <a:noFill/>
        </p:spPr>
        <p:txBody>
          <a:bodyPr wrap="square">
            <a:spAutoFit/>
          </a:bodyPr>
          <a:lstStyle/>
          <a:p>
            <a:pPr algn="ctr">
              <a:spcBef>
                <a:spcPts val="1200"/>
              </a:spcBef>
              <a:spcAft>
                <a:spcPts val="600"/>
              </a:spcAft>
            </a:pPr>
            <a:r>
              <a:rPr lang="en-US" sz="1200" dirty="0"/>
              <a:t>Source: World Bank.</a:t>
            </a:r>
          </a:p>
        </p:txBody>
      </p:sp>
    </p:spTree>
    <p:extLst>
      <p:ext uri="{BB962C8B-B14F-4D97-AF65-F5344CB8AC3E}">
        <p14:creationId xmlns:p14="http://schemas.microsoft.com/office/powerpoint/2010/main" val="3737912932"/>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www.w3.org/XML/1998/namespace"/>
    <ds:schemaRef ds:uri="http://schemas.microsoft.com/office/infopath/2007/PartnerControls"/>
    <ds:schemaRef ds:uri="8db4f6ed-281a-40b3-a3a6-248115f75364"/>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purl.org/dc/elements/1.1/"/>
    <ds:schemaRef ds:uri="82db8b44-0703-48fc-920e-285d3f66b75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IUB-template</Template>
  <TotalTime>19449</TotalTime>
  <Words>2106</Words>
  <Application>Microsoft Office PowerPoint</Application>
  <PresentationFormat>On-screen Show (16:9)</PresentationFormat>
  <Paragraphs>178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Main</vt:lpstr>
      <vt:lpstr>PowerPoint Presentation</vt:lpstr>
      <vt:lpstr>Outline for Today</vt:lpstr>
      <vt:lpstr>Alternative Poverty Measurements: Mexico’s case</vt:lpstr>
      <vt:lpstr>Alternative Poverty Measurements: Mexico’s case</vt:lpstr>
      <vt:lpstr>Poverty Line Approach: Some Problems</vt:lpstr>
      <vt:lpstr>Why should we care about income inequality and poverty? </vt:lpstr>
      <vt:lpstr>Income Inequality: Macro Evidence </vt:lpstr>
      <vt:lpstr>Poverty and Income Inequality</vt:lpstr>
      <vt:lpstr>Income Inequality and GDP per Capita</vt:lpstr>
      <vt:lpstr>Poverty and GDP per Capita</vt:lpstr>
      <vt:lpstr>Rationale For Government Welfare Programs</vt:lpstr>
      <vt:lpstr>General Aspects of US Welfare Policy</vt:lpstr>
      <vt:lpstr>Cash Welfare and Labor Supply</vt:lpstr>
      <vt:lpstr>Welfare and Labor Supply</vt:lpstr>
      <vt:lpstr>Welfare Policy in the United States</vt:lpstr>
      <vt:lpstr>Examples of Eligibility for Welfare Programs</vt:lpstr>
      <vt:lpstr>In-Kind Programs: SNAP</vt:lpstr>
      <vt:lpstr>Cash Welfare Programs: TANF</vt:lpstr>
      <vt:lpstr>In-Kind Programs: Medicaid</vt:lpstr>
      <vt:lpstr>Benefit Cliffs</vt:lpstr>
      <vt:lpstr>Cash Welfare Programs: EITC</vt:lpstr>
      <vt:lpstr>Cash vs In-Kind Transfers</vt:lpstr>
      <vt:lpstr>Externalities of Welfare Programs</vt:lpstr>
      <vt:lpstr>Externalities of Welfare Programs</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347</cp:revision>
  <cp:lastPrinted>2014-06-24T16:10:50Z</cp:lastPrinted>
  <dcterms:created xsi:type="dcterms:W3CDTF">2022-01-21T17:11:20Z</dcterms:created>
  <dcterms:modified xsi:type="dcterms:W3CDTF">2023-03-08T21:46:12Z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