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1"/>
  </p:notesMasterIdLst>
  <p:handoutMasterIdLst>
    <p:handoutMasterId r:id="rId22"/>
  </p:handoutMasterIdLst>
  <p:sldIdLst>
    <p:sldId id="363" r:id="rId5"/>
    <p:sldId id="404" r:id="rId6"/>
    <p:sldId id="357" r:id="rId7"/>
    <p:sldId id="409" r:id="rId8"/>
    <p:sldId id="411" r:id="rId9"/>
    <p:sldId id="359" r:id="rId10"/>
    <p:sldId id="415" r:id="rId11"/>
    <p:sldId id="416" r:id="rId12"/>
    <p:sldId id="417" r:id="rId13"/>
    <p:sldId id="413" r:id="rId14"/>
    <p:sldId id="414" r:id="rId15"/>
    <p:sldId id="407" r:id="rId16"/>
    <p:sldId id="419" r:id="rId17"/>
    <p:sldId id="418" r:id="rId18"/>
    <p:sldId id="403" r:id="rId19"/>
    <p:sldId id="405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5">
          <p15:clr>
            <a:srgbClr val="A4A3A4"/>
          </p15:clr>
        </p15:guide>
        <p15:guide id="2" pos="3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0304"/>
    <a:srgbClr val="990000"/>
    <a:srgbClr val="252626"/>
    <a:srgbClr val="0C0D0C"/>
    <a:srgbClr val="969696"/>
    <a:srgbClr val="9E9A95"/>
    <a:srgbClr val="382E25"/>
    <a:srgbClr val="C17945"/>
    <a:srgbClr val="31526A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4694" autoAdjust="0"/>
  </p:normalViewPr>
  <p:slideViewPr>
    <p:cSldViewPr snapToGrid="0" snapToObjects="1">
      <p:cViewPr>
        <p:scale>
          <a:sx n="84" d="100"/>
          <a:sy n="84" d="100"/>
        </p:scale>
        <p:origin x="872" y="56"/>
      </p:cViewPr>
      <p:guideLst>
        <p:guide orient="horz" pos="3185"/>
        <p:guide pos="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32" d="100"/>
          <a:sy n="132" d="100"/>
        </p:scale>
        <p:origin x="-592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59BD-4604-2843-976C-9F2DEE3C79D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4456-6A4C-DF40-836A-7ED7CB72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08F45-8DB7-E449-85E4-EC04F96DF3A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D261-4ACC-5E49-97C5-9D8FD2D9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633304" y="-648376"/>
            <a:ext cx="733465" cy="2367520"/>
            <a:chOff x="685136" y="-246616"/>
            <a:chExt cx="733465" cy="2367520"/>
          </a:xfrm>
        </p:grpSpPr>
        <p:sp>
          <p:nvSpPr>
            <p:cNvPr id="6" name="Rectangle 5"/>
            <p:cNvSpPr/>
            <p:nvPr userDrawn="1"/>
          </p:nvSpPr>
          <p:spPr>
            <a:xfrm>
              <a:off x="685136" y="-246616"/>
              <a:ext cx="733465" cy="236752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08" y="1380149"/>
              <a:ext cx="489120" cy="62080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02903" y="2766523"/>
            <a:ext cx="7734221" cy="1114494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000" b="1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Unnecessarily extra long title of presentation</a:t>
            </a:r>
          </a:p>
        </p:txBody>
      </p:sp>
      <p:sp>
        <p:nvSpPr>
          <p:cNvPr id="11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0694" y="4709821"/>
            <a:ext cx="7734222" cy="277654"/>
          </a:xfrm>
        </p:spPr>
        <p:txBody>
          <a:bodyPr anchor="ctr">
            <a:noAutofit/>
          </a:bodyPr>
          <a:lstStyle>
            <a:lvl1pPr marL="0" indent="0">
              <a:buNone/>
              <a:defRPr sz="1100" b="1" spc="8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INDIANA UNIVERSITY BLOOMINGTON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0694" y="2443859"/>
            <a:ext cx="7734222" cy="252412"/>
          </a:xfrm>
        </p:spPr>
        <p:txBody>
          <a:bodyPr anchor="ctr">
            <a:noAutofit/>
          </a:bodyPr>
          <a:lstStyle>
            <a:lvl1pPr marL="0" indent="0">
              <a:buNone/>
              <a:defRPr sz="180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SUBHEAD OR NAME OF SCHOOL, DEPARTMENT, OR UNIT</a:t>
            </a:r>
          </a:p>
        </p:txBody>
      </p:sp>
    </p:spTree>
    <p:extLst>
      <p:ext uri="{BB962C8B-B14F-4D97-AF65-F5344CB8AC3E}">
        <p14:creationId xmlns:p14="http://schemas.microsoft.com/office/powerpoint/2010/main" val="125665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IUPUI lockup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631042" y="4235585"/>
            <a:ext cx="536130" cy="922081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D10E6-FF8A-CC4E-B6D5-BFBD2D0FEC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083" t="-148" r="-1556" b="28718"/>
          <a:stretch/>
        </p:blipFill>
        <p:spPr>
          <a:xfrm>
            <a:off x="1240484" y="4147274"/>
            <a:ext cx="4622227" cy="457200"/>
          </a:xfrm>
          <a:prstGeom prst="rect">
            <a:avLst/>
          </a:prstGeom>
        </p:spPr>
      </p:pic>
      <p:pic>
        <p:nvPicPr>
          <p:cNvPr id="13" name="Picture 12" descr="tab-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5" y="4326066"/>
            <a:ext cx="357525" cy="4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6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9827" y="73270"/>
            <a:ext cx="8004391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18824" y="1233110"/>
            <a:ext cx="8015594" cy="3206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43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6694" y="2274522"/>
            <a:ext cx="6802482" cy="656910"/>
          </a:xfrm>
        </p:spPr>
        <p:txBody>
          <a:bodyPr anchor="ctr">
            <a:noAutofit/>
          </a:bodyPr>
          <a:lstStyle>
            <a:lvl1pPr>
              <a:defRPr sz="40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031339"/>
            <a:ext cx="3700462" cy="252412"/>
          </a:xfrm>
        </p:spPr>
        <p:txBody>
          <a:bodyPr anchor="ctr">
            <a:noAutofit/>
          </a:bodyPr>
          <a:lstStyle>
            <a:lvl1pPr marL="0" indent="0">
              <a:buNone/>
              <a:defRPr sz="14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14942" y="2032000"/>
            <a:ext cx="148614" cy="836706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99065"/>
          </a:xfrm>
        </p:spPr>
        <p:txBody>
          <a:bodyPr>
            <a:normAutofit/>
          </a:bodyPr>
          <a:lstStyle>
            <a:lvl1pPr>
              <a:defRPr sz="28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06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25303" y="1629405"/>
            <a:ext cx="4560579" cy="279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73058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6110E9-6F8A-B51E-A1FD-6F9656D0C3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9827" y="73270"/>
            <a:ext cx="8004391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E55057-A4C6-1359-B942-42415ACDD285}"/>
              </a:ext>
            </a:extLst>
          </p:cNvPr>
          <p:cNvSpPr/>
          <p:nvPr userDrawn="1"/>
        </p:nvSpPr>
        <p:spPr>
          <a:xfrm>
            <a:off x="0" y="2720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348" y="759070"/>
            <a:ext cx="8004409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348" y="1630404"/>
            <a:ext cx="8011069" cy="2818769"/>
          </a:xfrm>
        </p:spPr>
        <p:txBody>
          <a:bodyPr>
            <a:normAutofit/>
          </a:bodyPr>
          <a:lstStyle>
            <a:lvl1pPr marL="342900" indent="-342900" algn="l">
              <a:lnSpc>
                <a:spcPct val="100000"/>
              </a:lnSpc>
              <a:buFont typeface="+mj-lt"/>
              <a:buAutoNum type="arabicPeriod"/>
              <a:defRPr sz="18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0124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30124" y="1629404"/>
            <a:ext cx="4560579" cy="280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64909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15847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3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9" name="Rectangle 8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565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703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slide with IUPUI lockup">
    <p:bg>
      <p:bgPr>
        <a:solidFill>
          <a:srgbClr val="69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5847" y="680397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1042" y="4235585"/>
            <a:ext cx="536130" cy="922081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D10E6-FF8A-CC4E-B6D5-BFBD2D0FEC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083" t="-148" r="-1556" b="28718"/>
          <a:stretch/>
        </p:blipFill>
        <p:spPr>
          <a:xfrm>
            <a:off x="1240484" y="4147274"/>
            <a:ext cx="4622227" cy="457200"/>
          </a:xfrm>
          <a:prstGeom prst="rect">
            <a:avLst/>
          </a:prstGeom>
        </p:spPr>
      </p:pic>
      <p:pic>
        <p:nvPicPr>
          <p:cNvPr id="13" name="Picture 12" descr="tab-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5" y="4326066"/>
            <a:ext cx="357525" cy="4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4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1892" y="634604"/>
            <a:ext cx="680248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892" y="1589938"/>
            <a:ext cx="6802482" cy="321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  <p:sldLayoutId id="2147493467" r:id="rId2"/>
    <p:sldLayoutId id="2147493472" r:id="rId3"/>
    <p:sldLayoutId id="2147493457" r:id="rId4"/>
    <p:sldLayoutId id="2147493456" r:id="rId5"/>
    <p:sldLayoutId id="2147493474" r:id="rId6"/>
    <p:sldLayoutId id="2147493475" r:id="rId7"/>
    <p:sldLayoutId id="2147493476" r:id="rId8"/>
    <p:sldLayoutId id="2147493478" r:id="rId9"/>
    <p:sldLayoutId id="2147493477" r:id="rId10"/>
    <p:sldLayoutId id="214749347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1">
            <a:lumMod val="50000"/>
            <a:lumOff val="50000"/>
          </a:schemeClr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lunavarr@iu.edu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2863DFC-F769-1FFD-90F2-6C5240A658F7}"/>
              </a:ext>
            </a:extLst>
          </p:cNvPr>
          <p:cNvSpPr txBox="1">
            <a:spLocks/>
          </p:cNvSpPr>
          <p:nvPr/>
        </p:nvSpPr>
        <p:spPr>
          <a:xfrm>
            <a:off x="538314" y="2571750"/>
            <a:ext cx="7734222" cy="147888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30687B-7A7D-8F6B-9025-2A4EFABAC69E}"/>
              </a:ext>
            </a:extLst>
          </p:cNvPr>
          <p:cNvSpPr txBox="1">
            <a:spLocks/>
          </p:cNvSpPr>
          <p:nvPr/>
        </p:nvSpPr>
        <p:spPr>
          <a:xfrm>
            <a:off x="0" y="306218"/>
            <a:ext cx="9144000" cy="10001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00" spc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SPEA-V-202</a:t>
            </a:r>
          </a:p>
          <a:p>
            <a:pPr algn="ctr"/>
            <a:r>
              <a:rPr lang="en-US" sz="2400" b="0" dirty="0">
                <a:solidFill>
                  <a:schemeClr val="bg1"/>
                </a:solidFill>
              </a:rPr>
              <a:t>Contemporary Economic Issues in Public Affairs</a:t>
            </a:r>
          </a:p>
          <a:p>
            <a:pPr algn="ctr"/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8B2BB0-25A8-51DD-1E72-4A1ECB509AE5}"/>
              </a:ext>
            </a:extLst>
          </p:cNvPr>
          <p:cNvSpPr/>
          <p:nvPr/>
        </p:nvSpPr>
        <p:spPr>
          <a:xfrm>
            <a:off x="0" y="1787777"/>
            <a:ext cx="9144000" cy="871464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1602D2-5AC3-8AC2-F630-020397F6961F}"/>
              </a:ext>
            </a:extLst>
          </p:cNvPr>
          <p:cNvSpPr txBox="1">
            <a:spLocks/>
          </p:cNvSpPr>
          <p:nvPr/>
        </p:nvSpPr>
        <p:spPr>
          <a:xfrm>
            <a:off x="0" y="3140606"/>
            <a:ext cx="9144000" cy="10001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00" spc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b="0" dirty="0">
                <a:solidFill>
                  <a:schemeClr val="bg1"/>
                </a:solidFill>
              </a:rPr>
              <a:t>Luis Navarro</a:t>
            </a:r>
          </a:p>
          <a:p>
            <a:pPr algn="ctr"/>
            <a:endParaRPr lang="en-US" sz="2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61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Market Economy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9F91873-170B-1937-FA0C-8AB67532B190}"/>
              </a:ext>
            </a:extLst>
          </p:cNvPr>
          <p:cNvGrpSpPr/>
          <p:nvPr/>
        </p:nvGrpSpPr>
        <p:grpSpPr>
          <a:xfrm>
            <a:off x="-290286" y="918387"/>
            <a:ext cx="8926286" cy="1063389"/>
            <a:chOff x="-233294" y="937197"/>
            <a:chExt cx="10393232" cy="1328855"/>
          </a:xfrm>
        </p:grpSpPr>
        <p:sp>
          <p:nvSpPr>
            <p:cNvPr id="3" name="Shape">
              <a:extLst>
                <a:ext uri="{FF2B5EF4-FFF2-40B4-BE49-F238E27FC236}">
                  <a16:creationId xmlns:a16="http://schemas.microsoft.com/office/drawing/2014/main" id="{73C3BD36-D490-F4B4-3B82-6DF5B409BF4D}"/>
                </a:ext>
              </a:extLst>
            </p:cNvPr>
            <p:cNvSpPr/>
            <p:nvPr/>
          </p:nvSpPr>
          <p:spPr>
            <a:xfrm>
              <a:off x="-233294" y="974816"/>
              <a:ext cx="10393232" cy="1291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09" y="0"/>
                  </a:moveTo>
                  <a:lnTo>
                    <a:pt x="6571" y="0"/>
                  </a:lnTo>
                  <a:cubicBezTo>
                    <a:pt x="6263" y="0"/>
                    <a:pt x="5962" y="293"/>
                    <a:pt x="5695" y="858"/>
                  </a:cubicBezTo>
                  <a:lnTo>
                    <a:pt x="4190" y="4041"/>
                  </a:lnTo>
                  <a:cubicBezTo>
                    <a:pt x="4161" y="4105"/>
                    <a:pt x="4131" y="4177"/>
                    <a:pt x="4104" y="4248"/>
                  </a:cubicBezTo>
                  <a:lnTo>
                    <a:pt x="2385" y="7946"/>
                  </a:lnTo>
                  <a:cubicBezTo>
                    <a:pt x="1965" y="8847"/>
                    <a:pt x="1444" y="8869"/>
                    <a:pt x="1019" y="7996"/>
                  </a:cubicBezTo>
                  <a:lnTo>
                    <a:pt x="1019" y="7996"/>
                  </a:lnTo>
                  <a:cubicBezTo>
                    <a:pt x="564" y="7059"/>
                    <a:pt x="0" y="8261"/>
                    <a:pt x="0" y="10178"/>
                  </a:cubicBezTo>
                  <a:lnTo>
                    <a:pt x="0" y="11386"/>
                  </a:lnTo>
                  <a:cubicBezTo>
                    <a:pt x="0" y="13332"/>
                    <a:pt x="566" y="14576"/>
                    <a:pt x="1034" y="13654"/>
                  </a:cubicBezTo>
                  <a:lnTo>
                    <a:pt x="1034" y="13654"/>
                  </a:lnTo>
                  <a:cubicBezTo>
                    <a:pt x="1452" y="12831"/>
                    <a:pt x="1955" y="12860"/>
                    <a:pt x="2365" y="13725"/>
                  </a:cubicBezTo>
                  <a:lnTo>
                    <a:pt x="4920" y="19104"/>
                  </a:lnTo>
                  <a:lnTo>
                    <a:pt x="5695" y="20742"/>
                  </a:lnTo>
                  <a:cubicBezTo>
                    <a:pt x="5960" y="21307"/>
                    <a:pt x="6263" y="21600"/>
                    <a:pt x="6571" y="21600"/>
                  </a:cubicBezTo>
                  <a:lnTo>
                    <a:pt x="20509" y="21600"/>
                  </a:lnTo>
                  <a:cubicBezTo>
                    <a:pt x="21112" y="21600"/>
                    <a:pt x="21600" y="19812"/>
                    <a:pt x="21600" y="17602"/>
                  </a:cubicBezTo>
                  <a:lnTo>
                    <a:pt x="21600" y="3998"/>
                  </a:lnTo>
                  <a:cubicBezTo>
                    <a:pt x="21598" y="1795"/>
                    <a:pt x="21110" y="0"/>
                    <a:pt x="205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2" name="Shape">
              <a:extLst>
                <a:ext uri="{FF2B5EF4-FFF2-40B4-BE49-F238E27FC236}">
                  <a16:creationId xmlns:a16="http://schemas.microsoft.com/office/drawing/2014/main" id="{F6CBC9BA-8839-3A85-E6C6-ECE5A4743E76}"/>
                </a:ext>
              </a:extLst>
            </p:cNvPr>
            <p:cNvSpPr/>
            <p:nvPr/>
          </p:nvSpPr>
          <p:spPr>
            <a:xfrm>
              <a:off x="103339" y="937197"/>
              <a:ext cx="1212562" cy="1328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1" extrusionOk="0">
                  <a:moveTo>
                    <a:pt x="21600" y="14113"/>
                  </a:moveTo>
                  <a:lnTo>
                    <a:pt x="21600" y="7159"/>
                  </a:lnTo>
                  <a:cubicBezTo>
                    <a:pt x="21600" y="5845"/>
                    <a:pt x="20815" y="4627"/>
                    <a:pt x="19551" y="3970"/>
                  </a:cubicBezTo>
                  <a:lnTo>
                    <a:pt x="12849" y="493"/>
                  </a:lnTo>
                  <a:cubicBezTo>
                    <a:pt x="11577" y="-164"/>
                    <a:pt x="10016" y="-164"/>
                    <a:pt x="8751" y="493"/>
                  </a:cubicBezTo>
                  <a:lnTo>
                    <a:pt x="2049" y="3970"/>
                  </a:lnTo>
                  <a:cubicBezTo>
                    <a:pt x="777" y="4627"/>
                    <a:pt x="0" y="5845"/>
                    <a:pt x="0" y="7159"/>
                  </a:cubicBezTo>
                  <a:lnTo>
                    <a:pt x="0" y="14113"/>
                  </a:lnTo>
                  <a:cubicBezTo>
                    <a:pt x="0" y="15427"/>
                    <a:pt x="785" y="16645"/>
                    <a:pt x="2049" y="17302"/>
                  </a:cubicBezTo>
                  <a:lnTo>
                    <a:pt x="8751" y="20779"/>
                  </a:lnTo>
                  <a:cubicBezTo>
                    <a:pt x="10023" y="21436"/>
                    <a:pt x="11584" y="21436"/>
                    <a:pt x="12849" y="20779"/>
                  </a:cubicBezTo>
                  <a:lnTo>
                    <a:pt x="19551" y="17302"/>
                  </a:lnTo>
                  <a:cubicBezTo>
                    <a:pt x="20815" y="16645"/>
                    <a:pt x="21600" y="15427"/>
                    <a:pt x="21600" y="14113"/>
                  </a:cubicBezTo>
                  <a:close/>
                </a:path>
              </a:pathLst>
            </a:custGeom>
            <a:solidFill>
              <a:srgbClr val="99000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A5F4AA9-864C-D0DB-C61E-0FD1C74BB981}"/>
              </a:ext>
            </a:extLst>
          </p:cNvPr>
          <p:cNvSpPr txBox="1"/>
          <p:nvPr/>
        </p:nvSpPr>
        <p:spPr>
          <a:xfrm>
            <a:off x="1715263" y="1159887"/>
            <a:ext cx="6365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Allocation of scarce resources takes place by the interaction of </a:t>
            </a:r>
            <a:r>
              <a:rPr lang="en-US" sz="1600" b="1" dirty="0">
                <a:cs typeface="Times New Roman" panose="02020603050405020304" pitchFamily="18" charset="0"/>
              </a:rPr>
              <a:t>economic agents </a:t>
            </a:r>
            <a:r>
              <a:rPr lang="en-US" sz="1600" dirty="0">
                <a:cs typeface="Times New Roman" panose="02020603050405020304" pitchFamily="18" charset="0"/>
              </a:rPr>
              <a:t>via </a:t>
            </a:r>
            <a:r>
              <a:rPr lang="en-US" sz="1600" b="1" dirty="0">
                <a:cs typeface="Times New Roman" panose="02020603050405020304" pitchFamily="18" charset="0"/>
              </a:rPr>
              <a:t>market exchange. </a:t>
            </a:r>
            <a:endParaRPr lang="en-US" sz="1600" u="sng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2E31E5-71CC-7A4B-0E5A-049C18B97326}"/>
              </a:ext>
            </a:extLst>
          </p:cNvPr>
          <p:cNvSpPr txBox="1"/>
          <p:nvPr/>
        </p:nvSpPr>
        <p:spPr>
          <a:xfrm>
            <a:off x="506353" y="2376737"/>
            <a:ext cx="14706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Economic Agents</a:t>
            </a:r>
            <a:endParaRPr lang="en-US" sz="1600" b="1" u="sng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B5D4A4-9376-9C6C-BCAB-CE57C0AF17CE}"/>
              </a:ext>
            </a:extLst>
          </p:cNvPr>
          <p:cNvGrpSpPr/>
          <p:nvPr/>
        </p:nvGrpSpPr>
        <p:grpSpPr>
          <a:xfrm>
            <a:off x="2084933" y="2064576"/>
            <a:ext cx="1274958" cy="1144025"/>
            <a:chOff x="2084933" y="2064576"/>
            <a:chExt cx="1274958" cy="1144025"/>
          </a:xfrm>
        </p:grpSpPr>
        <p:pic>
          <p:nvPicPr>
            <p:cNvPr id="12" name="Graphic 11" descr="Family with two children outline">
              <a:extLst>
                <a:ext uri="{FF2B5EF4-FFF2-40B4-BE49-F238E27FC236}">
                  <a16:creationId xmlns:a16="http://schemas.microsoft.com/office/drawing/2014/main" id="{1B8B22F3-4EF3-860D-335D-93246AEA5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54796" y="2064576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2DA071-021E-CFA5-6642-BECFBD595141}"/>
                </a:ext>
              </a:extLst>
            </p:cNvPr>
            <p:cNvSpPr txBox="1"/>
            <p:nvPr/>
          </p:nvSpPr>
          <p:spPr>
            <a:xfrm>
              <a:off x="2084933" y="2900824"/>
              <a:ext cx="12749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n-lt"/>
                  <a:cs typeface="Times New Roman" panose="02020603050405020304" pitchFamily="18" charset="0"/>
                </a:rPr>
                <a:t>Households</a:t>
              </a:r>
              <a:endParaRPr lang="en-US" sz="14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DD16C8A-FC8F-BBA4-0EFB-CB6BFDBE28E5}"/>
              </a:ext>
            </a:extLst>
          </p:cNvPr>
          <p:cNvGrpSpPr/>
          <p:nvPr/>
        </p:nvGrpSpPr>
        <p:grpSpPr>
          <a:xfrm>
            <a:off x="3980120" y="2064576"/>
            <a:ext cx="1835512" cy="1341693"/>
            <a:chOff x="3980120" y="2064576"/>
            <a:chExt cx="1835512" cy="1341693"/>
          </a:xfrm>
        </p:grpSpPr>
        <p:pic>
          <p:nvPicPr>
            <p:cNvPr id="10" name="Graphic 9" descr="Board Of Directors outline">
              <a:extLst>
                <a:ext uri="{FF2B5EF4-FFF2-40B4-BE49-F238E27FC236}">
                  <a16:creationId xmlns:a16="http://schemas.microsoft.com/office/drawing/2014/main" id="{2F5E6DAA-ED57-5C6B-A01F-C4D283D96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06259" y="2064576"/>
              <a:ext cx="914400" cy="914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846173-99E3-0278-EE18-CA602AC04B18}"/>
                </a:ext>
              </a:extLst>
            </p:cNvPr>
            <p:cNvSpPr txBox="1"/>
            <p:nvPr/>
          </p:nvSpPr>
          <p:spPr>
            <a:xfrm>
              <a:off x="3980120" y="2883049"/>
              <a:ext cx="183551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n-lt"/>
                  <a:cs typeface="Times New Roman" panose="02020603050405020304" pitchFamily="18" charset="0"/>
                </a:rPr>
                <a:t>Firms/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n-lt"/>
                  <a:cs typeface="Times New Roman" panose="02020603050405020304" pitchFamily="18" charset="0"/>
                </a:rPr>
                <a:t>Organizations</a:t>
              </a:r>
              <a:endParaRPr lang="en-US" sz="14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B155699-6087-799F-9E5D-691628AB6389}"/>
              </a:ext>
            </a:extLst>
          </p:cNvPr>
          <p:cNvGrpSpPr/>
          <p:nvPr/>
        </p:nvGrpSpPr>
        <p:grpSpPr>
          <a:xfrm>
            <a:off x="2278330" y="3263240"/>
            <a:ext cx="5347978" cy="1065570"/>
            <a:chOff x="2278330" y="3263240"/>
            <a:chExt cx="5347978" cy="1065570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44339EB-0786-4EB3-DE24-2273EB88E5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4530" y="3263240"/>
              <a:ext cx="444291" cy="456559"/>
            </a:xfrm>
            <a:prstGeom prst="straightConnector1">
              <a:avLst/>
            </a:prstGeom>
            <a:ln>
              <a:solidFill>
                <a:srgbClr val="69030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6542B87-0927-286F-8234-6CD1288DC650}"/>
                </a:ext>
              </a:extLst>
            </p:cNvPr>
            <p:cNvCxnSpPr>
              <a:cxnSpLocks/>
            </p:cNvCxnSpPr>
            <p:nvPr/>
          </p:nvCxnSpPr>
          <p:spPr>
            <a:xfrm>
              <a:off x="2722412" y="3285439"/>
              <a:ext cx="434360" cy="434360"/>
            </a:xfrm>
            <a:prstGeom prst="straightConnector1">
              <a:avLst/>
            </a:prstGeom>
            <a:ln>
              <a:solidFill>
                <a:srgbClr val="69030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1EA2F55-FFE5-01D5-D5BF-32C1B8A64C4E}"/>
                </a:ext>
              </a:extLst>
            </p:cNvPr>
            <p:cNvCxnSpPr>
              <a:cxnSpLocks/>
            </p:cNvCxnSpPr>
            <p:nvPr/>
          </p:nvCxnSpPr>
          <p:spPr>
            <a:xfrm>
              <a:off x="4952319" y="3406269"/>
              <a:ext cx="0" cy="313530"/>
            </a:xfrm>
            <a:prstGeom prst="straightConnector1">
              <a:avLst/>
            </a:prstGeom>
            <a:ln>
              <a:solidFill>
                <a:srgbClr val="69030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3AD5550-0A6B-8A9D-5C40-5DC4156B0A4D}"/>
                </a:ext>
              </a:extLst>
            </p:cNvPr>
            <p:cNvSpPr txBox="1"/>
            <p:nvPr/>
          </p:nvSpPr>
          <p:spPr>
            <a:xfrm>
              <a:off x="2278330" y="3805590"/>
              <a:ext cx="534797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+mn-lt"/>
                  <a:cs typeface="Times New Roman" panose="02020603050405020304" pitchFamily="18" charset="0"/>
                </a:rPr>
                <a:t>Market Exchange – Market Economy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n-lt"/>
                  <a:cs typeface="Times New Roman" panose="02020603050405020304" pitchFamily="18" charset="0"/>
                </a:rPr>
                <a:t>consumers purchase goods and services from suppliers</a:t>
              </a:r>
              <a:endParaRPr lang="en-US" sz="1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AF9C7C5-DFED-5795-520D-E649F71F388D}"/>
              </a:ext>
            </a:extLst>
          </p:cNvPr>
          <p:cNvGrpSpPr/>
          <p:nvPr/>
        </p:nvGrpSpPr>
        <p:grpSpPr>
          <a:xfrm>
            <a:off x="6540646" y="2049700"/>
            <a:ext cx="1407289" cy="1173950"/>
            <a:chOff x="6540646" y="2049700"/>
            <a:chExt cx="1407289" cy="117395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571600-56BB-74E9-60DA-E6FBB0E4F28A}"/>
                </a:ext>
              </a:extLst>
            </p:cNvPr>
            <p:cNvSpPr txBox="1"/>
            <p:nvPr/>
          </p:nvSpPr>
          <p:spPr>
            <a:xfrm>
              <a:off x="6592313" y="2915873"/>
              <a:ext cx="12749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n-lt"/>
                  <a:cs typeface="Times New Roman" panose="02020603050405020304" pitchFamily="18" charset="0"/>
                </a:rPr>
                <a:t>Government</a:t>
              </a:r>
              <a:endParaRPr lang="en-US" sz="1400" dirty="0"/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BCC915FE-8E23-A60C-57AB-5F4FF2E6BD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6963" b="27680"/>
            <a:stretch/>
          </p:blipFill>
          <p:spPr>
            <a:xfrm>
              <a:off x="6540646" y="2049700"/>
              <a:ext cx="1407289" cy="919773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6C99945-4F1C-09BF-B640-E1BA4BE8330C}"/>
              </a:ext>
            </a:extLst>
          </p:cNvPr>
          <p:cNvSpPr txBox="1"/>
          <p:nvPr/>
        </p:nvSpPr>
        <p:spPr>
          <a:xfrm>
            <a:off x="446120" y="3491519"/>
            <a:ext cx="1691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both suppliers and consumers in the market economy. </a:t>
            </a:r>
            <a:endParaRPr lang="en-US" sz="1200" u="sng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A9F0809-9B94-2DEC-760B-E90077C13E4D}"/>
              </a:ext>
            </a:extLst>
          </p:cNvPr>
          <p:cNvCxnSpPr>
            <a:cxnSpLocks/>
          </p:cNvCxnSpPr>
          <p:nvPr/>
        </p:nvCxnSpPr>
        <p:spPr>
          <a:xfrm>
            <a:off x="1261585" y="2991421"/>
            <a:ext cx="0" cy="511198"/>
          </a:xfrm>
          <a:prstGeom prst="straightConnector1">
            <a:avLst/>
          </a:prstGeom>
          <a:ln>
            <a:solidFill>
              <a:srgbClr val="690304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7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7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Economics and the Government 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C061F70-9740-5B33-84D6-E952EA6F7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53" y="874487"/>
            <a:ext cx="8587740" cy="699065"/>
          </a:xfrm>
        </p:spPr>
        <p:txBody>
          <a:bodyPr>
            <a:normAutofit/>
          </a:bodyPr>
          <a:lstStyle/>
          <a:p>
            <a:pPr marL="0" indent="0" algn="just" fontAlgn="base"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Unlike households and businesses, the government has additional roles in the market economy. 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9011E4F-112F-FC15-6F88-0B686666CB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963" b="27680"/>
          <a:stretch/>
        </p:blipFill>
        <p:spPr>
          <a:xfrm>
            <a:off x="171450" y="1675704"/>
            <a:ext cx="3136732" cy="2050098"/>
          </a:xfrm>
          <a:prstGeom prst="rect">
            <a:avLst/>
          </a:prstGeom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76D2770-BEC3-1284-6915-44AB1CC9D76C}"/>
              </a:ext>
            </a:extLst>
          </p:cNvPr>
          <p:cNvSpPr txBox="1">
            <a:spLocks/>
          </p:cNvSpPr>
          <p:nvPr/>
        </p:nvSpPr>
        <p:spPr>
          <a:xfrm>
            <a:off x="3211152" y="1573552"/>
            <a:ext cx="5576646" cy="23404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6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6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6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6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Buy and sell goods and services. </a:t>
            </a:r>
          </a:p>
          <a:p>
            <a:pPr marL="285750" indent="-285750" algn="just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Provides specific goods, not provided by private organizations. </a:t>
            </a:r>
          </a:p>
          <a:p>
            <a:pPr marL="285750" indent="-285750" algn="just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Has the authority to pass and change regulations. </a:t>
            </a:r>
          </a:p>
          <a:p>
            <a:pPr marL="285750" indent="-285750" algn="just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It can change the rules of the game. </a:t>
            </a:r>
          </a:p>
          <a:p>
            <a:pPr marL="285750" indent="-285750" algn="just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It can impose taxes/subsidies and change people’s incentives towards buying/selling.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7A888F-F254-3487-4D78-8B258EBF8FD2}"/>
              </a:ext>
            </a:extLst>
          </p:cNvPr>
          <p:cNvSpPr txBox="1"/>
          <p:nvPr/>
        </p:nvSpPr>
        <p:spPr>
          <a:xfrm>
            <a:off x="440190" y="3970077"/>
            <a:ext cx="84084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Our plan: 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use economic theory to examine the role of government intervention in the economy. </a:t>
            </a:r>
          </a:p>
        </p:txBody>
      </p:sp>
    </p:spTree>
    <p:extLst>
      <p:ext uri="{BB962C8B-B14F-4D97-AF65-F5344CB8AC3E}">
        <p14:creationId xmlns:p14="http://schemas.microsoft.com/office/powerpoint/2010/main" val="414206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3" grpId="0" build="p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1114D44-DDFA-4B51-A25B-F988CE09A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772335"/>
            <a:ext cx="8587740" cy="36018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Key questions that we will be exploring along this course: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Why does the government implement some policies over others?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Are we better off with the implemented policy, relative to the case of no intervention? What about relative to the case of a different policy?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What are the intended (and unintended) effects of government actions on human behavior? In particular, in key outcomes for society: education, health, security, economic growth, income inequality, pollution, etc.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What are the main economic concepts to keep in mind when analyzing public policy?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What are the limitations of economic theory to analyze public policy? What things remain unanswered?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Economic Analysis of Public Policy</a:t>
            </a:r>
          </a:p>
        </p:txBody>
      </p:sp>
    </p:spTree>
    <p:extLst>
      <p:ext uri="{BB962C8B-B14F-4D97-AF65-F5344CB8AC3E}">
        <p14:creationId xmlns:p14="http://schemas.microsoft.com/office/powerpoint/2010/main" val="77498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Economic Models 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54C7A13-A87C-3D52-2CE3-06CBD7C9C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666750"/>
            <a:ext cx="8801100" cy="404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We will use economic theory to try to answer such questions.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Models are representations of reality: 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 model is as good as it describes accurately the phenomenon of interest. Simplicity vs Realism.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Positive Analysis (what will happen): 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The model will provide some </a:t>
            </a:r>
            <a:r>
              <a:rPr lang="en-US" sz="1600" u="sng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predictions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about the effect of one economic variable on another one.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Upon an increase on the price of healthcare, mortality is likely to rise.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Normative Analysis (what should happen): 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The model could be used as benchmark to test to which extent policies depart from “the ideal scenario”.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Should government provide universal healthcare?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Economics provides only a partial answer. Some dimensions of reality escape the scope of economic models. </a:t>
            </a:r>
          </a:p>
        </p:txBody>
      </p:sp>
    </p:spTree>
    <p:extLst>
      <p:ext uri="{BB962C8B-B14F-4D97-AF65-F5344CB8AC3E}">
        <p14:creationId xmlns:p14="http://schemas.microsoft.com/office/powerpoint/2010/main" val="248334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1114D44-DDFA-4B51-A25B-F988CE09A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838200"/>
            <a:ext cx="8587740" cy="367665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Always think at the margin: 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what is the benefit of drinking one more beer? Increasing one percent the income tax rate?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Caeteris Paribus: 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markets have a lot of moving parts. To analyze the effect of one factor, we need to keep everything else constant. </a:t>
            </a:r>
            <a:r>
              <a:rPr lang="en-US" sz="1600" i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Caeteris Paribus == everything else held constant. </a:t>
            </a:r>
            <a:endParaRPr lang="en-US" sz="1600" b="1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Our favorite answer: 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“it depends”. When asked about the effect of some policy we always need to ask: compared to what? Choose the counterfactual carefully.  </a:t>
            </a:r>
            <a:endParaRPr lang="en-US" sz="1600" b="1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Intended and unintended consequences: 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distinguish between the nature of policies’ effects on the economy. </a:t>
            </a:r>
            <a:endParaRPr lang="en-US" sz="1600" b="1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Thinking like an economist</a:t>
            </a:r>
          </a:p>
        </p:txBody>
      </p:sp>
    </p:spTree>
    <p:extLst>
      <p:ext uri="{BB962C8B-B14F-4D97-AF65-F5344CB8AC3E}">
        <p14:creationId xmlns:p14="http://schemas.microsoft.com/office/powerpoint/2010/main" val="348211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For next class: 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77EEEF4A-27D4-74A0-45FB-597BB183129F}"/>
              </a:ext>
            </a:extLst>
          </p:cNvPr>
          <p:cNvSpPr txBox="1">
            <a:spLocks/>
          </p:cNvSpPr>
          <p:nvPr/>
        </p:nvSpPr>
        <p:spPr>
          <a:xfrm>
            <a:off x="139362" y="1796205"/>
            <a:ext cx="8865276" cy="1434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  <a:cs typeface="Times New Roman" panose="02020603050405020304" pitchFamily="18" charset="0"/>
              </a:rPr>
              <a:t>Readings: 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GS Appendix A.</a:t>
            </a:r>
          </a:p>
          <a:p>
            <a:pPr marL="0" indent="0" algn="ctr">
              <a:spcAft>
                <a:spcPts val="0"/>
              </a:spcAft>
              <a:buClr>
                <a:srgbClr val="690304"/>
              </a:buClr>
              <a:buNone/>
            </a:pPr>
            <a:endParaRPr lang="en-US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FCF9F89-146C-993E-C391-E1AA534D47BC}"/>
              </a:ext>
            </a:extLst>
          </p:cNvPr>
          <p:cNvSpPr txBox="1">
            <a:spLocks/>
          </p:cNvSpPr>
          <p:nvPr/>
        </p:nvSpPr>
        <p:spPr>
          <a:xfrm>
            <a:off x="139362" y="2821445"/>
            <a:ext cx="8865276" cy="2007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spcAft>
                <a:spcPts val="1200"/>
              </a:spcAft>
              <a:buClr>
                <a:srgbClr val="690304"/>
              </a:buClr>
              <a:buNone/>
            </a:pPr>
            <a:endParaRPr lang="en-US" sz="20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166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2863DFC-F769-1FFD-90F2-6C5240A658F7}"/>
              </a:ext>
            </a:extLst>
          </p:cNvPr>
          <p:cNvSpPr txBox="1">
            <a:spLocks/>
          </p:cNvSpPr>
          <p:nvPr/>
        </p:nvSpPr>
        <p:spPr>
          <a:xfrm>
            <a:off x="538314" y="2571750"/>
            <a:ext cx="7734222" cy="147888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30687B-7A7D-8F6B-9025-2A4EFABAC69E}"/>
              </a:ext>
            </a:extLst>
          </p:cNvPr>
          <p:cNvSpPr txBox="1">
            <a:spLocks/>
          </p:cNvSpPr>
          <p:nvPr/>
        </p:nvSpPr>
        <p:spPr>
          <a:xfrm>
            <a:off x="0" y="306218"/>
            <a:ext cx="9144000" cy="10001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00" spc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SPEA-V-202</a:t>
            </a:r>
          </a:p>
          <a:p>
            <a:pPr algn="ctr"/>
            <a:r>
              <a:rPr lang="en-US" sz="2400" b="0" dirty="0">
                <a:solidFill>
                  <a:schemeClr val="bg1"/>
                </a:solidFill>
              </a:rPr>
              <a:t>Contemporary Economic Issues in Public Affairs</a:t>
            </a:r>
          </a:p>
          <a:p>
            <a:pPr algn="ctr"/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8B2BB0-25A8-51DD-1E72-4A1ECB509AE5}"/>
              </a:ext>
            </a:extLst>
          </p:cNvPr>
          <p:cNvSpPr/>
          <p:nvPr/>
        </p:nvSpPr>
        <p:spPr>
          <a:xfrm>
            <a:off x="0" y="1787777"/>
            <a:ext cx="9144000" cy="871464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1602D2-5AC3-8AC2-F630-020397F6961F}"/>
              </a:ext>
            </a:extLst>
          </p:cNvPr>
          <p:cNvSpPr txBox="1">
            <a:spLocks/>
          </p:cNvSpPr>
          <p:nvPr/>
        </p:nvSpPr>
        <p:spPr>
          <a:xfrm>
            <a:off x="0" y="3140606"/>
            <a:ext cx="9144000" cy="10001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00" spc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b="0" dirty="0">
                <a:solidFill>
                  <a:schemeClr val="bg1"/>
                </a:solidFill>
              </a:rPr>
              <a:t>Luis Navarro</a:t>
            </a:r>
          </a:p>
          <a:p>
            <a:pPr algn="ctr"/>
            <a:endParaRPr lang="en-US" sz="2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02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1114D44-DDFA-4B51-A25B-F988CE09A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4280" y="1210716"/>
            <a:ext cx="4770138" cy="341133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Instructor: 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Luis Navarro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Contact: 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  <a:hlinkClick r:id="rId2"/>
              </a:rPr>
              <a:t>lunavarr@iu.edu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Class Meeting: 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MW 4:45 – 6:00pm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Room: 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PV 169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Office Hours: 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MW 6:00 – 7:30 pm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Syllabus available at Canvas.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Welcome to V-202!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A5A41F-3B89-EE15-E1F0-A17C14E557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5000"/>
          <a:stretch/>
        </p:blipFill>
        <p:spPr>
          <a:xfrm>
            <a:off x="95250" y="954351"/>
            <a:ext cx="4100807" cy="348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1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1114D44-DDFA-4B51-A25B-F988CE09A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0" y="1029511"/>
            <a:ext cx="5534025" cy="366770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Current: 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Doctoral Student at O’Neill. Public Finance Track.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Research: 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Local Tax Policy and Municipal Bond Market. </a:t>
            </a:r>
            <a:endParaRPr lang="en-US" sz="1600" b="1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Education: 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BSc Economics (Finance Minor) – Class of 2016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Professional Background: 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economist at the federal government and financial advisor for government organizations (federal and local) and firms (investment banking).  </a:t>
            </a:r>
            <a:endParaRPr lang="en-US" sz="1600" b="1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About Me: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A771495-A229-F792-E871-D3DBE1BA22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6980"/>
          <a:stretch/>
        </p:blipFill>
        <p:spPr>
          <a:xfrm>
            <a:off x="-265197" y="650815"/>
            <a:ext cx="4627647" cy="384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4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1114D44-DDFA-4B51-A25B-F988CE09A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231" y="1151426"/>
            <a:ext cx="5534025" cy="2840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Let’s read the syllabus and talk about: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Learning outcomes and expectations.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Ground rules.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Readings and course material.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Assignments, exams, and grades. 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Syllabus</a:t>
            </a:r>
          </a:p>
        </p:txBody>
      </p:sp>
      <p:pic>
        <p:nvPicPr>
          <p:cNvPr id="6" name="Graphic 5" descr="List outline">
            <a:extLst>
              <a:ext uri="{FF2B5EF4-FFF2-40B4-BE49-F238E27FC236}">
                <a16:creationId xmlns:a16="http://schemas.microsoft.com/office/drawing/2014/main" id="{52019470-587B-96DB-1FE1-CBEC13390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4" y="772335"/>
            <a:ext cx="3439913" cy="343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1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Economics: Intro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EE8535-248B-02E1-D5CB-53CAFBBB86F7}"/>
              </a:ext>
            </a:extLst>
          </p:cNvPr>
          <p:cNvGrpSpPr/>
          <p:nvPr/>
        </p:nvGrpSpPr>
        <p:grpSpPr>
          <a:xfrm>
            <a:off x="-290286" y="918387"/>
            <a:ext cx="8926286" cy="1063389"/>
            <a:chOff x="-290286" y="918387"/>
            <a:chExt cx="8926286" cy="106338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9F91873-170B-1937-FA0C-8AB67532B190}"/>
                </a:ext>
              </a:extLst>
            </p:cNvPr>
            <p:cNvGrpSpPr/>
            <p:nvPr/>
          </p:nvGrpSpPr>
          <p:grpSpPr>
            <a:xfrm>
              <a:off x="-290286" y="918387"/>
              <a:ext cx="8926286" cy="1063389"/>
              <a:chOff x="-233294" y="937197"/>
              <a:chExt cx="10393232" cy="1328855"/>
            </a:xfrm>
          </p:grpSpPr>
          <p:sp>
            <p:nvSpPr>
              <p:cNvPr id="3" name="Shape">
                <a:extLst>
                  <a:ext uri="{FF2B5EF4-FFF2-40B4-BE49-F238E27FC236}">
                    <a16:creationId xmlns:a16="http://schemas.microsoft.com/office/drawing/2014/main" id="{73C3BD36-D490-F4B4-3B82-6DF5B409BF4D}"/>
                  </a:ext>
                </a:extLst>
              </p:cNvPr>
              <p:cNvSpPr/>
              <p:nvPr/>
            </p:nvSpPr>
            <p:spPr>
              <a:xfrm>
                <a:off x="-233294" y="974816"/>
                <a:ext cx="10393232" cy="12912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09" y="0"/>
                    </a:moveTo>
                    <a:lnTo>
                      <a:pt x="6571" y="0"/>
                    </a:lnTo>
                    <a:cubicBezTo>
                      <a:pt x="6263" y="0"/>
                      <a:pt x="5962" y="293"/>
                      <a:pt x="5695" y="858"/>
                    </a:cubicBezTo>
                    <a:lnTo>
                      <a:pt x="4190" y="4041"/>
                    </a:lnTo>
                    <a:cubicBezTo>
                      <a:pt x="4161" y="4105"/>
                      <a:pt x="4131" y="4177"/>
                      <a:pt x="4104" y="4248"/>
                    </a:cubicBezTo>
                    <a:lnTo>
                      <a:pt x="2385" y="7946"/>
                    </a:lnTo>
                    <a:cubicBezTo>
                      <a:pt x="1965" y="8847"/>
                      <a:pt x="1444" y="8869"/>
                      <a:pt x="1019" y="7996"/>
                    </a:cubicBezTo>
                    <a:lnTo>
                      <a:pt x="1019" y="7996"/>
                    </a:lnTo>
                    <a:cubicBezTo>
                      <a:pt x="564" y="7059"/>
                      <a:pt x="0" y="8261"/>
                      <a:pt x="0" y="10178"/>
                    </a:cubicBezTo>
                    <a:lnTo>
                      <a:pt x="0" y="11386"/>
                    </a:lnTo>
                    <a:cubicBezTo>
                      <a:pt x="0" y="13332"/>
                      <a:pt x="566" y="14576"/>
                      <a:pt x="1034" y="13654"/>
                    </a:cubicBezTo>
                    <a:lnTo>
                      <a:pt x="1034" y="13654"/>
                    </a:lnTo>
                    <a:cubicBezTo>
                      <a:pt x="1452" y="12831"/>
                      <a:pt x="1955" y="12860"/>
                      <a:pt x="2365" y="13725"/>
                    </a:cubicBezTo>
                    <a:lnTo>
                      <a:pt x="4920" y="19104"/>
                    </a:lnTo>
                    <a:lnTo>
                      <a:pt x="5695" y="20742"/>
                    </a:lnTo>
                    <a:cubicBezTo>
                      <a:pt x="5960" y="21307"/>
                      <a:pt x="6263" y="21600"/>
                      <a:pt x="6571" y="21600"/>
                    </a:cubicBezTo>
                    <a:lnTo>
                      <a:pt x="20509" y="21600"/>
                    </a:lnTo>
                    <a:cubicBezTo>
                      <a:pt x="21112" y="21600"/>
                      <a:pt x="21600" y="19812"/>
                      <a:pt x="21600" y="17602"/>
                    </a:cubicBezTo>
                    <a:lnTo>
                      <a:pt x="21600" y="3998"/>
                    </a:lnTo>
                    <a:cubicBezTo>
                      <a:pt x="21598" y="1795"/>
                      <a:pt x="21110" y="0"/>
                      <a:pt x="20509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/>
                </a:pPr>
                <a:endParaRPr/>
              </a:p>
            </p:txBody>
          </p:sp>
          <p:sp>
            <p:nvSpPr>
              <p:cNvPr id="2" name="Shape">
                <a:extLst>
                  <a:ext uri="{FF2B5EF4-FFF2-40B4-BE49-F238E27FC236}">
                    <a16:creationId xmlns:a16="http://schemas.microsoft.com/office/drawing/2014/main" id="{F6CBC9BA-8839-3A85-E6C6-ECE5A4743E76}"/>
                  </a:ext>
                </a:extLst>
              </p:cNvPr>
              <p:cNvSpPr/>
              <p:nvPr/>
            </p:nvSpPr>
            <p:spPr>
              <a:xfrm>
                <a:off x="103339" y="937197"/>
                <a:ext cx="1212562" cy="1328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271" extrusionOk="0">
                    <a:moveTo>
                      <a:pt x="21600" y="14113"/>
                    </a:moveTo>
                    <a:lnTo>
                      <a:pt x="21600" y="7159"/>
                    </a:lnTo>
                    <a:cubicBezTo>
                      <a:pt x="21600" y="5845"/>
                      <a:pt x="20815" y="4627"/>
                      <a:pt x="19551" y="3970"/>
                    </a:cubicBezTo>
                    <a:lnTo>
                      <a:pt x="12849" y="493"/>
                    </a:lnTo>
                    <a:cubicBezTo>
                      <a:pt x="11577" y="-164"/>
                      <a:pt x="10016" y="-164"/>
                      <a:pt x="8751" y="493"/>
                    </a:cubicBezTo>
                    <a:lnTo>
                      <a:pt x="2049" y="3970"/>
                    </a:lnTo>
                    <a:cubicBezTo>
                      <a:pt x="777" y="4627"/>
                      <a:pt x="0" y="5845"/>
                      <a:pt x="0" y="7159"/>
                    </a:cubicBezTo>
                    <a:lnTo>
                      <a:pt x="0" y="14113"/>
                    </a:lnTo>
                    <a:cubicBezTo>
                      <a:pt x="0" y="15427"/>
                      <a:pt x="785" y="16645"/>
                      <a:pt x="2049" y="17302"/>
                    </a:cubicBezTo>
                    <a:lnTo>
                      <a:pt x="8751" y="20779"/>
                    </a:lnTo>
                    <a:cubicBezTo>
                      <a:pt x="10023" y="21436"/>
                      <a:pt x="11584" y="21436"/>
                      <a:pt x="12849" y="20779"/>
                    </a:cubicBezTo>
                    <a:lnTo>
                      <a:pt x="19551" y="17302"/>
                    </a:lnTo>
                    <a:cubicBezTo>
                      <a:pt x="20815" y="16645"/>
                      <a:pt x="21600" y="15427"/>
                      <a:pt x="21600" y="14113"/>
                    </a:cubicBezTo>
                    <a:close/>
                  </a:path>
                </a:pathLst>
              </a:custGeom>
              <a:solidFill>
                <a:srgbClr val="99000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/>
                </a:pPr>
                <a:endParaRPr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A5F4AA9-864C-D0DB-C61E-0FD1C74BB981}"/>
                </a:ext>
              </a:extLst>
            </p:cNvPr>
            <p:cNvSpPr txBox="1"/>
            <p:nvPr/>
          </p:nvSpPr>
          <p:spPr>
            <a:xfrm>
              <a:off x="2012790" y="1141967"/>
              <a:ext cx="636522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+mn-lt"/>
                  <a:cs typeface="Times New Roman" panose="02020603050405020304" pitchFamily="18" charset="0"/>
                </a:rPr>
                <a:t>Economics is the </a:t>
              </a:r>
              <a:r>
                <a:rPr lang="en-US" sz="1600" u="sng" dirty="0">
                  <a:solidFill>
                    <a:schemeClr val="tx1"/>
                  </a:solidFill>
                  <a:latin typeface="+mn-lt"/>
                  <a:cs typeface="Times New Roman" panose="02020603050405020304" pitchFamily="18" charset="0"/>
                </a:rPr>
                <a:t>social science</a:t>
              </a:r>
              <a:r>
                <a:rPr lang="en-US" sz="1600" dirty="0">
                  <a:solidFill>
                    <a:schemeClr val="tx1"/>
                  </a:solidFill>
                  <a:latin typeface="+mn-lt"/>
                  <a:cs typeface="Times New Roman" panose="02020603050405020304" pitchFamily="18" charset="0"/>
                </a:rPr>
                <a:t> that studies </a:t>
              </a:r>
              <a:r>
                <a:rPr lang="en-US" sz="1600" u="sng" dirty="0">
                  <a:solidFill>
                    <a:schemeClr val="tx1"/>
                  </a:solidFill>
                  <a:latin typeface="+mn-lt"/>
                  <a:cs typeface="Times New Roman" panose="02020603050405020304" pitchFamily="18" charset="0"/>
                </a:rPr>
                <a:t>decision-making under scarcity. 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FBC71F0-B96C-93F4-CC1E-6F4270F8063E}"/>
              </a:ext>
            </a:extLst>
          </p:cNvPr>
          <p:cNvSpPr/>
          <p:nvPr/>
        </p:nvSpPr>
        <p:spPr>
          <a:xfrm>
            <a:off x="2580640" y="2125077"/>
            <a:ext cx="3982721" cy="236204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6903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chemeClr val="tx1"/>
                </a:solidFill>
              </a:rPr>
              <a:t>Decision-making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All about </a:t>
            </a:r>
            <a:r>
              <a:rPr lang="en-US" sz="1400" b="1" dirty="0">
                <a:solidFill>
                  <a:schemeClr val="tx1"/>
                </a:solidFill>
              </a:rPr>
              <a:t>incentives</a:t>
            </a:r>
            <a:r>
              <a:rPr lang="en-US" sz="1400" dirty="0">
                <a:solidFill>
                  <a:schemeClr val="tx1"/>
                </a:solidFill>
              </a:rPr>
              <a:t> and the </a:t>
            </a:r>
            <a:r>
              <a:rPr lang="en-US" sz="1400" b="1" dirty="0">
                <a:solidFill>
                  <a:schemeClr val="tx1"/>
                </a:solidFill>
              </a:rPr>
              <a:t>allocation of resources</a:t>
            </a:r>
            <a:r>
              <a:rPr lang="en-US" sz="1400" dirty="0">
                <a:solidFill>
                  <a:schemeClr val="tx1"/>
                </a:solidFill>
              </a:rPr>
              <a:t> in the economy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Which cereal do you buy at the store?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How many hours do you work?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How much do you save?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Which program gets more funds from the federal budget?  </a:t>
            </a:r>
          </a:p>
        </p:txBody>
      </p:sp>
    </p:spTree>
    <p:extLst>
      <p:ext uri="{BB962C8B-B14F-4D97-AF65-F5344CB8AC3E}">
        <p14:creationId xmlns:p14="http://schemas.microsoft.com/office/powerpoint/2010/main" val="349926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1114D44-DDFA-4B51-A25B-F988CE09A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785035"/>
            <a:ext cx="8587740" cy="3411337"/>
          </a:xfrm>
        </p:spPr>
        <p:txBody>
          <a:bodyPr>
            <a:normAutofit/>
          </a:bodyPr>
          <a:lstStyle/>
          <a:p>
            <a:pPr marL="0" indent="0" algn="r" fontAlgn="base">
              <a:spcAft>
                <a:spcPts val="0"/>
              </a:spcAft>
              <a:buNone/>
            </a:pPr>
            <a:r>
              <a:rPr lang="en-US" sz="1800" b="0" i="1" dirty="0">
                <a:solidFill>
                  <a:srgbClr val="000000"/>
                </a:solidFill>
                <a:effectLst/>
                <a:latin typeface="+mn-lt"/>
              </a:rPr>
              <a:t>“Two roads diverged in a yellow wood, </a:t>
            </a:r>
            <a:r>
              <a:rPr lang="en-US" sz="1800" i="1" dirty="0">
                <a:solidFill>
                  <a:srgbClr val="000000"/>
                </a:solidFill>
                <a:latin typeface="+mn-lt"/>
              </a:rPr>
              <a:t>a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+mn-lt"/>
              </a:rPr>
              <a:t>nd sorry I could not travel both…” </a:t>
            </a:r>
          </a:p>
          <a:p>
            <a:pPr marL="0" indent="0" algn="r" fontAlgn="base">
              <a:spcAft>
                <a:spcPts val="0"/>
              </a:spcAft>
              <a:buNone/>
            </a:pPr>
            <a:r>
              <a:rPr lang="en-US" sz="1800" b="0" i="1" dirty="0">
                <a:solidFill>
                  <a:srgbClr val="000000"/>
                </a:solidFill>
                <a:effectLst/>
                <a:latin typeface="+mn-lt"/>
              </a:rPr>
              <a:t>Robert Frost, The Road not Taken</a:t>
            </a:r>
          </a:p>
          <a:p>
            <a:pPr marL="0" indent="0" algn="r" fontAlgn="base"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endParaRPr lang="en-US" b="0" i="0" dirty="0">
              <a:solidFill>
                <a:srgbClr val="000000"/>
              </a:solidFill>
              <a:effectLst/>
              <a:latin typeface="adobe-garamond-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Key Concept: Opportunity Cost</a:t>
            </a:r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3F20E31E-80C4-41F3-A145-5BFA25743A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17"/>
          <a:stretch/>
        </p:blipFill>
        <p:spPr>
          <a:xfrm>
            <a:off x="1465745" y="1684083"/>
            <a:ext cx="3333690" cy="2674382"/>
          </a:xfrm>
          <a:prstGeom prst="rect">
            <a:avLst/>
          </a:prstGeom>
        </p:spPr>
      </p:pic>
      <p:pic>
        <p:nvPicPr>
          <p:cNvPr id="8" name="Picture 4" descr="Two Buttons Meme Generator - Imgflip">
            <a:extLst>
              <a:ext uri="{FF2B5EF4-FFF2-40B4-BE49-F238E27FC236}">
                <a16:creationId xmlns:a16="http://schemas.microsoft.com/office/drawing/2014/main" id="{F6EAABCF-8FA8-13D2-E8D8-104797C28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32" y="1522672"/>
            <a:ext cx="2079413" cy="314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543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1114D44-DDFA-4B51-A25B-F988CE09A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130" y="939702"/>
            <a:ext cx="8587740" cy="3626427"/>
          </a:xfrm>
        </p:spPr>
        <p:txBody>
          <a:bodyPr>
            <a:noAutofit/>
          </a:bodyPr>
          <a:lstStyle/>
          <a:p>
            <a:pPr marL="0" indent="0" algn="just" fontAlgn="base"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Decisions have trade-offs: 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every choice involves the sacrifice not choosing another alternative. </a:t>
            </a:r>
          </a:p>
          <a:p>
            <a:pPr marL="0" indent="0" algn="just" fontAlgn="base"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0" indent="0" algn="just" fontAlgn="base"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685800" lvl="1">
              <a:spcAft>
                <a:spcPts val="600"/>
              </a:spcAft>
            </a:pPr>
            <a:r>
              <a:rPr lang="en-US" i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Pizza or sushi? </a:t>
            </a:r>
          </a:p>
          <a:p>
            <a:pPr marL="685800" lvl="1">
              <a:spcAft>
                <a:spcPts val="600"/>
              </a:spcAft>
            </a:pPr>
            <a:r>
              <a:rPr lang="en-US" i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IU or Notre Dame? </a:t>
            </a:r>
          </a:p>
          <a:p>
            <a:pPr marL="685800" lvl="1">
              <a:spcAft>
                <a:spcPts val="600"/>
              </a:spcAft>
            </a:pPr>
            <a:r>
              <a:rPr lang="en-US" i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Study or party? </a:t>
            </a:r>
          </a:p>
          <a:p>
            <a:pPr marL="685800" lvl="1">
              <a:spcAft>
                <a:spcPts val="600"/>
              </a:spcAft>
            </a:pPr>
            <a:r>
              <a:rPr lang="en-US" i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Policy analyst or entrepreneur? </a:t>
            </a:r>
          </a:p>
          <a:p>
            <a:pPr marL="685800" lvl="1">
              <a:spcAft>
                <a:spcPts val="600"/>
              </a:spcAft>
            </a:pPr>
            <a:r>
              <a:rPr lang="en-US" i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More or fewer taxes?</a:t>
            </a:r>
            <a:r>
              <a:rPr lang="en-US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 </a:t>
            </a:r>
          </a:p>
          <a:p>
            <a:pPr marL="685800" lvl="1">
              <a:spcAft>
                <a:spcPts val="600"/>
              </a:spcAft>
            </a:pPr>
            <a:r>
              <a:rPr lang="en-US" i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Increase or reduce CO2 emissions? </a:t>
            </a:r>
          </a:p>
          <a:p>
            <a:pPr marL="0" indent="0" algn="l" fontAlgn="base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adobe-garamond-pro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Opportunity cost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is what you give up when you make your decision.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Key Concept: Opportunity Cost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9D409F-D413-3C73-2E92-8AA4FBEE60E0}"/>
              </a:ext>
            </a:extLst>
          </p:cNvPr>
          <p:cNvSpPr/>
          <p:nvPr/>
        </p:nvSpPr>
        <p:spPr>
          <a:xfrm>
            <a:off x="4427220" y="1916752"/>
            <a:ext cx="4107180" cy="1588770"/>
          </a:xfrm>
          <a:prstGeom prst="rect">
            <a:avLst/>
          </a:prstGeom>
          <a:noFill/>
          <a:ln w="28575">
            <a:solidFill>
              <a:srgbClr val="6903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317DE9-9E50-4445-1D67-7CC8B6FF293B}"/>
              </a:ext>
            </a:extLst>
          </p:cNvPr>
          <p:cNvSpPr txBox="1"/>
          <p:nvPr/>
        </p:nvSpPr>
        <p:spPr>
          <a:xfrm>
            <a:off x="4572000" y="2349499"/>
            <a:ext cx="3962400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</a:pPr>
            <a:r>
              <a:rPr lang="en-US" sz="18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Opportunity Cost</a:t>
            </a:r>
          </a:p>
          <a:p>
            <a:pPr marL="0" lvl="1" algn="ctr">
              <a:spcAft>
                <a:spcPts val="600"/>
              </a:spcAft>
            </a:pPr>
            <a:r>
              <a:rPr lang="en-US" dirty="0"/>
              <a:t>The benefit of the second-best. </a:t>
            </a:r>
          </a:p>
        </p:txBody>
      </p:sp>
    </p:spTree>
    <p:extLst>
      <p:ext uri="{BB962C8B-B14F-4D97-AF65-F5344CB8AC3E}">
        <p14:creationId xmlns:p14="http://schemas.microsoft.com/office/powerpoint/2010/main" val="38320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Key Concept: Opportunity Cost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87E3FDD-E0B8-97DA-BDE4-BFDF916B7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130" y="939703"/>
            <a:ext cx="8587740" cy="914400"/>
          </a:xfrm>
        </p:spPr>
        <p:txBody>
          <a:bodyPr>
            <a:normAutofit/>
          </a:bodyPr>
          <a:lstStyle/>
          <a:p>
            <a:pPr marL="0" indent="0" algn="just" fontAlgn="base"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Opportunity cost depends on each decision and on each individual. </a:t>
            </a:r>
          </a:p>
          <a:p>
            <a:pPr marL="0" indent="0" algn="just" fontAlgn="base"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285750" indent="-285750" algn="just" fontAlgn="base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What is the opportunity cost of allocating one hour of your time to play video games? </a:t>
            </a:r>
          </a:p>
          <a:p>
            <a:pPr marL="285750" indent="-285750" algn="just" fontAlgn="base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adobe-garamond-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1" name="Graphic 10" descr="Construction worker male with solid fill">
            <a:extLst>
              <a:ext uri="{FF2B5EF4-FFF2-40B4-BE49-F238E27FC236}">
                <a16:creationId xmlns:a16="http://schemas.microsoft.com/office/drawing/2014/main" id="{87881739-DC9D-3E90-E2D0-987FA140C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2898" y="2076498"/>
            <a:ext cx="1296302" cy="1296302"/>
          </a:xfrm>
          <a:prstGeom prst="rect">
            <a:avLst/>
          </a:prstGeom>
        </p:spPr>
      </p:pic>
      <p:pic>
        <p:nvPicPr>
          <p:cNvPr id="13" name="Graphic 12" descr="School boy outline">
            <a:extLst>
              <a:ext uri="{FF2B5EF4-FFF2-40B4-BE49-F238E27FC236}">
                <a16:creationId xmlns:a16="http://schemas.microsoft.com/office/drawing/2014/main" id="{A3E96F77-B9CE-24E1-1BC7-D68C4952A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890" y="1993096"/>
            <a:ext cx="1296302" cy="129630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77C44A5-7497-4C7C-3886-3B5A7212FA46}"/>
              </a:ext>
            </a:extLst>
          </p:cNvPr>
          <p:cNvSpPr txBox="1"/>
          <p:nvPr/>
        </p:nvSpPr>
        <p:spPr>
          <a:xfrm>
            <a:off x="548254" y="3305093"/>
            <a:ext cx="228957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 fontAlgn="base">
              <a:spcAft>
                <a:spcPts val="0"/>
              </a:spcAft>
            </a:pPr>
            <a:r>
              <a:rPr lang="en-US" sz="1600" b="1" dirty="0">
                <a:solidFill>
                  <a:srgbClr val="690304"/>
                </a:solidFill>
                <a:cs typeface="Times New Roman" panose="02020603050405020304" pitchFamily="18" charset="0"/>
              </a:rPr>
              <a:t>Student</a:t>
            </a:r>
          </a:p>
          <a:p>
            <a:pPr marL="0" lvl="1" algn="ctr" fontAlgn="base">
              <a:spcAft>
                <a:spcPts val="0"/>
              </a:spcAft>
            </a:pPr>
            <a:r>
              <a:rPr lang="en-US" sz="1600" dirty="0">
                <a:cs typeface="Times New Roman" panose="02020603050405020304" pitchFamily="18" charset="0"/>
              </a:rPr>
              <a:t>C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ompleting the readings for the next econ class</a:t>
            </a:r>
            <a:r>
              <a:rPr lang="en-US" sz="1600" dirty="0">
                <a:cs typeface="Times New Roman" panose="02020603050405020304" pitchFamily="18" charset="0"/>
              </a:rPr>
              <a:t>.</a:t>
            </a:r>
            <a:endParaRPr lang="en-US" sz="16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3EF779-7840-5BEA-7036-5735C3B0A746}"/>
              </a:ext>
            </a:extLst>
          </p:cNvPr>
          <p:cNvSpPr txBox="1"/>
          <p:nvPr/>
        </p:nvSpPr>
        <p:spPr>
          <a:xfrm>
            <a:off x="3222391" y="3372800"/>
            <a:ext cx="22895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 fontAlgn="base">
              <a:spcAft>
                <a:spcPts val="0"/>
              </a:spcAft>
            </a:pPr>
            <a:r>
              <a:rPr lang="en-US" sz="1600" b="1" dirty="0">
                <a:solidFill>
                  <a:srgbClr val="690304"/>
                </a:solidFill>
                <a:cs typeface="Times New Roman" panose="02020603050405020304" pitchFamily="18" charset="0"/>
              </a:rPr>
              <a:t>Worker</a:t>
            </a:r>
          </a:p>
          <a:p>
            <a:pPr marL="0" lvl="1" algn="ctr" fontAlgn="base">
              <a:spcAft>
                <a:spcPts val="0"/>
              </a:spcAft>
            </a:pPr>
            <a:r>
              <a:rPr lang="en-US" sz="1600" dirty="0">
                <a:cs typeface="Times New Roman" panose="02020603050405020304" pitchFamily="18" charset="0"/>
              </a:rPr>
              <a:t>Stop earning one hour of salary.</a:t>
            </a:r>
            <a:endParaRPr lang="en-US" sz="16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6D5A5C9-676B-AA04-AC17-84571A32601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18270"/>
          <a:stretch/>
        </p:blipFill>
        <p:spPr>
          <a:xfrm>
            <a:off x="6441632" y="1988107"/>
            <a:ext cx="1678203" cy="1371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2A89DF-3532-6B4A-B6B0-8EB2F37C92D5}"/>
              </a:ext>
            </a:extLst>
          </p:cNvPr>
          <p:cNvSpPr txBox="1"/>
          <p:nvPr/>
        </p:nvSpPr>
        <p:spPr>
          <a:xfrm>
            <a:off x="6149818" y="3372506"/>
            <a:ext cx="22895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 fontAlgn="base">
              <a:spcAft>
                <a:spcPts val="0"/>
              </a:spcAft>
            </a:pPr>
            <a:r>
              <a:rPr lang="en-US" sz="1600" b="1" dirty="0">
                <a:solidFill>
                  <a:srgbClr val="690304"/>
                </a:solidFill>
                <a:cs typeface="Times New Roman" panose="02020603050405020304" pitchFamily="18" charset="0"/>
              </a:rPr>
              <a:t>The President</a:t>
            </a:r>
          </a:p>
          <a:p>
            <a:pPr marL="0" lvl="1" algn="ctr" fontAlgn="base">
              <a:spcAft>
                <a:spcPts val="0"/>
              </a:spcAft>
            </a:pPr>
            <a:r>
              <a:rPr lang="en-US" sz="1600" dirty="0">
                <a:cs typeface="Times New Roman" panose="02020603050405020304" pitchFamily="18" charset="0"/>
              </a:rPr>
              <a:t>Stop drafting America’s next big policy. </a:t>
            </a:r>
            <a:endParaRPr lang="en-US" sz="16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76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3" grpId="0"/>
      <p:bldP spid="24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Economics: Intro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9F91873-170B-1937-FA0C-8AB67532B190}"/>
              </a:ext>
            </a:extLst>
          </p:cNvPr>
          <p:cNvGrpSpPr/>
          <p:nvPr/>
        </p:nvGrpSpPr>
        <p:grpSpPr>
          <a:xfrm>
            <a:off x="-290286" y="918387"/>
            <a:ext cx="8926286" cy="1063389"/>
            <a:chOff x="-233294" y="937197"/>
            <a:chExt cx="10393232" cy="1328855"/>
          </a:xfrm>
        </p:grpSpPr>
        <p:sp>
          <p:nvSpPr>
            <p:cNvPr id="3" name="Shape">
              <a:extLst>
                <a:ext uri="{FF2B5EF4-FFF2-40B4-BE49-F238E27FC236}">
                  <a16:creationId xmlns:a16="http://schemas.microsoft.com/office/drawing/2014/main" id="{73C3BD36-D490-F4B4-3B82-6DF5B409BF4D}"/>
                </a:ext>
              </a:extLst>
            </p:cNvPr>
            <p:cNvSpPr/>
            <p:nvPr/>
          </p:nvSpPr>
          <p:spPr>
            <a:xfrm>
              <a:off x="-233294" y="974816"/>
              <a:ext cx="10393232" cy="1291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09" y="0"/>
                  </a:moveTo>
                  <a:lnTo>
                    <a:pt x="6571" y="0"/>
                  </a:lnTo>
                  <a:cubicBezTo>
                    <a:pt x="6263" y="0"/>
                    <a:pt x="5962" y="293"/>
                    <a:pt x="5695" y="858"/>
                  </a:cubicBezTo>
                  <a:lnTo>
                    <a:pt x="4190" y="4041"/>
                  </a:lnTo>
                  <a:cubicBezTo>
                    <a:pt x="4161" y="4105"/>
                    <a:pt x="4131" y="4177"/>
                    <a:pt x="4104" y="4248"/>
                  </a:cubicBezTo>
                  <a:lnTo>
                    <a:pt x="2385" y="7946"/>
                  </a:lnTo>
                  <a:cubicBezTo>
                    <a:pt x="1965" y="8847"/>
                    <a:pt x="1444" y="8869"/>
                    <a:pt x="1019" y="7996"/>
                  </a:cubicBezTo>
                  <a:lnTo>
                    <a:pt x="1019" y="7996"/>
                  </a:lnTo>
                  <a:cubicBezTo>
                    <a:pt x="564" y="7059"/>
                    <a:pt x="0" y="8261"/>
                    <a:pt x="0" y="10178"/>
                  </a:cubicBezTo>
                  <a:lnTo>
                    <a:pt x="0" y="11386"/>
                  </a:lnTo>
                  <a:cubicBezTo>
                    <a:pt x="0" y="13332"/>
                    <a:pt x="566" y="14576"/>
                    <a:pt x="1034" y="13654"/>
                  </a:cubicBezTo>
                  <a:lnTo>
                    <a:pt x="1034" y="13654"/>
                  </a:lnTo>
                  <a:cubicBezTo>
                    <a:pt x="1452" y="12831"/>
                    <a:pt x="1955" y="12860"/>
                    <a:pt x="2365" y="13725"/>
                  </a:cubicBezTo>
                  <a:lnTo>
                    <a:pt x="4920" y="19104"/>
                  </a:lnTo>
                  <a:lnTo>
                    <a:pt x="5695" y="20742"/>
                  </a:lnTo>
                  <a:cubicBezTo>
                    <a:pt x="5960" y="21307"/>
                    <a:pt x="6263" y="21600"/>
                    <a:pt x="6571" y="21600"/>
                  </a:cubicBezTo>
                  <a:lnTo>
                    <a:pt x="20509" y="21600"/>
                  </a:lnTo>
                  <a:cubicBezTo>
                    <a:pt x="21112" y="21600"/>
                    <a:pt x="21600" y="19812"/>
                    <a:pt x="21600" y="17602"/>
                  </a:cubicBezTo>
                  <a:lnTo>
                    <a:pt x="21600" y="3998"/>
                  </a:lnTo>
                  <a:cubicBezTo>
                    <a:pt x="21598" y="1795"/>
                    <a:pt x="21110" y="0"/>
                    <a:pt x="205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2" name="Shape">
              <a:extLst>
                <a:ext uri="{FF2B5EF4-FFF2-40B4-BE49-F238E27FC236}">
                  <a16:creationId xmlns:a16="http://schemas.microsoft.com/office/drawing/2014/main" id="{F6CBC9BA-8839-3A85-E6C6-ECE5A4743E76}"/>
                </a:ext>
              </a:extLst>
            </p:cNvPr>
            <p:cNvSpPr/>
            <p:nvPr/>
          </p:nvSpPr>
          <p:spPr>
            <a:xfrm>
              <a:off x="103339" y="937197"/>
              <a:ext cx="1212562" cy="1328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1" extrusionOk="0">
                  <a:moveTo>
                    <a:pt x="21600" y="14113"/>
                  </a:moveTo>
                  <a:lnTo>
                    <a:pt x="21600" y="7159"/>
                  </a:lnTo>
                  <a:cubicBezTo>
                    <a:pt x="21600" y="5845"/>
                    <a:pt x="20815" y="4627"/>
                    <a:pt x="19551" y="3970"/>
                  </a:cubicBezTo>
                  <a:lnTo>
                    <a:pt x="12849" y="493"/>
                  </a:lnTo>
                  <a:cubicBezTo>
                    <a:pt x="11577" y="-164"/>
                    <a:pt x="10016" y="-164"/>
                    <a:pt x="8751" y="493"/>
                  </a:cubicBezTo>
                  <a:lnTo>
                    <a:pt x="2049" y="3970"/>
                  </a:lnTo>
                  <a:cubicBezTo>
                    <a:pt x="777" y="4627"/>
                    <a:pt x="0" y="5845"/>
                    <a:pt x="0" y="7159"/>
                  </a:cubicBezTo>
                  <a:lnTo>
                    <a:pt x="0" y="14113"/>
                  </a:lnTo>
                  <a:cubicBezTo>
                    <a:pt x="0" y="15427"/>
                    <a:pt x="785" y="16645"/>
                    <a:pt x="2049" y="17302"/>
                  </a:cubicBezTo>
                  <a:lnTo>
                    <a:pt x="8751" y="20779"/>
                  </a:lnTo>
                  <a:cubicBezTo>
                    <a:pt x="10023" y="21436"/>
                    <a:pt x="11584" y="21436"/>
                    <a:pt x="12849" y="20779"/>
                  </a:cubicBezTo>
                  <a:lnTo>
                    <a:pt x="19551" y="17302"/>
                  </a:lnTo>
                  <a:cubicBezTo>
                    <a:pt x="20815" y="16645"/>
                    <a:pt x="21600" y="15427"/>
                    <a:pt x="21600" y="14113"/>
                  </a:cubicBezTo>
                  <a:close/>
                </a:path>
              </a:pathLst>
            </a:custGeom>
            <a:solidFill>
              <a:srgbClr val="99000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A5F4AA9-864C-D0DB-C61E-0FD1C74BB981}"/>
              </a:ext>
            </a:extLst>
          </p:cNvPr>
          <p:cNvSpPr txBox="1"/>
          <p:nvPr/>
        </p:nvSpPr>
        <p:spPr>
          <a:xfrm>
            <a:off x="1822290" y="1074854"/>
            <a:ext cx="6365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Economics is the </a:t>
            </a:r>
            <a:r>
              <a:rPr lang="en-US" sz="1600" u="sng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social science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that studies </a:t>
            </a:r>
            <a:r>
              <a:rPr lang="en-US" sz="1600" u="sng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decision-making under scarcity.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231649-7150-4D39-CC6B-101B1B51AE1E}"/>
              </a:ext>
            </a:extLst>
          </p:cNvPr>
          <p:cNvSpPr/>
          <p:nvPr/>
        </p:nvSpPr>
        <p:spPr>
          <a:xfrm>
            <a:off x="2580640" y="2070890"/>
            <a:ext cx="3982721" cy="236204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6903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chemeClr val="tx1"/>
                </a:solidFill>
              </a:rPr>
              <a:t>Scarcity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Not enough to satisfy demand when accessible at no cost. 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Economics deals with the allocation of scarce resources. 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Allocation of resources is done through the combined decisions of individuals, firms, and governments. </a:t>
            </a:r>
          </a:p>
        </p:txBody>
      </p:sp>
    </p:spTree>
    <p:extLst>
      <p:ext uri="{BB962C8B-B14F-4D97-AF65-F5344CB8AC3E}">
        <p14:creationId xmlns:p14="http://schemas.microsoft.com/office/powerpoint/2010/main" val="262847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9" grpId="0" animBg="1"/>
    </p:bldLst>
  </p:timing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D4112C74-A76E-A244-A38B-7B589F31A3A0}" vid="{02DB7040-99DC-AA41-AC99-CF992BB610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4F5D463876B2498F216835DB1298F6" ma:contentTypeVersion="13" ma:contentTypeDescription="Create a new document." ma:contentTypeScope="" ma:versionID="7957ea766adc7a1f8ada85e1f16c5ad0">
  <xsd:schema xmlns:xsd="http://www.w3.org/2001/XMLSchema" xmlns:xs="http://www.w3.org/2001/XMLSchema" xmlns:p="http://schemas.microsoft.com/office/2006/metadata/properties" xmlns:ns2="82db8b44-0703-48fc-920e-285d3f66b75e" xmlns:ns3="8db4f6ed-281a-40b3-a3a6-248115f75364" targetNamespace="http://schemas.microsoft.com/office/2006/metadata/properties" ma:root="true" ma:fieldsID="51c19d7e075a31899c1cd216db6b60db" ns2:_="" ns3:_="">
    <xsd:import namespace="82db8b44-0703-48fc-920e-285d3f66b75e"/>
    <xsd:import namespace="8db4f6ed-281a-40b3-a3a6-248115f753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db8b44-0703-48fc-920e-285d3f66b7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b4f6ed-281a-40b3-a3a6-248115f7536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schemas.microsoft.com/office/2006/documentManagement/types"/>
    <ds:schemaRef ds:uri="82db8b44-0703-48fc-920e-285d3f66b75e"/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8db4f6ed-281a-40b3-a3a6-248115f75364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CDEACD-F46F-495A-8810-85205DBC33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db8b44-0703-48fc-920e-285d3f66b75e"/>
    <ds:schemaRef ds:uri="8db4f6ed-281a-40b3-a3a6-248115f753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IUB-template</Template>
  <TotalTime>2594</TotalTime>
  <Words>925</Words>
  <Application>Microsoft Office PowerPoint</Application>
  <PresentationFormat>On-screen Show (16:9)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adobe-garamond-pro</vt:lpstr>
      <vt:lpstr>Arial</vt:lpstr>
      <vt:lpstr>Calibri</vt:lpstr>
      <vt:lpstr>Wingdings</vt:lpstr>
      <vt:lpstr>Main</vt:lpstr>
      <vt:lpstr>PowerPoint Presentation</vt:lpstr>
      <vt:lpstr>Welcome to V-202! </vt:lpstr>
      <vt:lpstr>About Me:</vt:lpstr>
      <vt:lpstr>Syllabus</vt:lpstr>
      <vt:lpstr>Economics: Intro</vt:lpstr>
      <vt:lpstr>Key Concept: Opportunity Cost</vt:lpstr>
      <vt:lpstr>Key Concept: Opportunity Cost</vt:lpstr>
      <vt:lpstr>Key Concept: Opportunity Cost</vt:lpstr>
      <vt:lpstr>Economics: Intro</vt:lpstr>
      <vt:lpstr>Market Economy</vt:lpstr>
      <vt:lpstr>Economics and the Government </vt:lpstr>
      <vt:lpstr>Economic Analysis of Public Policy</vt:lpstr>
      <vt:lpstr>Economic Models </vt:lpstr>
      <vt:lpstr>Thinking like an economist</vt:lpstr>
      <vt:lpstr>For next class: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Unnecessarily extra long title of presentation</dc:title>
  <dc:creator>Cox, Emily</dc:creator>
  <cp:lastModifiedBy>Navarro Ulloa, Luis Enrique</cp:lastModifiedBy>
  <cp:revision>201</cp:revision>
  <cp:lastPrinted>2014-06-24T16:10:50Z</cp:lastPrinted>
  <dcterms:created xsi:type="dcterms:W3CDTF">2022-01-21T17:11:20Z</dcterms:created>
  <dcterms:modified xsi:type="dcterms:W3CDTF">2023-01-09T23:01:06Z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0x010100774F5D463876B2498F216835DB1298F6</vt:lpwstr>
  </property>
</Properties>
</file>