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40"/>
  </p:notesMasterIdLst>
  <p:handoutMasterIdLst>
    <p:handoutMasterId r:id="rId41"/>
  </p:handoutMasterIdLst>
  <p:sldIdLst>
    <p:sldId id="404" r:id="rId5"/>
    <p:sldId id="356" r:id="rId6"/>
    <p:sldId id="365" r:id="rId7"/>
    <p:sldId id="405" r:id="rId8"/>
    <p:sldId id="369" r:id="rId9"/>
    <p:sldId id="371" r:id="rId10"/>
    <p:sldId id="373" r:id="rId11"/>
    <p:sldId id="374" r:id="rId12"/>
    <p:sldId id="406" r:id="rId13"/>
    <p:sldId id="376" r:id="rId14"/>
    <p:sldId id="377" r:id="rId15"/>
    <p:sldId id="387" r:id="rId16"/>
    <p:sldId id="379" r:id="rId17"/>
    <p:sldId id="378" r:id="rId18"/>
    <p:sldId id="380" r:id="rId19"/>
    <p:sldId id="398" r:id="rId20"/>
    <p:sldId id="400" r:id="rId21"/>
    <p:sldId id="384" r:id="rId22"/>
    <p:sldId id="408" r:id="rId23"/>
    <p:sldId id="407" r:id="rId24"/>
    <p:sldId id="388" r:id="rId25"/>
    <p:sldId id="401" r:id="rId26"/>
    <p:sldId id="391" r:id="rId27"/>
    <p:sldId id="396" r:id="rId28"/>
    <p:sldId id="389" r:id="rId29"/>
    <p:sldId id="390" r:id="rId30"/>
    <p:sldId id="395" r:id="rId31"/>
    <p:sldId id="397" r:id="rId32"/>
    <p:sldId id="394" r:id="rId33"/>
    <p:sldId id="403" r:id="rId34"/>
    <p:sldId id="402" r:id="rId35"/>
    <p:sldId id="381" r:id="rId36"/>
    <p:sldId id="385" r:id="rId37"/>
    <p:sldId id="386" r:id="rId38"/>
    <p:sldId id="383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990000"/>
    <a:srgbClr val="252626"/>
    <a:srgbClr val="0C0D0C"/>
    <a:srgbClr val="969696"/>
    <a:srgbClr val="9E9A95"/>
    <a:srgbClr val="382E25"/>
    <a:srgbClr val="C17945"/>
    <a:srgbClr val="31526A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52" autoAdjust="0"/>
    <p:restoredTop sz="94694" autoAdjust="0"/>
  </p:normalViewPr>
  <p:slideViewPr>
    <p:cSldViewPr snapToGrid="0" snapToObjects="1">
      <p:cViewPr varScale="1">
        <p:scale>
          <a:sx n="84" d="100"/>
          <a:sy n="84" d="100"/>
        </p:scale>
        <p:origin x="500" y="56"/>
      </p:cViewPr>
      <p:guideLst>
        <p:guide orient="horz" pos="3185"/>
        <p:guide pos="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Sheet1!$B$3:$B$7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Sheet1!$C$3:$C$7</c:f>
              <c:numCache>
                <c:formatCode>General</c:formatCode>
                <c:ptCount val="5"/>
                <c:pt idx="0">
                  <c:v>15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72F-4845-8875-E63CF234E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7923024"/>
        <c:axId val="1407919280"/>
      </c:scatterChart>
      <c:valAx>
        <c:axId val="1407923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19280"/>
        <c:crosses val="autoZero"/>
        <c:crossBetween val="midCat"/>
      </c:valAx>
      <c:valAx>
        <c:axId val="1407919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079230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34:22.363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19:17:53.374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11T21:10:18.761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.xml"/><Relationship Id="rId7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2.xml"/><Relationship Id="rId7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3.png"/><Relationship Id="rId3" Type="http://schemas.openxmlformats.org/officeDocument/2006/relationships/image" Target="../media/image27.png"/><Relationship Id="rId7" Type="http://schemas.openxmlformats.org/officeDocument/2006/relationships/customXml" Target="../ink/ink3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0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11" Type="http://schemas.openxmlformats.org/officeDocument/2006/relationships/image" Target="../media/image82.png"/><Relationship Id="rId5" Type="http://schemas.openxmlformats.org/officeDocument/2006/relationships/image" Target="../media/image651.png"/><Relationship Id="rId10" Type="http://schemas.openxmlformats.org/officeDocument/2006/relationships/image" Target="../media/image81.png"/><Relationship Id="rId4" Type="http://schemas.openxmlformats.org/officeDocument/2006/relationships/image" Target="../media/image641.png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chart" Target="../charts/chart1.xml"/><Relationship Id="rId10" Type="http://schemas.openxmlformats.org/officeDocument/2006/relationships/image" Target="../media/image16.png"/><Relationship Id="rId4" Type="http://schemas.openxmlformats.org/officeDocument/2006/relationships/chart" Target="../charts/chart1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hart" Target="../charts/chart2.xml"/><Relationship Id="rId7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Mathematics for Economic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918076"/>
                <a:ext cx="8216265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general formula to draw a line in the XY plane is: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Intercept (b):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where the line crosses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Slope (m):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steepness of the line. Also expresses the rate of change. </a:t>
                </a:r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could be either positive or negative.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Given the values of these two parameters, we can draw any line!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918076"/>
                <a:ext cx="8216265" cy="3556701"/>
              </a:xfrm>
              <a:prstGeom prst="rect">
                <a:avLst/>
              </a:prstGeom>
              <a:blipFill>
                <a:blip r:embed="rId2"/>
                <a:stretch>
                  <a:fillRect l="-668" t="-858" r="-13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8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Steps to Draw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Say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 </m:t>
                    </m:r>
                  </m:oMath>
                </a14:m>
                <a:endParaRPr lang="en-US" dirty="0">
                  <a:cs typeface="Times New Roman" panose="02020603050405020304" pitchFamily="18" charset="0"/>
                </a:endParaRPr>
              </a:p>
              <a:p>
                <a:pPr marL="457200" lvl="1" indent="0">
                  <a:buClr>
                    <a:srgbClr val="690304"/>
                  </a:buClr>
                  <a:buNone/>
                </a:pPr>
                <a:r>
                  <a:rPr lang="en-US" dirty="0"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=2+(3∗10)=32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 b="-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1EF702-2EBF-5B45-45C5-FD245470F994}"/>
              </a:ext>
            </a:extLst>
          </p:cNvPr>
          <p:cNvCxnSpPr>
            <a:cxnSpLocks/>
          </p:cNvCxnSpPr>
          <p:nvPr/>
        </p:nvCxnSpPr>
        <p:spPr>
          <a:xfrm flipV="1">
            <a:off x="4841310" y="1376374"/>
            <a:ext cx="1972343" cy="2285738"/>
          </a:xfrm>
          <a:prstGeom prst="line">
            <a:avLst/>
          </a:prstGeom>
          <a:ln>
            <a:solidFill>
              <a:srgbClr val="69030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6080030" y="2728049"/>
              <a:ext cx="306" cy="306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64730" y="2636249"/>
                <a:ext cx="3060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AB6C458-4AC0-88DA-73F5-CCADB47A64D8}"/>
              </a:ext>
            </a:extLst>
          </p:cNvPr>
          <p:cNvGrpSpPr/>
          <p:nvPr/>
        </p:nvGrpSpPr>
        <p:grpSpPr>
          <a:xfrm>
            <a:off x="4603312" y="1008468"/>
            <a:ext cx="4433415" cy="3227796"/>
            <a:chOff x="4603312" y="1008468"/>
            <a:chExt cx="4433415" cy="322779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2835" y="1339377"/>
              <a:ext cx="0" cy="27545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841310" y="4093899"/>
              <a:ext cx="37745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/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/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F9120FB-4D2B-BF56-C09A-782B3B744D9A}"/>
              </a:ext>
            </a:extLst>
          </p:cNvPr>
          <p:cNvGrpSpPr/>
          <p:nvPr/>
        </p:nvGrpSpPr>
        <p:grpSpPr>
          <a:xfrm>
            <a:off x="4462062" y="3499565"/>
            <a:ext cx="617249" cy="369332"/>
            <a:chOff x="4462062" y="3499565"/>
            <a:chExt cx="617249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5BC790-7535-43AD-6CFA-71F5D1079FBE}"/>
                </a:ext>
              </a:extLst>
            </p:cNvPr>
            <p:cNvSpPr txBox="1"/>
            <p:nvPr/>
          </p:nvSpPr>
          <p:spPr>
            <a:xfrm>
              <a:off x="4462062" y="3499565"/>
              <a:ext cx="617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8E309E0-F3FB-285F-348A-C498A4F18CB9}"/>
                </a:ext>
              </a:extLst>
            </p:cNvPr>
            <p:cNvSpPr/>
            <p:nvPr/>
          </p:nvSpPr>
          <p:spPr>
            <a:xfrm>
              <a:off x="4781462" y="3570734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8747F6-CD51-9C29-4880-18619413E1BF}"/>
              </a:ext>
            </a:extLst>
          </p:cNvPr>
          <p:cNvGrpSpPr/>
          <p:nvPr/>
        </p:nvGrpSpPr>
        <p:grpSpPr>
          <a:xfrm>
            <a:off x="4173546" y="1758220"/>
            <a:ext cx="2734527" cy="2867756"/>
            <a:chOff x="4173546" y="1758220"/>
            <a:chExt cx="2734527" cy="286775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A0B9E51-5784-C02F-F42D-5D2AEE2FB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3527" y="1942885"/>
              <a:ext cx="0" cy="215101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FD41ABB-9547-E044-8292-405C69766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4359" y="1949855"/>
              <a:ext cx="1519099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6E3D3A-FFD5-AB9C-FDDF-240B9B5A69FB}"/>
                    </a:ext>
                  </a:extLst>
                </p:cNvPr>
                <p:cNvSpPr txBox="1"/>
                <p:nvPr/>
              </p:nvSpPr>
              <p:spPr>
                <a:xfrm>
                  <a:off x="5941726" y="4256644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6E3D3A-FFD5-AB9C-FDDF-240B9B5A6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726" y="4256644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C5E365-EDC1-E5F6-3FB6-59B7557F0581}"/>
                    </a:ext>
                  </a:extLst>
                </p:cNvPr>
                <p:cNvSpPr txBox="1"/>
                <p:nvPr/>
              </p:nvSpPr>
              <p:spPr>
                <a:xfrm>
                  <a:off x="4173546" y="1758220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FC5E365-EDC1-E5F6-3FB6-59B7557F0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46" y="1758220"/>
                  <a:ext cx="9663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7854F9-00FB-830D-13A1-654C1946655D}"/>
                </a:ext>
              </a:extLst>
            </p:cNvPr>
            <p:cNvSpPr/>
            <p:nvPr/>
          </p:nvSpPr>
          <p:spPr>
            <a:xfrm>
              <a:off x="6282155" y="1871513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154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03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An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Step 1: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Identify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𝑎𝑥𝑖𝑠</m:t>
                    </m:r>
                  </m:oMath>
                </a14:m>
                <a:r>
                  <a:rPr lang="en-US" b="0" dirty="0">
                    <a:latin typeface="+mn-lt"/>
                    <a:cs typeface="Times New Roman" panose="02020603050405020304" pitchFamily="18" charset="0"/>
                  </a:rPr>
                  <a:t>. This is the first point of th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 line. </a:t>
                </a:r>
                <a:endParaRPr lang="en-US" b="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2: </a:t>
                </a:r>
                <a:r>
                  <a:rPr lang="en-US" dirty="0">
                    <a:cs typeface="Times New Roman" panose="02020603050405020304" pitchFamily="18" charset="0"/>
                  </a:rPr>
                  <a:t>Compute any other value of the function. </a:t>
                </a:r>
              </a:p>
              <a:p>
                <a:pPr>
                  <a:buClr>
                    <a:srgbClr val="690304"/>
                  </a:buClr>
                  <a:buFont typeface="+mj-lt"/>
                  <a:buAutoNum type="arabicPeriod"/>
                </a:pPr>
                <a:r>
                  <a:rPr lang="en-US" b="1" dirty="0"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cs typeface="Times New Roman" panose="02020603050405020304" pitchFamily="18" charset="0"/>
                  </a:rPr>
                  <a:t>Connect both points.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3" y="919008"/>
                <a:ext cx="4086854" cy="3556701"/>
              </a:xfrm>
              <a:prstGeom prst="rect">
                <a:avLst/>
              </a:prstGeom>
              <a:blipFill>
                <a:blip r:embed="rId2"/>
                <a:stretch>
                  <a:fillRect l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3EA5088-B61F-84CA-B93C-E09D1671C3C7}"/>
              </a:ext>
            </a:extLst>
          </p:cNvPr>
          <p:cNvGrpSpPr/>
          <p:nvPr/>
        </p:nvGrpSpPr>
        <p:grpSpPr>
          <a:xfrm>
            <a:off x="4841310" y="1339377"/>
            <a:ext cx="3774502" cy="2754523"/>
            <a:chOff x="4873502" y="1766761"/>
            <a:chExt cx="3502129" cy="25557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4195" y="1766761"/>
              <a:ext cx="0" cy="2555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873502" y="4322513"/>
              <a:ext cx="35021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1EF702-2EBF-5B45-45C5-FD245470F994}"/>
                </a:ext>
              </a:extLst>
            </p:cNvPr>
            <p:cNvCxnSpPr>
              <a:cxnSpLocks/>
            </p:cNvCxnSpPr>
            <p:nvPr/>
          </p:nvCxnSpPr>
          <p:spPr>
            <a:xfrm>
              <a:off x="4894889" y="2365657"/>
              <a:ext cx="858286" cy="1924386"/>
            </a:xfrm>
            <a:prstGeom prst="line">
              <a:avLst/>
            </a:prstGeom>
            <a:ln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41759F-98B3-4BA1-F9A8-7905C4113AC1}"/>
                    </a:ext>
                  </a:extLst>
                </p14:cNvPr>
                <p14:cNvContentPartPr/>
                <p14:nvPr/>
              </p14:nvContentPartPr>
              <p14:xfrm>
                <a:off x="6022834" y="3055225"/>
                <a:ext cx="284" cy="284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B5747D-9C39-492B-B366-1C2B1E3DB2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08634" y="2970025"/>
                  <a:ext cx="28400" cy="17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302B7-1745-4B8F-FFED-40B05C73E0EB}"/>
                  </a:ext>
                </a:extLst>
              </p:cNvPr>
              <p:cNvSpPr txBox="1"/>
              <p:nvPr/>
            </p:nvSpPr>
            <p:spPr>
              <a:xfrm>
                <a:off x="4603312" y="1008468"/>
                <a:ext cx="4759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9302B7-1745-4B8F-FFED-40B05C73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312" y="1008468"/>
                <a:ext cx="475999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6F7B4D-DC66-D061-3309-4D58E1F3C387}"/>
                  </a:ext>
                </a:extLst>
              </p:cNvPr>
              <p:cNvSpPr txBox="1"/>
              <p:nvPr/>
            </p:nvSpPr>
            <p:spPr>
              <a:xfrm>
                <a:off x="8560728" y="3866932"/>
                <a:ext cx="4759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6F7B4D-DC66-D061-3309-4D58E1F3C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728" y="3866932"/>
                <a:ext cx="4759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E3D3A-FFD5-AB9C-FDDF-240B9B5A69FB}"/>
                  </a:ext>
                </a:extLst>
              </p:cNvPr>
              <p:cNvSpPr txBox="1"/>
              <p:nvPr/>
            </p:nvSpPr>
            <p:spPr>
              <a:xfrm>
                <a:off x="5366070" y="4150094"/>
                <a:ext cx="9663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6E3D3A-FFD5-AB9C-FDDF-240B9B5A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070" y="4150094"/>
                <a:ext cx="9663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5E365-EDC1-E5F6-3FB6-59B7557F0581}"/>
                  </a:ext>
                </a:extLst>
              </p:cNvPr>
              <p:cNvSpPr txBox="1"/>
              <p:nvPr/>
            </p:nvSpPr>
            <p:spPr>
              <a:xfrm>
                <a:off x="4173546" y="1758220"/>
                <a:ext cx="9663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C5E365-EDC1-E5F6-3FB6-59B7557F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546" y="1758220"/>
                <a:ext cx="9663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A7854F9-00FB-830D-13A1-654C1946655D}"/>
              </a:ext>
            </a:extLst>
          </p:cNvPr>
          <p:cNvSpPr/>
          <p:nvPr/>
        </p:nvSpPr>
        <p:spPr>
          <a:xfrm>
            <a:off x="5777872" y="4030698"/>
            <a:ext cx="142745" cy="1427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C936F3-DE55-C2A9-25D6-AB3B6FF5BD49}"/>
              </a:ext>
            </a:extLst>
          </p:cNvPr>
          <p:cNvSpPr/>
          <p:nvPr/>
        </p:nvSpPr>
        <p:spPr>
          <a:xfrm>
            <a:off x="4781462" y="1885273"/>
            <a:ext cx="142745" cy="14274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7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74" y="918076"/>
                <a:ext cx="4400998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Given any two points in the plane, we can calculate the slope m.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4" y="918076"/>
                <a:ext cx="4400998" cy="3556701"/>
              </a:xfrm>
              <a:prstGeom prst="rect">
                <a:avLst/>
              </a:prstGeom>
              <a:blipFill>
                <a:blip r:embed="rId2"/>
                <a:stretch>
                  <a:fillRect l="-1247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6D5294D-B77D-C23C-985A-02F1E7897207}"/>
              </a:ext>
            </a:extLst>
          </p:cNvPr>
          <p:cNvGrpSpPr/>
          <p:nvPr/>
        </p:nvGrpSpPr>
        <p:grpSpPr>
          <a:xfrm>
            <a:off x="5758268" y="3216894"/>
            <a:ext cx="1628801" cy="432213"/>
            <a:chOff x="5758268" y="3216894"/>
            <a:chExt cx="1628801" cy="432213"/>
          </a:xfrm>
        </p:grpSpPr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79951086-F135-6377-8F07-E791AC230B39}"/>
                </a:ext>
              </a:extLst>
            </p:cNvPr>
            <p:cNvSpPr/>
            <p:nvPr/>
          </p:nvSpPr>
          <p:spPr>
            <a:xfrm rot="16200000">
              <a:off x="6524475" y="2450687"/>
              <a:ext cx="96387" cy="1628801"/>
            </a:xfrm>
            <a:prstGeom prst="leftBrace">
              <a:avLst/>
            </a:prstGeom>
            <a:ln w="15875"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D45A71-E7A4-ED89-5C7E-6358CB961238}"/>
                    </a:ext>
                  </a:extLst>
                </p:cNvPr>
                <p:cNvSpPr txBox="1"/>
                <p:nvPr/>
              </p:nvSpPr>
              <p:spPr>
                <a:xfrm>
                  <a:off x="5796980" y="3279775"/>
                  <a:ext cx="15762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6D45A71-E7A4-ED89-5C7E-6358CB961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980" y="3279775"/>
                  <a:ext cx="15762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D1B3EA-D3D0-0FC0-F2FC-B397135CA97F}"/>
              </a:ext>
            </a:extLst>
          </p:cNvPr>
          <p:cNvGrpSpPr/>
          <p:nvPr/>
        </p:nvGrpSpPr>
        <p:grpSpPr>
          <a:xfrm>
            <a:off x="3167272" y="2071269"/>
            <a:ext cx="1576220" cy="961395"/>
            <a:chOff x="3167272" y="2071269"/>
            <a:chExt cx="1576220" cy="961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5B913E-5E13-393C-956E-263F45E1ED3C}"/>
                    </a:ext>
                  </a:extLst>
                </p:cNvPr>
                <p:cNvSpPr txBox="1"/>
                <p:nvPr/>
              </p:nvSpPr>
              <p:spPr>
                <a:xfrm>
                  <a:off x="3167272" y="2331431"/>
                  <a:ext cx="15762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45B913E-5E13-393C-956E-263F45E1E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272" y="2331431"/>
                  <a:ext cx="1576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34537DC-8870-CBE5-B81A-CD7379567CED}"/>
                </a:ext>
              </a:extLst>
            </p:cNvPr>
            <p:cNvSpPr/>
            <p:nvPr/>
          </p:nvSpPr>
          <p:spPr>
            <a:xfrm>
              <a:off x="4428221" y="2071269"/>
              <a:ext cx="96387" cy="961395"/>
            </a:xfrm>
            <a:prstGeom prst="leftBrace">
              <a:avLst/>
            </a:prstGeom>
            <a:ln w="15875">
              <a:solidFill>
                <a:srgbClr val="69030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E485B3-3E5E-E524-99FF-410934454F21}"/>
              </a:ext>
            </a:extLst>
          </p:cNvPr>
          <p:cNvGrpSpPr/>
          <p:nvPr/>
        </p:nvGrpSpPr>
        <p:grpSpPr>
          <a:xfrm>
            <a:off x="3437877" y="1010751"/>
            <a:ext cx="6355386" cy="3461733"/>
            <a:chOff x="3406603" y="1008468"/>
            <a:chExt cx="6355386" cy="34617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C9D9B2-1B52-C3DA-88EF-B0CA7D4D8859}"/>
                    </a:ext>
                  </a:extLst>
                </p:cNvPr>
                <p:cNvSpPr txBox="1"/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C9D9B2-1B52-C3DA-88EF-B0CA7D4D8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312" y="10084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9EF795-6692-2B87-D518-8949B2C7E5FA}"/>
                    </a:ext>
                  </a:extLst>
                </p:cNvPr>
                <p:cNvSpPr txBox="1"/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9EF795-6692-2B87-D518-8949B2C7E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0728" y="3866932"/>
                  <a:ext cx="47599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408C51-FB53-C9A6-0A25-B208B53BFFB1}"/>
                </a:ext>
              </a:extLst>
            </p:cNvPr>
            <p:cNvGrpSpPr/>
            <p:nvPr/>
          </p:nvGrpSpPr>
          <p:grpSpPr>
            <a:xfrm>
              <a:off x="3406603" y="1339377"/>
              <a:ext cx="6355386" cy="3130824"/>
              <a:chOff x="3406603" y="1339377"/>
              <a:chExt cx="6355386" cy="3130824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447407B-7B83-BE2E-B575-16E49C8092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4512" y="3127099"/>
                <a:ext cx="0" cy="97377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BF0386-171E-0864-C3EF-A85038530B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38164" y="3127100"/>
                <a:ext cx="898254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78D3678-16B3-2965-CEAA-C623C23DE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12861" y="1992920"/>
                <a:ext cx="0" cy="215101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45836C2-3D3F-62B6-61F3-F127B1C057F9}"/>
                  </a:ext>
                </a:extLst>
              </p:cNvPr>
              <p:cNvGrpSpPr/>
              <p:nvPr/>
            </p:nvGrpSpPr>
            <p:grpSpPr>
              <a:xfrm>
                <a:off x="4841310" y="1339377"/>
                <a:ext cx="3774502" cy="2754523"/>
                <a:chOff x="4873502" y="1766761"/>
                <a:chExt cx="3502129" cy="2555753"/>
              </a:xfrm>
            </p:grpSpPr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2BC009AB-3DE9-40A4-5C9B-1C38FDE582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884195" y="1766761"/>
                  <a:ext cx="0" cy="25557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21480931-84FB-2353-E085-A45E82AD98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73502" y="4322513"/>
                  <a:ext cx="35021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p14="http://schemas.microsoft.com/office/powerpoint/2010/main" xmlns:aink="http://schemas.microsoft.com/office/drawing/2016/ink">
              <mc:Choice Requires="p14 aink">
                <p:contentPart p14:bwMode="auto" r:id="rId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297E8C44-14F4-4F0D-F579-9028F5C082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22834" y="3055225"/>
                    <a:ext cx="284" cy="284"/>
                  </p14:xfrm>
                </p:contentPart>
              </mc:Choice>
              <mc:Fallback xmlns="">
                <p:pic>
                  <p:nvPicPr>
                    <p:cNvPr id="56" name="Ink 55">
                      <a:extLst>
                        <a:ext uri="{FF2B5EF4-FFF2-40B4-BE49-F238E27FC236}">
                          <a16:creationId xmlns:a16="http://schemas.microsoft.com/office/drawing/2014/main" id="{BBB5747D-9C39-492B-B366-1C2B1E3DB241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6008634" y="2970025"/>
                      <a:ext cx="28400" cy="1704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02AACF-2C74-616C-BB88-22C8331242B2}"/>
                  </a:ext>
                </a:extLst>
              </p:cNvPr>
              <p:cNvSpPr/>
              <p:nvPr/>
            </p:nvSpPr>
            <p:spPr>
              <a:xfrm>
                <a:off x="5619868" y="3055727"/>
                <a:ext cx="142745" cy="14274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B257E9A-CA6F-D705-38CE-ECEBFD845812}"/>
                  </a:ext>
                </a:extLst>
              </p:cNvPr>
              <p:cNvSpPr/>
              <p:nvPr/>
            </p:nvSpPr>
            <p:spPr>
              <a:xfrm>
                <a:off x="7344312" y="1942670"/>
                <a:ext cx="142745" cy="142745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58C11A-E855-9C88-41A3-17CFE0B326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56525" y="2016942"/>
                <a:ext cx="2508692" cy="3118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2F28676-B790-D2B9-2A1A-208DD4DBCF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06603" y="2720325"/>
                    <a:ext cx="46596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2F28676-B790-D2B9-2A1A-208DD4DBCF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6603" y="2720325"/>
                    <a:ext cx="465963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D0FA8-EB69-383D-846B-F3C5AA688A75}"/>
                      </a:ext>
                    </a:extLst>
                  </p:cNvPr>
                  <p:cNvSpPr txBox="1"/>
                  <p:nvPr/>
                </p:nvSpPr>
                <p:spPr>
                  <a:xfrm>
                    <a:off x="5102359" y="1571780"/>
                    <a:ext cx="465963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D0FA8-EB69-383D-846B-F3C5AA688A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2359" y="1571780"/>
                    <a:ext cx="465963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1D6F15A-0C2C-A19F-1D91-33698AD2C656}"/>
                      </a:ext>
                    </a:extLst>
                  </p:cNvPr>
                  <p:cNvSpPr txBox="1"/>
                  <p:nvPr/>
                </p:nvSpPr>
                <p:spPr>
                  <a:xfrm>
                    <a:off x="7194174" y="4051598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1D6F15A-0C2C-A19F-1D91-33698AD2C6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4174" y="4051598"/>
                    <a:ext cx="47599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D04CFA7-8C79-DF99-7411-1433D6A9A922}"/>
                      </a:ext>
                    </a:extLst>
                  </p:cNvPr>
                  <p:cNvSpPr txBox="1"/>
                  <p:nvPr/>
                </p:nvSpPr>
                <p:spPr>
                  <a:xfrm>
                    <a:off x="5498418" y="4100869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D04CFA7-8C79-DF99-7411-1433D6A9A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8418" y="4100869"/>
                    <a:ext cx="47599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74656-D70A-6112-9A84-9446A8C95176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978" y="2894255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7874656-D70A-6112-9A84-9446A8C951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978" y="2894255"/>
                    <a:ext cx="47599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6EBF32-D86E-0657-B0BD-770AFC95F81C}"/>
                      </a:ext>
                    </a:extLst>
                  </p:cNvPr>
                  <p:cNvSpPr txBox="1"/>
                  <p:nvPr/>
                </p:nvSpPr>
                <p:spPr>
                  <a:xfrm>
                    <a:off x="4434029" y="1767478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6EBF32-D86E-0657-B0BD-770AFC95F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34029" y="1767478"/>
                    <a:ext cx="475999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6812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2"/>
                <a:ext cx="8865276" cy="13537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slope also reflects the rate of change.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𝐶h𝑎𝑛𝑔𝑒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𝐶h𝑎𝑛𝑔𝑒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2"/>
                <a:ext cx="8865276" cy="1353711"/>
              </a:xfrm>
              <a:prstGeom prst="rect">
                <a:avLst/>
              </a:prstGeom>
              <a:blipFill>
                <a:blip r:embed="rId2"/>
                <a:stretch>
                  <a:fillRect l="-619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678781-F86A-E5EC-7FB1-78AA78C405F4}"/>
                  </a:ext>
                </a:extLst>
              </p:cNvPr>
              <p:cNvSpPr txBox="1"/>
              <p:nvPr/>
            </p:nvSpPr>
            <p:spPr>
              <a:xfrm>
                <a:off x="-936343" y="2249668"/>
                <a:ext cx="4941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678781-F86A-E5EC-7FB1-78AA78C40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343" y="2249668"/>
                <a:ext cx="494157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EF45F8D-B513-FC98-F06F-8786CD7B6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4540"/>
              </p:ext>
            </p:extLst>
          </p:nvPr>
        </p:nvGraphicFramePr>
        <p:xfrm>
          <a:off x="247759" y="2723535"/>
          <a:ext cx="277166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833">
                  <a:extLst>
                    <a:ext uri="{9D8B030D-6E8A-4147-A177-3AD203B41FA5}">
                      <a16:colId xmlns:a16="http://schemas.microsoft.com/office/drawing/2014/main" val="4160137811"/>
                    </a:ext>
                  </a:extLst>
                </a:gridCol>
                <a:gridCol w="1385833">
                  <a:extLst>
                    <a:ext uri="{9D8B030D-6E8A-4147-A177-3AD203B41FA5}">
                      <a16:colId xmlns:a16="http://schemas.microsoft.com/office/drawing/2014/main" val="408825001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f(x)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228022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20-(2*1) =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37909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20-(2*5) =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268308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20-(2*8)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5418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25CF56-7947-3CDB-1EFC-6C26D13735BA}"/>
                  </a:ext>
                </a:extLst>
              </p:cNvPr>
              <p:cNvSpPr txBox="1"/>
              <p:nvPr/>
            </p:nvSpPr>
            <p:spPr>
              <a:xfrm>
                <a:off x="3581994" y="2408352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10−18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5−1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25CF56-7947-3CDB-1EFC-6C26D137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2408352"/>
                <a:ext cx="5419725" cy="630365"/>
              </a:xfrm>
              <a:prstGeom prst="rect">
                <a:avLst/>
              </a:prstGeom>
              <a:blipFill>
                <a:blip r:embed="rId4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F3714-8B1A-F3C5-D690-62E4FDC45689}"/>
                  </a:ext>
                </a:extLst>
              </p:cNvPr>
              <p:cNvSpPr txBox="1"/>
              <p:nvPr/>
            </p:nvSpPr>
            <p:spPr>
              <a:xfrm>
                <a:off x="3581994" y="3197401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4−18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8−1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8F3714-8B1A-F3C5-D690-62E4FDC45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3197401"/>
                <a:ext cx="5419725" cy="630365"/>
              </a:xfrm>
              <a:prstGeom prst="rect">
                <a:avLst/>
              </a:prstGeom>
              <a:blipFill>
                <a:blip r:embed="rId5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29F404-157E-A781-A3BB-7168D7CE9138}"/>
                  </a:ext>
                </a:extLst>
              </p:cNvPr>
              <p:cNvSpPr txBox="1"/>
              <p:nvPr/>
            </p:nvSpPr>
            <p:spPr>
              <a:xfrm>
                <a:off x="3581994" y="3942735"/>
                <a:ext cx="5419725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4−10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8−5</m:t>
                        </m:r>
                      </m:den>
                    </m:f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29F404-157E-A781-A3BB-7168D7CE9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994" y="3942735"/>
                <a:ext cx="5419725" cy="630365"/>
              </a:xfrm>
              <a:prstGeom prst="rect">
                <a:avLst/>
              </a:prstGeom>
              <a:blipFill>
                <a:blip r:embed="rId6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1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Shifting a Graph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5876683" y="2892614"/>
              <a:ext cx="338" cy="3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9783" y="2791214"/>
                <a:ext cx="33800" cy="20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56B5E2A-BD26-836A-BF63-3D7ED443C6C1}"/>
              </a:ext>
            </a:extLst>
          </p:cNvPr>
          <p:cNvGrpSpPr/>
          <p:nvPr/>
        </p:nvGrpSpPr>
        <p:grpSpPr>
          <a:xfrm>
            <a:off x="4163510" y="1061587"/>
            <a:ext cx="5978331" cy="3633595"/>
            <a:chOff x="4163510" y="1061587"/>
            <a:chExt cx="5978331" cy="363359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B0BCC6C-5B2A-F5D1-0D69-733C6744E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9829" y="1357221"/>
              <a:ext cx="0" cy="3045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A822-89D9-4A98-3C3E-939745EE55E4}"/>
                </a:ext>
              </a:extLst>
            </p:cNvPr>
            <p:cNvCxnSpPr>
              <a:cxnSpLocks/>
            </p:cNvCxnSpPr>
            <p:nvPr/>
          </p:nvCxnSpPr>
          <p:spPr>
            <a:xfrm>
              <a:off x="4507087" y="4402772"/>
              <a:ext cx="41732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E9FC25-BD8D-EDC7-14A2-666BEC90E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3905" y="1420121"/>
              <a:ext cx="2538686" cy="2485432"/>
            </a:xfrm>
            <a:prstGeom prst="line">
              <a:avLst/>
            </a:prstGeom>
            <a:ln>
              <a:solidFill>
                <a:srgbClr val="69030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/>
                <p:nvPr/>
              </p:nvSpPr>
              <p:spPr>
                <a:xfrm>
                  <a:off x="4163510" y="1061587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9302B7-1745-4B8F-FFED-40B05C73E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3510" y="1061587"/>
                  <a:ext cx="4759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/>
                <p:nvPr/>
              </p:nvSpPr>
              <p:spPr>
                <a:xfrm>
                  <a:off x="8268307" y="4325850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6F7B4D-DC66-D061-3309-4D58E1F3C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307" y="4325850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5BC790-7535-43AD-6CFA-71F5D1079FBE}"/>
                </a:ext>
              </a:extLst>
            </p:cNvPr>
            <p:cNvSpPr txBox="1"/>
            <p:nvPr/>
          </p:nvSpPr>
          <p:spPr>
            <a:xfrm>
              <a:off x="4222471" y="3731313"/>
              <a:ext cx="6172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/>
                <p:nvPr/>
              </p:nvSpPr>
              <p:spPr>
                <a:xfrm>
                  <a:off x="5479355" y="1239282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55" y="1239282"/>
                  <a:ext cx="46624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65E977-7D30-7887-4078-C1624F04ED47}"/>
              </a:ext>
            </a:extLst>
          </p:cNvPr>
          <p:cNvGrpSpPr/>
          <p:nvPr/>
        </p:nvGrpSpPr>
        <p:grpSpPr>
          <a:xfrm>
            <a:off x="3943862" y="761544"/>
            <a:ext cx="6064629" cy="3002386"/>
            <a:chOff x="3943862" y="761544"/>
            <a:chExt cx="6064629" cy="3002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647C6D-3ADD-B5A1-C182-D5B2A28D5D0C}"/>
                    </a:ext>
                  </a:extLst>
                </p:cNvPr>
                <p:cNvSpPr txBox="1"/>
                <p:nvPr/>
              </p:nvSpPr>
              <p:spPr>
                <a:xfrm>
                  <a:off x="3943862" y="3041513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7647C6D-3ADD-B5A1-C182-D5B2A28D5D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3862" y="3041513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9CADFC-D37E-BFEB-754F-50EC19441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361" y="1001067"/>
              <a:ext cx="2363725" cy="2314142"/>
            </a:xfrm>
            <a:prstGeom prst="line">
              <a:avLst/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/>
                <p:nvPr/>
              </p:nvSpPr>
              <p:spPr>
                <a:xfrm>
                  <a:off x="5346005" y="761544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005" y="761544"/>
                  <a:ext cx="466248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7C781D-2480-2EC8-F8D2-6E08C32789CF}"/>
                </a:ext>
              </a:extLst>
            </p:cNvPr>
            <p:cNvCxnSpPr/>
            <p:nvPr/>
          </p:nvCxnSpPr>
          <p:spPr>
            <a:xfrm flipV="1">
              <a:off x="5635565" y="2319940"/>
              <a:ext cx="0" cy="392430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EF8B5D-A6A0-5C8E-A912-6C78572AFE0E}"/>
                </a:ext>
              </a:extLst>
            </p:cNvPr>
            <p:cNvCxnSpPr/>
            <p:nvPr/>
          </p:nvCxnSpPr>
          <p:spPr>
            <a:xfrm flipV="1">
              <a:off x="4380744" y="3371500"/>
              <a:ext cx="0" cy="392430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18C257-4CC5-C9DA-FC04-6DC36182F307}"/>
              </a:ext>
            </a:extLst>
          </p:cNvPr>
          <p:cNvGrpSpPr/>
          <p:nvPr/>
        </p:nvGrpSpPr>
        <p:grpSpPr>
          <a:xfrm>
            <a:off x="4380744" y="1721790"/>
            <a:ext cx="5842110" cy="2666271"/>
            <a:chOff x="4380744" y="1721790"/>
            <a:chExt cx="5842110" cy="26662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/>
                <p:nvPr/>
              </p:nvSpPr>
              <p:spPr>
                <a:xfrm>
                  <a:off x="5560368" y="1747702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368" y="1747702"/>
                  <a:ext cx="466248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C1EA9E-A8A0-2BC2-3DD7-73231B705364}"/>
                </a:ext>
              </a:extLst>
            </p:cNvPr>
            <p:cNvCxnSpPr>
              <a:cxnSpLocks/>
            </p:cNvCxnSpPr>
            <p:nvPr/>
          </p:nvCxnSpPr>
          <p:spPr>
            <a:xfrm>
              <a:off x="6298505" y="2280894"/>
              <a:ext cx="0" cy="305868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7D621-D960-FE50-3B2B-17910763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42361" y="1721790"/>
              <a:ext cx="2723399" cy="2666271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6373FDD-BC0F-AE5E-A28B-8BA9A74017B9}"/>
                </a:ext>
              </a:extLst>
            </p:cNvPr>
            <p:cNvCxnSpPr>
              <a:cxnSpLocks/>
            </p:cNvCxnSpPr>
            <p:nvPr/>
          </p:nvCxnSpPr>
          <p:spPr>
            <a:xfrm>
              <a:off x="4380744" y="4082193"/>
              <a:ext cx="0" cy="305868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2" y="919008"/>
                <a:ext cx="4290533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Changes in the intercept just move the graph either up or down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b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2" y="919008"/>
                <a:ext cx="4290533" cy="3556701"/>
              </a:xfrm>
              <a:prstGeom prst="rect">
                <a:avLst/>
              </a:prstGeom>
              <a:blipFill>
                <a:blip r:embed="rId10"/>
                <a:stretch>
                  <a:fillRect l="-852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48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Shifting a Graph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14:cNvPr>
              <p14:cNvContentPartPr/>
              <p14:nvPr/>
            </p14:nvContentPartPr>
            <p14:xfrm>
              <a:off x="5957696" y="2877601"/>
              <a:ext cx="338" cy="33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C41759F-98B3-4BA1-F9A8-7905C4113A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40796" y="2776201"/>
                <a:ext cx="33800" cy="20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5A62DBF-2C6F-2D8A-866B-7D338431A8A1}"/>
              </a:ext>
            </a:extLst>
          </p:cNvPr>
          <p:cNvGrpSpPr/>
          <p:nvPr/>
        </p:nvGrpSpPr>
        <p:grpSpPr>
          <a:xfrm>
            <a:off x="4303484" y="1046575"/>
            <a:ext cx="5880110" cy="3613800"/>
            <a:chOff x="4303484" y="1046575"/>
            <a:chExt cx="5880110" cy="361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8739E8C-B2AF-1719-AD2C-D827E511DB3C}"/>
                </a:ext>
              </a:extLst>
            </p:cNvPr>
            <p:cNvGrpSpPr/>
            <p:nvPr/>
          </p:nvGrpSpPr>
          <p:grpSpPr>
            <a:xfrm>
              <a:off x="4303484" y="1046575"/>
              <a:ext cx="4521835" cy="3613800"/>
              <a:chOff x="4303484" y="1046575"/>
              <a:chExt cx="4521835" cy="3613800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CB0BCC6C-5B2A-F5D1-0D69-733C6744EF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842" y="1342208"/>
                <a:ext cx="0" cy="304555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EDCA822-89D9-4A98-3C3E-939745EE5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8100" y="4387759"/>
                <a:ext cx="41732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1E9FC25-BD8D-EDC7-14A2-666BEC90E8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4918" y="1405108"/>
                <a:ext cx="2538686" cy="2485432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59302B7-1745-4B8F-FFED-40B05C73E0EB}"/>
                      </a:ext>
                    </a:extLst>
                  </p:cNvPr>
                  <p:cNvSpPr txBox="1"/>
                  <p:nvPr/>
                </p:nvSpPr>
                <p:spPr>
                  <a:xfrm>
                    <a:off x="4400743" y="1046575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59302B7-1745-4B8F-FFED-40B05C73E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743" y="1046575"/>
                    <a:ext cx="4759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76F7B4D-DC66-D061-3309-4D58E1F3C387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320" y="4291043"/>
                    <a:ext cx="47599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F76F7B4D-DC66-D061-3309-4D58E1F3C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9320" y="4291043"/>
                    <a:ext cx="4759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5BC790-7535-43AD-6CFA-71F5D1079FBE}"/>
                  </a:ext>
                </a:extLst>
              </p:cNvPr>
              <p:cNvSpPr txBox="1"/>
              <p:nvPr/>
            </p:nvSpPr>
            <p:spPr>
              <a:xfrm>
                <a:off x="4303484" y="3716301"/>
                <a:ext cx="617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/>
                <p:nvPr/>
              </p:nvSpPr>
              <p:spPr>
                <a:xfrm>
                  <a:off x="5521108" y="1392329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69030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69030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68B62A-CADD-E927-457F-1674A67C0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108" y="1392329"/>
                  <a:ext cx="46624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E6B91-F3F0-BB45-7236-392BF9B08A9B}"/>
              </a:ext>
            </a:extLst>
          </p:cNvPr>
          <p:cNvGrpSpPr/>
          <p:nvPr/>
        </p:nvGrpSpPr>
        <p:grpSpPr>
          <a:xfrm>
            <a:off x="4641572" y="730334"/>
            <a:ext cx="4897656" cy="3117855"/>
            <a:chOff x="4641572" y="730334"/>
            <a:chExt cx="4897656" cy="311785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9CADFC-D37E-BFEB-754F-50EC19441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572" y="826632"/>
              <a:ext cx="1759072" cy="3021557"/>
            </a:xfrm>
            <a:prstGeom prst="line">
              <a:avLst/>
            </a:prstGeom>
            <a:ln>
              <a:solidFill>
                <a:srgbClr val="00206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/>
                <p:nvPr/>
              </p:nvSpPr>
              <p:spPr>
                <a:xfrm>
                  <a:off x="4876742" y="730334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𝟔</m:t>
                        </m:r>
                        <m: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BA77CBA-C750-C186-770C-7A573F8002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742" y="730334"/>
                  <a:ext cx="466248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7C781D-2480-2EC8-F8D2-6E08C3278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8538" y="1512732"/>
              <a:ext cx="0" cy="722756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982ABD-77D6-CFB2-A370-E2F63912D9AB}"/>
              </a:ext>
            </a:extLst>
          </p:cNvPr>
          <p:cNvGrpSpPr/>
          <p:nvPr/>
        </p:nvGrpSpPr>
        <p:grpSpPr>
          <a:xfrm>
            <a:off x="4600842" y="2102020"/>
            <a:ext cx="4700386" cy="1801299"/>
            <a:chOff x="4600842" y="2102020"/>
            <a:chExt cx="4700386" cy="180129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7D621-D960-FE50-3B2B-179107631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842" y="2102020"/>
              <a:ext cx="3599604" cy="1801299"/>
            </a:xfrm>
            <a:prstGeom prst="line">
              <a:avLst/>
            </a:prstGeom>
            <a:ln>
              <a:solidFill>
                <a:srgbClr val="00B05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/>
                <p:nvPr/>
              </p:nvSpPr>
              <p:spPr>
                <a:xfrm>
                  <a:off x="4638742" y="3108695"/>
                  <a:ext cx="466248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Clr>
                      <a:srgbClr val="690304"/>
                    </a:buCl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>
                    <a:solidFill>
                      <a:srgbClr val="00B050"/>
                    </a:solidFill>
                    <a:latin typeface="+mn-lt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264E525-D126-05A2-FAF5-9EC822672D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742" y="3108695"/>
                  <a:ext cx="466248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C1EA9E-A8A0-2BC2-3DD7-73231B705364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38" y="2434529"/>
              <a:ext cx="0" cy="612057"/>
            </a:xfrm>
            <a:prstGeom prst="straightConnector1">
              <a:avLst/>
            </a:prstGeom>
            <a:ln>
              <a:solidFill>
                <a:srgbClr val="00B050"/>
              </a:solidFill>
              <a:prstDash val="sys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062" y="919008"/>
                <a:ext cx="4259681" cy="35567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=2+3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Changes in the intercept just move the graph either up or down.</a:t>
                </a:r>
              </a:p>
              <a:p>
                <a:pPr>
                  <a:buClr>
                    <a:srgbClr val="690304"/>
                  </a:buClr>
                </a:pPr>
                <a:r>
                  <a:rPr lang="en-US" b="1" dirty="0">
                    <a:latin typeface="+mn-lt"/>
                    <a:cs typeface="Times New Roman" panose="02020603050405020304" pitchFamily="18" charset="0"/>
                  </a:rPr>
                  <a:t>Changes in the slope, pivots the line upward or downwards. </a:t>
                </a:r>
              </a:p>
              <a:p>
                <a:pPr marL="0" indent="0"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90304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</m:t>
                      </m:r>
                      <m:r>
                        <a:rPr lang="en-US" b="1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</m:t>
                      </m:r>
                      <m:r>
                        <a:rPr lang="en-US" b="0" i="1" smtClean="0">
                          <a:solidFill>
                            <a:srgbClr val="690304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690304"/>
                  </a:solidFill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ontent Placeholder 3">
                <a:extLst>
                  <a:ext uri="{FF2B5EF4-FFF2-40B4-BE49-F238E27FC236}">
                    <a16:creationId xmlns:a16="http://schemas.microsoft.com/office/drawing/2014/main" id="{0FFF70D5-5EF8-FFB7-3F00-305CFF81E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62" y="919008"/>
                <a:ext cx="4259681" cy="3556701"/>
              </a:xfrm>
              <a:prstGeom prst="rect">
                <a:avLst/>
              </a:prstGeom>
              <a:blipFill>
                <a:blip r:embed="rId9"/>
                <a:stretch>
                  <a:fillRect l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Linear Functions: Slope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876300"/>
                <a:ext cx="8865276" cy="37242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is key for economic intuition!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It tells you the effect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a linear function, a one unit increase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, leads to an increase/decrease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𝑢𝑛𝑖𝑡𝑠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function will be increasing if m is positive (positively sloped line).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876300"/>
                <a:ext cx="8865276" cy="3724275"/>
              </a:xfrm>
              <a:prstGeom prst="rect">
                <a:avLst/>
              </a:prstGeom>
              <a:blipFill>
                <a:blip r:embed="rId2"/>
                <a:stretch>
                  <a:fillRect l="-619" t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3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Algebraic Tip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699066"/>
                <a:ext cx="8699695" cy="3775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Each time you are doing algebraic manipulation of an equation </a:t>
                </a: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always remember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that each step you take must be done at both sides of the equation.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cs typeface="Times New Roman" panose="02020603050405020304" pitchFamily="18" charset="0"/>
                  </a:rPr>
                  <a:t>Subtract 50 from both sides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−50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50−5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−50</m:t>
                      </m:r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−50=−5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</a:pPr>
                <a:r>
                  <a:rPr lang="en-US" sz="2000" dirty="0">
                    <a:cs typeface="Times New Roman" panose="02020603050405020304" pitchFamily="18" charset="0"/>
                  </a:rPr>
                  <a:t>Divide by -5 both sides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=10 −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699066"/>
                <a:ext cx="8699695" cy="3775712"/>
              </a:xfrm>
              <a:prstGeom prst="rect">
                <a:avLst/>
              </a:prstGeom>
              <a:blipFill>
                <a:blip r:embed="rId2"/>
                <a:stretch>
                  <a:fillRect l="-140" t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10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Outline: Basic Math Concepts for Economics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255" y="2850989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606" y="814870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Functions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Review definition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Table and graphical representation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Linear functions: slope and intercept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Functions as relations of variables.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807013"/>
            <a:ext cx="4858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Solving Systems of Equations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Conditions for solution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Methods for solving systems of equations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Inverse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704" y="566171"/>
                <a:ext cx="8854440" cy="4011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Most of the times, functions are expressed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. However, sometimes we want to know how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expressed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If we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then g is the inverse function of f. Take the standard linear function. </a:t>
                </a:r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  <a:cs typeface="Times New Roman" panose="02020603050405020304" pitchFamily="18" charset="0"/>
                  </a:rPr>
                  <a:t>Now, let’s do some algebraic manipulation to get the inverse function: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6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+5−5</m:t>
                      </m:r>
                    </m:oMath>
                  </m:oMathPara>
                </a14:m>
                <a:endParaRPr lang="en-US" sz="1600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−5=3</m:t>
                      </m:r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−5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60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b="0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Clr>
                    <a:srgbClr val="690304"/>
                  </a:buClr>
                  <a:buNone/>
                </a:pPr>
                <a:endParaRPr lang="en-US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4" y="566171"/>
                <a:ext cx="8854440" cy="4011157"/>
              </a:xfrm>
              <a:prstGeom prst="rect">
                <a:avLst/>
              </a:prstGeom>
              <a:blipFill>
                <a:blip r:embed="rId2"/>
                <a:stretch>
                  <a:fillRect l="-413" t="-912" r="-69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79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699065"/>
                <a:ext cx="8865276" cy="23298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For the most part of the course, we will be looking for price and quantity that places the market in equilibrium.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We will have equations for both the supply and the demand.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−2 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699065"/>
                <a:ext cx="8865276" cy="2329885"/>
              </a:xfrm>
              <a:prstGeom prst="rect">
                <a:avLst/>
              </a:prstGeom>
              <a:blipFill>
                <a:blip r:embed="rId2"/>
                <a:stretch>
                  <a:fillRect l="-619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584" y="3038475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equilibrium, we have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84" y="3038475"/>
                <a:ext cx="8865276" cy="1434535"/>
              </a:xfrm>
              <a:prstGeom prst="rect">
                <a:avLst/>
              </a:prstGeom>
              <a:blipFill>
                <a:blip r:embed="rId3"/>
                <a:stretch>
                  <a:fillRect l="-619" t="-4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63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139362" y="780062"/>
            <a:ext cx="8865276" cy="358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  <a:cs typeface="Times New Roman" panose="02020603050405020304" pitchFamily="18" charset="0"/>
              </a:rPr>
              <a:t>Conditions for solution: </a:t>
            </a:r>
            <a:r>
              <a:rPr lang="en-US" dirty="0">
                <a:latin typeface="+mn-lt"/>
                <a:cs typeface="Times New Roman" panose="02020603050405020304" pitchFamily="18" charset="0"/>
              </a:rPr>
              <a:t>for a system to have a solution we require to have at least one equation for each unknown variable.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In order words, the number of equations and variables should be the same.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For the most part we will work with systems of: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 equations (supply and demand) and 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Wingdings" panose="05000000000000000000" pitchFamily="2" charset="2"/>
              <a:buChar char="q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2 unknowns (price and quantity). </a:t>
            </a:r>
          </a:p>
        </p:txBody>
      </p:sp>
    </p:spTree>
    <p:extLst>
      <p:ext uri="{BB962C8B-B14F-4D97-AF65-F5344CB8AC3E}">
        <p14:creationId xmlns:p14="http://schemas.microsoft.com/office/powerpoint/2010/main" val="19091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21920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21920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Substitution Method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 rearrange the terms of one equation such that you can plug it into the second equation.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767784"/>
                <a:ext cx="8865276" cy="2927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this case we already have everything with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in the left-hand side. So we can plug the first equation into the second one, and solve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Place every term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into the right-hand side. Add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to both sides.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12 −3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 ;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767784"/>
                <a:ext cx="8865276" cy="2927916"/>
              </a:xfrm>
              <a:prstGeom prst="rect">
                <a:avLst/>
              </a:prstGeom>
              <a:blipFill>
                <a:blip r:embed="rId2"/>
                <a:stretch>
                  <a:fillRect l="-550"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77EAD8-8F16-C690-4C81-B12C87A5D74F}"/>
              </a:ext>
            </a:extLst>
          </p:cNvPr>
          <p:cNvSpPr txBox="1">
            <a:spLocks/>
          </p:cNvSpPr>
          <p:nvPr/>
        </p:nvSpPr>
        <p:spPr>
          <a:xfrm>
            <a:off x="139362" y="3705225"/>
            <a:ext cx="8865276" cy="903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Notation Remark: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we will denote the solutions to the system of equations with a star * as a superscript. </a:t>
            </a:r>
            <a:endParaRPr lang="en-US" sz="2000" b="1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6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Elimination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Elimination Method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: multiply one equation by one number such that when they are added, you get rid of the of the variables.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88DBE-D8F9-E9F2-20E6-2AF1B44C0C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30488DBE-D8F9-E9F2-20E6-2AF1B44C0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8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800101"/>
                <a:ext cx="8865276" cy="9640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800101"/>
                <a:ext cx="8865276" cy="9640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567885"/>
                <a:ext cx="8865276" cy="2007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For example, multiply the first equation by -1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=−10+2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Add both equations,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disappears and you can solve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Then with any of the equations you can retrieve the equilibrium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567885"/>
                <a:ext cx="8865276" cy="2007730"/>
              </a:xfrm>
              <a:prstGeom prst="rect">
                <a:avLst/>
              </a:prstGeom>
              <a:blipFill>
                <a:blip r:embed="rId3"/>
                <a:stretch>
                  <a:fillRect l="-550" t="-454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8B3CE-8D86-680D-0EA7-A4AF3205FC44}"/>
                  </a:ext>
                </a:extLst>
              </p:cNvPr>
              <p:cNvSpPr txBox="1"/>
              <p:nvPr/>
            </p:nvSpPr>
            <p:spPr>
              <a:xfrm>
                <a:off x="2316957" y="3499415"/>
                <a:ext cx="466248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0=−12+3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18B3CE-8D86-680D-0EA7-A4AF3205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957" y="3499415"/>
                <a:ext cx="4662486" cy="1200329"/>
              </a:xfrm>
              <a:prstGeom prst="rect">
                <a:avLst/>
              </a:prstGeom>
              <a:blipFill>
                <a:blip r:embed="rId4"/>
                <a:stretch>
                  <a:fillRect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30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Graphic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There are several ways to solve the following system of equations.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=10−2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=−2+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1044010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2488070"/>
                <a:ext cx="8865276" cy="20077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Graphic Method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: draw the lines and find at which points they intersect. For that, you need to first express the functions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9FCF9F89-146C-993E-C391-E1AA534D4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2488070"/>
                <a:ext cx="8865276" cy="2007730"/>
              </a:xfrm>
              <a:prstGeom prst="rect">
                <a:avLst/>
              </a:prstGeom>
              <a:blipFill>
                <a:blip r:embed="rId3"/>
                <a:stretch>
                  <a:fillRect l="-619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A24357-4ACC-F7CA-777D-032BDD4C0FC5}"/>
                  </a:ext>
                </a:extLst>
              </p:cNvPr>
              <p:cNvSpPr txBox="1"/>
              <p:nvPr/>
            </p:nvSpPr>
            <p:spPr>
              <a:xfrm>
                <a:off x="2247899" y="3261886"/>
                <a:ext cx="46624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=5−0.5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A24357-4ACC-F7CA-777D-032BDD4C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899" y="3261886"/>
                <a:ext cx="4662486" cy="646331"/>
              </a:xfrm>
              <a:prstGeom prst="rect">
                <a:avLst/>
              </a:prstGeom>
              <a:blipFill>
                <a:blip r:embed="rId4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2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Graphic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5027673" y="699065"/>
            <a:ext cx="3958778" cy="359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If the functions are pretty and you draw them carefully, the graphic method is perhaps the easiest.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For some systems, the exact solution requires doing the math.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0A8D8E-BBC4-4024-B5BC-8A2C109FAA05}"/>
              </a:ext>
            </a:extLst>
          </p:cNvPr>
          <p:cNvGrpSpPr/>
          <p:nvPr/>
        </p:nvGrpSpPr>
        <p:grpSpPr>
          <a:xfrm>
            <a:off x="-25261" y="889513"/>
            <a:ext cx="6156300" cy="3547455"/>
            <a:chOff x="-25261" y="889513"/>
            <a:chExt cx="6156300" cy="354745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F09C72-9E78-0E4C-5DC5-72A1D89F2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1328" y="2703897"/>
              <a:ext cx="0" cy="1305623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58EC86-83C6-4599-3CEC-2C8A4093E8D3}"/>
                </a:ext>
              </a:extLst>
            </p:cNvPr>
            <p:cNvGrpSpPr/>
            <p:nvPr/>
          </p:nvGrpSpPr>
          <p:grpSpPr>
            <a:xfrm>
              <a:off x="797498" y="1264851"/>
              <a:ext cx="4176023" cy="2754524"/>
              <a:chOff x="4873503" y="1766761"/>
              <a:chExt cx="3874676" cy="255575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5590E33-E0C5-6BE0-4674-A1D8597306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4195" y="1766761"/>
                <a:ext cx="0" cy="25557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718250D-B1D2-9FCA-A744-9029B6542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3503" y="4322513"/>
                <a:ext cx="387467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C3F6866-0E5F-B9B1-4E8A-187C8956A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4082" y="2657754"/>
                <a:ext cx="3263021" cy="1655616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2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6AC19A0-1E5F-2C2D-4FEE-3E41CAB5C481}"/>
                      </a:ext>
                    </a:extLst>
                  </p14:cNvPr>
                  <p14:cNvContentPartPr/>
                  <p14:nvPr/>
                </p14:nvContentPartPr>
                <p14:xfrm>
                  <a:off x="6022834" y="3055225"/>
                  <a:ext cx="284" cy="284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BB5747D-9C39-492B-B366-1C2B1E3DB24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008634" y="2970025"/>
                    <a:ext cx="28400" cy="1704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93858B7-9F45-86BF-9BD1-09BC4205E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1602" y="2365961"/>
                <a:ext cx="1664349" cy="1668243"/>
              </a:xfrm>
              <a:prstGeom prst="line">
                <a:avLst/>
              </a:prstGeom>
              <a:ln>
                <a:solidFill>
                  <a:srgbClr val="690304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E591C-90F1-8E11-CFAA-4FD34628966C}"/>
                    </a:ext>
                  </a:extLst>
                </p:cNvPr>
                <p:cNvSpPr txBox="1"/>
                <p:nvPr/>
              </p:nvSpPr>
              <p:spPr>
                <a:xfrm>
                  <a:off x="433641" y="958285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A9E591C-90F1-8E11-CFAA-4FD346289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41" y="958285"/>
                  <a:ext cx="47599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FB7B8A-641F-F115-55B9-AA9096FE21AA}"/>
                    </a:ext>
                  </a:extLst>
                </p:cNvPr>
                <p:cNvSpPr txBox="1"/>
                <p:nvPr/>
              </p:nvSpPr>
              <p:spPr>
                <a:xfrm>
                  <a:off x="4497522" y="3926168"/>
                  <a:ext cx="4759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FB7B8A-641F-F115-55B9-AA9096FE2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7522" y="3926168"/>
                  <a:ext cx="475999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28C33D-F568-0B0A-E8C7-83ECCD4796DF}"/>
                    </a:ext>
                  </a:extLst>
                </p:cNvPr>
                <p:cNvSpPr txBox="1"/>
                <p:nvPr/>
              </p:nvSpPr>
              <p:spPr>
                <a:xfrm>
                  <a:off x="168177" y="2011886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28C33D-F568-0B0A-E8C7-83ECCD479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77" y="2011886"/>
                  <a:ext cx="9663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CDE22D-117E-2351-96D6-63F8778DF6EB}"/>
                    </a:ext>
                  </a:extLst>
                </p:cNvPr>
                <p:cNvSpPr txBox="1"/>
                <p:nvPr/>
              </p:nvSpPr>
              <p:spPr>
                <a:xfrm>
                  <a:off x="187059" y="3548791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CDE22D-117E-2351-96D6-63F8778DF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59" y="3548791"/>
                  <a:ext cx="9663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6EDD6-E0F3-78B6-32FE-C6787DA726C9}"/>
                    </a:ext>
                  </a:extLst>
                </p:cNvPr>
                <p:cNvSpPr txBox="1"/>
                <p:nvPr/>
              </p:nvSpPr>
              <p:spPr>
                <a:xfrm>
                  <a:off x="3769174" y="4029229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336EDD6-E0F3-78B6-32FE-C6787DA72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174" y="4029229"/>
                  <a:ext cx="96634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773F33-36BF-FEE3-335D-5C6A7728084A}"/>
                </a:ext>
              </a:extLst>
            </p:cNvPr>
            <p:cNvSpPr/>
            <p:nvPr/>
          </p:nvSpPr>
          <p:spPr>
            <a:xfrm>
              <a:off x="1724422" y="2653524"/>
              <a:ext cx="142745" cy="142745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D06AF2-9583-0DA4-6167-7413F08E1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498" y="2723151"/>
              <a:ext cx="944145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1CD948-B818-D5EC-BBA6-6B067E7EB27D}"/>
                    </a:ext>
                  </a:extLst>
                </p:cNvPr>
                <p:cNvSpPr txBox="1"/>
                <p:nvPr/>
              </p:nvSpPr>
              <p:spPr>
                <a:xfrm>
                  <a:off x="1553348" y="4067636"/>
                  <a:ext cx="9663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dirty="0"/>
                    <a:t>=2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B1CD948-B818-D5EC-BBA6-6B067E7EB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348" y="4067636"/>
                  <a:ext cx="966347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43D3C1F-50DF-9AF9-4770-E5B05C802B3E}"/>
                    </a:ext>
                  </a:extLst>
                </p:cNvPr>
                <p:cNvSpPr txBox="1"/>
                <p:nvPr/>
              </p:nvSpPr>
              <p:spPr>
                <a:xfrm>
                  <a:off x="-25261" y="2594922"/>
                  <a:ext cx="966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43D3C1F-50DF-9AF9-4770-E5B05C802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61" y="2594922"/>
                  <a:ext cx="96634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0E4CA7-F580-F8B8-CDCE-683187A9D278}"/>
                    </a:ext>
                  </a:extLst>
                </p:cNvPr>
                <p:cNvSpPr txBox="1"/>
                <p:nvPr/>
              </p:nvSpPr>
              <p:spPr>
                <a:xfrm>
                  <a:off x="1468553" y="889513"/>
                  <a:ext cx="466248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Clr>
                      <a:srgbClr val="690304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=5−0.5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>
                    <a:buClr>
                      <a:srgbClr val="690304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=2+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800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B0E4CA7-F580-F8B8-CDCE-683187A9D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53" y="889513"/>
                  <a:ext cx="4662486" cy="646331"/>
                </a:xfrm>
                <a:prstGeom prst="rect">
                  <a:avLst/>
                </a:prstGeom>
                <a:blipFill>
                  <a:blip r:embed="rId11"/>
                  <a:stretch>
                    <a:fillRect b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086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Solving Linear Equations: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362" y="935145"/>
                <a:ext cx="8865276" cy="1434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Homework: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solve the following system of equations with the method you prefer. </a:t>
                </a: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=20−2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Aft>
                    <a:spcPts val="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=5+3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77EEEF4A-27D4-74A0-45FB-597BB183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2" y="935145"/>
                <a:ext cx="8865276" cy="1434535"/>
              </a:xfrm>
              <a:prstGeom prst="rect">
                <a:avLst/>
              </a:prstGeom>
              <a:blipFill>
                <a:blip r:embed="rId2"/>
                <a:stretch>
                  <a:fillRect l="-619" t="-3814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Verify the solution is given by q=3 and p = 14. 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2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are rules of correspondence. For any value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in the domain, it assigns a unique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the range/codomain. 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Think it as a matching operator. Each number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gets paired with a number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Each pair will be a coordinate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66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6401087-F490-8B04-EEA0-0683E03E066A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E66EE-A873-1AA4-2EA8-7AD4E1ABD1F8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CB8D68-6749-7BEF-E47F-92F65FDD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F67AD-8567-304A-F088-C574C4C89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78C360-8A9E-E3DB-41A5-6654AE6E2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83C5AE-8CB6-C5E0-A73E-68DD323D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F532CAB-D49B-B954-F806-BA6E887C9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DE973A-5A94-A358-973F-287973FEF850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323A1E-801E-901D-9E77-1FFA1C42831D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A1F611-D20C-FF08-4F39-032C0EDA12BB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292020-FB36-242E-5C08-3D3919B57801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D6B521-6064-0153-A12A-C6817B2C04B2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EAFE21-A63F-0AF0-5843-098CA6C75151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37404D-FB1D-0732-5AF2-5C8C7323D9F3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7EC366A-3F65-0570-BCAB-0B7581A2222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CE51952-CFF2-3B85-8CBF-3A758B66DD01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88271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class: 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77EEEF4A-27D4-74A0-45FB-597BB183129F}"/>
              </a:ext>
            </a:extLst>
          </p:cNvPr>
          <p:cNvSpPr txBox="1">
            <a:spLocks/>
          </p:cNvSpPr>
          <p:nvPr/>
        </p:nvSpPr>
        <p:spPr>
          <a:xfrm>
            <a:off x="139362" y="165396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Homework: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Solve practice exercises from Assignment 0.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Complete this week’s discussion forum. </a:t>
            </a:r>
            <a:endParaRPr lang="en-US" sz="2000" dirty="0">
              <a:latin typeface="Cambria Math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Mankiw Chapters 4 and 5.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  <a:cs typeface="Times New Roman" panose="02020603050405020304" pitchFamily="18" charset="0"/>
              </a:rPr>
              <a:t>Next Episode: 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Demand Curve</a:t>
            </a:r>
            <a:endParaRPr lang="en-US" sz="2000" b="1" dirty="0">
              <a:latin typeface="+mn-lt"/>
              <a:cs typeface="Times New Roman" panose="02020603050405020304" pitchFamily="18" charset="0"/>
            </a:endParaRPr>
          </a:p>
          <a:p>
            <a:pPr marL="0" indent="0" algn="ctr">
              <a:spcAft>
                <a:spcPts val="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CF9F89-146C-993E-C391-E1AA534D47BC}"/>
              </a:ext>
            </a:extLst>
          </p:cNvPr>
          <p:cNvSpPr txBox="1">
            <a:spLocks/>
          </p:cNvSpPr>
          <p:nvPr/>
        </p:nvSpPr>
        <p:spPr>
          <a:xfrm>
            <a:off x="139362" y="2821445"/>
            <a:ext cx="8865276" cy="2007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spcAft>
                <a:spcPts val="1200"/>
              </a:spcAft>
              <a:buClr>
                <a:srgbClr val="690304"/>
              </a:buClr>
              <a:buNone/>
            </a:pPr>
            <a:endParaRPr lang="en-US" sz="20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6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Mathematics for Economic Analysis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9427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Functions can depend on more than one argument.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notation, we can just say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cs typeface="Times New Roman" panose="02020603050405020304" pitchFamily="18" charset="0"/>
                  </a:rPr>
                  <a:t>depends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You can think of them as more complex processes, or even recipes.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i="1" dirty="0">
                    <a:latin typeface="+mn-lt"/>
                    <a:cs typeface="Times New Roman" panose="02020603050405020304" pitchFamily="18" charset="0"/>
                  </a:rPr>
                  <a:t>To make one strawberry milkshake you need: 2 glasses of milk, 3 scoops of ice cream, and 1 spoon of whipped cream.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𝑚𝑖𝑙𝑘𝑠h𝑎𝑘𝑒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𝑚𝑖𝑙𝑘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𝑖𝑐𝑒𝑐𝑟𝑒𝑎𝑚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𝑤h𝑖𝑝𝑝𝑒𝑑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𝑐𝑟𝑒𝑎𝑚</m:t>
                      </m:r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619" t="-1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4651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The intuition for the slope remains the same: </a:t>
                </a:r>
                <a:r>
                  <a:rPr lang="en-US" sz="2000" u="sng" dirty="0">
                    <a:latin typeface="+mn-lt"/>
                    <a:cs typeface="Times New Roman" panose="02020603050405020304" pitchFamily="18" charset="0"/>
                  </a:rPr>
                  <a:t>the number that multiplies each argument tells you the nature of the relation between the independent and dependent variables.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𝐶𝑧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From this we know that y: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Increases along with x and w: because A = 2 and B =3. Both positive.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Decreases with z: because C = -1. Negative.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48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52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Demand for burgers depends on the own-price of burgers, average income of people in town, and the price of salads. </a:t>
                </a:r>
                <a:endParaRPr lang="en-US" sz="2000" b="1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From this we know that demand for burgers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Decreases with the price of burgers.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Wingdings" panose="05000000000000000000" pitchFamily="2" charset="2"/>
                  <a:buChar char="ü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Increases along with income and the price of salads.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791421"/>
                <a:ext cx="8865276" cy="3637703"/>
              </a:xfrm>
              <a:prstGeom prst="rect">
                <a:avLst/>
              </a:prstGeom>
              <a:blipFill>
                <a:blip r:embed="rId2"/>
                <a:stretch>
                  <a:fillRect l="-619" t="-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82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Multivariate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6443" y="699065"/>
                <a:ext cx="8865276" cy="3958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When we deal with this numerically, we will assign specific fixed values for the arguments we are not directly interested in. We will call this, keeping everything else constant or </a:t>
                </a:r>
                <a:r>
                  <a:rPr lang="en-US" sz="2000" i="1" dirty="0">
                    <a:latin typeface="+mn-lt"/>
                    <a:cs typeface="Times New Roman" panose="02020603050405020304" pitchFamily="18" charset="0"/>
                  </a:rPr>
                  <a:t>caeteris paribus. </a:t>
                </a: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5∗10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3∗5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=65−2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=65</m:t>
                      </m:r>
                      <m:r>
                        <a:rPr lang="en-US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Clr>
                    <a:srgbClr val="690304"/>
                  </a:buClr>
                  <a:buNone/>
                </a:pPr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43" y="699065"/>
                <a:ext cx="8865276" cy="3958660"/>
              </a:xfrm>
              <a:prstGeom prst="rect">
                <a:avLst/>
              </a:prstGeom>
              <a:blipFill>
                <a:blip r:embed="rId2"/>
                <a:stretch>
                  <a:fillRect l="-619" t="-770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9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cs typeface="Times New Roman" panose="02020603050405020304" pitchFamily="18" charset="0"/>
                  </a:rPr>
                  <a:t>You can also think functions as input-output relations. The function transforms every number on the domain to a number on the range. That’s the rationale behind function notation.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says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is the result of applying process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668" t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6401087-F490-8B04-EEA0-0683E03E066A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2FE66EE-A873-1AA4-2EA8-7AD4E1ABD1F8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CCB8D68-6749-7BEF-E47F-92F65FDD5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22F67AD-8567-304A-F088-C574C4C89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278C360-8A9E-E3DB-41A5-6654AE6E2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383C5AE-8CB6-C5E0-A73E-68DD323D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F532CAB-D49B-B954-F806-BA6E887C9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36C8933-FEE3-1E72-B287-3A7036363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0DE973A-5A94-A358-973F-287973FEF850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323A1E-801E-901D-9E77-1FFA1C42831D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A1F611-D20C-FF08-4F39-032C0EDA12BB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2292020-FB36-242E-5C08-3D3919B57801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AD6B521-6064-0153-A12A-C6817B2C04B2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327741-1B99-5A82-EB39-ED77634405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EAFE21-A63F-0AF0-5843-098CA6C75151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37404D-FB1D-0732-5AF2-5C8C7323D9F3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7EC366A-3F65-0570-BCAB-0B7581A2222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1CE51952-CFF2-3B85-8CBF-3A758B66DD01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A7170854-45FA-3A45-8870-C98AEFA480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8598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685479"/>
                <a:ext cx="8587740" cy="18705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In our example, what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doing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to transform it into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b="0" dirty="0">
                    <a:latin typeface="+mn-lt"/>
                    <a:cs typeface="Times New Roman" panose="02020603050405020304" pitchFamily="18" charset="0"/>
                  </a:rPr>
                  <a:t> ? </a:t>
                </a: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If we look closely, each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results from multiplying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by 2 and adding 1. In math notation: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rPr>
                  <a:t>depends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on the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69030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, it is called the </a:t>
                </a:r>
                <a:r>
                  <a:rPr lang="en-US" sz="2000" b="1" dirty="0">
                    <a:solidFill>
                      <a:srgbClr val="002060"/>
                    </a:solidFill>
                    <a:latin typeface="+mn-lt"/>
                    <a:cs typeface="Times New Roman" panose="02020603050405020304" pitchFamily="18" charset="0"/>
                  </a:rPr>
                  <a:t>dependent variable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69030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is often referred as the </a:t>
                </a:r>
                <a:r>
                  <a:rPr lang="en-US" sz="2000" b="1" dirty="0">
                    <a:solidFill>
                      <a:srgbClr val="690304"/>
                    </a:solidFill>
                    <a:latin typeface="+mn-lt"/>
                    <a:cs typeface="Times New Roman" panose="02020603050405020304" pitchFamily="18" charset="0"/>
                  </a:rPr>
                  <a:t>independent variable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685479"/>
                <a:ext cx="8587740" cy="1870538"/>
              </a:xfrm>
              <a:prstGeom prst="rect">
                <a:avLst/>
              </a:prstGeom>
              <a:blipFill>
                <a:blip r:embed="rId2"/>
                <a:stretch>
                  <a:fillRect l="-568" t="-3257" b="-4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694028D-6D5A-513F-5DD3-43E5530DD75B}"/>
              </a:ext>
            </a:extLst>
          </p:cNvPr>
          <p:cNvGrpSpPr/>
          <p:nvPr/>
        </p:nvGrpSpPr>
        <p:grpSpPr>
          <a:xfrm>
            <a:off x="136100" y="2563067"/>
            <a:ext cx="8279609" cy="1880835"/>
            <a:chOff x="136100" y="2563067"/>
            <a:chExt cx="8279609" cy="188083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16C45D2-556D-173C-4829-52C98B8ABA36}"/>
                </a:ext>
              </a:extLst>
            </p:cNvPr>
            <p:cNvGrpSpPr/>
            <p:nvPr/>
          </p:nvGrpSpPr>
          <p:grpSpPr>
            <a:xfrm>
              <a:off x="136100" y="2563067"/>
              <a:ext cx="4661114" cy="1880760"/>
              <a:chOff x="136100" y="2563067"/>
              <a:chExt cx="4661114" cy="188076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5FBD5B-2E14-7ABC-7077-1DE6B351FD9E}"/>
                  </a:ext>
                </a:extLst>
              </p:cNvPr>
              <p:cNvSpPr txBox="1"/>
              <p:nvPr/>
            </p:nvSpPr>
            <p:spPr>
              <a:xfrm>
                <a:off x="2009138" y="2966499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1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2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4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5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B0896AA-5BBA-14EA-085A-F212F0244ED4}"/>
                  </a:ext>
                </a:extLst>
              </p:cNvPr>
              <p:cNvGrpSpPr/>
              <p:nvPr/>
            </p:nvGrpSpPr>
            <p:grpSpPr>
              <a:xfrm>
                <a:off x="136100" y="2563067"/>
                <a:ext cx="4661114" cy="1880054"/>
                <a:chOff x="136100" y="2563067"/>
                <a:chExt cx="4661114" cy="188005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1077B7-9F41-6C4C-3815-8F0F6EBC059C}"/>
                    </a:ext>
                  </a:extLst>
                </p:cNvPr>
                <p:cNvSpPr/>
                <p:nvPr/>
              </p:nvSpPr>
              <p:spPr>
                <a:xfrm>
                  <a:off x="1821497" y="2966499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4B359D1-3E30-E478-85F3-B31080141D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𝐷𝑜𝑚𝑎𝑖𝑛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64B359D1-3E30-E478-85F3-B31080141D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6100" y="2563067"/>
                      <a:ext cx="4661114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3C4C5E9-FC77-1FA4-CBA8-07CB8D9C1F8E}"/>
                </a:ext>
              </a:extLst>
            </p:cNvPr>
            <p:cNvGrpSpPr/>
            <p:nvPr/>
          </p:nvGrpSpPr>
          <p:grpSpPr>
            <a:xfrm>
              <a:off x="3754595" y="2583704"/>
              <a:ext cx="4661114" cy="1860198"/>
              <a:chOff x="3612245" y="2584335"/>
              <a:chExt cx="4661114" cy="186019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A54FAD-9A47-DC19-89D7-3CC567CA8DF4}"/>
                  </a:ext>
                </a:extLst>
              </p:cNvPr>
              <p:cNvSpPr txBox="1"/>
              <p:nvPr/>
            </p:nvSpPr>
            <p:spPr>
              <a:xfrm>
                <a:off x="5490363" y="2967205"/>
                <a:ext cx="921225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3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5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7</a:t>
                </a:r>
              </a:p>
              <a:p>
                <a:pPr algn="ctr"/>
                <a:r>
                  <a:rPr lang="en-US" sz="1800" dirty="0">
                    <a:cs typeface="Times New Roman" panose="02020603050405020304" pitchFamily="18" charset="0"/>
                  </a:rPr>
                  <a:t>9</a:t>
                </a:r>
              </a:p>
              <a:p>
                <a:pPr algn="ctr"/>
                <a:r>
                  <a:rPr lang="en-US" dirty="0">
                    <a:cs typeface="Times New Roman" panose="02020603050405020304" pitchFamily="18" charset="0"/>
                  </a:rPr>
                  <a:t>11</a:t>
                </a:r>
                <a:endParaRPr lang="en-US" sz="1800" dirty="0"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781CD13-B3DB-A400-CA58-C8239FE08DF1}"/>
                  </a:ext>
                </a:extLst>
              </p:cNvPr>
              <p:cNvGrpSpPr/>
              <p:nvPr/>
            </p:nvGrpSpPr>
            <p:grpSpPr>
              <a:xfrm>
                <a:off x="3612245" y="2584335"/>
                <a:ext cx="4661114" cy="1859492"/>
                <a:chOff x="3612245" y="2584335"/>
                <a:chExt cx="4661114" cy="185949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4C88B5-D9BA-486D-8D3C-3FAAA2039FC8}"/>
                    </a:ext>
                  </a:extLst>
                </p:cNvPr>
                <p:cNvSpPr/>
                <p:nvPr/>
              </p:nvSpPr>
              <p:spPr>
                <a:xfrm>
                  <a:off x="5297642" y="2967205"/>
                  <a:ext cx="1290320" cy="1476622"/>
                </a:xfrm>
                <a:prstGeom prst="rect">
                  <a:avLst/>
                </a:prstGeom>
                <a:noFill/>
                <a:ln w="38100">
                  <a:solidFill>
                    <a:srgbClr val="690304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60F8795-F277-5876-523F-E202BBD79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𝑅𝑎𝑛𝑔𝑒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60F8795-F277-5876-523F-E202BBD79D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2245" y="2584335"/>
                      <a:ext cx="466111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75CE2E-BE3B-F370-4B94-2AC30A0200F5}"/>
              </a:ext>
            </a:extLst>
          </p:cNvPr>
          <p:cNvGrpSpPr/>
          <p:nvPr/>
        </p:nvGrpSpPr>
        <p:grpSpPr>
          <a:xfrm>
            <a:off x="2651916" y="2741088"/>
            <a:ext cx="3161670" cy="1459022"/>
            <a:chOff x="2651916" y="2741088"/>
            <a:chExt cx="3161670" cy="145902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A50EDC-81B4-7AB1-7275-9F8EDBC48D30}"/>
                </a:ext>
              </a:extLst>
            </p:cNvPr>
            <p:cNvGrpSpPr/>
            <p:nvPr/>
          </p:nvGrpSpPr>
          <p:grpSpPr>
            <a:xfrm>
              <a:off x="2651916" y="3169593"/>
              <a:ext cx="3161670" cy="1030517"/>
              <a:chOff x="2651916" y="3169593"/>
              <a:chExt cx="3161670" cy="103051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257FFE9B-10C1-C153-7CDC-CC1131483E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1695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5958818-F11F-55AD-31D3-050374F34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3" y="3436293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430B543-4F70-4C52-C116-FC3CA3A3AA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7048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31E3C3D-D54F-BCEF-B608-F8DDB0D25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7952" y="394865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409922-803B-5320-D584-5257CA460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916" y="4200110"/>
                <a:ext cx="313563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22266B-739D-8B22-3C8D-383B677AD2FC}"/>
                    </a:ext>
                  </a:extLst>
                </p:cNvPr>
                <p:cNvSpPr txBox="1"/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22266B-739D-8B22-3C8D-383B677AD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8797" y="2741088"/>
                  <a:ext cx="69320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035" r="-1403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34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Class 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+mn-lt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) fill out the table according to the domain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(ii) express in words what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Domain: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positive numbers from 1 to 5.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=1,2,3,4,5}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594" t="-3663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192009"/>
              </p:ext>
            </p:extLst>
          </p:nvPr>
        </p:nvGraphicFramePr>
        <p:xfrm>
          <a:off x="2249837" y="2527763"/>
          <a:ext cx="46443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6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  <a:gridCol w="232216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chemeClr val="tx1">
                      <a:lumMod val="50000"/>
                      <a:lumOff val="50000"/>
                    </a:schemeClr>
                  </a:buClr>
                  <a:buSzPct val="100000"/>
                  <a:buFont typeface="Wingdings" charset="2"/>
                  <a:buChar char="§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50" indent="-28575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–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00" indent="-228600" algn="l" defTabSz="4572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Font typeface="Arial"/>
                  <a:buChar char="»"/>
                  <a:defRPr sz="18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Class example: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(</a:t>
                </a:r>
                <a:r>
                  <a:rPr lang="en-US" sz="2000" dirty="0" err="1">
                    <a:latin typeface="+mn-lt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) fill out the table according to the domain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and the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(ii) express in words what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 does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latin typeface="+mn-lt"/>
                    <a:cs typeface="Times New Roman" panose="02020603050405020304" pitchFamily="18" charset="0"/>
                  </a:rPr>
                  <a:t>Domain: </a:t>
                </a:r>
                <a:r>
                  <a:rPr lang="en-US" sz="2000" dirty="0">
                    <a:latin typeface="+mn-lt"/>
                    <a:cs typeface="Times New Roman" panose="02020603050405020304" pitchFamily="18" charset="0"/>
                  </a:rPr>
                  <a:t>positive numbers from 1 to 5.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=1,2,3,4,5}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buClr>
                    <a:srgbClr val="690304"/>
                  </a:buClr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cs typeface="Times New Roman" panose="02020603050405020304" pitchFamily="18" charset="0"/>
                  </a:rPr>
                  <a:t>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+5</m:t>
                    </m:r>
                  </m:oMath>
                </a14:m>
                <a:endParaRPr 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ontent Placeholder 3">
                <a:extLst>
                  <a:ext uri="{FF2B5EF4-FFF2-40B4-BE49-F238E27FC236}">
                    <a16:creationId xmlns:a16="http://schemas.microsoft.com/office/drawing/2014/main" id="{C8E7B8B9-0082-6E46-2728-DCB0E0038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" y="786699"/>
                <a:ext cx="8216265" cy="1662148"/>
              </a:xfrm>
              <a:prstGeom prst="rect">
                <a:avLst/>
              </a:prstGeom>
              <a:blipFill>
                <a:blip r:embed="rId2"/>
                <a:stretch>
                  <a:fillRect l="-594" t="-3663" b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91729"/>
              </p:ext>
            </p:extLst>
          </p:nvPr>
        </p:nvGraphicFramePr>
        <p:xfrm>
          <a:off x="2249837" y="2527763"/>
          <a:ext cx="464432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16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  <a:gridCol w="232216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24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Graphical Representation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289560" y="786699"/>
            <a:ext cx="8482481" cy="16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Both domain and range will be usually the positive part of the real line.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Hence, we can represent functions in the XY-coordinate plane.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79198"/>
              </p:ext>
            </p:extLst>
          </p:nvPr>
        </p:nvGraphicFramePr>
        <p:xfrm>
          <a:off x="579635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/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8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160F4F5-83F5-45F6-C3F4-D71D70E38158}"/>
              </a:ext>
            </a:extLst>
          </p:cNvPr>
          <p:cNvGrpSpPr/>
          <p:nvPr/>
        </p:nvGrpSpPr>
        <p:grpSpPr>
          <a:xfrm>
            <a:off x="3305276" y="2137553"/>
            <a:ext cx="4959976" cy="2425145"/>
            <a:chOff x="3305276" y="2137553"/>
            <a:chExt cx="4959976" cy="2425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29118278"/>
                    </p:ext>
                  </p:extLst>
                </p:nvPr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</mc:Choice>
          <mc:Fallback xmlns="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29118278"/>
                    </p:ext>
                  </p:extLst>
                </p:nvPr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5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/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/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/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=(1,15)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/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=(2,25)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/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=(3,35)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/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=(4,45)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/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=(5,55)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12582-677A-EB2D-C876-35DD31C64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245826"/>
              </p:ext>
            </p:extLst>
          </p:nvPr>
        </p:nvGraphicFramePr>
        <p:xfrm>
          <a:off x="1734922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0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160F4F5-83F5-45F6-C3F4-D71D70E38158}"/>
              </a:ext>
            </a:extLst>
          </p:cNvPr>
          <p:cNvGrpSpPr/>
          <p:nvPr/>
        </p:nvGrpSpPr>
        <p:grpSpPr>
          <a:xfrm>
            <a:off x="3305276" y="2137553"/>
            <a:ext cx="4959976" cy="2425145"/>
            <a:chOff x="3305276" y="2137553"/>
            <a:chExt cx="4959976" cy="242514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22" name="Chart 21">
                  <a:extLst>
                    <a:ext uri="{FF2B5EF4-FFF2-40B4-BE49-F238E27FC236}">
                      <a16:creationId xmlns:a16="http://schemas.microsoft.com/office/drawing/2014/main" id="{55B53C0A-A706-BDC2-B999-53AF4DB63B18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3693252" y="2175215"/>
                <a:ext cx="4572000" cy="2387483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/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DC5D8D5-06EE-C8A9-6484-7AE70C7FF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695" y="4000009"/>
                  <a:ext cx="58066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/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B382D9-32E5-46A9-1A80-9167F4683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276" y="2137553"/>
                  <a:ext cx="58066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/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=(1,15)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89A6D81-F8A8-E7C8-CB7F-1E5D31678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69" y="3846450"/>
                  <a:ext cx="1324370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/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=(2,25)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78D98B-4C9D-C154-5400-17865E163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819" y="3479738"/>
                  <a:ext cx="1324370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/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=(3,35)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4ABE820-4025-8718-5E73-4A74AC79FE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004" y="3122065"/>
                  <a:ext cx="1324370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/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=(4,45)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BD75AD0-386D-C7F0-7F5A-0740122B5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4854" y="2765605"/>
                  <a:ext cx="1324370" cy="276999"/>
                </a:xfrm>
                <a:prstGeom prst="rect">
                  <a:avLst/>
                </a:prstGeom>
                <a:blipFill>
                  <a:blip r:embed="rId9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/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=(5,55)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D627E4-E8EA-86AA-B44F-D0522A28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039" y="2433250"/>
                  <a:ext cx="1324370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2DB5F-AE10-DBF9-7064-FFE3BE3789A6}"/>
              </a:ext>
            </a:extLst>
          </p:cNvPr>
          <p:cNvCxnSpPr>
            <a:cxnSpLocks/>
          </p:cNvCxnSpPr>
          <p:nvPr/>
        </p:nvCxnSpPr>
        <p:spPr>
          <a:xfrm flipV="1">
            <a:off x="4235659" y="2272800"/>
            <a:ext cx="3543257" cy="1749698"/>
          </a:xfrm>
          <a:prstGeom prst="line">
            <a:avLst/>
          </a:prstGeom>
          <a:ln w="19050">
            <a:solidFill>
              <a:srgbClr val="690304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Functions: Graphical Representation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8E7B8B9-0082-6E46-2728-DCB0E00381F8}"/>
              </a:ext>
            </a:extLst>
          </p:cNvPr>
          <p:cNvSpPr txBox="1">
            <a:spLocks/>
          </p:cNvSpPr>
          <p:nvPr/>
        </p:nvSpPr>
        <p:spPr>
          <a:xfrm>
            <a:off x="289560" y="786699"/>
            <a:ext cx="8482481" cy="166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Connecting the dots, we obtain the line representation of the function. </a:t>
            </a:r>
          </a:p>
          <a:p>
            <a:pPr>
              <a:buClr>
                <a:srgbClr val="69030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In this course, we will only work with linear functions (like this one).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1106BF2-DD46-E204-AFFE-2D823212C92B}"/>
              </a:ext>
            </a:extLst>
          </p:cNvPr>
          <p:cNvGraphicFramePr>
            <a:graphicFrameLocks noGrp="1"/>
          </p:cNvGraphicFramePr>
          <p:nvPr/>
        </p:nvGraphicFramePr>
        <p:xfrm>
          <a:off x="579635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1371084924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Domain 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/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rgbClr val="690304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+5</m:t>
                      </m:r>
                    </m:oMath>
                  </m:oMathPara>
                </a14:m>
                <a:endParaRPr lang="en-US" sz="18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841EF-BB0E-BEFD-4B96-F464C6299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952887"/>
                <a:ext cx="226400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512582-677A-EB2D-C876-35DD31C64012}"/>
              </a:ext>
            </a:extLst>
          </p:cNvPr>
          <p:cNvGraphicFramePr>
            <a:graphicFrameLocks noGrp="1"/>
          </p:cNvGraphicFramePr>
          <p:nvPr/>
        </p:nvGraphicFramePr>
        <p:xfrm>
          <a:off x="1734922" y="2337602"/>
          <a:ext cx="115333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33">
                  <a:extLst>
                    <a:ext uri="{9D8B030D-6E8A-4147-A177-3AD203B41FA5}">
                      <a16:colId xmlns:a16="http://schemas.microsoft.com/office/drawing/2014/main" val="387562262"/>
                    </a:ext>
                  </a:extLst>
                </a:gridCol>
              </a:tblGrid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Range 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210591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27695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61909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43523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39064"/>
                  </a:ext>
                </a:extLst>
              </a:tr>
              <a:tr h="2454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34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1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www.w3.org/XML/1998/namespace"/>
    <ds:schemaRef ds:uri="http://purl.org/dc/elements/1.1/"/>
    <ds:schemaRef ds:uri="8db4f6ed-281a-40b3-a3a6-248115f75364"/>
    <ds:schemaRef ds:uri="82db8b44-0703-48fc-920e-285d3f66b75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1667</TotalTime>
  <Words>2378</Words>
  <Application>Microsoft Office PowerPoint</Application>
  <PresentationFormat>On-screen Show (16:9)</PresentationFormat>
  <Paragraphs>360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Wingdings</vt:lpstr>
      <vt:lpstr>Main</vt:lpstr>
      <vt:lpstr>PowerPoint Presentation</vt:lpstr>
      <vt:lpstr>Outline: Basic Math Concepts for Economics</vt:lpstr>
      <vt:lpstr>Functions: Introduction</vt:lpstr>
      <vt:lpstr>Functions: Intuition</vt:lpstr>
      <vt:lpstr>Functions: Example</vt:lpstr>
      <vt:lpstr>Functions: Example</vt:lpstr>
      <vt:lpstr>Functions: Example</vt:lpstr>
      <vt:lpstr>Functions: Graphical Representation</vt:lpstr>
      <vt:lpstr>Functions: Graphical Representation</vt:lpstr>
      <vt:lpstr>Linear Functions</vt:lpstr>
      <vt:lpstr>Linear Functions: Steps to Draw the Line</vt:lpstr>
      <vt:lpstr>Linear Functions: An Example </vt:lpstr>
      <vt:lpstr>Linear Functions: An Example </vt:lpstr>
      <vt:lpstr>Linear Functions: Slope </vt:lpstr>
      <vt:lpstr>Linear Functions: Slope </vt:lpstr>
      <vt:lpstr>Linear Functions: Shifting a Graph</vt:lpstr>
      <vt:lpstr>Linear Functions: Shifting a Graph</vt:lpstr>
      <vt:lpstr>Linear Functions: Slope </vt:lpstr>
      <vt:lpstr>Algebraic Tip</vt:lpstr>
      <vt:lpstr>Inverse Functions</vt:lpstr>
      <vt:lpstr>Solving Linear Equations </vt:lpstr>
      <vt:lpstr>Solving Linear Equations </vt:lpstr>
      <vt:lpstr>Solving Linear Equations: Substitution</vt:lpstr>
      <vt:lpstr>Solving Linear Equations: Substitution</vt:lpstr>
      <vt:lpstr>Solving Linear Equations: Elimination</vt:lpstr>
      <vt:lpstr>Solving Linear Equations: Elimination</vt:lpstr>
      <vt:lpstr>Solving Linear Equations: Graphic</vt:lpstr>
      <vt:lpstr>Solving Linear Equations: Graphic</vt:lpstr>
      <vt:lpstr>Solving Linear Equations: Example</vt:lpstr>
      <vt:lpstr>For next class: </vt:lpstr>
      <vt:lpstr>PowerPoint Presentation</vt:lpstr>
      <vt:lpstr>Multivariate Functions </vt:lpstr>
      <vt:lpstr>Multivariate Functions </vt:lpstr>
      <vt:lpstr>Multivariate Functions </vt:lpstr>
      <vt:lpstr>Multivariate Functions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202</cp:revision>
  <cp:lastPrinted>2014-06-24T16:10:50Z</cp:lastPrinted>
  <dcterms:created xsi:type="dcterms:W3CDTF">2022-01-21T17:11:20Z</dcterms:created>
  <dcterms:modified xsi:type="dcterms:W3CDTF">2023-01-11T21:20:26Z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