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8"/>
  </p:notesMasterIdLst>
  <p:handoutMasterIdLst>
    <p:handoutMasterId r:id="rId39"/>
  </p:handoutMasterIdLst>
  <p:sldIdLst>
    <p:sldId id="363" r:id="rId5"/>
    <p:sldId id="356" r:id="rId6"/>
    <p:sldId id="366" r:id="rId7"/>
    <p:sldId id="406" r:id="rId8"/>
    <p:sldId id="407" r:id="rId9"/>
    <p:sldId id="408" r:id="rId10"/>
    <p:sldId id="417" r:id="rId11"/>
    <p:sldId id="419" r:id="rId12"/>
    <p:sldId id="415" r:id="rId13"/>
    <p:sldId id="421" r:id="rId14"/>
    <p:sldId id="439" r:id="rId15"/>
    <p:sldId id="440" r:id="rId16"/>
    <p:sldId id="441" r:id="rId17"/>
    <p:sldId id="428" r:id="rId18"/>
    <p:sldId id="426" r:id="rId19"/>
    <p:sldId id="427" r:id="rId20"/>
    <p:sldId id="429" r:id="rId21"/>
    <p:sldId id="446" r:id="rId22"/>
    <p:sldId id="447" r:id="rId23"/>
    <p:sldId id="430" r:id="rId24"/>
    <p:sldId id="442" r:id="rId25"/>
    <p:sldId id="432" r:id="rId26"/>
    <p:sldId id="433" r:id="rId27"/>
    <p:sldId id="434" r:id="rId28"/>
    <p:sldId id="435" r:id="rId29"/>
    <p:sldId id="437" r:id="rId30"/>
    <p:sldId id="436" r:id="rId31"/>
    <p:sldId id="443" r:id="rId32"/>
    <p:sldId id="444" r:id="rId33"/>
    <p:sldId id="445" r:id="rId34"/>
    <p:sldId id="403" r:id="rId35"/>
    <p:sldId id="448" r:id="rId36"/>
    <p:sldId id="411"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690304"/>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94" autoAdjust="0"/>
  </p:normalViewPr>
  <p:slideViewPr>
    <p:cSldViewPr snapToGrid="0" snapToObjects="1">
      <p:cViewPr varScale="1">
        <p:scale>
          <a:sx n="146" d="100"/>
          <a:sy n="146" d="100"/>
        </p:scale>
        <p:origin x="552" y="108"/>
      </p:cViewPr>
      <p:guideLst>
        <p:guide orient="horz" pos="3185"/>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2:46:34.01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0:35:59.30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2:00:23.51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0:35:59.30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0:35:59.30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0:35:59.30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1:08:44.4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2.xml"/><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67.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customXml" Target="../ink/ink3.xml"/><Relationship Id="rId7"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67.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customXml" Target="../ink/ink4.xml"/><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67.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5.xml"/><Relationship Id="rId7"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67.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customXml" Target="../ink/ink6.xml"/><Relationship Id="rId16" Type="http://schemas.openxmlformats.org/officeDocument/2006/relationships/image" Target="../media/image55.png"/><Relationship Id="rId1" Type="http://schemas.openxmlformats.org/officeDocument/2006/relationships/slideLayout" Target="../slideLayouts/slideLayout3.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540.png"/><Relationship Id="rId13" Type="http://schemas.openxmlformats.org/officeDocument/2006/relationships/image" Target="../media/image59.png"/><Relationship Id="rId3" Type="http://schemas.openxmlformats.org/officeDocument/2006/relationships/customXml" Target="../ink/ink7.xml"/><Relationship Id="rId7" Type="http://schemas.openxmlformats.org/officeDocument/2006/relationships/image" Target="../media/image530.png"/><Relationship Id="rId12" Type="http://schemas.openxmlformats.org/officeDocument/2006/relationships/image" Target="../media/image58.png"/><Relationship Id="rId17" Type="http://schemas.openxmlformats.org/officeDocument/2006/relationships/image" Target="../media/image51.png"/><Relationship Id="rId2" Type="http://schemas.openxmlformats.org/officeDocument/2006/relationships/image" Target="../media/image520.png"/><Relationship Id="rId16"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57.png"/><Relationship Id="rId5" Type="http://schemas.openxmlformats.org/officeDocument/2006/relationships/image" Target="../media/image17.png"/><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image" Target="../media/image67.png"/><Relationship Id="rId9" Type="http://schemas.openxmlformats.org/officeDocument/2006/relationships/image" Target="../media/image550.png"/><Relationship Id="rId1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customXml" Target="../ink/ink8.xml"/><Relationship Id="rId7" Type="http://schemas.openxmlformats.org/officeDocument/2006/relationships/image" Target="../media/image45.png"/><Relationship Id="rId12" Type="http://schemas.openxmlformats.org/officeDocument/2006/relationships/image" Target="../media/image69.png"/><Relationship Id="rId2" Type="http://schemas.openxmlformats.org/officeDocument/2006/relationships/image" Target="../media/image63.png"/><Relationship Id="rId1" Type="http://schemas.openxmlformats.org/officeDocument/2006/relationships/slideLayout" Target="../slideLayouts/slideLayout3.xml"/><Relationship Id="rId6" Type="http://schemas.openxmlformats.org/officeDocument/2006/relationships/image" Target="../media/image44.png"/><Relationship Id="rId11" Type="http://schemas.openxmlformats.org/officeDocument/2006/relationships/image" Target="../media/image68.png"/><Relationship Id="rId5" Type="http://schemas.openxmlformats.org/officeDocument/2006/relationships/image" Target="../media/image43.png"/><Relationship Id="rId10" Type="http://schemas.openxmlformats.org/officeDocument/2006/relationships/image" Target="../media/image66.png"/><Relationship Id="rId4" Type="http://schemas.openxmlformats.org/officeDocument/2006/relationships/image" Target="../media/image42.png"/><Relationship Id="rId9" Type="http://schemas.openxmlformats.org/officeDocument/2006/relationships/image" Target="../media/image65.png"/></Relationships>
</file>

<file path=ppt/slides/_rels/slide1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71.png"/><Relationship Id="rId7" Type="http://schemas.openxmlformats.org/officeDocument/2006/relationships/image" Target="../media/image18.png"/><Relationship Id="rId2" Type="http://schemas.openxmlformats.org/officeDocument/2006/relationships/image" Target="../media/image70.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67.png"/><Relationship Id="rId10" Type="http://schemas.openxmlformats.org/officeDocument/2006/relationships/image" Target="../media/image74.png"/><Relationship Id="rId4" Type="http://schemas.openxmlformats.org/officeDocument/2006/relationships/customXml" Target="../ink/ink9.xml"/><Relationship Id="rId9" Type="http://schemas.openxmlformats.org/officeDocument/2006/relationships/image" Target="../media/image7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76.pn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image" Target="../media/image75.png"/><Relationship Id="rId1" Type="http://schemas.openxmlformats.org/officeDocument/2006/relationships/slideLayout" Target="../slideLayouts/slideLayout3.xml"/><Relationship Id="rId6" Type="http://schemas.openxmlformats.org/officeDocument/2006/relationships/customXml" Target="../ink/ink10.xml"/><Relationship Id="rId11" Type="http://schemas.openxmlformats.org/officeDocument/2006/relationships/image" Target="../media/image83.png"/><Relationship Id="rId5" Type="http://schemas.openxmlformats.org/officeDocument/2006/relationships/image" Target="../media/image78.png"/><Relationship Id="rId10" Type="http://schemas.openxmlformats.org/officeDocument/2006/relationships/image" Target="../media/image82.png"/><Relationship Id="rId4" Type="http://schemas.openxmlformats.org/officeDocument/2006/relationships/image" Target="../media/image77.png"/><Relationship Id="rId9" Type="http://schemas.openxmlformats.org/officeDocument/2006/relationships/image" Target="../media/image8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2.png"/><Relationship Id="rId7" Type="http://schemas.openxmlformats.org/officeDocument/2006/relationships/image" Target="../media/image89.png"/><Relationship Id="rId12" Type="http://schemas.openxmlformats.org/officeDocument/2006/relationships/image" Target="../media/image43.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image" Target="../media/image88.png"/><Relationship Id="rId11" Type="http://schemas.openxmlformats.org/officeDocument/2006/relationships/image" Target="../media/image45.png"/><Relationship Id="rId5" Type="http://schemas.openxmlformats.org/officeDocument/2006/relationships/image" Target="../media/image87.png"/><Relationship Id="rId10" Type="http://schemas.openxmlformats.org/officeDocument/2006/relationships/image" Target="../media/image44.png"/><Relationship Id="rId4" Type="http://schemas.openxmlformats.org/officeDocument/2006/relationships/image" Target="../media/image86.png"/><Relationship Id="rId9" Type="http://schemas.openxmlformats.org/officeDocument/2006/relationships/image" Target="../media/image91.png"/></Relationships>
</file>

<file path=ppt/slides/_rels/slide2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2.png"/><Relationship Id="rId7" Type="http://schemas.openxmlformats.org/officeDocument/2006/relationships/image" Target="../media/image89.png"/><Relationship Id="rId12" Type="http://schemas.openxmlformats.org/officeDocument/2006/relationships/image" Target="../media/image43.png"/><Relationship Id="rId2" Type="http://schemas.openxmlformats.org/officeDocument/2006/relationships/customXml" Target="../ink/ink12.xml"/><Relationship Id="rId1" Type="http://schemas.openxmlformats.org/officeDocument/2006/relationships/slideLayout" Target="../slideLayouts/slideLayout3.xml"/><Relationship Id="rId6" Type="http://schemas.openxmlformats.org/officeDocument/2006/relationships/image" Target="../media/image88.png"/><Relationship Id="rId11" Type="http://schemas.openxmlformats.org/officeDocument/2006/relationships/image" Target="../media/image45.png"/><Relationship Id="rId5" Type="http://schemas.openxmlformats.org/officeDocument/2006/relationships/image" Target="../media/image87.png"/><Relationship Id="rId10" Type="http://schemas.openxmlformats.org/officeDocument/2006/relationships/image" Target="../media/image44.png"/><Relationship Id="rId4" Type="http://schemas.openxmlformats.org/officeDocument/2006/relationships/image" Target="../media/image86.png"/><Relationship Id="rId9" Type="http://schemas.openxmlformats.org/officeDocument/2006/relationships/image" Target="../media/image9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3.xml"/><Relationship Id="rId1" Type="http://schemas.openxmlformats.org/officeDocument/2006/relationships/slideLayout" Target="../slideLayouts/slideLayout3.xml"/><Relationship Id="rId6" Type="http://schemas.openxmlformats.org/officeDocument/2006/relationships/image" Target="../media/image92.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7" Type="http://schemas.openxmlformats.org/officeDocument/2006/relationships/image" Target="../media/image92.png"/><Relationship Id="rId2" Type="http://schemas.openxmlformats.org/officeDocument/2006/relationships/customXml" Target="../ink/ink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67.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5.xml"/><Relationship Id="rId1" Type="http://schemas.openxmlformats.org/officeDocument/2006/relationships/slideLayout" Target="../slideLayouts/slideLayout3.xml"/><Relationship Id="rId6" Type="http://schemas.openxmlformats.org/officeDocument/2006/relationships/image" Target="../media/image92.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3.png"/><Relationship Id="rId7" Type="http://schemas.openxmlformats.org/officeDocument/2006/relationships/image" Target="../media/image790.png"/><Relationship Id="rId2" Type="http://schemas.openxmlformats.org/officeDocument/2006/relationships/customXml" Target="../ink/ink16.xml"/><Relationship Id="rId1" Type="http://schemas.openxmlformats.org/officeDocument/2006/relationships/slideLayout" Target="../slideLayouts/slideLayout3.xml"/><Relationship Id="rId11" Type="http://schemas.openxmlformats.org/officeDocument/2006/relationships/image" Target="../media/image99.png"/><Relationship Id="rId5" Type="http://schemas.openxmlformats.org/officeDocument/2006/relationships/image" Target="../media/image95.png"/><Relationship Id="rId10" Type="http://schemas.openxmlformats.org/officeDocument/2006/relationships/image" Target="../media/image98.png"/><Relationship Id="rId4" Type="http://schemas.openxmlformats.org/officeDocument/2006/relationships/image" Target="../media/image94.png"/><Relationship Id="rId9" Type="http://schemas.openxmlformats.org/officeDocument/2006/relationships/image" Target="../media/image97.png"/></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3.png"/><Relationship Id="rId18" Type="http://schemas.openxmlformats.org/officeDocument/2006/relationships/image" Target="../media/image108.png"/><Relationship Id="rId3" Type="http://schemas.openxmlformats.org/officeDocument/2006/relationships/image" Target="../media/image93.png"/><Relationship Id="rId21" Type="http://schemas.openxmlformats.org/officeDocument/2006/relationships/image" Target="../media/image111.png"/><Relationship Id="rId7" Type="http://schemas.openxmlformats.org/officeDocument/2006/relationships/image" Target="../media/image840.png"/><Relationship Id="rId12" Type="http://schemas.openxmlformats.org/officeDocument/2006/relationships/image" Target="../media/image102.png"/><Relationship Id="rId17" Type="http://schemas.openxmlformats.org/officeDocument/2006/relationships/image" Target="../media/image107.png"/><Relationship Id="rId2" Type="http://schemas.openxmlformats.org/officeDocument/2006/relationships/customXml" Target="../ink/ink17.xml"/><Relationship Id="rId16" Type="http://schemas.openxmlformats.org/officeDocument/2006/relationships/image" Target="../media/image106.png"/><Relationship Id="rId20" Type="http://schemas.openxmlformats.org/officeDocument/2006/relationships/image" Target="../media/image110.png"/><Relationship Id="rId1" Type="http://schemas.openxmlformats.org/officeDocument/2006/relationships/slideLayout" Target="../slideLayouts/slideLayout3.xml"/><Relationship Id="rId11" Type="http://schemas.openxmlformats.org/officeDocument/2006/relationships/image" Target="../media/image95.png"/><Relationship Id="rId15" Type="http://schemas.openxmlformats.org/officeDocument/2006/relationships/image" Target="../media/image105.png"/><Relationship Id="rId10" Type="http://schemas.openxmlformats.org/officeDocument/2006/relationships/image" Target="../media/image94.png"/><Relationship Id="rId19" Type="http://schemas.openxmlformats.org/officeDocument/2006/relationships/image" Target="../media/image109.png"/><Relationship Id="rId9" Type="http://schemas.openxmlformats.org/officeDocument/2006/relationships/image" Target="../media/image101.png"/><Relationship Id="rId14" Type="http://schemas.openxmlformats.org/officeDocument/2006/relationships/image" Target="../media/image104.png"/><Relationship Id="rId22" Type="http://schemas.openxmlformats.org/officeDocument/2006/relationships/image" Target="../media/image970.png"/></Relationships>
</file>

<file path=ppt/slides/_rels/slide2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customXml" Target="../ink/ink18.xml"/><Relationship Id="rId1" Type="http://schemas.openxmlformats.org/officeDocument/2006/relationships/slideLayout" Target="../slideLayouts/slideLayout3.xml"/><Relationship Id="rId5" Type="http://schemas.openxmlformats.org/officeDocument/2006/relationships/image" Target="../media/image114.png"/><Relationship Id="rId4" Type="http://schemas.openxmlformats.org/officeDocument/2006/relationships/image" Target="../media/image113.png"/></Relationships>
</file>

<file path=ppt/slides/_rels/slide28.xml.rels><?xml version="1.0" encoding="UTF-8" standalone="yes"?>
<Relationships xmlns="http://schemas.openxmlformats.org/package/2006/relationships"><Relationship Id="rId8" Type="http://schemas.openxmlformats.org/officeDocument/2006/relationships/customXml" Target="../ink/ink20.xml"/><Relationship Id="rId7" Type="http://schemas.openxmlformats.org/officeDocument/2006/relationships/image" Target="../media/image117.png"/><Relationship Id="rId2" Type="http://schemas.openxmlformats.org/officeDocument/2006/relationships/customXml" Target="../ink/ink19.xml"/><Relationship Id="rId1" Type="http://schemas.openxmlformats.org/officeDocument/2006/relationships/slideLayout" Target="../slideLayouts/slideLayout3.xml"/><Relationship Id="rId6" Type="http://schemas.openxmlformats.org/officeDocument/2006/relationships/image" Target="../media/image116.png"/><Relationship Id="rId11" Type="http://schemas.openxmlformats.org/officeDocument/2006/relationships/image" Target="../media/image120.png"/><Relationship Id="rId5" Type="http://schemas.openxmlformats.org/officeDocument/2006/relationships/image" Target="../media/image115.png"/><Relationship Id="rId10" Type="http://schemas.openxmlformats.org/officeDocument/2006/relationships/image" Target="../media/image119.png"/><Relationship Id="rId4" Type="http://schemas.openxmlformats.org/officeDocument/2006/relationships/image" Target="../media/image67.png"/><Relationship Id="rId9" Type="http://schemas.openxmlformats.org/officeDocument/2006/relationships/image" Target="../media/image1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67.png"/><Relationship Id="rId10" Type="http://schemas.openxmlformats.org/officeDocument/2006/relationships/image" Target="../media/image21.png"/><Relationship Id="rId4" Type="http://schemas.openxmlformats.org/officeDocument/2006/relationships/customXml" Target="../ink/ink1.xml"/><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Demand Curve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60461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latin typeface="+mn-lt"/>
                    <a:cs typeface="Times New Roman" panose="02020603050405020304" pitchFamily="18" charset="0"/>
                  </a:rPr>
                  <a:t>General Case: </a:t>
                </a:r>
                <a:r>
                  <a:rPr lang="en-US" sz="1600" dirty="0">
                    <a:latin typeface="+mn-lt"/>
                    <a:cs typeface="Times New Roman" panose="02020603050405020304" pitchFamily="18" charset="0"/>
                  </a:rPr>
                  <a:t>suppose Bob’s demand function is given by the following expression.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m:t>
                    </m:r>
                  </m:oMath>
                </a14:m>
                <a:r>
                  <a:rPr lang="en-US" sz="1600" b="0" i="1" dirty="0">
                    <a:latin typeface="Cambria Math" panose="02040503050406030204" pitchFamily="18" charset="0"/>
                    <a:cs typeface="Times New Roman" panose="02020603050405020304" pitchFamily="18" charset="0"/>
                  </a:rPr>
                  <a:t> </a:t>
                </a:r>
                <a:r>
                  <a:rPr lang="en-US" sz="1600" dirty="0">
                    <a:cs typeface="Times New Roman" panose="02020603050405020304" pitchFamily="18" charset="0"/>
                  </a:rPr>
                  <a:t>are different from zero. </a:t>
                </a:r>
                <a:endParaRPr lang="en-US" sz="1600" b="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𝑃</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𝑏𝑃</m:t>
                      </m:r>
                    </m:oMath>
                  </m:oMathPara>
                </a14:m>
                <a:endParaRPr lang="en-US" sz="1600" dirty="0">
                  <a:latin typeface="+mn-lt"/>
                  <a:cs typeface="Times New Roman" panose="02020603050405020304" pitchFamily="18" charset="0"/>
                </a:endParaRPr>
              </a:p>
              <a:p>
                <a:pPr>
                  <a:buClr>
                    <a:srgbClr val="690304"/>
                  </a:buClr>
                </a:pPr>
                <a:r>
                  <a:rPr lang="en-US" sz="1600" dirty="0">
                    <a:cs typeface="Times New Roman" panose="02020603050405020304" pitchFamily="18" charset="0"/>
                  </a:rPr>
                  <a:t>From the Law of Demand we know that </a:t>
                </a:r>
                <a14:m>
                  <m:oMath xmlns:m="http://schemas.openxmlformats.org/officeDocument/2006/math">
                    <m:r>
                      <a:rPr lang="en-US" sz="1600" i="1">
                        <a:latin typeface="Cambria Math" panose="02040503050406030204" pitchFamily="18" charset="0"/>
                        <a:cs typeface="Times New Roman" panose="02020603050405020304" pitchFamily="18" charset="0"/>
                      </a:rPr>
                      <m:t>𝑏</m:t>
                    </m:r>
                  </m:oMath>
                </a14:m>
                <a:r>
                  <a:rPr lang="en-US" sz="1600" dirty="0">
                    <a:cs typeface="Times New Roman" panose="02020603050405020304" pitchFamily="18" charset="0"/>
                  </a:rPr>
                  <a:t> always goes along a negative sign.</a:t>
                </a:r>
                <a:endParaRPr lang="en-US" sz="1600" dirty="0">
                  <a:latin typeface="+mn-lt"/>
                  <a:cs typeface="Times New Roman" panose="02020603050405020304" pitchFamily="18" charset="0"/>
                </a:endParaRPr>
              </a:p>
              <a:p>
                <a:pPr>
                  <a:buClr>
                    <a:srgbClr val="690304"/>
                  </a:buClr>
                </a:pPr>
                <a:r>
                  <a:rPr lang="en-US" sz="1600" dirty="0">
                    <a:latin typeface="+mn-lt"/>
                    <a:cs typeface="Times New Roman" panose="02020603050405020304" pitchFamily="18" charset="0"/>
                  </a:rPr>
                  <a:t>Then, the inverse demand function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oMath>
                </a14:m>
                <a:r>
                  <a:rPr lang="en-US" sz="1600" dirty="0">
                    <a:latin typeface="+mn-lt"/>
                    <a:cs typeface="Times New Roman" panose="02020603050405020304" pitchFamily="18" charset="0"/>
                  </a:rPr>
                  <a:t> is given by: </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𝑎</m:t>
                          </m:r>
                        </m:num>
                        <m:den>
                          <m:r>
                            <a:rPr lang="en-US" sz="1600" b="0" i="1" smtClean="0">
                              <a:latin typeface="Cambria Math" panose="02040503050406030204" pitchFamily="18" charset="0"/>
                              <a:cs typeface="Times New Roman" panose="02020603050405020304" pitchFamily="18" charset="0"/>
                            </a:rPr>
                            <m:t>𝑏</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𝑏</m:t>
                          </m:r>
                        </m:den>
                      </m:f>
                      <m:r>
                        <a:rPr lang="en-US" sz="1600" b="0" i="1" smtClean="0">
                          <a:latin typeface="Cambria Math" panose="02040503050406030204" pitchFamily="18" charset="0"/>
                          <a:cs typeface="Times New Roman" panose="02020603050405020304" pitchFamily="18" charset="0"/>
                        </a:rPr>
                        <m:t>𝑄</m:t>
                      </m:r>
                    </m:oMath>
                  </m:oMathPara>
                </a14:m>
                <a:endParaRPr lang="en-US" sz="1600" b="0" dirty="0">
                  <a:latin typeface="+mn-lt"/>
                  <a:cs typeface="Times New Roman" panose="02020603050405020304" pitchFamily="18" charset="0"/>
                </a:endParaRPr>
              </a:p>
              <a:p>
                <a:pPr marL="457200" lvl="1" indent="0">
                  <a:buClr>
                    <a:srgbClr val="690304"/>
                  </a:buClr>
                  <a:buNone/>
                </a:pPr>
                <a:endParaRPr lang="en-US" sz="1600" b="0" dirty="0">
                  <a:latin typeface="+mn-lt"/>
                  <a:cs typeface="Times New Roman" panose="02020603050405020304" pitchFamily="18" charset="0"/>
                </a:endParaRP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543" t="-47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022442-52C9-7F7A-E135-1E6014763F93}"/>
              </a:ext>
            </a:extLst>
          </p:cNvPr>
          <p:cNvGrpSpPr/>
          <p:nvPr/>
        </p:nvGrpSpPr>
        <p:grpSpPr>
          <a:xfrm>
            <a:off x="4114355" y="956390"/>
            <a:ext cx="5104138" cy="3488045"/>
            <a:chOff x="3375872" y="2485329"/>
            <a:chExt cx="3492738" cy="2290448"/>
          </a:xfrm>
        </p:grpSpPr>
        <p:cxnSp>
          <p:nvCxnSpPr>
            <p:cNvPr id="22" name="Straight Connector 21">
              <a:extLst>
                <a:ext uri="{FF2B5EF4-FFF2-40B4-BE49-F238E27FC236}">
                  <a16:creationId xmlns:a16="http://schemas.microsoft.com/office/drawing/2014/main" id="{ED756BFD-53D9-47EC-759C-64DD6BD9E9EC}"/>
                </a:ext>
              </a:extLst>
            </p:cNvPr>
            <p:cNvCxnSpPr/>
            <p:nvPr/>
          </p:nvCxnSpPr>
          <p:spPr>
            <a:xfrm>
              <a:off x="4521292" y="3648075"/>
              <a:ext cx="0" cy="342754"/>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1BADB96-B40B-881F-28B8-E1254E2B635A}"/>
                </a:ext>
              </a:extLst>
            </p:cNvPr>
            <p:cNvCxnSpPr>
              <a:cxnSpLocks/>
            </p:cNvCxnSpPr>
            <p:nvPr/>
          </p:nvCxnSpPr>
          <p:spPr>
            <a:xfrm flipH="1">
              <a:off x="4521292" y="3990829"/>
              <a:ext cx="409575" cy="0"/>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E9C326FE-EC3E-74D7-1362-E245C0235F27}"/>
                </a:ext>
              </a:extLst>
            </p:cNvPr>
            <p:cNvGrpSpPr/>
            <p:nvPr/>
          </p:nvGrpSpPr>
          <p:grpSpPr>
            <a:xfrm>
              <a:off x="3375872" y="2485329"/>
              <a:ext cx="3492738" cy="2290448"/>
              <a:chOff x="-37748" y="496089"/>
              <a:chExt cx="6464577" cy="4259643"/>
            </a:xfrm>
          </p:grpSpPr>
          <p:grpSp>
            <p:nvGrpSpPr>
              <p:cNvPr id="10" name="Group 9">
                <a:extLst>
                  <a:ext uri="{FF2B5EF4-FFF2-40B4-BE49-F238E27FC236}">
                    <a16:creationId xmlns:a16="http://schemas.microsoft.com/office/drawing/2014/main" id="{B32E32C1-15D0-165D-60B9-0139708F6163}"/>
                  </a:ext>
                </a:extLst>
              </p:cNvPr>
              <p:cNvGrpSpPr/>
              <p:nvPr/>
            </p:nvGrpSpPr>
            <p:grpSpPr>
              <a:xfrm>
                <a:off x="836132" y="692291"/>
                <a:ext cx="4952051" cy="3613864"/>
                <a:chOff x="4873502" y="1766761"/>
                <a:chExt cx="3502129" cy="2555753"/>
              </a:xfrm>
            </p:grpSpPr>
            <p:cxnSp>
              <p:nvCxnSpPr>
                <p:cNvPr id="13" name="Straight Arrow Connector 12">
                  <a:extLst>
                    <a:ext uri="{FF2B5EF4-FFF2-40B4-BE49-F238E27FC236}">
                      <a16:creationId xmlns:a16="http://schemas.microsoft.com/office/drawing/2014/main" id="{66773BBF-957B-AE6B-53BF-A7A36FEDA0E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438AA7B-BCFF-D4DD-3F5F-58AA328248D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87B1AF-08D9-F5E3-DB62-A762E7C353DC}"/>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75B3B9D9-9AA6-5E41-495B-07CE106AC25A}"/>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9D90-5C11-1B70-EB85-BF1F9584723D}"/>
                      </a:ext>
                    </a:extLst>
                  </p:cNvPr>
                  <p:cNvSpPr txBox="1"/>
                  <p:nvPr/>
                </p:nvSpPr>
                <p:spPr>
                  <a:xfrm>
                    <a:off x="-37748" y="496089"/>
                    <a:ext cx="9961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1" name="TextBox 10">
                    <a:extLst>
                      <a:ext uri="{FF2B5EF4-FFF2-40B4-BE49-F238E27FC236}">
                        <a16:creationId xmlns:a16="http://schemas.microsoft.com/office/drawing/2014/main" id="{9F409D90-5C11-1B70-EB85-BF1F9584723D}"/>
                      </a:ext>
                    </a:extLst>
                  </p:cNvPr>
                  <p:cNvSpPr txBox="1">
                    <a:spLocks noRot="1" noChangeAspect="1" noMove="1" noResize="1" noEditPoints="1" noAdjustHandles="1" noChangeArrowheads="1" noChangeShapeType="1" noTextEdit="1"/>
                  </p:cNvSpPr>
                  <p:nvPr/>
                </p:nvSpPr>
                <p:spPr>
                  <a:xfrm>
                    <a:off x="-37748" y="496089"/>
                    <a:ext cx="996157" cy="369332"/>
                  </a:xfrm>
                  <a:prstGeom prst="rect">
                    <a:avLst/>
                  </a:prstGeom>
                  <a:blipFill>
                    <a:blip r:embed="rId5"/>
                    <a:stretch>
                      <a:fillRect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DDD4A5-62EA-3F5C-2593-CFCC5E5EE348}"/>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2" name="TextBox 11">
                    <a:extLst>
                      <a:ext uri="{FF2B5EF4-FFF2-40B4-BE49-F238E27FC236}">
                        <a16:creationId xmlns:a16="http://schemas.microsoft.com/office/drawing/2014/main" id="{1CDDD4A5-62EA-3F5C-2593-CFCC5E5EE348}"/>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36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C41017-AA76-47CD-3006-097227937560}"/>
                      </a:ext>
                    </a:extLst>
                  </p:cNvPr>
                  <p:cNvSpPr txBox="1"/>
                  <p:nvPr/>
                </p:nvSpPr>
                <p:spPr>
                  <a:xfrm>
                    <a:off x="103288" y="1255959"/>
                    <a:ext cx="996156" cy="9095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𝑎</m:t>
                              </m:r>
                            </m:num>
                            <m:den>
                              <m:r>
                                <a:rPr lang="en-US" sz="1600" b="0" i="1" smtClean="0">
                                  <a:latin typeface="Cambria Math" panose="02040503050406030204" pitchFamily="18" charset="0"/>
                                  <a:cs typeface="Times New Roman" panose="02020603050405020304" pitchFamily="18" charset="0"/>
                                </a:rPr>
                                <m:t>𝑏</m:t>
                              </m:r>
                            </m:den>
                          </m:f>
                        </m:oMath>
                      </m:oMathPara>
                    </a14:m>
                    <a:endParaRPr lang="en-US" sz="1600" dirty="0"/>
                  </a:p>
                </p:txBody>
              </p:sp>
            </mc:Choice>
            <mc:Fallback xmlns="">
              <p:sp>
                <p:nvSpPr>
                  <p:cNvPr id="17" name="TextBox 16">
                    <a:extLst>
                      <a:ext uri="{FF2B5EF4-FFF2-40B4-BE49-F238E27FC236}">
                        <a16:creationId xmlns:a16="http://schemas.microsoft.com/office/drawing/2014/main" id="{67C41017-AA76-47CD-3006-097227937560}"/>
                      </a:ext>
                    </a:extLst>
                  </p:cNvPr>
                  <p:cNvSpPr txBox="1">
                    <a:spLocks noRot="1" noChangeAspect="1" noMove="1" noResize="1" noEditPoints="1" noAdjustHandles="1" noChangeArrowheads="1" noChangeShapeType="1" noTextEdit="1"/>
                  </p:cNvSpPr>
                  <p:nvPr/>
                </p:nvSpPr>
                <p:spPr>
                  <a:xfrm>
                    <a:off x="103288" y="1255959"/>
                    <a:ext cx="996156" cy="90954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98D579-75E3-D745-51C5-C1E05AF5C675}"/>
                      </a:ext>
                    </a:extLst>
                  </p:cNvPr>
                  <p:cNvSpPr txBox="1"/>
                  <p:nvPr/>
                </p:nvSpPr>
                <p:spPr>
                  <a:xfrm>
                    <a:off x="3606562" y="4156707"/>
                    <a:ext cx="996157" cy="5990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𝑎</m:t>
                          </m:r>
                        </m:oMath>
                      </m:oMathPara>
                    </a14:m>
                    <a:endParaRPr lang="en-US" sz="1600" dirty="0"/>
                  </a:p>
                </p:txBody>
              </p:sp>
            </mc:Choice>
            <mc:Fallback xmlns="">
              <p:sp>
                <p:nvSpPr>
                  <p:cNvPr id="18" name="TextBox 17">
                    <a:extLst>
                      <a:ext uri="{FF2B5EF4-FFF2-40B4-BE49-F238E27FC236}">
                        <a16:creationId xmlns:a16="http://schemas.microsoft.com/office/drawing/2014/main" id="{2798D579-75E3-D745-51C5-C1E05AF5C675}"/>
                      </a:ext>
                    </a:extLst>
                  </p:cNvPr>
                  <p:cNvSpPr txBox="1">
                    <a:spLocks noRot="1" noChangeAspect="1" noMove="1" noResize="1" noEditPoints="1" noAdjustHandles="1" noChangeArrowheads="1" noChangeShapeType="1" noTextEdit="1"/>
                  </p:cNvSpPr>
                  <p:nvPr/>
                </p:nvSpPr>
                <p:spPr>
                  <a:xfrm>
                    <a:off x="3606562" y="4156707"/>
                    <a:ext cx="996157" cy="59902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243811E-F0E8-A6C7-83AA-CC1B0CA801B1}"/>
                      </a:ext>
                    </a:extLst>
                  </p:cNvPr>
                  <p:cNvSpPr txBox="1"/>
                  <p:nvPr/>
                </p:nvSpPr>
                <p:spPr>
                  <a:xfrm>
                    <a:off x="1232751" y="2989635"/>
                    <a:ext cx="996156" cy="9819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𝑏</m:t>
                              </m:r>
                            </m:den>
                          </m:f>
                        </m:oMath>
                      </m:oMathPara>
                    </a14:m>
                    <a:endParaRPr lang="en-US" sz="1600" dirty="0"/>
                  </a:p>
                </p:txBody>
              </p:sp>
            </mc:Choice>
            <mc:Fallback xmlns="">
              <p:sp>
                <p:nvSpPr>
                  <p:cNvPr id="20" name="TextBox 19">
                    <a:extLst>
                      <a:ext uri="{FF2B5EF4-FFF2-40B4-BE49-F238E27FC236}">
                        <a16:creationId xmlns:a16="http://schemas.microsoft.com/office/drawing/2014/main" id="{2243811E-F0E8-A6C7-83AA-CC1B0CA801B1}"/>
                      </a:ext>
                    </a:extLst>
                  </p:cNvPr>
                  <p:cNvSpPr txBox="1">
                    <a:spLocks noRot="1" noChangeAspect="1" noMove="1" noResize="1" noEditPoints="1" noAdjustHandles="1" noChangeArrowheads="1" noChangeShapeType="1" noTextEdit="1"/>
                  </p:cNvSpPr>
                  <p:nvPr/>
                </p:nvSpPr>
                <p:spPr>
                  <a:xfrm>
                    <a:off x="1232751" y="2989635"/>
                    <a:ext cx="996156" cy="981925"/>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29951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cs typeface="Times New Roman" panose="02020603050405020304" pitchFamily="18" charset="0"/>
                  </a:rPr>
                  <a:t>Example: </a:t>
                </a:r>
                <a:r>
                  <a:rPr lang="en-US" sz="1600" dirty="0">
                    <a:cs typeface="Times New Roman" panose="02020603050405020304" pitchFamily="18" charset="0"/>
                  </a:rPr>
                  <a:t>suppose Bob’s demand for bananas is given by:</a:t>
                </a:r>
                <a:endParaRPr lang="en-US" sz="160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𝑄</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𝑃</m:t>
                          </m:r>
                        </m:e>
                      </m:d>
                      <m:r>
                        <a:rPr lang="en-US" sz="1600" i="1">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50</m:t>
                      </m:r>
                      <m:r>
                        <a:rPr lang="en-US" sz="1600" i="1">
                          <a:latin typeface="Cambria Math" panose="02040503050406030204" pitchFamily="18" charset="0"/>
                          <a:cs typeface="Times New Roman" panose="02020603050405020304" pitchFamily="18" charset="0"/>
                        </a:rPr>
                        <m:t>−5</m:t>
                      </m:r>
                      <m:r>
                        <a:rPr lang="en-US" sz="1600" i="1">
                          <a:latin typeface="Cambria Math" panose="02040503050406030204" pitchFamily="18" charset="0"/>
                          <a:cs typeface="Times New Roman" panose="02020603050405020304" pitchFamily="18" charset="0"/>
                        </a:rPr>
                        <m:t>𝑃</m:t>
                      </m:r>
                    </m:oMath>
                  </m:oMathPara>
                </a14:m>
                <a:endParaRPr lang="en-US" sz="1600" dirty="0">
                  <a:cs typeface="Times New Roman" panose="02020603050405020304" pitchFamily="18" charset="0"/>
                </a:endParaRPr>
              </a:p>
              <a:p>
                <a:pPr>
                  <a:buClr>
                    <a:srgbClr val="690304"/>
                  </a:buClr>
                </a:pPr>
                <a:r>
                  <a:rPr lang="en-US" sz="1600" dirty="0">
                    <a:cs typeface="Times New Roman" panose="02020603050405020304" pitchFamily="18" charset="0"/>
                  </a:rPr>
                  <a:t>Here a = 25 and b = 5. Therefore, the inverse demand function is: </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𝑎</m:t>
                          </m:r>
                        </m:num>
                        <m:den>
                          <m:r>
                            <a:rPr lang="en-US" sz="1600" i="1">
                              <a:latin typeface="Cambria Math" panose="02040503050406030204" pitchFamily="18" charset="0"/>
                              <a:cs typeface="Times New Roman" panose="02020603050405020304" pitchFamily="18" charset="0"/>
                            </a:rPr>
                            <m:t>𝑏</m:t>
                          </m:r>
                        </m:den>
                      </m:f>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𝑏</m:t>
                          </m:r>
                        </m:den>
                      </m:f>
                      <m:r>
                        <a:rPr lang="en-US" sz="1600" i="1">
                          <a:latin typeface="Cambria Math" panose="02040503050406030204" pitchFamily="18" charset="0"/>
                          <a:cs typeface="Times New Roman" panose="02020603050405020304" pitchFamily="18" charset="0"/>
                        </a:rPr>
                        <m:t>𝑄</m:t>
                      </m:r>
                    </m:oMath>
                  </m:oMathPara>
                </a14:m>
                <a:endParaRPr lang="en-US" sz="1600" dirty="0">
                  <a:cs typeface="Times New Roman" panose="02020603050405020304" pitchFamily="18" charset="0"/>
                </a:endParaRP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50</m:t>
                          </m:r>
                        </m:num>
                        <m:den>
                          <m:r>
                            <a:rPr lang="en-US" sz="1600" i="1">
                              <a:latin typeface="Cambria Math" panose="02040503050406030204" pitchFamily="18" charset="0"/>
                              <a:cs typeface="Times New Roman" panose="02020603050405020304" pitchFamily="18" charset="0"/>
                            </a:rPr>
                            <m:t>5</m:t>
                          </m:r>
                        </m:den>
                      </m:f>
                      <m:r>
                        <a:rPr lang="en-US" sz="1600" i="1">
                          <a:latin typeface="Cambria Math" panose="02040503050406030204" pitchFamily="18" charset="0"/>
                          <a:cs typeface="Times New Roman" panose="02020603050405020304" pitchFamily="18" charset="0"/>
                        </a:rPr>
                        <m:t>−</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r>
                        <a:rPr lang="en-US" sz="1600" i="1">
                          <a:latin typeface="Cambria Math" panose="02040503050406030204" pitchFamily="18" charset="0"/>
                          <a:cs typeface="Times New Roman" panose="02020603050405020304" pitchFamily="18" charset="0"/>
                        </a:rPr>
                        <m:t>𝑄</m:t>
                      </m:r>
                    </m:oMath>
                  </m:oMathPara>
                </a14:m>
                <a:endParaRPr lang="en-US" sz="1600" dirty="0">
                  <a:cs typeface="Times New Roman" panose="02020603050405020304" pitchFamily="18" charset="0"/>
                </a:endParaRPr>
              </a:p>
              <a:p>
                <a:pPr marL="457200" lvl="1" indent="0">
                  <a:buClr>
                    <a:srgbClr val="690304"/>
                  </a:buClr>
                  <a:buNone/>
                </a:pPr>
                <a:endParaRPr lang="en-US" sz="1600" b="0" dirty="0">
                  <a:latin typeface="+mn-lt"/>
                  <a:cs typeface="Times New Roman" panose="02020603050405020304" pitchFamily="18" charset="0"/>
                </a:endParaRP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543" t="-47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022442-52C9-7F7A-E135-1E6014763F93}"/>
              </a:ext>
            </a:extLst>
          </p:cNvPr>
          <p:cNvGrpSpPr/>
          <p:nvPr/>
        </p:nvGrpSpPr>
        <p:grpSpPr>
          <a:xfrm>
            <a:off x="4114355" y="956390"/>
            <a:ext cx="5104138" cy="3411495"/>
            <a:chOff x="3375872" y="2485329"/>
            <a:chExt cx="3492738" cy="2240181"/>
          </a:xfrm>
        </p:grpSpPr>
        <p:cxnSp>
          <p:nvCxnSpPr>
            <p:cNvPr id="22" name="Straight Connector 21">
              <a:extLst>
                <a:ext uri="{FF2B5EF4-FFF2-40B4-BE49-F238E27FC236}">
                  <a16:creationId xmlns:a16="http://schemas.microsoft.com/office/drawing/2014/main" id="{ED756BFD-53D9-47EC-759C-64DD6BD9E9EC}"/>
                </a:ext>
              </a:extLst>
            </p:cNvPr>
            <p:cNvCxnSpPr/>
            <p:nvPr/>
          </p:nvCxnSpPr>
          <p:spPr>
            <a:xfrm>
              <a:off x="4521292" y="3648075"/>
              <a:ext cx="0" cy="342754"/>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1BADB96-B40B-881F-28B8-E1254E2B635A}"/>
                </a:ext>
              </a:extLst>
            </p:cNvPr>
            <p:cNvCxnSpPr>
              <a:cxnSpLocks/>
            </p:cNvCxnSpPr>
            <p:nvPr/>
          </p:nvCxnSpPr>
          <p:spPr>
            <a:xfrm flipH="1">
              <a:off x="4521292" y="3990829"/>
              <a:ext cx="409575" cy="0"/>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E9C326FE-EC3E-74D7-1362-E245C0235F27}"/>
                </a:ext>
              </a:extLst>
            </p:cNvPr>
            <p:cNvGrpSpPr/>
            <p:nvPr/>
          </p:nvGrpSpPr>
          <p:grpSpPr>
            <a:xfrm>
              <a:off x="3375872" y="2485329"/>
              <a:ext cx="3492738" cy="2240181"/>
              <a:chOff x="-37748" y="496089"/>
              <a:chExt cx="6464577" cy="4166159"/>
            </a:xfrm>
          </p:grpSpPr>
          <p:grpSp>
            <p:nvGrpSpPr>
              <p:cNvPr id="10" name="Group 9">
                <a:extLst>
                  <a:ext uri="{FF2B5EF4-FFF2-40B4-BE49-F238E27FC236}">
                    <a16:creationId xmlns:a16="http://schemas.microsoft.com/office/drawing/2014/main" id="{B32E32C1-15D0-165D-60B9-0139708F6163}"/>
                  </a:ext>
                </a:extLst>
              </p:cNvPr>
              <p:cNvGrpSpPr/>
              <p:nvPr/>
            </p:nvGrpSpPr>
            <p:grpSpPr>
              <a:xfrm>
                <a:off x="836132" y="692291"/>
                <a:ext cx="4952051" cy="3613864"/>
                <a:chOff x="4873502" y="1766761"/>
                <a:chExt cx="3502129" cy="2555753"/>
              </a:xfrm>
            </p:grpSpPr>
            <p:cxnSp>
              <p:nvCxnSpPr>
                <p:cNvPr id="13" name="Straight Arrow Connector 12">
                  <a:extLst>
                    <a:ext uri="{FF2B5EF4-FFF2-40B4-BE49-F238E27FC236}">
                      <a16:creationId xmlns:a16="http://schemas.microsoft.com/office/drawing/2014/main" id="{66773BBF-957B-AE6B-53BF-A7A36FEDA0E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438AA7B-BCFF-D4DD-3F5F-58AA328248D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87B1AF-08D9-F5E3-DB62-A762E7C353DC}"/>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75B3B9D9-9AA6-5E41-495B-07CE106AC25A}"/>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9D90-5C11-1B70-EB85-BF1F9584723D}"/>
                      </a:ext>
                    </a:extLst>
                  </p:cNvPr>
                  <p:cNvSpPr txBox="1"/>
                  <p:nvPr/>
                </p:nvSpPr>
                <p:spPr>
                  <a:xfrm>
                    <a:off x="-37748" y="496089"/>
                    <a:ext cx="9961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1" name="TextBox 10">
                    <a:extLst>
                      <a:ext uri="{FF2B5EF4-FFF2-40B4-BE49-F238E27FC236}">
                        <a16:creationId xmlns:a16="http://schemas.microsoft.com/office/drawing/2014/main" id="{9F409D90-5C11-1B70-EB85-BF1F9584723D}"/>
                      </a:ext>
                    </a:extLst>
                  </p:cNvPr>
                  <p:cNvSpPr txBox="1">
                    <a:spLocks noRot="1" noChangeAspect="1" noMove="1" noResize="1" noEditPoints="1" noAdjustHandles="1" noChangeArrowheads="1" noChangeShapeType="1" noTextEdit="1"/>
                  </p:cNvSpPr>
                  <p:nvPr/>
                </p:nvSpPr>
                <p:spPr>
                  <a:xfrm>
                    <a:off x="-37748" y="496089"/>
                    <a:ext cx="996157" cy="369332"/>
                  </a:xfrm>
                  <a:prstGeom prst="rect">
                    <a:avLst/>
                  </a:prstGeom>
                  <a:blipFill>
                    <a:blip r:embed="rId5"/>
                    <a:stretch>
                      <a:fillRect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DDD4A5-62EA-3F5C-2593-CFCC5E5EE348}"/>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2" name="TextBox 11">
                    <a:extLst>
                      <a:ext uri="{FF2B5EF4-FFF2-40B4-BE49-F238E27FC236}">
                        <a16:creationId xmlns:a16="http://schemas.microsoft.com/office/drawing/2014/main" id="{1CDDD4A5-62EA-3F5C-2593-CFCC5E5EE348}"/>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36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C41017-AA76-47CD-3006-097227937560}"/>
                      </a:ext>
                    </a:extLst>
                  </p:cNvPr>
                  <p:cNvSpPr txBox="1"/>
                  <p:nvPr/>
                </p:nvSpPr>
                <p:spPr>
                  <a:xfrm>
                    <a:off x="103288" y="1255959"/>
                    <a:ext cx="996156"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10</m:t>
                          </m:r>
                        </m:oMath>
                      </m:oMathPara>
                    </a14:m>
                    <a:endParaRPr lang="en-US" sz="1600" dirty="0"/>
                  </a:p>
                </p:txBody>
              </p:sp>
            </mc:Choice>
            <mc:Fallback xmlns="">
              <p:sp>
                <p:nvSpPr>
                  <p:cNvPr id="17" name="TextBox 16">
                    <a:extLst>
                      <a:ext uri="{FF2B5EF4-FFF2-40B4-BE49-F238E27FC236}">
                        <a16:creationId xmlns:a16="http://schemas.microsoft.com/office/drawing/2014/main" id="{67C41017-AA76-47CD-3006-097227937560}"/>
                      </a:ext>
                    </a:extLst>
                  </p:cNvPr>
                  <p:cNvSpPr txBox="1">
                    <a:spLocks noRot="1" noChangeAspect="1" noMove="1" noResize="1" noEditPoints="1" noAdjustHandles="1" noChangeArrowheads="1" noChangeShapeType="1" noTextEdit="1"/>
                  </p:cNvSpPr>
                  <p:nvPr/>
                </p:nvSpPr>
                <p:spPr>
                  <a:xfrm>
                    <a:off x="103288" y="1255959"/>
                    <a:ext cx="996156" cy="4134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98D579-75E3-D745-51C5-C1E05AF5C675}"/>
                      </a:ext>
                    </a:extLst>
                  </p:cNvPr>
                  <p:cNvSpPr txBox="1"/>
                  <p:nvPr/>
                </p:nvSpPr>
                <p:spPr>
                  <a:xfrm>
                    <a:off x="3587231" y="4248802"/>
                    <a:ext cx="996158"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50</m:t>
                          </m:r>
                        </m:oMath>
                      </m:oMathPara>
                    </a14:m>
                    <a:endParaRPr lang="en-US" sz="1600" dirty="0"/>
                  </a:p>
                </p:txBody>
              </p:sp>
            </mc:Choice>
            <mc:Fallback xmlns="">
              <p:sp>
                <p:nvSpPr>
                  <p:cNvPr id="18" name="TextBox 17">
                    <a:extLst>
                      <a:ext uri="{FF2B5EF4-FFF2-40B4-BE49-F238E27FC236}">
                        <a16:creationId xmlns:a16="http://schemas.microsoft.com/office/drawing/2014/main" id="{2798D579-75E3-D745-51C5-C1E05AF5C675}"/>
                      </a:ext>
                    </a:extLst>
                  </p:cNvPr>
                  <p:cNvSpPr txBox="1">
                    <a:spLocks noRot="1" noChangeAspect="1" noMove="1" noResize="1" noEditPoints="1" noAdjustHandles="1" noChangeArrowheads="1" noChangeShapeType="1" noTextEdit="1"/>
                  </p:cNvSpPr>
                  <p:nvPr/>
                </p:nvSpPr>
                <p:spPr>
                  <a:xfrm>
                    <a:off x="3587231" y="4248802"/>
                    <a:ext cx="996158" cy="4134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243811E-F0E8-A6C7-83AA-CC1B0CA801B1}"/>
                      </a:ext>
                    </a:extLst>
                  </p:cNvPr>
                  <p:cNvSpPr txBox="1"/>
                  <p:nvPr/>
                </p:nvSpPr>
                <p:spPr>
                  <a:xfrm>
                    <a:off x="1346100" y="3048599"/>
                    <a:ext cx="996156" cy="6757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m:oMathPara>
                    </a14:m>
                    <a:endParaRPr lang="en-US" sz="1600" dirty="0"/>
                  </a:p>
                </p:txBody>
              </p:sp>
            </mc:Choice>
            <mc:Fallback xmlns="">
              <p:sp>
                <p:nvSpPr>
                  <p:cNvPr id="20" name="TextBox 19">
                    <a:extLst>
                      <a:ext uri="{FF2B5EF4-FFF2-40B4-BE49-F238E27FC236}">
                        <a16:creationId xmlns:a16="http://schemas.microsoft.com/office/drawing/2014/main" id="{2243811E-F0E8-A6C7-83AA-CC1B0CA801B1}"/>
                      </a:ext>
                    </a:extLst>
                  </p:cNvPr>
                  <p:cNvSpPr txBox="1">
                    <a:spLocks noRot="1" noChangeAspect="1" noMove="1" noResize="1" noEditPoints="1" noAdjustHandles="1" noChangeArrowheads="1" noChangeShapeType="1" noTextEdit="1"/>
                  </p:cNvSpPr>
                  <p:nvPr/>
                </p:nvSpPr>
                <p:spPr>
                  <a:xfrm>
                    <a:off x="1346100" y="3048599"/>
                    <a:ext cx="996156" cy="675766"/>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07320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cs typeface="Times New Roman" panose="02020603050405020304" pitchFamily="18" charset="0"/>
                  </a:rPr>
                  <a:t>Class Activity</a:t>
                </a:r>
                <a:r>
                  <a:rPr lang="en-US" sz="1600" dirty="0">
                    <a:cs typeface="Times New Roman" panose="02020603050405020304" pitchFamily="18" charset="0"/>
                  </a:rPr>
                  <a:t>: suppose Bob’s demand function for bananas is given by </a:t>
                </a:r>
                <a:endParaRPr lang="en-US" sz="160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𝑄</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𝑃</m:t>
                          </m:r>
                        </m:e>
                      </m:d>
                      <m:r>
                        <a:rPr lang="en-US" sz="1600" i="1">
                          <a:latin typeface="Cambria Math" panose="02040503050406030204" pitchFamily="18" charset="0"/>
                          <a:cs typeface="Times New Roman" panose="02020603050405020304" pitchFamily="18" charset="0"/>
                        </a:rPr>
                        <m:t>=10−3</m:t>
                      </m:r>
                      <m:r>
                        <a:rPr lang="en-US" sz="1600" i="1">
                          <a:latin typeface="Cambria Math" panose="02040503050406030204" pitchFamily="18" charset="0"/>
                          <a:cs typeface="Times New Roman" panose="02020603050405020304" pitchFamily="18" charset="0"/>
                        </a:rPr>
                        <m:t>𝑃</m:t>
                      </m:r>
                    </m:oMath>
                  </m:oMathPara>
                </a14:m>
                <a:endParaRPr lang="en-US" sz="1600" dirty="0">
                  <a:cs typeface="Times New Roman" panose="02020603050405020304" pitchFamily="18" charset="0"/>
                </a:endParaRPr>
              </a:p>
              <a:p>
                <a:pPr>
                  <a:buClr>
                    <a:srgbClr val="690304"/>
                  </a:buClr>
                </a:pPr>
                <a:r>
                  <a:rPr lang="en-US" sz="1600" dirty="0">
                    <a:cs typeface="Times New Roman" panose="02020603050405020304" pitchFamily="18" charset="0"/>
                  </a:rPr>
                  <a:t>Write its inverse demand function and plot its graph. Identify the intercepts in both axis and the slope. </a:t>
                </a:r>
              </a:p>
              <a:p>
                <a:pPr marL="457200" lvl="1" indent="0">
                  <a:buClr>
                    <a:srgbClr val="690304"/>
                  </a:buClr>
                  <a:buNone/>
                </a:pPr>
                <a:endParaRPr lang="en-US" sz="1600" b="0" dirty="0">
                  <a:latin typeface="+mn-lt"/>
                  <a:cs typeface="Times New Roman" panose="02020603050405020304" pitchFamily="18" charset="0"/>
                </a:endParaRP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543" t="-473" r="-678"/>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022442-52C9-7F7A-E135-1E6014763F93}"/>
              </a:ext>
            </a:extLst>
          </p:cNvPr>
          <p:cNvGrpSpPr/>
          <p:nvPr/>
        </p:nvGrpSpPr>
        <p:grpSpPr>
          <a:xfrm>
            <a:off x="4114355" y="956390"/>
            <a:ext cx="5104138" cy="3440396"/>
            <a:chOff x="3375872" y="2485329"/>
            <a:chExt cx="3492738" cy="2259159"/>
          </a:xfrm>
        </p:grpSpPr>
        <p:cxnSp>
          <p:nvCxnSpPr>
            <p:cNvPr id="22" name="Straight Connector 21">
              <a:extLst>
                <a:ext uri="{FF2B5EF4-FFF2-40B4-BE49-F238E27FC236}">
                  <a16:creationId xmlns:a16="http://schemas.microsoft.com/office/drawing/2014/main" id="{ED756BFD-53D9-47EC-759C-64DD6BD9E9EC}"/>
                </a:ext>
              </a:extLst>
            </p:cNvPr>
            <p:cNvCxnSpPr/>
            <p:nvPr/>
          </p:nvCxnSpPr>
          <p:spPr>
            <a:xfrm>
              <a:off x="4521292" y="3648075"/>
              <a:ext cx="0" cy="342754"/>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1BADB96-B40B-881F-28B8-E1254E2B635A}"/>
                </a:ext>
              </a:extLst>
            </p:cNvPr>
            <p:cNvCxnSpPr>
              <a:cxnSpLocks/>
            </p:cNvCxnSpPr>
            <p:nvPr/>
          </p:nvCxnSpPr>
          <p:spPr>
            <a:xfrm flipH="1">
              <a:off x="4521292" y="3990829"/>
              <a:ext cx="409575" cy="0"/>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E9C326FE-EC3E-74D7-1362-E245C0235F27}"/>
                </a:ext>
              </a:extLst>
            </p:cNvPr>
            <p:cNvGrpSpPr/>
            <p:nvPr/>
          </p:nvGrpSpPr>
          <p:grpSpPr>
            <a:xfrm>
              <a:off x="3375872" y="2485329"/>
              <a:ext cx="3492738" cy="2259159"/>
              <a:chOff x="-37748" y="496089"/>
              <a:chExt cx="6464577" cy="4201453"/>
            </a:xfrm>
          </p:grpSpPr>
          <p:grpSp>
            <p:nvGrpSpPr>
              <p:cNvPr id="10" name="Group 9">
                <a:extLst>
                  <a:ext uri="{FF2B5EF4-FFF2-40B4-BE49-F238E27FC236}">
                    <a16:creationId xmlns:a16="http://schemas.microsoft.com/office/drawing/2014/main" id="{B32E32C1-15D0-165D-60B9-0139708F6163}"/>
                  </a:ext>
                </a:extLst>
              </p:cNvPr>
              <p:cNvGrpSpPr/>
              <p:nvPr/>
            </p:nvGrpSpPr>
            <p:grpSpPr>
              <a:xfrm>
                <a:off x="836132" y="692291"/>
                <a:ext cx="4952051" cy="3613864"/>
                <a:chOff x="4873502" y="1766761"/>
                <a:chExt cx="3502129" cy="2555753"/>
              </a:xfrm>
            </p:grpSpPr>
            <p:cxnSp>
              <p:nvCxnSpPr>
                <p:cNvPr id="13" name="Straight Arrow Connector 12">
                  <a:extLst>
                    <a:ext uri="{FF2B5EF4-FFF2-40B4-BE49-F238E27FC236}">
                      <a16:creationId xmlns:a16="http://schemas.microsoft.com/office/drawing/2014/main" id="{66773BBF-957B-AE6B-53BF-A7A36FEDA0E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438AA7B-BCFF-D4DD-3F5F-58AA328248D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87B1AF-08D9-F5E3-DB62-A762E7C353DC}"/>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75B3B9D9-9AA6-5E41-495B-07CE106AC25A}"/>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9D90-5C11-1B70-EB85-BF1F9584723D}"/>
                      </a:ext>
                    </a:extLst>
                  </p:cNvPr>
                  <p:cNvSpPr txBox="1"/>
                  <p:nvPr/>
                </p:nvSpPr>
                <p:spPr>
                  <a:xfrm>
                    <a:off x="-37748" y="496089"/>
                    <a:ext cx="9961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1" name="TextBox 10">
                    <a:extLst>
                      <a:ext uri="{FF2B5EF4-FFF2-40B4-BE49-F238E27FC236}">
                        <a16:creationId xmlns:a16="http://schemas.microsoft.com/office/drawing/2014/main" id="{9F409D90-5C11-1B70-EB85-BF1F9584723D}"/>
                      </a:ext>
                    </a:extLst>
                  </p:cNvPr>
                  <p:cNvSpPr txBox="1">
                    <a:spLocks noRot="1" noChangeAspect="1" noMove="1" noResize="1" noEditPoints="1" noAdjustHandles="1" noChangeArrowheads="1" noChangeShapeType="1" noTextEdit="1"/>
                  </p:cNvSpPr>
                  <p:nvPr/>
                </p:nvSpPr>
                <p:spPr>
                  <a:xfrm>
                    <a:off x="-37748" y="496089"/>
                    <a:ext cx="996157" cy="369332"/>
                  </a:xfrm>
                  <a:prstGeom prst="rect">
                    <a:avLst/>
                  </a:prstGeom>
                  <a:blipFill>
                    <a:blip r:embed="rId5"/>
                    <a:stretch>
                      <a:fillRect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DDD4A5-62EA-3F5C-2593-CFCC5E5EE348}"/>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2" name="TextBox 11">
                    <a:extLst>
                      <a:ext uri="{FF2B5EF4-FFF2-40B4-BE49-F238E27FC236}">
                        <a16:creationId xmlns:a16="http://schemas.microsoft.com/office/drawing/2014/main" id="{1CDDD4A5-62EA-3F5C-2593-CFCC5E5EE348}"/>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36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C41017-AA76-47CD-3006-097227937560}"/>
                      </a:ext>
                    </a:extLst>
                  </p:cNvPr>
                  <p:cNvSpPr txBox="1"/>
                  <p:nvPr/>
                </p:nvSpPr>
                <p:spPr>
                  <a:xfrm>
                    <a:off x="103288" y="1255959"/>
                    <a:ext cx="996156"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oMath>
                      </m:oMathPara>
                    </a14:m>
                    <a:endParaRPr lang="en-US" sz="1600" dirty="0"/>
                  </a:p>
                </p:txBody>
              </p:sp>
            </mc:Choice>
            <mc:Fallback xmlns="">
              <p:sp>
                <p:nvSpPr>
                  <p:cNvPr id="17" name="TextBox 16">
                    <a:extLst>
                      <a:ext uri="{FF2B5EF4-FFF2-40B4-BE49-F238E27FC236}">
                        <a16:creationId xmlns:a16="http://schemas.microsoft.com/office/drawing/2014/main" id="{67C41017-AA76-47CD-3006-097227937560}"/>
                      </a:ext>
                    </a:extLst>
                  </p:cNvPr>
                  <p:cNvSpPr txBox="1">
                    <a:spLocks noRot="1" noChangeAspect="1" noMove="1" noResize="1" noEditPoints="1" noAdjustHandles="1" noChangeArrowheads="1" noChangeShapeType="1" noTextEdit="1"/>
                  </p:cNvSpPr>
                  <p:nvPr/>
                </p:nvSpPr>
                <p:spPr>
                  <a:xfrm>
                    <a:off x="103288" y="1255959"/>
                    <a:ext cx="996156" cy="4134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98D579-75E3-D745-51C5-C1E05AF5C675}"/>
                      </a:ext>
                    </a:extLst>
                  </p:cNvPr>
                  <p:cNvSpPr txBox="1"/>
                  <p:nvPr/>
                </p:nvSpPr>
                <p:spPr>
                  <a:xfrm>
                    <a:off x="3618625" y="4284096"/>
                    <a:ext cx="996158"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oMath>
                      </m:oMathPara>
                    </a14:m>
                    <a:endParaRPr lang="en-US" sz="1600" dirty="0"/>
                  </a:p>
                </p:txBody>
              </p:sp>
            </mc:Choice>
            <mc:Fallback xmlns="">
              <p:sp>
                <p:nvSpPr>
                  <p:cNvPr id="18" name="TextBox 17">
                    <a:extLst>
                      <a:ext uri="{FF2B5EF4-FFF2-40B4-BE49-F238E27FC236}">
                        <a16:creationId xmlns:a16="http://schemas.microsoft.com/office/drawing/2014/main" id="{2798D579-75E3-D745-51C5-C1E05AF5C675}"/>
                      </a:ext>
                    </a:extLst>
                  </p:cNvPr>
                  <p:cNvSpPr txBox="1">
                    <a:spLocks noRot="1" noChangeAspect="1" noMove="1" noResize="1" noEditPoints="1" noAdjustHandles="1" noChangeArrowheads="1" noChangeShapeType="1" noTextEdit="1"/>
                  </p:cNvSpPr>
                  <p:nvPr/>
                </p:nvSpPr>
                <p:spPr>
                  <a:xfrm>
                    <a:off x="3618625" y="4284096"/>
                    <a:ext cx="996158" cy="4134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243811E-F0E8-A6C7-83AA-CC1B0CA801B1}"/>
                      </a:ext>
                    </a:extLst>
                  </p:cNvPr>
                  <p:cNvSpPr txBox="1"/>
                  <p:nvPr/>
                </p:nvSpPr>
                <p:spPr>
                  <a:xfrm>
                    <a:off x="1437398" y="3107273"/>
                    <a:ext cx="996156"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oMath>
                      </m:oMathPara>
                    </a14:m>
                    <a:endParaRPr lang="en-US" sz="1600" dirty="0"/>
                  </a:p>
                </p:txBody>
              </p:sp>
            </mc:Choice>
            <mc:Fallback xmlns="">
              <p:sp>
                <p:nvSpPr>
                  <p:cNvPr id="20" name="TextBox 19">
                    <a:extLst>
                      <a:ext uri="{FF2B5EF4-FFF2-40B4-BE49-F238E27FC236}">
                        <a16:creationId xmlns:a16="http://schemas.microsoft.com/office/drawing/2014/main" id="{2243811E-F0E8-A6C7-83AA-CC1B0CA801B1}"/>
                      </a:ext>
                    </a:extLst>
                  </p:cNvPr>
                  <p:cNvSpPr txBox="1">
                    <a:spLocks noRot="1" noChangeAspect="1" noMove="1" noResize="1" noEditPoints="1" noAdjustHandles="1" noChangeArrowheads="1" noChangeShapeType="1" noTextEdit="1"/>
                  </p:cNvSpPr>
                  <p:nvPr/>
                </p:nvSpPr>
                <p:spPr>
                  <a:xfrm>
                    <a:off x="1437398" y="3107273"/>
                    <a:ext cx="996156" cy="413446"/>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2522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cs typeface="Times New Roman" panose="02020603050405020304" pitchFamily="18" charset="0"/>
                  </a:rPr>
                  <a:t>Answer</a:t>
                </a:r>
                <a:r>
                  <a:rPr lang="en-US" sz="1600" dirty="0">
                    <a:cs typeface="Times New Roman" panose="02020603050405020304" pitchFamily="18" charset="0"/>
                  </a:rPr>
                  <a:t>: suppose Bob’s demand function for bananas is given by </a:t>
                </a:r>
                <a:endParaRPr lang="en-US" sz="160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𝑄</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𝑃</m:t>
                          </m:r>
                        </m:e>
                      </m:d>
                      <m:r>
                        <a:rPr lang="en-US" sz="1600" i="1">
                          <a:latin typeface="Cambria Math" panose="02040503050406030204" pitchFamily="18" charset="0"/>
                          <a:cs typeface="Times New Roman" panose="02020603050405020304" pitchFamily="18" charset="0"/>
                        </a:rPr>
                        <m:t>=10−3</m:t>
                      </m:r>
                      <m:r>
                        <a:rPr lang="en-US" sz="1600" i="1">
                          <a:latin typeface="Cambria Math" panose="02040503050406030204" pitchFamily="18" charset="0"/>
                          <a:cs typeface="Times New Roman" panose="02020603050405020304" pitchFamily="18" charset="0"/>
                        </a:rPr>
                        <m:t>𝑃</m:t>
                      </m:r>
                    </m:oMath>
                  </m:oMathPara>
                </a14:m>
                <a:endParaRPr lang="en-US" sz="1600" dirty="0">
                  <a:cs typeface="Times New Roman" panose="02020603050405020304" pitchFamily="18" charset="0"/>
                </a:endParaRPr>
              </a:p>
              <a:p>
                <a:pPr>
                  <a:buClr>
                    <a:srgbClr val="690304"/>
                  </a:buClr>
                </a:pPr>
                <a:r>
                  <a:rPr lang="en-US" sz="1600" dirty="0">
                    <a:cs typeface="Times New Roman" panose="02020603050405020304" pitchFamily="18" charset="0"/>
                  </a:rPr>
                  <a:t>Write its inverse demand function and plot its graph. Identify the intercepts in both axis and the slope. </a:t>
                </a: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i="1">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r>
                        <a:rPr lang="en-US" sz="1600" i="1">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10</m:t>
                          </m:r>
                        </m:num>
                        <m:den>
                          <m:r>
                            <a:rPr lang="en-US" sz="1600" b="0" i="1" smtClean="0">
                              <a:latin typeface="Cambria Math" panose="02040503050406030204" pitchFamily="18" charset="0"/>
                              <a:cs typeface="Times New Roman" panose="02020603050405020304" pitchFamily="18" charset="0"/>
                            </a:rPr>
                            <m:t>3</m:t>
                          </m:r>
                        </m:den>
                      </m:f>
                      <m:r>
                        <a:rPr lang="en-US" sz="1600" i="1">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r>
                        <a:rPr lang="en-US" sz="1600" b="0" i="1" smtClean="0">
                          <a:latin typeface="Cambria Math" panose="02040503050406030204" pitchFamily="18" charset="0"/>
                          <a:cs typeface="Times New Roman" panose="02020603050405020304" pitchFamily="18" charset="0"/>
                        </a:rPr>
                        <m:t>𝑄</m:t>
                      </m:r>
                    </m:oMath>
                  </m:oMathPara>
                </a14:m>
                <a:endParaRPr lang="en-US" sz="1600" dirty="0">
                  <a:cs typeface="Times New Roman" panose="02020603050405020304" pitchFamily="18" charset="0"/>
                </a:endParaRPr>
              </a:p>
              <a:p>
                <a:pPr>
                  <a:buClr>
                    <a:srgbClr val="690304"/>
                  </a:buClr>
                </a:pPr>
                <a:endParaRPr lang="en-US" sz="1600" dirty="0">
                  <a:cs typeface="Times New Roman" panose="02020603050405020304" pitchFamily="18" charset="0"/>
                </a:endParaRPr>
              </a:p>
              <a:p>
                <a:pPr marL="457200" lvl="1" indent="0">
                  <a:buClr>
                    <a:srgbClr val="690304"/>
                  </a:buClr>
                  <a:buNone/>
                </a:pPr>
                <a:endParaRPr lang="en-US" sz="1600" b="0" dirty="0">
                  <a:latin typeface="+mn-lt"/>
                  <a:cs typeface="Times New Roman" panose="02020603050405020304" pitchFamily="18" charset="0"/>
                </a:endParaRP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543" t="-473" r="-678"/>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022442-52C9-7F7A-E135-1E6014763F93}"/>
              </a:ext>
            </a:extLst>
          </p:cNvPr>
          <p:cNvGrpSpPr/>
          <p:nvPr/>
        </p:nvGrpSpPr>
        <p:grpSpPr>
          <a:xfrm>
            <a:off x="4114355" y="956390"/>
            <a:ext cx="5104138" cy="3440396"/>
            <a:chOff x="3375872" y="2485329"/>
            <a:chExt cx="3492738" cy="2259159"/>
          </a:xfrm>
        </p:grpSpPr>
        <p:cxnSp>
          <p:nvCxnSpPr>
            <p:cNvPr id="22" name="Straight Connector 21">
              <a:extLst>
                <a:ext uri="{FF2B5EF4-FFF2-40B4-BE49-F238E27FC236}">
                  <a16:creationId xmlns:a16="http://schemas.microsoft.com/office/drawing/2014/main" id="{ED756BFD-53D9-47EC-759C-64DD6BD9E9EC}"/>
                </a:ext>
              </a:extLst>
            </p:cNvPr>
            <p:cNvCxnSpPr/>
            <p:nvPr/>
          </p:nvCxnSpPr>
          <p:spPr>
            <a:xfrm>
              <a:off x="4521292" y="3648075"/>
              <a:ext cx="0" cy="342754"/>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1BADB96-B40B-881F-28B8-E1254E2B635A}"/>
                </a:ext>
              </a:extLst>
            </p:cNvPr>
            <p:cNvCxnSpPr>
              <a:cxnSpLocks/>
            </p:cNvCxnSpPr>
            <p:nvPr/>
          </p:nvCxnSpPr>
          <p:spPr>
            <a:xfrm flipH="1">
              <a:off x="4521292" y="3990829"/>
              <a:ext cx="409575" cy="0"/>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E9C326FE-EC3E-74D7-1362-E245C0235F27}"/>
                </a:ext>
              </a:extLst>
            </p:cNvPr>
            <p:cNvGrpSpPr/>
            <p:nvPr/>
          </p:nvGrpSpPr>
          <p:grpSpPr>
            <a:xfrm>
              <a:off x="3375872" y="2485329"/>
              <a:ext cx="3492738" cy="2259159"/>
              <a:chOff x="-37748" y="496089"/>
              <a:chExt cx="6464577" cy="4201453"/>
            </a:xfrm>
          </p:grpSpPr>
          <p:grpSp>
            <p:nvGrpSpPr>
              <p:cNvPr id="10" name="Group 9">
                <a:extLst>
                  <a:ext uri="{FF2B5EF4-FFF2-40B4-BE49-F238E27FC236}">
                    <a16:creationId xmlns:a16="http://schemas.microsoft.com/office/drawing/2014/main" id="{B32E32C1-15D0-165D-60B9-0139708F6163}"/>
                  </a:ext>
                </a:extLst>
              </p:cNvPr>
              <p:cNvGrpSpPr/>
              <p:nvPr/>
            </p:nvGrpSpPr>
            <p:grpSpPr>
              <a:xfrm>
                <a:off x="836132" y="692291"/>
                <a:ext cx="4952051" cy="3613864"/>
                <a:chOff x="4873502" y="1766761"/>
                <a:chExt cx="3502129" cy="2555753"/>
              </a:xfrm>
            </p:grpSpPr>
            <p:cxnSp>
              <p:nvCxnSpPr>
                <p:cNvPr id="13" name="Straight Arrow Connector 12">
                  <a:extLst>
                    <a:ext uri="{FF2B5EF4-FFF2-40B4-BE49-F238E27FC236}">
                      <a16:creationId xmlns:a16="http://schemas.microsoft.com/office/drawing/2014/main" id="{66773BBF-957B-AE6B-53BF-A7A36FEDA0E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438AA7B-BCFF-D4DD-3F5F-58AA328248D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87B1AF-08D9-F5E3-DB62-A762E7C353DC}"/>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75B3B9D9-9AA6-5E41-495B-07CE106AC25A}"/>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9D90-5C11-1B70-EB85-BF1F9584723D}"/>
                      </a:ext>
                    </a:extLst>
                  </p:cNvPr>
                  <p:cNvSpPr txBox="1"/>
                  <p:nvPr/>
                </p:nvSpPr>
                <p:spPr>
                  <a:xfrm>
                    <a:off x="-37748" y="496089"/>
                    <a:ext cx="9961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1" name="TextBox 10">
                    <a:extLst>
                      <a:ext uri="{FF2B5EF4-FFF2-40B4-BE49-F238E27FC236}">
                        <a16:creationId xmlns:a16="http://schemas.microsoft.com/office/drawing/2014/main" id="{9F409D90-5C11-1B70-EB85-BF1F9584723D}"/>
                      </a:ext>
                    </a:extLst>
                  </p:cNvPr>
                  <p:cNvSpPr txBox="1">
                    <a:spLocks noRot="1" noChangeAspect="1" noMove="1" noResize="1" noEditPoints="1" noAdjustHandles="1" noChangeArrowheads="1" noChangeShapeType="1" noTextEdit="1"/>
                  </p:cNvSpPr>
                  <p:nvPr/>
                </p:nvSpPr>
                <p:spPr>
                  <a:xfrm>
                    <a:off x="-37748" y="496089"/>
                    <a:ext cx="996157" cy="369332"/>
                  </a:xfrm>
                  <a:prstGeom prst="rect">
                    <a:avLst/>
                  </a:prstGeom>
                  <a:blipFill>
                    <a:blip r:embed="rId5"/>
                    <a:stretch>
                      <a:fillRect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DDD4A5-62EA-3F5C-2593-CFCC5E5EE348}"/>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2" name="TextBox 11">
                    <a:extLst>
                      <a:ext uri="{FF2B5EF4-FFF2-40B4-BE49-F238E27FC236}">
                        <a16:creationId xmlns:a16="http://schemas.microsoft.com/office/drawing/2014/main" id="{1CDDD4A5-62EA-3F5C-2593-CFCC5E5EE348}"/>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36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C41017-AA76-47CD-3006-097227937560}"/>
                      </a:ext>
                    </a:extLst>
                  </p:cNvPr>
                  <p:cNvSpPr txBox="1"/>
                  <p:nvPr/>
                </p:nvSpPr>
                <p:spPr>
                  <a:xfrm>
                    <a:off x="103288" y="1255959"/>
                    <a:ext cx="996156" cy="6777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10</m:t>
                              </m:r>
                            </m:num>
                            <m:den>
                              <m:r>
                                <a:rPr lang="en-US" sz="1600" b="0" i="1" smtClean="0">
                                  <a:latin typeface="Cambria Math" panose="02040503050406030204" pitchFamily="18" charset="0"/>
                                  <a:cs typeface="Times New Roman" panose="02020603050405020304" pitchFamily="18" charset="0"/>
                                </a:rPr>
                                <m:t>3</m:t>
                              </m:r>
                            </m:den>
                          </m:f>
                        </m:oMath>
                      </m:oMathPara>
                    </a14:m>
                    <a:endParaRPr lang="en-US" sz="1600" dirty="0"/>
                  </a:p>
                </p:txBody>
              </p:sp>
            </mc:Choice>
            <mc:Fallback xmlns="">
              <p:sp>
                <p:nvSpPr>
                  <p:cNvPr id="17" name="TextBox 16">
                    <a:extLst>
                      <a:ext uri="{FF2B5EF4-FFF2-40B4-BE49-F238E27FC236}">
                        <a16:creationId xmlns:a16="http://schemas.microsoft.com/office/drawing/2014/main" id="{67C41017-AA76-47CD-3006-097227937560}"/>
                      </a:ext>
                    </a:extLst>
                  </p:cNvPr>
                  <p:cNvSpPr txBox="1">
                    <a:spLocks noRot="1" noChangeAspect="1" noMove="1" noResize="1" noEditPoints="1" noAdjustHandles="1" noChangeArrowheads="1" noChangeShapeType="1" noTextEdit="1"/>
                  </p:cNvSpPr>
                  <p:nvPr/>
                </p:nvSpPr>
                <p:spPr>
                  <a:xfrm>
                    <a:off x="103288" y="1255959"/>
                    <a:ext cx="996156" cy="67772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98D579-75E3-D745-51C5-C1E05AF5C675}"/>
                      </a:ext>
                    </a:extLst>
                  </p:cNvPr>
                  <p:cNvSpPr txBox="1"/>
                  <p:nvPr/>
                </p:nvSpPr>
                <p:spPr>
                  <a:xfrm>
                    <a:off x="3618625" y="4284096"/>
                    <a:ext cx="996158"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10</m:t>
                          </m:r>
                        </m:oMath>
                      </m:oMathPara>
                    </a14:m>
                    <a:endParaRPr lang="en-US" sz="1600" dirty="0"/>
                  </a:p>
                </p:txBody>
              </p:sp>
            </mc:Choice>
            <mc:Fallback xmlns="">
              <p:sp>
                <p:nvSpPr>
                  <p:cNvPr id="18" name="TextBox 17">
                    <a:extLst>
                      <a:ext uri="{FF2B5EF4-FFF2-40B4-BE49-F238E27FC236}">
                        <a16:creationId xmlns:a16="http://schemas.microsoft.com/office/drawing/2014/main" id="{2798D579-75E3-D745-51C5-C1E05AF5C675}"/>
                      </a:ext>
                    </a:extLst>
                  </p:cNvPr>
                  <p:cNvSpPr txBox="1">
                    <a:spLocks noRot="1" noChangeAspect="1" noMove="1" noResize="1" noEditPoints="1" noAdjustHandles="1" noChangeArrowheads="1" noChangeShapeType="1" noTextEdit="1"/>
                  </p:cNvSpPr>
                  <p:nvPr/>
                </p:nvSpPr>
                <p:spPr>
                  <a:xfrm>
                    <a:off x="3618625" y="4284096"/>
                    <a:ext cx="996158" cy="4134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243811E-F0E8-A6C7-83AA-CC1B0CA801B1}"/>
                      </a:ext>
                    </a:extLst>
                  </p:cNvPr>
                  <p:cNvSpPr txBox="1"/>
                  <p:nvPr/>
                </p:nvSpPr>
                <p:spPr>
                  <a:xfrm>
                    <a:off x="1290758" y="3049400"/>
                    <a:ext cx="996156" cy="6777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m:oMathPara>
                    </a14:m>
                    <a:endParaRPr lang="en-US" sz="1600" dirty="0"/>
                  </a:p>
                </p:txBody>
              </p:sp>
            </mc:Choice>
            <mc:Fallback xmlns="">
              <p:sp>
                <p:nvSpPr>
                  <p:cNvPr id="20" name="TextBox 19">
                    <a:extLst>
                      <a:ext uri="{FF2B5EF4-FFF2-40B4-BE49-F238E27FC236}">
                        <a16:creationId xmlns:a16="http://schemas.microsoft.com/office/drawing/2014/main" id="{2243811E-F0E8-A6C7-83AA-CC1B0CA801B1}"/>
                      </a:ext>
                    </a:extLst>
                  </p:cNvPr>
                  <p:cNvSpPr txBox="1">
                    <a:spLocks noRot="1" noChangeAspect="1" noMove="1" noResize="1" noEditPoints="1" noAdjustHandles="1" noChangeArrowheads="1" noChangeShapeType="1" noTextEdit="1"/>
                  </p:cNvSpPr>
                  <p:nvPr/>
                </p:nvSpPr>
                <p:spPr>
                  <a:xfrm>
                    <a:off x="1290758" y="3049400"/>
                    <a:ext cx="996156" cy="677724"/>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55584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Willingness to Buy</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955625" y="551410"/>
            <a:ext cx="5234802" cy="369002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The demand curve shows all the points at which Bob is willing and able to buy. </a:t>
            </a:r>
          </a:p>
          <a:p>
            <a:pPr>
              <a:buClr>
                <a:srgbClr val="690304"/>
              </a:buClr>
              <a:buFont typeface="Arial" panose="020B0604020202020204" pitchFamily="34" charset="0"/>
              <a:buChar char="•"/>
            </a:pPr>
            <a:r>
              <a:rPr lang="en-US" sz="1600" dirty="0">
                <a:latin typeface="+mn-lt"/>
                <a:cs typeface="Times New Roman" panose="02020603050405020304" pitchFamily="18" charset="0"/>
              </a:rPr>
              <a:t>The price he pays for one unit, however, might be different from his willingness to buy such unit. </a:t>
            </a:r>
          </a:p>
          <a:p>
            <a:pPr>
              <a:buClr>
                <a:srgbClr val="690304"/>
              </a:buClr>
              <a:buFont typeface="Arial" panose="020B0604020202020204" pitchFamily="34" charset="0"/>
              <a:buChar char="•"/>
            </a:pPr>
            <a:r>
              <a:rPr lang="en-US" sz="1600" dirty="0">
                <a:latin typeface="+mn-lt"/>
                <a:cs typeface="Times New Roman" panose="02020603050405020304" pitchFamily="18" charset="0"/>
              </a:rPr>
              <a:t>If Bob gets bananas at $2 each, but he is willing to pay up to $8 for one banana, he has a </a:t>
            </a: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of $6 dollars for the first banana.</a:t>
            </a: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2</a:t>
            </a:r>
            <a:r>
              <a:rPr lang="en-US" sz="1600" baseline="30000" dirty="0">
                <a:latin typeface="+mn-lt"/>
                <a:cs typeface="Times New Roman" panose="02020603050405020304" pitchFamily="18" charset="0"/>
              </a:rPr>
              <a:t>nd</a:t>
            </a:r>
            <a:r>
              <a:rPr lang="en-US" sz="1600" dirty="0">
                <a:latin typeface="+mn-lt"/>
                <a:cs typeface="Times New Roman" panose="02020603050405020304" pitchFamily="18" charset="0"/>
              </a:rPr>
              <a:t>  banana, he is willing to pay up to $6, so he has a </a:t>
            </a: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of $4 for the 2</a:t>
            </a:r>
            <a:r>
              <a:rPr lang="en-US" sz="1600" baseline="30000" dirty="0">
                <a:latin typeface="+mn-lt"/>
                <a:cs typeface="Times New Roman" panose="02020603050405020304" pitchFamily="18" charset="0"/>
              </a:rPr>
              <a:t>nd</a:t>
            </a:r>
            <a:r>
              <a:rPr lang="en-US" sz="1600" dirty="0">
                <a:latin typeface="+mn-lt"/>
                <a:cs typeface="Times New Roman" panose="02020603050405020304" pitchFamily="18" charset="0"/>
              </a:rPr>
              <a:t> unit. </a:t>
            </a: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3</a:t>
            </a:r>
            <a:r>
              <a:rPr lang="en-US" sz="1600" baseline="30000" dirty="0">
                <a:latin typeface="+mn-lt"/>
                <a:cs typeface="Times New Roman" panose="02020603050405020304" pitchFamily="18" charset="0"/>
              </a:rPr>
              <a:t>rd</a:t>
            </a:r>
            <a:r>
              <a:rPr lang="en-US" sz="1600" dirty="0">
                <a:latin typeface="+mn-lt"/>
                <a:cs typeface="Times New Roman" panose="02020603050405020304" pitchFamily="18" charset="0"/>
              </a:rPr>
              <a:t>  banana, he is willing to pay up to $4, so he gets a </a:t>
            </a: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of $2 for that third unit.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willingness to pay. </a:t>
            </a:r>
          </a:p>
        </p:txBody>
      </p:sp>
      <p:sp>
        <p:nvSpPr>
          <p:cNvPr id="16" name="Rectangle 15">
            <a:extLst>
              <a:ext uri="{FF2B5EF4-FFF2-40B4-BE49-F238E27FC236}">
                <a16:creationId xmlns:a16="http://schemas.microsoft.com/office/drawing/2014/main" id="{717F1086-CEFF-99DE-51AA-4F6730CDD617}"/>
              </a:ext>
            </a:extLst>
          </p:cNvPr>
          <p:cNvSpPr/>
          <p:nvPr/>
        </p:nvSpPr>
        <p:spPr>
          <a:xfrm>
            <a:off x="881438" y="2059802"/>
            <a:ext cx="447943" cy="962213"/>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58383FB-C5C7-8E60-8577-F5A3DEB5049B}"/>
              </a:ext>
            </a:extLst>
          </p:cNvPr>
          <p:cNvSpPr/>
          <p:nvPr/>
        </p:nvSpPr>
        <p:spPr>
          <a:xfrm>
            <a:off x="1349249" y="2443253"/>
            <a:ext cx="398236" cy="581362"/>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3" name="Ink 42">
                <a:extLst>
                  <a:ext uri="{FF2B5EF4-FFF2-40B4-BE49-F238E27FC236}">
                    <a16:creationId xmlns:a16="http://schemas.microsoft.com/office/drawing/2014/main" id="{7EEA0F38-2166-8EB4-3844-874FA165237F}"/>
                  </a:ext>
                </a:extLst>
              </p14:cNvPr>
              <p14:cNvContentPartPr/>
              <p14:nvPr/>
            </p14:nvContentPartPr>
            <p14:xfrm>
              <a:off x="2461301" y="2514194"/>
              <a:ext cx="402" cy="402"/>
            </p14:xfrm>
          </p:contentPart>
        </mc:Choice>
        <mc:Fallback xmlns="">
          <p:pic>
            <p:nvPicPr>
              <p:cNvPr id="43" name="Ink 42">
                <a:extLst>
                  <a:ext uri="{FF2B5EF4-FFF2-40B4-BE49-F238E27FC236}">
                    <a16:creationId xmlns:a16="http://schemas.microsoft.com/office/drawing/2014/main" id="{7EEA0F38-2166-8EB4-3844-874FA165237F}"/>
                  </a:ext>
                </a:extLst>
              </p:cNvPr>
              <p:cNvPicPr/>
              <p:nvPr/>
            </p:nvPicPr>
            <p:blipFill>
              <a:blip r:embed="rId3"/>
              <a:stretch>
                <a:fillRect/>
              </a:stretch>
            </p:blipFill>
            <p:spPr>
              <a:xfrm>
                <a:off x="2441201" y="2393594"/>
                <a:ext cx="40200" cy="241200"/>
              </a:xfrm>
              <a:prstGeom prst="rect">
                <a:avLst/>
              </a:prstGeom>
            </p:spPr>
          </p:pic>
        </mc:Fallback>
      </mc:AlternateContent>
      <p:grpSp>
        <p:nvGrpSpPr>
          <p:cNvPr id="45" name="Group 44">
            <a:extLst>
              <a:ext uri="{FF2B5EF4-FFF2-40B4-BE49-F238E27FC236}">
                <a16:creationId xmlns:a16="http://schemas.microsoft.com/office/drawing/2014/main" id="{E9074F60-0D22-C4D4-47BC-8BE0E280F3B1}"/>
              </a:ext>
            </a:extLst>
          </p:cNvPr>
          <p:cNvGrpSpPr/>
          <p:nvPr/>
        </p:nvGrpSpPr>
        <p:grpSpPr>
          <a:xfrm>
            <a:off x="207494" y="622906"/>
            <a:ext cx="6219335" cy="3867913"/>
            <a:chOff x="207494" y="622906"/>
            <a:chExt cx="6219335" cy="386791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68CF00-47DF-10E1-5234-79A593C618D7}"/>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2" name="TextBox 21">
                  <a:extLst>
                    <a:ext uri="{FF2B5EF4-FFF2-40B4-BE49-F238E27FC236}">
                      <a16:creationId xmlns:a16="http://schemas.microsoft.com/office/drawing/2014/main" id="{3268CF00-47DF-10E1-5234-79A593C618D7}"/>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4"/>
                  <a:stretch>
                    <a:fillRect b="-11475"/>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D67797C-71EF-0AE4-FEB6-BED4FC59AD8B}"/>
                </a:ext>
              </a:extLst>
            </p:cNvPr>
            <p:cNvGrpSpPr/>
            <p:nvPr/>
          </p:nvGrpSpPr>
          <p:grpSpPr>
            <a:xfrm>
              <a:off x="207494" y="622906"/>
              <a:ext cx="6219335" cy="3867913"/>
              <a:chOff x="207494" y="622906"/>
              <a:chExt cx="6219335" cy="3867913"/>
            </a:xfrm>
          </p:grpSpPr>
          <p:cxnSp>
            <p:nvCxnSpPr>
              <p:cNvPr id="40" name="Straight Arrow Connector 39">
                <a:extLst>
                  <a:ext uri="{FF2B5EF4-FFF2-40B4-BE49-F238E27FC236}">
                    <a16:creationId xmlns:a16="http://schemas.microsoft.com/office/drawing/2014/main" id="{25ABFB69-BAEF-8F63-8107-1D8B9E845E02}"/>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6CE6E52-C456-2C16-7A3C-9F9846087479}"/>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00A3732-4BE7-545D-51F1-A06D2B10A533}"/>
                  </a:ext>
                </a:extLst>
              </p:cNvPr>
              <p:cNvCxnSpPr>
                <a:cxnSpLocks/>
              </p:cNvCxnSpPr>
              <p:nvPr/>
            </p:nvCxnSpPr>
            <p:spPr>
              <a:xfrm>
                <a:off x="851252" y="1612053"/>
                <a:ext cx="3253386" cy="269410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BA6592-6688-3188-BCED-68CCE05D6BB4}"/>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8" name="TextBox 37">
                    <a:extLst>
                      <a:ext uri="{FF2B5EF4-FFF2-40B4-BE49-F238E27FC236}">
                        <a16:creationId xmlns:a16="http://schemas.microsoft.com/office/drawing/2014/main" id="{99BA6592-6688-3188-BCED-68CCE05D6BB4}"/>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DA53E6-89FD-A4CB-BD58-D619EB39A143}"/>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39" name="TextBox 38">
                    <a:extLst>
                      <a:ext uri="{FF2B5EF4-FFF2-40B4-BE49-F238E27FC236}">
                        <a16:creationId xmlns:a16="http://schemas.microsoft.com/office/drawing/2014/main" id="{F0DA53E6-89FD-A4CB-BD58-D619EB39A143}"/>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475"/>
                    </a:stretch>
                  </a:blipFill>
                </p:spPr>
                <p:txBody>
                  <a:bodyPr/>
                  <a:lstStyle/>
                  <a:p>
                    <a:r>
                      <a:rPr lang="en-US">
                        <a:noFill/>
                      </a:rPr>
                      <a:t> </a:t>
                    </a:r>
                  </a:p>
                </p:txBody>
              </p:sp>
            </mc:Fallback>
          </mc:AlternateContent>
        </p:grpSp>
      </p:grpSp>
      <p:sp>
        <p:nvSpPr>
          <p:cNvPr id="31" name="Rectangle 30">
            <a:extLst>
              <a:ext uri="{FF2B5EF4-FFF2-40B4-BE49-F238E27FC236}">
                <a16:creationId xmlns:a16="http://schemas.microsoft.com/office/drawing/2014/main" id="{8BDBC232-EC73-4691-A7B5-5E15339C2385}"/>
              </a:ext>
            </a:extLst>
          </p:cNvPr>
          <p:cNvSpPr/>
          <p:nvPr/>
        </p:nvSpPr>
        <p:spPr>
          <a:xfrm>
            <a:off x="1763268" y="2705978"/>
            <a:ext cx="414019" cy="294323"/>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AF08B8AA-F693-242B-B624-8628A57BC3B1}"/>
              </a:ext>
            </a:extLst>
          </p:cNvPr>
          <p:cNvGrpSpPr/>
          <p:nvPr/>
        </p:nvGrpSpPr>
        <p:grpSpPr>
          <a:xfrm>
            <a:off x="495632" y="1700695"/>
            <a:ext cx="1681655" cy="2900406"/>
            <a:chOff x="495632" y="1700695"/>
            <a:chExt cx="1681655" cy="2900406"/>
          </a:xfrm>
        </p:grpSpPr>
        <p:cxnSp>
          <p:nvCxnSpPr>
            <p:cNvPr id="28" name="Straight Connector 27">
              <a:extLst>
                <a:ext uri="{FF2B5EF4-FFF2-40B4-BE49-F238E27FC236}">
                  <a16:creationId xmlns:a16="http://schemas.microsoft.com/office/drawing/2014/main" id="{EBC9AC0A-A661-1F32-8659-B2275FF28D25}"/>
                </a:ext>
              </a:extLst>
            </p:cNvPr>
            <p:cNvCxnSpPr>
              <a:cxnSpLocks/>
            </p:cNvCxnSpPr>
            <p:nvPr/>
          </p:nvCxnSpPr>
          <p:spPr>
            <a:xfrm flipH="1">
              <a:off x="863634" y="205980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CA83F2EC-9078-4182-2BE3-9BBD44DF9C2F}"/>
                </a:ext>
              </a:extLst>
            </p:cNvPr>
            <p:cNvGrpSpPr/>
            <p:nvPr/>
          </p:nvGrpSpPr>
          <p:grpSpPr>
            <a:xfrm>
              <a:off x="495632" y="1700695"/>
              <a:ext cx="1681655" cy="2900406"/>
              <a:chOff x="495632" y="1700695"/>
              <a:chExt cx="1681655" cy="2900406"/>
            </a:xfrm>
          </p:grpSpPr>
          <p:cxnSp>
            <p:nvCxnSpPr>
              <p:cNvPr id="27" name="Straight Connector 26">
                <a:extLst>
                  <a:ext uri="{FF2B5EF4-FFF2-40B4-BE49-F238E27FC236}">
                    <a16:creationId xmlns:a16="http://schemas.microsoft.com/office/drawing/2014/main" id="{8A13A47D-7623-09A8-D67B-BEC0D173C117}"/>
                  </a:ext>
                </a:extLst>
              </p:cNvPr>
              <p:cNvCxnSpPr>
                <a:cxnSpLocks/>
              </p:cNvCxnSpPr>
              <p:nvPr/>
            </p:nvCxnSpPr>
            <p:spPr>
              <a:xfrm flipV="1">
                <a:off x="1341855" y="1992557"/>
                <a:ext cx="0" cy="23378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785530-BF60-10D6-00F3-E692E86BD5C0}"/>
                      </a:ext>
                    </a:extLst>
                  </p:cNvPr>
                  <p:cNvSpPr txBox="1"/>
                  <p:nvPr/>
                </p:nvSpPr>
                <p:spPr>
                  <a:xfrm>
                    <a:off x="1181131" y="170069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(1,8)</m:t>
                          </m:r>
                        </m:oMath>
                      </m:oMathPara>
                    </a14:m>
                    <a:endParaRPr lang="en-US" dirty="0"/>
                  </a:p>
                </p:txBody>
              </p:sp>
            </mc:Choice>
            <mc:Fallback xmlns="">
              <p:sp>
                <p:nvSpPr>
                  <p:cNvPr id="29" name="TextBox 28">
                    <a:extLst>
                      <a:ext uri="{FF2B5EF4-FFF2-40B4-BE49-F238E27FC236}">
                        <a16:creationId xmlns:a16="http://schemas.microsoft.com/office/drawing/2014/main" id="{C9785530-BF60-10D6-00F3-E692E86BD5C0}"/>
                      </a:ext>
                    </a:extLst>
                  </p:cNvPr>
                  <p:cNvSpPr txBox="1">
                    <a:spLocks noRot="1" noChangeAspect="1" noMove="1" noResize="1" noEditPoints="1" noAdjustHandles="1" noChangeArrowheads="1" noChangeShapeType="1" noTextEdit="1"/>
                  </p:cNvSpPr>
                  <p:nvPr/>
                </p:nvSpPr>
                <p:spPr>
                  <a:xfrm>
                    <a:off x="1181131" y="1700695"/>
                    <a:ext cx="996156" cy="369332"/>
                  </a:xfrm>
                  <a:prstGeom prst="rect">
                    <a:avLst/>
                  </a:prstGeom>
                  <a:blipFill>
                    <a:blip r:embed="rId7"/>
                    <a:stretch>
                      <a:fillRect b="-13115"/>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D41DD181-4D7E-5EF4-1323-0301B207DF7F}"/>
                  </a:ext>
                </a:extLst>
              </p:cNvPr>
              <p:cNvSpPr/>
              <p:nvPr/>
            </p:nvSpPr>
            <p:spPr>
              <a:xfrm>
                <a:off x="1285723" y="198327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F0BE95-C18F-F3D8-C078-48E3BC6E7826}"/>
                      </a:ext>
                    </a:extLst>
                  </p:cNvPr>
                  <p:cNvSpPr txBox="1"/>
                  <p:nvPr/>
                </p:nvSpPr>
                <p:spPr>
                  <a:xfrm>
                    <a:off x="495632" y="192769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8</m:t>
                          </m:r>
                        </m:oMath>
                      </m:oMathPara>
                    </a14:m>
                    <a:endParaRPr lang="en-US" sz="1100" dirty="0"/>
                  </a:p>
                </p:txBody>
              </p:sp>
            </mc:Choice>
            <mc:Fallback xmlns="">
              <p:sp>
                <p:nvSpPr>
                  <p:cNvPr id="7" name="TextBox 6">
                    <a:extLst>
                      <a:ext uri="{FF2B5EF4-FFF2-40B4-BE49-F238E27FC236}">
                        <a16:creationId xmlns:a16="http://schemas.microsoft.com/office/drawing/2014/main" id="{94F0BE95-C18F-F3D8-C078-48E3BC6E7826}"/>
                      </a:ext>
                    </a:extLst>
                  </p:cNvPr>
                  <p:cNvSpPr txBox="1">
                    <a:spLocks noRot="1" noChangeAspect="1" noMove="1" noResize="1" noEditPoints="1" noAdjustHandles="1" noChangeArrowheads="1" noChangeShapeType="1" noTextEdit="1"/>
                  </p:cNvSpPr>
                  <p:nvPr/>
                </p:nvSpPr>
                <p:spPr>
                  <a:xfrm>
                    <a:off x="495632" y="1927697"/>
                    <a:ext cx="565704" cy="2616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8707857-D553-60D9-2A24-3A84B71516AA}"/>
                      </a:ext>
                    </a:extLst>
                  </p:cNvPr>
                  <p:cNvSpPr txBox="1"/>
                  <p:nvPr/>
                </p:nvSpPr>
                <p:spPr>
                  <a:xfrm>
                    <a:off x="1066397" y="4339491"/>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1</m:t>
                          </m:r>
                        </m:oMath>
                      </m:oMathPara>
                    </a14:m>
                    <a:endParaRPr lang="en-US" sz="1100" dirty="0"/>
                  </a:p>
                </p:txBody>
              </p:sp>
            </mc:Choice>
            <mc:Fallback xmlns="">
              <p:sp>
                <p:nvSpPr>
                  <p:cNvPr id="11" name="TextBox 10">
                    <a:extLst>
                      <a:ext uri="{FF2B5EF4-FFF2-40B4-BE49-F238E27FC236}">
                        <a16:creationId xmlns:a16="http://schemas.microsoft.com/office/drawing/2014/main" id="{38707857-D553-60D9-2A24-3A84B71516AA}"/>
                      </a:ext>
                    </a:extLst>
                  </p:cNvPr>
                  <p:cNvSpPr txBox="1">
                    <a:spLocks noRot="1" noChangeAspect="1" noMove="1" noResize="1" noEditPoints="1" noAdjustHandles="1" noChangeArrowheads="1" noChangeShapeType="1" noTextEdit="1"/>
                  </p:cNvSpPr>
                  <p:nvPr/>
                </p:nvSpPr>
                <p:spPr>
                  <a:xfrm>
                    <a:off x="1066397" y="4339491"/>
                    <a:ext cx="565704" cy="261610"/>
                  </a:xfrm>
                  <a:prstGeom prst="rect">
                    <a:avLst/>
                  </a:prstGeom>
                  <a:blipFill>
                    <a:blip r:embed="rId9"/>
                    <a:stretch>
                      <a:fillRect/>
                    </a:stretch>
                  </a:blipFill>
                </p:spPr>
                <p:txBody>
                  <a:bodyPr/>
                  <a:lstStyle/>
                  <a:p>
                    <a:r>
                      <a:rPr lang="en-US">
                        <a:noFill/>
                      </a:rPr>
                      <a:t> </a:t>
                    </a:r>
                  </a:p>
                </p:txBody>
              </p:sp>
            </mc:Fallback>
          </mc:AlternateContent>
        </p:grpSp>
      </p:grpSp>
      <p:grpSp>
        <p:nvGrpSpPr>
          <p:cNvPr id="47" name="Group 46">
            <a:extLst>
              <a:ext uri="{FF2B5EF4-FFF2-40B4-BE49-F238E27FC236}">
                <a16:creationId xmlns:a16="http://schemas.microsoft.com/office/drawing/2014/main" id="{1A6342B5-E527-2B03-F5A4-ED872252F446}"/>
              </a:ext>
            </a:extLst>
          </p:cNvPr>
          <p:cNvGrpSpPr/>
          <p:nvPr/>
        </p:nvGrpSpPr>
        <p:grpSpPr>
          <a:xfrm>
            <a:off x="488814" y="2043637"/>
            <a:ext cx="2097625" cy="2564620"/>
            <a:chOff x="488814" y="2043637"/>
            <a:chExt cx="2097625" cy="2564620"/>
          </a:xfrm>
        </p:grpSpPr>
        <p:cxnSp>
          <p:nvCxnSpPr>
            <p:cNvPr id="20" name="Straight Connector 19">
              <a:extLst>
                <a:ext uri="{FF2B5EF4-FFF2-40B4-BE49-F238E27FC236}">
                  <a16:creationId xmlns:a16="http://schemas.microsoft.com/office/drawing/2014/main" id="{7793800C-5506-9821-E890-DD1CDF62B668}"/>
                </a:ext>
              </a:extLst>
            </p:cNvPr>
            <p:cNvCxnSpPr>
              <a:cxnSpLocks/>
            </p:cNvCxnSpPr>
            <p:nvPr/>
          </p:nvCxnSpPr>
          <p:spPr>
            <a:xfrm flipV="1">
              <a:off x="1763268" y="2436283"/>
              <a:ext cx="0" cy="18698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21D914F-1F2A-52C3-F6CB-E360DCFA4EA0}"/>
                </a:ext>
              </a:extLst>
            </p:cNvPr>
            <p:cNvCxnSpPr>
              <a:cxnSpLocks/>
            </p:cNvCxnSpPr>
            <p:nvPr/>
          </p:nvCxnSpPr>
          <p:spPr>
            <a:xfrm flipH="1">
              <a:off x="851252" y="2443253"/>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3B7153-FC68-ECD7-7D72-BCE4ACF91F70}"/>
                    </a:ext>
                  </a:extLst>
                </p:cNvPr>
                <p:cNvSpPr txBox="1"/>
                <p:nvPr/>
              </p:nvSpPr>
              <p:spPr>
                <a:xfrm>
                  <a:off x="1590283" y="204363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(2,6)</m:t>
                        </m:r>
                      </m:oMath>
                    </m:oMathPara>
                  </a14:m>
                  <a:endParaRPr lang="en-US" dirty="0"/>
                </a:p>
              </p:txBody>
            </p:sp>
          </mc:Choice>
          <mc:Fallback xmlns="">
            <p:sp>
              <p:nvSpPr>
                <p:cNvPr id="25" name="TextBox 24">
                  <a:extLst>
                    <a:ext uri="{FF2B5EF4-FFF2-40B4-BE49-F238E27FC236}">
                      <a16:creationId xmlns:a16="http://schemas.microsoft.com/office/drawing/2014/main" id="{B43B7153-FC68-ECD7-7D72-BCE4ACF91F70}"/>
                    </a:ext>
                  </a:extLst>
                </p:cNvPr>
                <p:cNvSpPr txBox="1">
                  <a:spLocks noRot="1" noChangeAspect="1" noMove="1" noResize="1" noEditPoints="1" noAdjustHandles="1" noChangeArrowheads="1" noChangeShapeType="1" noTextEdit="1"/>
                </p:cNvSpPr>
                <p:nvPr/>
              </p:nvSpPr>
              <p:spPr>
                <a:xfrm>
                  <a:off x="1590283" y="2043637"/>
                  <a:ext cx="996156" cy="369332"/>
                </a:xfrm>
                <a:prstGeom prst="rect">
                  <a:avLst/>
                </a:prstGeom>
                <a:blipFill>
                  <a:blip r:embed="rId10"/>
                  <a:stretch>
                    <a:fillRect b="-14754"/>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4B078956-B349-3D86-727A-AA690E348F05}"/>
                </a:ext>
              </a:extLst>
            </p:cNvPr>
            <p:cNvSpPr/>
            <p:nvPr/>
          </p:nvSpPr>
          <p:spPr>
            <a:xfrm>
              <a:off x="1734480" y="2362184"/>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100DB5-158C-2E72-7C9A-614450561E23}"/>
                    </a:ext>
                  </a:extLst>
                </p:cNvPr>
                <p:cNvSpPr txBox="1"/>
                <p:nvPr/>
              </p:nvSpPr>
              <p:spPr>
                <a:xfrm>
                  <a:off x="488814" y="2286583"/>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6</m:t>
                        </m:r>
                      </m:oMath>
                    </m:oMathPara>
                  </a14:m>
                  <a:endParaRPr lang="en-US" sz="1100" dirty="0"/>
                </a:p>
              </p:txBody>
            </p:sp>
          </mc:Choice>
          <mc:Fallback xmlns="">
            <p:sp>
              <p:nvSpPr>
                <p:cNvPr id="8" name="TextBox 7">
                  <a:extLst>
                    <a:ext uri="{FF2B5EF4-FFF2-40B4-BE49-F238E27FC236}">
                      <a16:creationId xmlns:a16="http://schemas.microsoft.com/office/drawing/2014/main" id="{A3100DB5-158C-2E72-7C9A-614450561E23}"/>
                    </a:ext>
                  </a:extLst>
                </p:cNvPr>
                <p:cNvSpPr txBox="1">
                  <a:spLocks noRot="1" noChangeAspect="1" noMove="1" noResize="1" noEditPoints="1" noAdjustHandles="1" noChangeArrowheads="1" noChangeShapeType="1" noTextEdit="1"/>
                </p:cNvSpPr>
                <p:nvPr/>
              </p:nvSpPr>
              <p:spPr>
                <a:xfrm>
                  <a:off x="488814" y="2286583"/>
                  <a:ext cx="565704" cy="2616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56F56B-452C-EBB7-EEF7-607A073D90F8}"/>
                    </a:ext>
                  </a:extLst>
                </p:cNvPr>
                <p:cNvSpPr txBox="1"/>
                <p:nvPr/>
              </p:nvSpPr>
              <p:spPr>
                <a:xfrm>
                  <a:off x="1480416" y="434664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2</m:t>
                        </m:r>
                      </m:oMath>
                    </m:oMathPara>
                  </a14:m>
                  <a:endParaRPr lang="en-US" sz="1100" dirty="0"/>
                </a:p>
              </p:txBody>
            </p:sp>
          </mc:Choice>
          <mc:Fallback xmlns="">
            <p:sp>
              <p:nvSpPr>
                <p:cNvPr id="13" name="TextBox 12">
                  <a:extLst>
                    <a:ext uri="{FF2B5EF4-FFF2-40B4-BE49-F238E27FC236}">
                      <a16:creationId xmlns:a16="http://schemas.microsoft.com/office/drawing/2014/main" id="{8556F56B-452C-EBB7-EEF7-607A073D90F8}"/>
                    </a:ext>
                  </a:extLst>
                </p:cNvPr>
                <p:cNvSpPr txBox="1">
                  <a:spLocks noRot="1" noChangeAspect="1" noMove="1" noResize="1" noEditPoints="1" noAdjustHandles="1" noChangeArrowheads="1" noChangeShapeType="1" noTextEdit="1"/>
                </p:cNvSpPr>
                <p:nvPr/>
              </p:nvSpPr>
              <p:spPr>
                <a:xfrm>
                  <a:off x="1480416" y="4346647"/>
                  <a:ext cx="565704" cy="261610"/>
                </a:xfrm>
                <a:prstGeom prst="rect">
                  <a:avLst/>
                </a:prstGeom>
                <a:blipFill>
                  <a:blip r:embed="rId12"/>
                  <a:stretch>
                    <a:fillRect/>
                  </a:stretch>
                </a:blipFill>
              </p:spPr>
              <p:txBody>
                <a:bodyPr/>
                <a:lstStyle/>
                <a:p>
                  <a:r>
                    <a:rPr lang="en-US">
                      <a:noFill/>
                    </a:rPr>
                    <a:t> </a:t>
                  </a:r>
                </a:p>
              </p:txBody>
            </p:sp>
          </mc:Fallback>
        </mc:AlternateContent>
      </p:grpSp>
      <p:grpSp>
        <p:nvGrpSpPr>
          <p:cNvPr id="79" name="Group 78">
            <a:extLst>
              <a:ext uri="{FF2B5EF4-FFF2-40B4-BE49-F238E27FC236}">
                <a16:creationId xmlns:a16="http://schemas.microsoft.com/office/drawing/2014/main" id="{9E1358B3-B0D1-6F63-23B7-C8DB4BFAB2CB}"/>
              </a:ext>
            </a:extLst>
          </p:cNvPr>
          <p:cNvGrpSpPr/>
          <p:nvPr/>
        </p:nvGrpSpPr>
        <p:grpSpPr>
          <a:xfrm>
            <a:off x="488813" y="2344076"/>
            <a:ext cx="2892419" cy="2257441"/>
            <a:chOff x="488813" y="2344076"/>
            <a:chExt cx="2892419" cy="2257441"/>
          </a:xfrm>
        </p:grpSpPr>
        <p:grpSp>
          <p:nvGrpSpPr>
            <p:cNvPr id="48" name="Group 47">
              <a:extLst>
                <a:ext uri="{FF2B5EF4-FFF2-40B4-BE49-F238E27FC236}">
                  <a16:creationId xmlns:a16="http://schemas.microsoft.com/office/drawing/2014/main" id="{04ABE345-B1A3-2FC4-8E18-B91DF9AA7373}"/>
                </a:ext>
              </a:extLst>
            </p:cNvPr>
            <p:cNvGrpSpPr/>
            <p:nvPr/>
          </p:nvGrpSpPr>
          <p:grpSpPr>
            <a:xfrm>
              <a:off x="488813" y="2344076"/>
              <a:ext cx="2458848" cy="2257441"/>
              <a:chOff x="488813" y="2344076"/>
              <a:chExt cx="2458848" cy="2257441"/>
            </a:xfrm>
          </p:grpSpPr>
          <p:cxnSp>
            <p:nvCxnSpPr>
              <p:cNvPr id="18" name="Straight Connector 17">
                <a:extLst>
                  <a:ext uri="{FF2B5EF4-FFF2-40B4-BE49-F238E27FC236}">
                    <a16:creationId xmlns:a16="http://schemas.microsoft.com/office/drawing/2014/main" id="{AE4F6E39-FB22-DEC3-078E-EB864004DFE3}"/>
                  </a:ext>
                </a:extLst>
              </p:cNvPr>
              <p:cNvCxnSpPr>
                <a:cxnSpLocks/>
              </p:cNvCxnSpPr>
              <p:nvPr/>
            </p:nvCxnSpPr>
            <p:spPr>
              <a:xfrm flipH="1">
                <a:off x="836132" y="2688117"/>
                <a:ext cx="131365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BD1AEB6-9251-B467-5557-EE271E4B3245}"/>
                  </a:ext>
                </a:extLst>
              </p:cNvPr>
              <p:cNvCxnSpPr>
                <a:cxnSpLocks/>
              </p:cNvCxnSpPr>
              <p:nvPr/>
            </p:nvCxnSpPr>
            <p:spPr>
              <a:xfrm flipV="1">
                <a:off x="2184682" y="2691243"/>
                <a:ext cx="0" cy="161491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332AB854-EFDB-A0AB-9FD0-414AAEEDD367}"/>
                  </a:ext>
                </a:extLst>
              </p:cNvPr>
              <p:cNvSpPr/>
              <p:nvPr/>
            </p:nvSpPr>
            <p:spPr>
              <a:xfrm>
                <a:off x="2104632" y="264050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B0CFD80-7F91-7B3C-CD55-5787E223A1EB}"/>
                      </a:ext>
                    </a:extLst>
                  </p:cNvPr>
                  <p:cNvSpPr txBox="1"/>
                  <p:nvPr/>
                </p:nvSpPr>
                <p:spPr>
                  <a:xfrm>
                    <a:off x="1951505" y="234407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(3,4)</m:t>
                          </m:r>
                        </m:oMath>
                      </m:oMathPara>
                    </a14:m>
                    <a:endParaRPr lang="en-US" dirty="0"/>
                  </a:p>
                </p:txBody>
              </p:sp>
            </mc:Choice>
            <mc:Fallback xmlns="">
              <p:sp>
                <p:nvSpPr>
                  <p:cNvPr id="36" name="TextBox 35">
                    <a:extLst>
                      <a:ext uri="{FF2B5EF4-FFF2-40B4-BE49-F238E27FC236}">
                        <a16:creationId xmlns:a16="http://schemas.microsoft.com/office/drawing/2014/main" id="{2B0CFD80-7F91-7B3C-CD55-5787E223A1EB}"/>
                      </a:ext>
                    </a:extLst>
                  </p:cNvPr>
                  <p:cNvSpPr txBox="1">
                    <a:spLocks noRot="1" noChangeAspect="1" noMove="1" noResize="1" noEditPoints="1" noAdjustHandles="1" noChangeArrowheads="1" noChangeShapeType="1" noTextEdit="1"/>
                  </p:cNvSpPr>
                  <p:nvPr/>
                </p:nvSpPr>
                <p:spPr>
                  <a:xfrm>
                    <a:off x="1951505" y="2344076"/>
                    <a:ext cx="996156" cy="369332"/>
                  </a:xfrm>
                  <a:prstGeom prst="rect">
                    <a:avLst/>
                  </a:prstGeom>
                  <a:blipFill>
                    <a:blip r:embed="rId13"/>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E8EE39-6728-547F-ABAF-8E0945918FF5}"/>
                      </a:ext>
                    </a:extLst>
                  </p:cNvPr>
                  <p:cNvSpPr txBox="1"/>
                  <p:nvPr/>
                </p:nvSpPr>
                <p:spPr>
                  <a:xfrm>
                    <a:off x="488813" y="2540153"/>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4</m:t>
                          </m:r>
                        </m:oMath>
                      </m:oMathPara>
                    </a14:m>
                    <a:endParaRPr lang="en-US" sz="1100" dirty="0"/>
                  </a:p>
                </p:txBody>
              </p:sp>
            </mc:Choice>
            <mc:Fallback xmlns="">
              <p:sp>
                <p:nvSpPr>
                  <p:cNvPr id="9" name="TextBox 8">
                    <a:extLst>
                      <a:ext uri="{FF2B5EF4-FFF2-40B4-BE49-F238E27FC236}">
                        <a16:creationId xmlns:a16="http://schemas.microsoft.com/office/drawing/2014/main" id="{29E8EE39-6728-547F-ABAF-8E0945918FF5}"/>
                      </a:ext>
                    </a:extLst>
                  </p:cNvPr>
                  <p:cNvSpPr txBox="1">
                    <a:spLocks noRot="1" noChangeAspect="1" noMove="1" noResize="1" noEditPoints="1" noAdjustHandles="1" noChangeArrowheads="1" noChangeShapeType="1" noTextEdit="1"/>
                  </p:cNvSpPr>
                  <p:nvPr/>
                </p:nvSpPr>
                <p:spPr>
                  <a:xfrm>
                    <a:off x="488813" y="2540153"/>
                    <a:ext cx="565704" cy="2616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1FD85FA-7E63-5C4F-F5A9-2E88F383F16C}"/>
                      </a:ext>
                    </a:extLst>
                  </p:cNvPr>
                  <p:cNvSpPr txBox="1"/>
                  <p:nvPr/>
                </p:nvSpPr>
                <p:spPr>
                  <a:xfrm>
                    <a:off x="1912241" y="433990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3</m:t>
                          </m:r>
                        </m:oMath>
                      </m:oMathPara>
                    </a14:m>
                    <a:endParaRPr lang="en-US" sz="1100" dirty="0"/>
                  </a:p>
                </p:txBody>
              </p:sp>
            </mc:Choice>
            <mc:Fallback xmlns="">
              <p:sp>
                <p:nvSpPr>
                  <p:cNvPr id="14" name="TextBox 13">
                    <a:extLst>
                      <a:ext uri="{FF2B5EF4-FFF2-40B4-BE49-F238E27FC236}">
                        <a16:creationId xmlns:a16="http://schemas.microsoft.com/office/drawing/2014/main" id="{91FD85FA-7E63-5C4F-F5A9-2E88F383F16C}"/>
                      </a:ext>
                    </a:extLst>
                  </p:cNvPr>
                  <p:cNvSpPr txBox="1">
                    <a:spLocks noRot="1" noChangeAspect="1" noMove="1" noResize="1" noEditPoints="1" noAdjustHandles="1" noChangeArrowheads="1" noChangeShapeType="1" noTextEdit="1"/>
                  </p:cNvSpPr>
                  <p:nvPr/>
                </p:nvSpPr>
                <p:spPr>
                  <a:xfrm>
                    <a:off x="1912241" y="4339907"/>
                    <a:ext cx="565704" cy="261610"/>
                  </a:xfrm>
                  <a:prstGeom prst="rect">
                    <a:avLst/>
                  </a:prstGeom>
                  <a:blipFill>
                    <a:blip r:embed="rId15"/>
                    <a:stretch>
                      <a:fillRect/>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9F8AED7F-084A-6E83-A104-DBD5230F65AD}"/>
                </a:ext>
              </a:extLst>
            </p:cNvPr>
            <p:cNvGrpSpPr/>
            <p:nvPr/>
          </p:nvGrpSpPr>
          <p:grpSpPr>
            <a:xfrm>
              <a:off x="883706" y="2655283"/>
              <a:ext cx="2497526" cy="1946234"/>
              <a:chOff x="883706" y="2655283"/>
              <a:chExt cx="2497526" cy="1946234"/>
            </a:xfrm>
          </p:grpSpPr>
          <p:cxnSp>
            <p:nvCxnSpPr>
              <p:cNvPr id="24" name="Straight Connector 23">
                <a:extLst>
                  <a:ext uri="{FF2B5EF4-FFF2-40B4-BE49-F238E27FC236}">
                    <a16:creationId xmlns:a16="http://schemas.microsoft.com/office/drawing/2014/main" id="{E21FF7E3-6D6A-987D-1F34-D8152EB6B74F}"/>
                  </a:ext>
                </a:extLst>
              </p:cNvPr>
              <p:cNvCxnSpPr>
                <a:cxnSpLocks/>
              </p:cNvCxnSpPr>
              <p:nvPr/>
            </p:nvCxnSpPr>
            <p:spPr>
              <a:xfrm flipV="1">
                <a:off x="2568071" y="3005076"/>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7B6755-C5EE-15C4-57D2-484783E98DE8}"/>
                      </a:ext>
                    </a:extLst>
                  </p:cNvPr>
                  <p:cNvSpPr txBox="1"/>
                  <p:nvPr/>
                </p:nvSpPr>
                <p:spPr>
                  <a:xfrm>
                    <a:off x="2385076" y="265528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26" name="TextBox 25">
                    <a:extLst>
                      <a:ext uri="{FF2B5EF4-FFF2-40B4-BE49-F238E27FC236}">
                        <a16:creationId xmlns:a16="http://schemas.microsoft.com/office/drawing/2014/main" id="{557B6755-C5EE-15C4-57D2-484783E98DE8}"/>
                      </a:ext>
                    </a:extLst>
                  </p:cNvPr>
                  <p:cNvSpPr txBox="1">
                    <a:spLocks noRot="1" noChangeAspect="1" noMove="1" noResize="1" noEditPoints="1" noAdjustHandles="1" noChangeArrowheads="1" noChangeShapeType="1" noTextEdit="1"/>
                  </p:cNvSpPr>
                  <p:nvPr/>
                </p:nvSpPr>
                <p:spPr>
                  <a:xfrm>
                    <a:off x="2385076" y="2655283"/>
                    <a:ext cx="996156" cy="369332"/>
                  </a:xfrm>
                  <a:prstGeom prst="rect">
                    <a:avLst/>
                  </a:prstGeom>
                  <a:blipFill>
                    <a:blip r:embed="rId16"/>
                    <a:stretch>
                      <a:fillRect b="-1500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F6DFDDA5-D420-83BA-0365-6ECD73C391BE}"/>
                  </a:ext>
                </a:extLst>
              </p:cNvPr>
              <p:cNvCxnSpPr>
                <a:cxnSpLocks/>
              </p:cNvCxnSpPr>
              <p:nvPr/>
            </p:nvCxnSpPr>
            <p:spPr>
              <a:xfrm flipH="1">
                <a:off x="883706" y="3023315"/>
                <a:ext cx="1684733"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0E2ABC44-4D4C-AC29-6064-53F9F0CF2F4C}"/>
                  </a:ext>
                </a:extLst>
              </p:cNvPr>
              <p:cNvSpPr/>
              <p:nvPr/>
            </p:nvSpPr>
            <p:spPr>
              <a:xfrm>
                <a:off x="2512801" y="297949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CFB1238-CEB3-2011-EF76-93F62A43C2AC}"/>
                      </a:ext>
                    </a:extLst>
                  </p:cNvPr>
                  <p:cNvSpPr txBox="1"/>
                  <p:nvPr/>
                </p:nvSpPr>
                <p:spPr>
                  <a:xfrm>
                    <a:off x="2259909" y="433990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4</m:t>
                          </m:r>
                        </m:oMath>
                      </m:oMathPara>
                    </a14:m>
                    <a:endParaRPr lang="en-US" sz="1100" dirty="0"/>
                  </a:p>
                </p:txBody>
              </p:sp>
            </mc:Choice>
            <mc:Fallback xmlns="">
              <p:sp>
                <p:nvSpPr>
                  <p:cNvPr id="15" name="TextBox 14">
                    <a:extLst>
                      <a:ext uri="{FF2B5EF4-FFF2-40B4-BE49-F238E27FC236}">
                        <a16:creationId xmlns:a16="http://schemas.microsoft.com/office/drawing/2014/main" id="{FCFB1238-CEB3-2011-EF76-93F62A43C2AC}"/>
                      </a:ext>
                    </a:extLst>
                  </p:cNvPr>
                  <p:cNvSpPr txBox="1">
                    <a:spLocks noRot="1" noChangeAspect="1" noMove="1" noResize="1" noEditPoints="1" noAdjustHandles="1" noChangeArrowheads="1" noChangeShapeType="1" noTextEdit="1"/>
                  </p:cNvSpPr>
                  <p:nvPr/>
                </p:nvSpPr>
                <p:spPr>
                  <a:xfrm>
                    <a:off x="2259909" y="4339907"/>
                    <a:ext cx="565704" cy="261610"/>
                  </a:xfrm>
                  <a:prstGeom prst="rect">
                    <a:avLst/>
                  </a:prstGeom>
                  <a:blipFill>
                    <a:blip r:embed="rId14"/>
                    <a:stretch>
                      <a:fillRect/>
                    </a:stretch>
                  </a:blipFill>
                </p:spPr>
                <p:txBody>
                  <a:bodyPr/>
                  <a:lstStyle/>
                  <a:p>
                    <a:r>
                      <a:rPr lang="en-US">
                        <a:noFill/>
                      </a:rPr>
                      <a:t> </a:t>
                    </a:r>
                  </a:p>
                </p:txBody>
              </p:sp>
            </mc:Fallback>
          </mc:AlternateContent>
        </p:grpSp>
      </p:grpSp>
      <p:grpSp>
        <p:nvGrpSpPr>
          <p:cNvPr id="65" name="Group 64">
            <a:extLst>
              <a:ext uri="{FF2B5EF4-FFF2-40B4-BE49-F238E27FC236}">
                <a16:creationId xmlns:a16="http://schemas.microsoft.com/office/drawing/2014/main" id="{F46E0B84-0512-C733-7C56-D01EB0BD4ABA}"/>
              </a:ext>
            </a:extLst>
          </p:cNvPr>
          <p:cNvGrpSpPr/>
          <p:nvPr/>
        </p:nvGrpSpPr>
        <p:grpSpPr>
          <a:xfrm>
            <a:off x="488813" y="2879705"/>
            <a:ext cx="1999517" cy="261610"/>
            <a:chOff x="488813" y="2879705"/>
            <a:chExt cx="1999517" cy="26161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3DE4A2-A791-A6B9-AEF8-66F25A9A8B29}"/>
                    </a:ext>
                  </a:extLst>
                </p:cNvPr>
                <p:cNvSpPr txBox="1"/>
                <p:nvPr/>
              </p:nvSpPr>
              <p:spPr>
                <a:xfrm>
                  <a:off x="488813" y="2879705"/>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2</m:t>
                        </m:r>
                      </m:oMath>
                    </m:oMathPara>
                  </a14:m>
                  <a:endParaRPr lang="en-US" sz="1100" dirty="0"/>
                </a:p>
              </p:txBody>
            </p:sp>
          </mc:Choice>
          <mc:Fallback xmlns="">
            <p:sp>
              <p:nvSpPr>
                <p:cNvPr id="10" name="TextBox 9">
                  <a:extLst>
                    <a:ext uri="{FF2B5EF4-FFF2-40B4-BE49-F238E27FC236}">
                      <a16:creationId xmlns:a16="http://schemas.microsoft.com/office/drawing/2014/main" id="{BE3DE4A2-A791-A6B9-AEF8-66F25A9A8B29}"/>
                    </a:ext>
                  </a:extLst>
                </p:cNvPr>
                <p:cNvSpPr txBox="1">
                  <a:spLocks noRot="1" noChangeAspect="1" noMove="1" noResize="1" noEditPoints="1" noAdjustHandles="1" noChangeArrowheads="1" noChangeShapeType="1" noTextEdit="1"/>
                </p:cNvSpPr>
                <p:nvPr/>
              </p:nvSpPr>
              <p:spPr>
                <a:xfrm>
                  <a:off x="488813" y="2879705"/>
                  <a:ext cx="565704" cy="261610"/>
                </a:xfrm>
                <a:prstGeom prst="rect">
                  <a:avLst/>
                </a:prstGeom>
                <a:blipFill>
                  <a:blip r:embed="rId12"/>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26A0C02-28D0-4D47-3795-2C6A707E463D}"/>
                </a:ext>
              </a:extLst>
            </p:cNvPr>
            <p:cNvCxnSpPr>
              <a:cxnSpLocks/>
            </p:cNvCxnSpPr>
            <p:nvPr/>
          </p:nvCxnSpPr>
          <p:spPr>
            <a:xfrm>
              <a:off x="883706" y="3022015"/>
              <a:ext cx="1604624"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5395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6" grpId="0" animBg="1"/>
      <p:bldP spid="17"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Surplus: Intuition</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179303" y="741261"/>
            <a:ext cx="4772508"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Consumer Surplus (CS): </a:t>
            </a:r>
            <a:r>
              <a:rPr lang="en-US" sz="1600" dirty="0">
                <a:latin typeface="+mn-lt"/>
                <a:cs typeface="Times New Roman" panose="02020603050405020304" pitchFamily="18" charset="0"/>
              </a:rPr>
              <a:t>the difference between a buyer’s willingness to pay and the price he pays for a good.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Consumer Surplus of buying 4 bananas is given by the sum of the marginal benefits obtained for buy each additional banana at price below the willingness to pay. In our example: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CS = </a:t>
            </a:r>
            <a:r>
              <a:rPr lang="en-US" sz="1600" dirty="0">
                <a:latin typeface="+mn-lt"/>
                <a:cs typeface="Times New Roman" panose="02020603050405020304" pitchFamily="18" charset="0"/>
              </a:rPr>
              <a:t>(8-2) + (6-2) + (4-2) + (2-2) = 12</a:t>
            </a:r>
            <a:endParaRPr lang="en-US" sz="1600" b="1" dirty="0">
              <a:latin typeface="+mn-lt"/>
              <a:cs typeface="Times New Roman" panose="02020603050405020304" pitchFamily="18" charset="0"/>
            </a:endParaRPr>
          </a:p>
        </p:txBody>
      </p:sp>
      <p:grpSp>
        <p:nvGrpSpPr>
          <p:cNvPr id="93" name="Group 92">
            <a:extLst>
              <a:ext uri="{FF2B5EF4-FFF2-40B4-BE49-F238E27FC236}">
                <a16:creationId xmlns:a16="http://schemas.microsoft.com/office/drawing/2014/main" id="{7460AFC0-C343-11E3-B1BE-221D562BEF09}"/>
              </a:ext>
            </a:extLst>
          </p:cNvPr>
          <p:cNvGrpSpPr/>
          <p:nvPr/>
        </p:nvGrpSpPr>
        <p:grpSpPr>
          <a:xfrm>
            <a:off x="207494" y="622906"/>
            <a:ext cx="6219335" cy="3985351"/>
            <a:chOff x="207494" y="622906"/>
            <a:chExt cx="6219335" cy="3985351"/>
          </a:xfrm>
        </p:grpSpPr>
        <p:grpSp>
          <p:nvGrpSpPr>
            <p:cNvPr id="54" name="Group 53">
              <a:extLst>
                <a:ext uri="{FF2B5EF4-FFF2-40B4-BE49-F238E27FC236}">
                  <a16:creationId xmlns:a16="http://schemas.microsoft.com/office/drawing/2014/main" id="{D0A6E525-3758-D366-94A2-2CC0018F45C7}"/>
                </a:ext>
              </a:extLst>
            </p:cNvPr>
            <p:cNvGrpSpPr/>
            <p:nvPr/>
          </p:nvGrpSpPr>
          <p:grpSpPr>
            <a:xfrm>
              <a:off x="207494" y="622906"/>
              <a:ext cx="6219335" cy="3867913"/>
              <a:chOff x="207494" y="622906"/>
              <a:chExt cx="6219335" cy="3867913"/>
            </a:xfrm>
          </p:grpSpPr>
          <p:sp>
            <p:nvSpPr>
              <p:cNvPr id="35" name="Rectangle 34">
                <a:extLst>
                  <a:ext uri="{FF2B5EF4-FFF2-40B4-BE49-F238E27FC236}">
                    <a16:creationId xmlns:a16="http://schemas.microsoft.com/office/drawing/2014/main" id="{90C977F6-1511-4141-0D37-17E0DC3F9C01}"/>
                  </a:ext>
                </a:extLst>
              </p:cNvPr>
              <p:cNvSpPr/>
              <p:nvPr/>
            </p:nvSpPr>
            <p:spPr>
              <a:xfrm>
                <a:off x="881438" y="2059802"/>
                <a:ext cx="447943" cy="962213"/>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16DF515-B4E2-F32F-724B-1CCEDEFB0059}"/>
                  </a:ext>
                </a:extLst>
              </p:cNvPr>
              <p:cNvSpPr/>
              <p:nvPr/>
            </p:nvSpPr>
            <p:spPr>
              <a:xfrm>
                <a:off x="1349249" y="2443253"/>
                <a:ext cx="398236" cy="581362"/>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FC0F6157-82BF-BCCD-CD80-3321C102809D}"/>
                  </a:ext>
                </a:extLst>
              </p:cNvPr>
              <p:cNvCxnSpPr>
                <a:cxnSpLocks/>
              </p:cNvCxnSpPr>
              <p:nvPr/>
            </p:nvCxnSpPr>
            <p:spPr>
              <a:xfrm flipH="1">
                <a:off x="836132" y="2688117"/>
                <a:ext cx="131365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D20DADD-A124-3FBA-B875-81E192BAAFA4}"/>
                  </a:ext>
                </a:extLst>
              </p:cNvPr>
              <p:cNvCxnSpPr>
                <a:cxnSpLocks/>
              </p:cNvCxnSpPr>
              <p:nvPr/>
            </p:nvCxnSpPr>
            <p:spPr>
              <a:xfrm flipV="1">
                <a:off x="2184682" y="2691243"/>
                <a:ext cx="0" cy="161491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2E478E4-8404-4EAD-AC3F-764701DC4278}"/>
                  </a:ext>
                </a:extLst>
              </p:cNvPr>
              <p:cNvCxnSpPr>
                <a:cxnSpLocks/>
              </p:cNvCxnSpPr>
              <p:nvPr/>
            </p:nvCxnSpPr>
            <p:spPr>
              <a:xfrm flipV="1">
                <a:off x="1763268" y="2436283"/>
                <a:ext cx="0" cy="18698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4CB9EB7-C62A-B55A-BBA3-668BFF03F6F8}"/>
                  </a:ext>
                </a:extLst>
              </p:cNvPr>
              <p:cNvCxnSpPr>
                <a:cxnSpLocks/>
              </p:cNvCxnSpPr>
              <p:nvPr/>
            </p:nvCxnSpPr>
            <p:spPr>
              <a:xfrm flipH="1">
                <a:off x="851252" y="2443253"/>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2"/>
                    <a:stretch>
                      <a:fillRect b="-1147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475"/>
                      </a:stretch>
                    </a:blipFill>
                  </p:spPr>
                  <p:txBody>
                    <a:bodyPr/>
                    <a:lstStyle/>
                    <a:p>
                      <a:r>
                        <a:rPr lang="en-US">
                          <a:noFill/>
                        </a:rPr>
                        <a:t> </a:t>
                      </a:r>
                    </a:p>
                  </p:txBody>
                </p:sp>
              </mc:Fallback>
            </mc:AlternateContent>
          </p:grpSp>
          <p:cxnSp>
            <p:nvCxnSpPr>
              <p:cNvPr id="21" name="Straight Connector 20">
                <a:extLst>
                  <a:ext uri="{FF2B5EF4-FFF2-40B4-BE49-F238E27FC236}">
                    <a16:creationId xmlns:a16="http://schemas.microsoft.com/office/drawing/2014/main" id="{B0924EEF-48A0-B174-7BDC-EA2DD277630C}"/>
                  </a:ext>
                </a:extLst>
              </p:cNvPr>
              <p:cNvCxnSpPr>
                <a:cxnSpLocks/>
              </p:cNvCxnSpPr>
              <p:nvPr/>
            </p:nvCxnSpPr>
            <p:spPr>
              <a:xfrm flipV="1">
                <a:off x="2568071" y="3005076"/>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A8ED4A-3878-64C4-3767-49C84BE0D1B4}"/>
                      </a:ext>
                    </a:extLst>
                  </p:cNvPr>
                  <p:cNvSpPr txBox="1"/>
                  <p:nvPr/>
                </p:nvSpPr>
                <p:spPr>
                  <a:xfrm>
                    <a:off x="1590283" y="204363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(2,6)</m:t>
                          </m:r>
                        </m:oMath>
                      </m:oMathPara>
                    </a14:m>
                    <a:endParaRPr lang="en-US" dirty="0"/>
                  </a:p>
                </p:txBody>
              </p:sp>
            </mc:Choice>
            <mc:Fallback xmlns="">
              <p:sp>
                <p:nvSpPr>
                  <p:cNvPr id="13" name="TextBox 12">
                    <a:extLst>
                      <a:ext uri="{FF2B5EF4-FFF2-40B4-BE49-F238E27FC236}">
                        <a16:creationId xmlns:a16="http://schemas.microsoft.com/office/drawing/2014/main" id="{82A8ED4A-3878-64C4-3767-49C84BE0D1B4}"/>
                      </a:ext>
                    </a:extLst>
                  </p:cNvPr>
                  <p:cNvSpPr txBox="1">
                    <a:spLocks noRot="1" noChangeAspect="1" noMove="1" noResize="1" noEditPoints="1" noAdjustHandles="1" noChangeArrowheads="1" noChangeShapeType="1" noTextEdit="1"/>
                  </p:cNvSpPr>
                  <p:nvPr/>
                </p:nvSpPr>
                <p:spPr>
                  <a:xfrm>
                    <a:off x="1590283" y="2043637"/>
                    <a:ext cx="996156" cy="369332"/>
                  </a:xfrm>
                  <a:prstGeom prst="rect">
                    <a:avLst/>
                  </a:prstGeom>
                  <a:blipFill>
                    <a:blip r:embed="rId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B2DEB9-866A-7134-3B3A-4E0E596C8CE5}"/>
                      </a:ext>
                    </a:extLst>
                  </p:cNvPr>
                  <p:cNvSpPr txBox="1"/>
                  <p:nvPr/>
                </p:nvSpPr>
                <p:spPr>
                  <a:xfrm>
                    <a:off x="2385076" y="265528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17" name="TextBox 16">
                    <a:extLst>
                      <a:ext uri="{FF2B5EF4-FFF2-40B4-BE49-F238E27FC236}">
                        <a16:creationId xmlns:a16="http://schemas.microsoft.com/office/drawing/2014/main" id="{25B2DEB9-866A-7134-3B3A-4E0E596C8CE5}"/>
                      </a:ext>
                    </a:extLst>
                  </p:cNvPr>
                  <p:cNvSpPr txBox="1">
                    <a:spLocks noRot="1" noChangeAspect="1" noMove="1" noResize="1" noEditPoints="1" noAdjustHandles="1" noChangeArrowheads="1" noChangeShapeType="1" noTextEdit="1"/>
                  </p:cNvSpPr>
                  <p:nvPr/>
                </p:nvSpPr>
                <p:spPr>
                  <a:xfrm>
                    <a:off x="2385076" y="2655283"/>
                    <a:ext cx="996156" cy="369332"/>
                  </a:xfrm>
                  <a:prstGeom prst="rect">
                    <a:avLst/>
                  </a:prstGeom>
                  <a:blipFill>
                    <a:blip r:embed="rId8"/>
                    <a:stretch>
                      <a:fillRect b="-1500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4663D212-17A4-9541-1F39-449BE83B3433}"/>
                  </a:ext>
                </a:extLst>
              </p:cNvPr>
              <p:cNvCxnSpPr>
                <a:cxnSpLocks/>
              </p:cNvCxnSpPr>
              <p:nvPr/>
            </p:nvCxnSpPr>
            <p:spPr>
              <a:xfrm flipV="1">
                <a:off x="1341855" y="1992557"/>
                <a:ext cx="0" cy="23378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7CE3058-F58C-5CEA-309B-7D1678999C9F}"/>
                  </a:ext>
                </a:extLst>
              </p:cNvPr>
              <p:cNvCxnSpPr>
                <a:cxnSpLocks/>
              </p:cNvCxnSpPr>
              <p:nvPr/>
            </p:nvCxnSpPr>
            <p:spPr>
              <a:xfrm flipH="1">
                <a:off x="863634" y="205980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6CA1796-EB46-E8E7-0D1D-7719AE60B85A}"/>
                      </a:ext>
                    </a:extLst>
                  </p:cNvPr>
                  <p:cNvSpPr txBox="1"/>
                  <p:nvPr/>
                </p:nvSpPr>
                <p:spPr>
                  <a:xfrm>
                    <a:off x="1181131" y="170069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(1,8)</m:t>
                          </m:r>
                        </m:oMath>
                      </m:oMathPara>
                    </a14:m>
                    <a:endParaRPr lang="en-US" dirty="0"/>
                  </a:p>
                </p:txBody>
              </p:sp>
            </mc:Choice>
            <mc:Fallback xmlns="">
              <p:sp>
                <p:nvSpPr>
                  <p:cNvPr id="29" name="TextBox 28">
                    <a:extLst>
                      <a:ext uri="{FF2B5EF4-FFF2-40B4-BE49-F238E27FC236}">
                        <a16:creationId xmlns:a16="http://schemas.microsoft.com/office/drawing/2014/main" id="{B6CA1796-EB46-E8E7-0D1D-7719AE60B85A}"/>
                      </a:ext>
                    </a:extLst>
                  </p:cNvPr>
                  <p:cNvSpPr txBox="1">
                    <a:spLocks noRot="1" noChangeAspect="1" noMove="1" noResize="1" noEditPoints="1" noAdjustHandles="1" noChangeArrowheads="1" noChangeShapeType="1" noTextEdit="1"/>
                  </p:cNvSpPr>
                  <p:nvPr/>
                </p:nvSpPr>
                <p:spPr>
                  <a:xfrm>
                    <a:off x="1181131" y="1700695"/>
                    <a:ext cx="996156" cy="369332"/>
                  </a:xfrm>
                  <a:prstGeom prst="rect">
                    <a:avLst/>
                  </a:prstGeom>
                  <a:blipFill>
                    <a:blip r:embed="rId9"/>
                    <a:stretch>
                      <a:fillRect b="-1311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90D53577-C1AD-B42F-81F0-78215B71D4C4}"/>
                  </a:ext>
                </a:extLst>
              </p:cNvPr>
              <p:cNvSpPr/>
              <p:nvPr/>
            </p:nvSpPr>
            <p:spPr>
              <a:xfrm>
                <a:off x="1285723" y="198327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8CD756-B0F1-29AB-0195-A995FC9A5A8F}"/>
                  </a:ext>
                </a:extLst>
              </p:cNvPr>
              <p:cNvSpPr/>
              <p:nvPr/>
            </p:nvSpPr>
            <p:spPr>
              <a:xfrm>
                <a:off x="1763268" y="2705978"/>
                <a:ext cx="414019" cy="294323"/>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83706" y="3023315"/>
                <a:ext cx="1684733"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9DD2FD30-248E-9852-5D4C-6AB8322421CB}"/>
                  </a:ext>
                </a:extLst>
              </p:cNvPr>
              <p:cNvSpPr/>
              <p:nvPr/>
            </p:nvSpPr>
            <p:spPr>
              <a:xfrm>
                <a:off x="2512801" y="297949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6066A6E-4A0F-847B-B691-AA86ECFCADD3}"/>
                  </a:ext>
                </a:extLst>
              </p:cNvPr>
              <p:cNvSpPr/>
              <p:nvPr/>
            </p:nvSpPr>
            <p:spPr>
              <a:xfrm>
                <a:off x="1734480" y="2362184"/>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C547500-5662-A95E-960F-8E77FBE0739E}"/>
                  </a:ext>
                </a:extLst>
              </p:cNvPr>
              <p:cNvSpPr/>
              <p:nvPr/>
            </p:nvSpPr>
            <p:spPr>
              <a:xfrm>
                <a:off x="2104632" y="264050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0062FFC-A274-321A-E6D4-02F0E72B0E22}"/>
                      </a:ext>
                    </a:extLst>
                  </p:cNvPr>
                  <p:cNvSpPr txBox="1"/>
                  <p:nvPr/>
                </p:nvSpPr>
                <p:spPr>
                  <a:xfrm>
                    <a:off x="1951505" y="234407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(3,4)</m:t>
                          </m:r>
                        </m:oMath>
                      </m:oMathPara>
                    </a14:m>
                    <a:endParaRPr lang="en-US" dirty="0"/>
                  </a:p>
                </p:txBody>
              </p:sp>
            </mc:Choice>
            <mc:Fallback xmlns="">
              <p:sp>
                <p:nvSpPr>
                  <p:cNvPr id="50" name="TextBox 49">
                    <a:extLst>
                      <a:ext uri="{FF2B5EF4-FFF2-40B4-BE49-F238E27FC236}">
                        <a16:creationId xmlns:a16="http://schemas.microsoft.com/office/drawing/2014/main" id="{50062FFC-A274-321A-E6D4-02F0E72B0E22}"/>
                      </a:ext>
                    </a:extLst>
                  </p:cNvPr>
                  <p:cNvSpPr txBox="1">
                    <a:spLocks noRot="1" noChangeAspect="1" noMove="1" noResize="1" noEditPoints="1" noAdjustHandles="1" noChangeArrowheads="1" noChangeShapeType="1" noTextEdit="1"/>
                  </p:cNvSpPr>
                  <p:nvPr/>
                </p:nvSpPr>
                <p:spPr>
                  <a:xfrm>
                    <a:off x="1951505" y="2344076"/>
                    <a:ext cx="996156" cy="369332"/>
                  </a:xfrm>
                  <a:prstGeom prst="rect">
                    <a:avLst/>
                  </a:prstGeom>
                  <a:blipFill>
                    <a:blip r:embed="rId10"/>
                    <a:stretch>
                      <a:fillRect b="-1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904FE1F-5EE3-6F0D-CD24-BB631D0A8500}"/>
                    </a:ext>
                  </a:extLst>
                </p:cNvPr>
                <p:cNvSpPr txBox="1"/>
                <p:nvPr/>
              </p:nvSpPr>
              <p:spPr>
                <a:xfrm>
                  <a:off x="495632" y="192769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8</m:t>
                        </m:r>
                      </m:oMath>
                    </m:oMathPara>
                  </a14:m>
                  <a:endParaRPr lang="en-US" sz="1100" dirty="0"/>
                </a:p>
              </p:txBody>
            </p:sp>
          </mc:Choice>
          <mc:Fallback xmlns="">
            <p:sp>
              <p:nvSpPr>
                <p:cNvPr id="55" name="TextBox 54">
                  <a:extLst>
                    <a:ext uri="{FF2B5EF4-FFF2-40B4-BE49-F238E27FC236}">
                      <a16:creationId xmlns:a16="http://schemas.microsoft.com/office/drawing/2014/main" id="{4904FE1F-5EE3-6F0D-CD24-BB631D0A8500}"/>
                    </a:ext>
                  </a:extLst>
                </p:cNvPr>
                <p:cNvSpPr txBox="1">
                  <a:spLocks noRot="1" noChangeAspect="1" noMove="1" noResize="1" noEditPoints="1" noAdjustHandles="1" noChangeArrowheads="1" noChangeShapeType="1" noTextEdit="1"/>
                </p:cNvSpPr>
                <p:nvPr/>
              </p:nvSpPr>
              <p:spPr>
                <a:xfrm>
                  <a:off x="495632" y="1927697"/>
                  <a:ext cx="565704" cy="2616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561DA18-DB75-DF6B-DE15-804C2C09978A}"/>
                    </a:ext>
                  </a:extLst>
                </p:cNvPr>
                <p:cNvSpPr txBox="1"/>
                <p:nvPr/>
              </p:nvSpPr>
              <p:spPr>
                <a:xfrm>
                  <a:off x="488814" y="2286583"/>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6</m:t>
                        </m:r>
                      </m:oMath>
                    </m:oMathPara>
                  </a14:m>
                  <a:endParaRPr lang="en-US" sz="1100" dirty="0"/>
                </a:p>
              </p:txBody>
            </p:sp>
          </mc:Choice>
          <mc:Fallback xmlns="">
            <p:sp>
              <p:nvSpPr>
                <p:cNvPr id="56" name="TextBox 55">
                  <a:extLst>
                    <a:ext uri="{FF2B5EF4-FFF2-40B4-BE49-F238E27FC236}">
                      <a16:creationId xmlns:a16="http://schemas.microsoft.com/office/drawing/2014/main" id="{4561DA18-DB75-DF6B-DE15-804C2C09978A}"/>
                    </a:ext>
                  </a:extLst>
                </p:cNvPr>
                <p:cNvSpPr txBox="1">
                  <a:spLocks noRot="1" noChangeAspect="1" noMove="1" noResize="1" noEditPoints="1" noAdjustHandles="1" noChangeArrowheads="1" noChangeShapeType="1" noTextEdit="1"/>
                </p:cNvSpPr>
                <p:nvPr/>
              </p:nvSpPr>
              <p:spPr>
                <a:xfrm>
                  <a:off x="488814" y="2286583"/>
                  <a:ext cx="565704" cy="2616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37F1CAF-C226-46ED-A882-31A0B19ED7C6}"/>
                    </a:ext>
                  </a:extLst>
                </p:cNvPr>
                <p:cNvSpPr txBox="1"/>
                <p:nvPr/>
              </p:nvSpPr>
              <p:spPr>
                <a:xfrm>
                  <a:off x="488813" y="2540153"/>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4</m:t>
                        </m:r>
                      </m:oMath>
                    </m:oMathPara>
                  </a14:m>
                  <a:endParaRPr lang="en-US" sz="1100" dirty="0"/>
                </a:p>
              </p:txBody>
            </p:sp>
          </mc:Choice>
          <mc:Fallback xmlns="">
            <p:sp>
              <p:nvSpPr>
                <p:cNvPr id="57" name="TextBox 56">
                  <a:extLst>
                    <a:ext uri="{FF2B5EF4-FFF2-40B4-BE49-F238E27FC236}">
                      <a16:creationId xmlns:a16="http://schemas.microsoft.com/office/drawing/2014/main" id="{F37F1CAF-C226-46ED-A882-31A0B19ED7C6}"/>
                    </a:ext>
                  </a:extLst>
                </p:cNvPr>
                <p:cNvSpPr txBox="1">
                  <a:spLocks noRot="1" noChangeAspect="1" noMove="1" noResize="1" noEditPoints="1" noAdjustHandles="1" noChangeArrowheads="1" noChangeShapeType="1" noTextEdit="1"/>
                </p:cNvSpPr>
                <p:nvPr/>
              </p:nvSpPr>
              <p:spPr>
                <a:xfrm>
                  <a:off x="488813" y="2540153"/>
                  <a:ext cx="565704" cy="2616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1DD756A-D0C7-98B8-F004-358EDB5196D4}"/>
                    </a:ext>
                  </a:extLst>
                </p:cNvPr>
                <p:cNvSpPr txBox="1"/>
                <p:nvPr/>
              </p:nvSpPr>
              <p:spPr>
                <a:xfrm>
                  <a:off x="1066397" y="4339491"/>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1</m:t>
                        </m:r>
                      </m:oMath>
                    </m:oMathPara>
                  </a14:m>
                  <a:endParaRPr lang="en-US" sz="1100" dirty="0"/>
                </a:p>
              </p:txBody>
            </p:sp>
          </mc:Choice>
          <mc:Fallback xmlns="">
            <p:sp>
              <p:nvSpPr>
                <p:cNvPr id="89" name="TextBox 88">
                  <a:extLst>
                    <a:ext uri="{FF2B5EF4-FFF2-40B4-BE49-F238E27FC236}">
                      <a16:creationId xmlns:a16="http://schemas.microsoft.com/office/drawing/2014/main" id="{71DD756A-D0C7-98B8-F004-358EDB5196D4}"/>
                    </a:ext>
                  </a:extLst>
                </p:cNvPr>
                <p:cNvSpPr txBox="1">
                  <a:spLocks noRot="1" noChangeAspect="1" noMove="1" noResize="1" noEditPoints="1" noAdjustHandles="1" noChangeArrowheads="1" noChangeShapeType="1" noTextEdit="1"/>
                </p:cNvSpPr>
                <p:nvPr/>
              </p:nvSpPr>
              <p:spPr>
                <a:xfrm>
                  <a:off x="1066397" y="4339491"/>
                  <a:ext cx="565704" cy="26161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7B9F9B36-347C-165B-2E4E-99A4FB3E0645}"/>
                    </a:ext>
                  </a:extLst>
                </p:cNvPr>
                <p:cNvSpPr txBox="1"/>
                <p:nvPr/>
              </p:nvSpPr>
              <p:spPr>
                <a:xfrm>
                  <a:off x="1480416" y="434664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2</m:t>
                        </m:r>
                      </m:oMath>
                    </m:oMathPara>
                  </a14:m>
                  <a:endParaRPr lang="en-US" sz="1100" dirty="0"/>
                </a:p>
              </p:txBody>
            </p:sp>
          </mc:Choice>
          <mc:Fallback xmlns="">
            <p:sp>
              <p:nvSpPr>
                <p:cNvPr id="90" name="TextBox 89">
                  <a:extLst>
                    <a:ext uri="{FF2B5EF4-FFF2-40B4-BE49-F238E27FC236}">
                      <a16:creationId xmlns:a16="http://schemas.microsoft.com/office/drawing/2014/main" id="{7B9F9B36-347C-165B-2E4E-99A4FB3E0645}"/>
                    </a:ext>
                  </a:extLst>
                </p:cNvPr>
                <p:cNvSpPr txBox="1">
                  <a:spLocks noRot="1" noChangeAspect="1" noMove="1" noResize="1" noEditPoints="1" noAdjustHandles="1" noChangeArrowheads="1" noChangeShapeType="1" noTextEdit="1"/>
                </p:cNvSpPr>
                <p:nvPr/>
              </p:nvSpPr>
              <p:spPr>
                <a:xfrm>
                  <a:off x="1480416" y="4346647"/>
                  <a:ext cx="565704" cy="2616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4D16B725-E6B6-528E-BA12-C96CEEDBE7F0}"/>
                    </a:ext>
                  </a:extLst>
                </p:cNvPr>
                <p:cNvSpPr txBox="1"/>
                <p:nvPr/>
              </p:nvSpPr>
              <p:spPr>
                <a:xfrm>
                  <a:off x="1912241" y="433990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3</m:t>
                        </m:r>
                      </m:oMath>
                    </m:oMathPara>
                  </a14:m>
                  <a:endParaRPr lang="en-US" sz="1100" dirty="0"/>
                </a:p>
              </p:txBody>
            </p:sp>
          </mc:Choice>
          <mc:Fallback xmlns="">
            <p:sp>
              <p:nvSpPr>
                <p:cNvPr id="91" name="TextBox 90">
                  <a:extLst>
                    <a:ext uri="{FF2B5EF4-FFF2-40B4-BE49-F238E27FC236}">
                      <a16:creationId xmlns:a16="http://schemas.microsoft.com/office/drawing/2014/main" id="{4D16B725-E6B6-528E-BA12-C96CEEDBE7F0}"/>
                    </a:ext>
                  </a:extLst>
                </p:cNvPr>
                <p:cNvSpPr txBox="1">
                  <a:spLocks noRot="1" noChangeAspect="1" noMove="1" noResize="1" noEditPoints="1" noAdjustHandles="1" noChangeArrowheads="1" noChangeShapeType="1" noTextEdit="1"/>
                </p:cNvSpPr>
                <p:nvPr/>
              </p:nvSpPr>
              <p:spPr>
                <a:xfrm>
                  <a:off x="1912241" y="4339907"/>
                  <a:ext cx="565704" cy="2616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82177ECB-7603-3C50-4C75-2668620C3BAC}"/>
                    </a:ext>
                  </a:extLst>
                </p:cNvPr>
                <p:cNvSpPr txBox="1"/>
                <p:nvPr/>
              </p:nvSpPr>
              <p:spPr>
                <a:xfrm>
                  <a:off x="2259909" y="433990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4</m:t>
                        </m:r>
                      </m:oMath>
                    </m:oMathPara>
                  </a14:m>
                  <a:endParaRPr lang="en-US" sz="1100" dirty="0"/>
                </a:p>
              </p:txBody>
            </p:sp>
          </mc:Choice>
          <mc:Fallback xmlns="">
            <p:sp>
              <p:nvSpPr>
                <p:cNvPr id="92" name="TextBox 91">
                  <a:extLst>
                    <a:ext uri="{FF2B5EF4-FFF2-40B4-BE49-F238E27FC236}">
                      <a16:creationId xmlns:a16="http://schemas.microsoft.com/office/drawing/2014/main" id="{82177ECB-7603-3C50-4C75-2668620C3BAC}"/>
                    </a:ext>
                  </a:extLst>
                </p:cNvPr>
                <p:cNvSpPr txBox="1">
                  <a:spLocks noRot="1" noChangeAspect="1" noMove="1" noResize="1" noEditPoints="1" noAdjustHandles="1" noChangeArrowheads="1" noChangeShapeType="1" noTextEdit="1"/>
                </p:cNvSpPr>
                <p:nvPr/>
              </p:nvSpPr>
              <p:spPr>
                <a:xfrm>
                  <a:off x="2259909" y="4339907"/>
                  <a:ext cx="565704" cy="261610"/>
                </a:xfrm>
                <a:prstGeom prst="rect">
                  <a:avLst/>
                </a:prstGeom>
                <a:blipFill>
                  <a:blip r:embed="rId13"/>
                  <a:stretch>
                    <a:fillRect/>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154EB48A-0AE6-DF2B-132B-EEAFA70B8BB0}"/>
              </a:ext>
            </a:extLst>
          </p:cNvPr>
          <p:cNvGrpSpPr/>
          <p:nvPr/>
        </p:nvGrpSpPr>
        <p:grpSpPr>
          <a:xfrm>
            <a:off x="488813" y="2879705"/>
            <a:ext cx="1999517" cy="261610"/>
            <a:chOff x="488813" y="2879705"/>
            <a:chExt cx="1999517" cy="26161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495CF4-D8D8-C03C-D91A-0627BF75B7C1}"/>
                    </a:ext>
                  </a:extLst>
                </p:cNvPr>
                <p:cNvSpPr txBox="1"/>
                <p:nvPr/>
              </p:nvSpPr>
              <p:spPr>
                <a:xfrm>
                  <a:off x="488813" y="2879705"/>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2</m:t>
                        </m:r>
                      </m:oMath>
                    </m:oMathPara>
                  </a14:m>
                  <a:endParaRPr lang="en-US" sz="1100" dirty="0"/>
                </a:p>
              </p:txBody>
            </p:sp>
          </mc:Choice>
          <mc:Fallback xmlns="">
            <p:sp>
              <p:nvSpPr>
                <p:cNvPr id="20" name="TextBox 19">
                  <a:extLst>
                    <a:ext uri="{FF2B5EF4-FFF2-40B4-BE49-F238E27FC236}">
                      <a16:creationId xmlns:a16="http://schemas.microsoft.com/office/drawing/2014/main" id="{1A495CF4-D8D8-C03C-D91A-0627BF75B7C1}"/>
                    </a:ext>
                  </a:extLst>
                </p:cNvPr>
                <p:cNvSpPr txBox="1">
                  <a:spLocks noRot="1" noChangeAspect="1" noMove="1" noResize="1" noEditPoints="1" noAdjustHandles="1" noChangeArrowheads="1" noChangeShapeType="1" noTextEdit="1"/>
                </p:cNvSpPr>
                <p:nvPr/>
              </p:nvSpPr>
              <p:spPr>
                <a:xfrm>
                  <a:off x="488813" y="2879705"/>
                  <a:ext cx="565704" cy="261610"/>
                </a:xfrm>
                <a:prstGeom prst="rect">
                  <a:avLst/>
                </a:prstGeom>
                <a:blipFill>
                  <a:blip r:embed="rId17"/>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8383638A-FF85-15EA-5E3D-41268056DD3D}"/>
                </a:ext>
              </a:extLst>
            </p:cNvPr>
            <p:cNvCxnSpPr>
              <a:cxnSpLocks/>
            </p:cNvCxnSpPr>
            <p:nvPr/>
          </p:nvCxnSpPr>
          <p:spPr>
            <a:xfrm>
              <a:off x="883706" y="3022015"/>
              <a:ext cx="1604624"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3872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588BD953-FE4F-F10A-393C-9935EF2F55E0}"/>
              </a:ext>
            </a:extLst>
          </p:cNvPr>
          <p:cNvSpPr>
            <a:spLocks/>
          </p:cNvSpPr>
          <p:nvPr/>
        </p:nvSpPr>
        <p:spPr>
          <a:xfrm>
            <a:off x="878222" y="1629813"/>
            <a:ext cx="1577595" cy="1343458"/>
          </a:xfrm>
          <a:prstGeom prst="triangle">
            <a:avLst>
              <a:gd name="adj" fmla="val 0"/>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Surplus: Exact Measure</a:t>
            </a:r>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841799" y="699065"/>
                <a:ext cx="5042982" cy="379175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We made an implicit assumption before: Bob cannot purchase a fraction of the banana. </a:t>
                </a:r>
                <a:r>
                  <a:rPr lang="en-US" sz="1600" u="sng" dirty="0">
                    <a:latin typeface="+mn-lt"/>
                    <a:cs typeface="Times New Roman" panose="02020603050405020304" pitchFamily="18" charset="0"/>
                  </a:rPr>
                  <a:t>In general, we will abandon this assumption. </a:t>
                </a:r>
                <a:endParaRPr lang="en-US" sz="1600"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purpose of this course, we will assume that demand is continuous. This implies that Bob can purchase small fractions of bananas.</a:t>
                </a:r>
              </a:p>
              <a:p>
                <a:pPr>
                  <a:buClr>
                    <a:srgbClr val="690304"/>
                  </a:buClr>
                  <a:buFont typeface="Arial" panose="020B0604020202020204" pitchFamily="34" charset="0"/>
                  <a:buChar char="•"/>
                </a:pPr>
                <a:r>
                  <a:rPr lang="en-US" sz="1600" dirty="0">
                    <a:latin typeface="+mn-lt"/>
                    <a:cs typeface="Times New Roman" panose="02020603050405020304" pitchFamily="18" charset="0"/>
                  </a:rPr>
                  <a:t>To calculate Bob’s exact consumer surplus we need to consider his maximum willingness to pay, </a:t>
                </a:r>
                <a:r>
                  <a:rPr lang="en-US" sz="1600" b="1" dirty="0">
                    <a:latin typeface="+mn-lt"/>
                    <a:cs typeface="Times New Roman" panose="02020603050405020304" pitchFamily="18" charset="0"/>
                  </a:rPr>
                  <a:t>which is given by the inverse demand’s intercept!</a:t>
                </a:r>
              </a:p>
              <a:p>
                <a:pPr>
                  <a:buClr>
                    <a:srgbClr val="690304"/>
                  </a:buClr>
                  <a:buFont typeface="Arial" panose="020B0604020202020204" pitchFamily="34" charset="0"/>
                  <a:buChar char="•"/>
                </a:pPr>
                <a:r>
                  <a:rPr lang="en-US" sz="1600" dirty="0">
                    <a:latin typeface="+mn-lt"/>
                    <a:cs typeface="Times New Roman" panose="02020603050405020304" pitchFamily="18" charset="0"/>
                  </a:rPr>
                  <a:t>Consumer surplus is given by the area of the triangle created by the intercept and the amount consumed. </a:t>
                </a: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𝐶𝑆</m:t>
                      </m:r>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10 −2</m:t>
                          </m:r>
                        </m:e>
                      </m:d>
                      <m:r>
                        <a:rPr lang="en-US" sz="1600" b="0" i="1" smtClean="0">
                          <a:latin typeface="Cambria Math" panose="02040503050406030204" pitchFamily="18" charset="0"/>
                          <a:cs typeface="Times New Roman" panose="02020603050405020304" pitchFamily="18" charset="0"/>
                        </a:rPr>
                        <m:t>×4×</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=8×2=16</m:t>
                      </m:r>
                    </m:oMath>
                  </m:oMathPara>
                </a14:m>
                <a:endParaRPr lang="en-US" sz="1600" dirty="0">
                  <a:latin typeface="+mn-lt"/>
                  <a:cs typeface="Times New Roman" panose="02020603050405020304" pitchFamily="18" charset="0"/>
                </a:endParaRPr>
              </a:p>
            </p:txBody>
          </p:sp>
        </mc:Choice>
        <mc:Fallback xmlns="">
          <p:sp>
            <p:nvSpPr>
              <p:cNvPr id="12" name="Content Placeholder 3">
                <a:extLst>
                  <a:ext uri="{FF2B5EF4-FFF2-40B4-BE49-F238E27FC236}">
                    <a16:creationId xmlns:a16="http://schemas.microsoft.com/office/drawing/2014/main" id="{1E56D103-9D7F-005E-43AA-B1B1E575BA88}"/>
                  </a:ext>
                </a:extLst>
              </p:cNvPr>
              <p:cNvSpPr txBox="1">
                <a:spLocks noRot="1" noChangeAspect="1" noMove="1" noResize="1" noEditPoints="1" noAdjustHandles="1" noChangeArrowheads="1" noChangeShapeType="1" noTextEdit="1"/>
              </p:cNvSpPr>
              <p:nvPr/>
            </p:nvSpPr>
            <p:spPr>
              <a:xfrm>
                <a:off x="3841799" y="699065"/>
                <a:ext cx="5042982" cy="3791754"/>
              </a:xfrm>
              <a:prstGeom prst="rect">
                <a:avLst/>
              </a:prstGeom>
              <a:blipFill>
                <a:blip r:embed="rId2"/>
                <a:stretch>
                  <a:fillRect l="-363" t="-1608" r="-1209"/>
                </a:stretch>
              </a:blipFill>
            </p:spPr>
            <p:txBody>
              <a:bodyPr/>
              <a:lstStyle/>
              <a:p>
                <a:r>
                  <a:rPr lang="en-US">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4"/>
              <a:stretch>
                <a:fillRect/>
              </a:stretch>
            </p:blipFill>
            <p:spPr>
              <a:xfrm>
                <a:off x="2441201" y="2393594"/>
                <a:ext cx="40200" cy="241200"/>
              </a:xfrm>
              <a:prstGeom prst="rect">
                <a:avLst/>
              </a:prstGeom>
            </p:spPr>
          </p:pic>
        </mc:Fallback>
      </mc:AlternateContent>
      <p:grpSp>
        <p:nvGrpSpPr>
          <p:cNvPr id="13" name="Group 12">
            <a:extLst>
              <a:ext uri="{FF2B5EF4-FFF2-40B4-BE49-F238E27FC236}">
                <a16:creationId xmlns:a16="http://schemas.microsoft.com/office/drawing/2014/main" id="{F255B14A-423B-E105-D23D-7BBA6F965DE2}"/>
              </a:ext>
            </a:extLst>
          </p:cNvPr>
          <p:cNvGrpSpPr/>
          <p:nvPr/>
        </p:nvGrpSpPr>
        <p:grpSpPr>
          <a:xfrm>
            <a:off x="168305" y="622906"/>
            <a:ext cx="6258524" cy="4052581"/>
            <a:chOff x="168305" y="622906"/>
            <a:chExt cx="6258524" cy="4052581"/>
          </a:xfrm>
        </p:grpSpPr>
        <p:grpSp>
          <p:nvGrpSpPr>
            <p:cNvPr id="8" name="Group 7">
              <a:extLst>
                <a:ext uri="{FF2B5EF4-FFF2-40B4-BE49-F238E27FC236}">
                  <a16:creationId xmlns:a16="http://schemas.microsoft.com/office/drawing/2014/main" id="{DC80D64F-4CDD-7DD5-0835-EC2B20AFAFCD}"/>
                </a:ext>
              </a:extLst>
            </p:cNvPr>
            <p:cNvGrpSpPr/>
            <p:nvPr/>
          </p:nvGrpSpPr>
          <p:grpSpPr>
            <a:xfrm>
              <a:off x="207494" y="622906"/>
              <a:ext cx="6219335" cy="3867913"/>
              <a:chOff x="207494" y="622906"/>
              <a:chExt cx="6219335" cy="3867913"/>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5"/>
                    <a:stretch>
                      <a:fillRect b="-1147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1612053"/>
                <a:ext cx="3253386" cy="269410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7"/>
                    <a:stretch>
                      <a:fillRect b="-11475"/>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0D9AD069-BDA3-9780-BAE3-CF095F074A89}"/>
                </a:ext>
              </a:extLst>
            </p:cNvPr>
            <p:cNvGrpSpPr/>
            <p:nvPr/>
          </p:nvGrpSpPr>
          <p:grpSpPr>
            <a:xfrm>
              <a:off x="168305" y="2664477"/>
              <a:ext cx="3100305" cy="2011010"/>
              <a:chOff x="168305" y="2664477"/>
              <a:chExt cx="3100305" cy="2011010"/>
            </a:xfrm>
          </p:grpSpPr>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83706" y="2980448"/>
                <a:ext cx="157759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9DD2FD30-248E-9852-5D4C-6AB8322421CB}"/>
                  </a:ext>
                </a:extLst>
              </p:cNvPr>
              <p:cNvSpPr/>
              <p:nvPr/>
            </p:nvSpPr>
            <p:spPr>
              <a:xfrm>
                <a:off x="2427209" y="2908366"/>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0924EEF-48A0-B174-7BDC-EA2DD277630C}"/>
                  </a:ext>
                </a:extLst>
              </p:cNvPr>
              <p:cNvCxnSpPr>
                <a:cxnSpLocks/>
                <a:endCxn id="9" idx="4"/>
              </p:cNvCxnSpPr>
              <p:nvPr/>
            </p:nvCxnSpPr>
            <p:spPr>
              <a:xfrm flipV="1">
                <a:off x="2477578" y="3009839"/>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11C667-16E0-0068-F5CA-43C1A0D1CF11}"/>
                      </a:ext>
                    </a:extLst>
                  </p:cNvPr>
                  <p:cNvSpPr txBox="1"/>
                  <p:nvPr/>
                </p:nvSpPr>
                <p:spPr>
                  <a:xfrm>
                    <a:off x="168305"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1" name="TextBox 30">
                    <a:extLst>
                      <a:ext uri="{FF2B5EF4-FFF2-40B4-BE49-F238E27FC236}">
                        <a16:creationId xmlns:a16="http://schemas.microsoft.com/office/drawing/2014/main" id="{AB11C667-16E0-0068-F5CA-43C1A0D1CF11}"/>
                      </a:ext>
                    </a:extLst>
                  </p:cNvPr>
                  <p:cNvSpPr txBox="1">
                    <a:spLocks noRot="1" noChangeAspect="1" noMove="1" noResize="1" noEditPoints="1" noAdjustHandles="1" noChangeArrowheads="1" noChangeShapeType="1" noTextEdit="1"/>
                  </p:cNvSpPr>
                  <p:nvPr/>
                </p:nvSpPr>
                <p:spPr>
                  <a:xfrm>
                    <a:off x="168305" y="2725015"/>
                    <a:ext cx="9961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63F7B7-7B4E-F824-E94A-87ECEE10B738}"/>
                      </a:ext>
                    </a:extLst>
                  </p:cNvPr>
                  <p:cNvSpPr txBox="1"/>
                  <p:nvPr/>
                </p:nvSpPr>
                <p:spPr>
                  <a:xfrm>
                    <a:off x="1963223" y="430615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3" name="TextBox 32">
                    <a:extLst>
                      <a:ext uri="{FF2B5EF4-FFF2-40B4-BE49-F238E27FC236}">
                        <a16:creationId xmlns:a16="http://schemas.microsoft.com/office/drawing/2014/main" id="{E463F7B7-7B4E-F824-E94A-87ECEE10B738}"/>
                      </a:ext>
                    </a:extLst>
                  </p:cNvPr>
                  <p:cNvSpPr txBox="1">
                    <a:spLocks noRot="1" noChangeAspect="1" noMove="1" noResize="1" noEditPoints="1" noAdjustHandles="1" noChangeArrowheads="1" noChangeShapeType="1" noTextEdit="1"/>
                  </p:cNvSpPr>
                  <p:nvPr/>
                </p:nvSpPr>
                <p:spPr>
                  <a:xfrm>
                    <a:off x="1963223" y="4306155"/>
                    <a:ext cx="99615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B2DEB9-866A-7134-3B3A-4E0E596C8CE5}"/>
                      </a:ext>
                    </a:extLst>
                  </p:cNvPr>
                  <p:cNvSpPr txBox="1"/>
                  <p:nvPr/>
                </p:nvSpPr>
                <p:spPr>
                  <a:xfrm>
                    <a:off x="2272454" y="266447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17" name="TextBox 16">
                    <a:extLst>
                      <a:ext uri="{FF2B5EF4-FFF2-40B4-BE49-F238E27FC236}">
                        <a16:creationId xmlns:a16="http://schemas.microsoft.com/office/drawing/2014/main" id="{25B2DEB9-866A-7134-3B3A-4E0E596C8CE5}"/>
                      </a:ext>
                    </a:extLst>
                  </p:cNvPr>
                  <p:cNvSpPr txBox="1">
                    <a:spLocks noRot="1" noChangeAspect="1" noMove="1" noResize="1" noEditPoints="1" noAdjustHandles="1" noChangeArrowheads="1" noChangeShapeType="1" noTextEdit="1"/>
                  </p:cNvSpPr>
                  <p:nvPr/>
                </p:nvSpPr>
                <p:spPr>
                  <a:xfrm>
                    <a:off x="2272454" y="2664477"/>
                    <a:ext cx="996156" cy="369332"/>
                  </a:xfrm>
                  <a:prstGeom prst="rect">
                    <a:avLst/>
                  </a:prstGeom>
                  <a:blipFill>
                    <a:blip r:embed="rId10"/>
                    <a:stretch>
                      <a:fillRect b="-14754"/>
                    </a:stretch>
                  </a:blipFill>
                </p:spPr>
                <p:txBody>
                  <a:bodyPr/>
                  <a:lstStyle/>
                  <a:p>
                    <a:r>
                      <a:rPr lang="en-US">
                        <a:noFill/>
                      </a:rPr>
                      <a:t> </a:t>
                    </a:r>
                  </a:p>
                </p:txBody>
              </p:sp>
            </mc:Fallback>
          </mc:AlternateContent>
        </p:grpSp>
      </p:grpSp>
      <p:grpSp>
        <p:nvGrpSpPr>
          <p:cNvPr id="10" name="Group 9">
            <a:extLst>
              <a:ext uri="{FF2B5EF4-FFF2-40B4-BE49-F238E27FC236}">
                <a16:creationId xmlns:a16="http://schemas.microsoft.com/office/drawing/2014/main" id="{CAFCD568-2C58-70FD-A4FF-329543CD8EA6}"/>
              </a:ext>
            </a:extLst>
          </p:cNvPr>
          <p:cNvGrpSpPr/>
          <p:nvPr/>
        </p:nvGrpSpPr>
        <p:grpSpPr>
          <a:xfrm>
            <a:off x="124222" y="1358585"/>
            <a:ext cx="1575043" cy="502059"/>
            <a:chOff x="124222" y="1358585"/>
            <a:chExt cx="1575043" cy="502059"/>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60DB57C-B38C-9F51-6FCC-62D098EDCE14}"/>
                    </a:ext>
                  </a:extLst>
                </p:cNvPr>
                <p:cNvSpPr txBox="1"/>
                <p:nvPr/>
              </p:nvSpPr>
              <p:spPr>
                <a:xfrm>
                  <a:off x="703109" y="135858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(0,10)</m:t>
                        </m:r>
                      </m:oMath>
                    </m:oMathPara>
                  </a14:m>
                  <a:endParaRPr lang="en-US" dirty="0"/>
                </a:p>
              </p:txBody>
            </p:sp>
          </mc:Choice>
          <mc:Fallback xmlns="">
            <p:sp>
              <p:nvSpPr>
                <p:cNvPr id="19" name="TextBox 18">
                  <a:extLst>
                    <a:ext uri="{FF2B5EF4-FFF2-40B4-BE49-F238E27FC236}">
                      <a16:creationId xmlns:a16="http://schemas.microsoft.com/office/drawing/2014/main" id="{C60DB57C-B38C-9F51-6FCC-62D098EDCE14}"/>
                    </a:ext>
                  </a:extLst>
                </p:cNvPr>
                <p:cNvSpPr txBox="1">
                  <a:spLocks noRot="1" noChangeAspect="1" noMove="1" noResize="1" noEditPoints="1" noAdjustHandles="1" noChangeArrowheads="1" noChangeShapeType="1" noTextEdit="1"/>
                </p:cNvSpPr>
                <p:nvPr/>
              </p:nvSpPr>
              <p:spPr>
                <a:xfrm>
                  <a:off x="703109" y="1358585"/>
                  <a:ext cx="996156" cy="369332"/>
                </a:xfrm>
                <a:prstGeom prst="rect">
                  <a:avLst/>
                </a:prstGeom>
                <a:blipFill>
                  <a:blip r:embed="rId11"/>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0A9BE-A9FB-0B95-E44D-7DAACBD531EF}"/>
                    </a:ext>
                  </a:extLst>
                </p:cNvPr>
                <p:cNvSpPr txBox="1"/>
                <p:nvPr/>
              </p:nvSpPr>
              <p:spPr>
                <a:xfrm>
                  <a:off x="124222" y="149131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10</m:t>
                        </m:r>
                      </m:oMath>
                    </m:oMathPara>
                  </a14:m>
                  <a:endParaRPr lang="en-US" dirty="0"/>
                </a:p>
              </p:txBody>
            </p:sp>
          </mc:Choice>
          <mc:Fallback xmlns="">
            <p:sp>
              <p:nvSpPr>
                <p:cNvPr id="20" name="TextBox 19">
                  <a:extLst>
                    <a:ext uri="{FF2B5EF4-FFF2-40B4-BE49-F238E27FC236}">
                      <a16:creationId xmlns:a16="http://schemas.microsoft.com/office/drawing/2014/main" id="{6730A9BE-A9FB-0B95-E44D-7DAACBD531EF}"/>
                    </a:ext>
                  </a:extLst>
                </p:cNvPr>
                <p:cNvSpPr txBox="1">
                  <a:spLocks noRot="1" noChangeAspect="1" noMove="1" noResize="1" noEditPoints="1" noAdjustHandles="1" noChangeArrowheads="1" noChangeShapeType="1" noTextEdit="1"/>
                </p:cNvSpPr>
                <p:nvPr/>
              </p:nvSpPr>
              <p:spPr>
                <a:xfrm>
                  <a:off x="124222" y="1491312"/>
                  <a:ext cx="996156" cy="369332"/>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8115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83706" y="2980448"/>
            <a:ext cx="157759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Surplus: Exact Measure</a:t>
            </a:r>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773012" y="699065"/>
                <a:ext cx="5111770"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The general formula of the Consumer Surplus is given by the area under the demand curve, above the exchange price. </a:t>
                </a:r>
              </a:p>
              <a:p>
                <a:pPr>
                  <a:buClr>
                    <a:srgbClr val="690304"/>
                  </a:buClr>
                  <a:buFont typeface="Arial" panose="020B0604020202020204" pitchFamily="34" charset="0"/>
                  <a:buChar char="•"/>
                </a:pPr>
                <a:r>
                  <a:rPr lang="en-US" sz="1600" dirty="0">
                    <a:latin typeface="+mn-lt"/>
                    <a:cs typeface="Times New Roman" panose="02020603050405020304" pitchFamily="18" charset="0"/>
                  </a:rPr>
                  <a:t>Area of a triangle: length times width divided by 2. </a:t>
                </a:r>
                <a:endParaRPr lang="en-US" sz="1600" b="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𝐶𝑆</m:t>
                      </m:r>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𝑏</m:t>
                          </m:r>
                          <m:r>
                            <a:rPr lang="en-US" sz="1600" b="0" i="1" smtClean="0">
                              <a:latin typeface="Cambria Math" panose="02040503050406030204" pitchFamily="18" charset="0"/>
                              <a:cs typeface="Times New Roman" panose="02020603050405020304" pitchFamily="18" charset="0"/>
                            </a:rPr>
                            <m:t> −</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𝑝</m:t>
                              </m:r>
                            </m:e>
                            <m:sub>
                              <m:r>
                                <a:rPr lang="en-US" sz="1600" b="0" i="1" smtClean="0">
                                  <a:latin typeface="Cambria Math" panose="02040503050406030204" pitchFamily="18" charset="0"/>
                                  <a:cs typeface="Times New Roman" panose="02020603050405020304" pitchFamily="18" charset="0"/>
                                </a:rPr>
                                <m:t>0</m:t>
                              </m:r>
                            </m:sub>
                          </m:sSub>
                        </m:e>
                      </m:d>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𝑞</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oMath>
                  </m:oMathPara>
                </a14:m>
                <a:endParaRPr lang="en-US" sz="1600" dirty="0">
                  <a:latin typeface="+mn-lt"/>
                  <a:cs typeface="Times New Roman" panose="02020603050405020304" pitchFamily="18" charset="0"/>
                </a:endParaRPr>
              </a:p>
            </p:txBody>
          </p:sp>
        </mc:Choice>
        <mc:Fallback xmlns="">
          <p:sp>
            <p:nvSpPr>
              <p:cNvPr id="12" name="Content Placeholder 3">
                <a:extLst>
                  <a:ext uri="{FF2B5EF4-FFF2-40B4-BE49-F238E27FC236}">
                    <a16:creationId xmlns:a16="http://schemas.microsoft.com/office/drawing/2014/main" id="{1E56D103-9D7F-005E-43AA-B1B1E575BA88}"/>
                  </a:ext>
                </a:extLst>
              </p:cNvPr>
              <p:cNvSpPr txBox="1">
                <a:spLocks noRot="1" noChangeAspect="1" noMove="1" noResize="1" noEditPoints="1" noAdjustHandles="1" noChangeArrowheads="1" noChangeShapeType="1" noTextEdit="1"/>
              </p:cNvSpPr>
              <p:nvPr/>
            </p:nvSpPr>
            <p:spPr>
              <a:xfrm>
                <a:off x="3773012" y="699065"/>
                <a:ext cx="5111770" cy="3613864"/>
              </a:xfrm>
              <a:prstGeom prst="rect">
                <a:avLst/>
              </a:prstGeom>
              <a:blipFill>
                <a:blip r:embed="rId2"/>
                <a:stretch>
                  <a:fillRect l="-477" t="-5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𝑏𝑄</m:t>
                      </m:r>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3"/>
                <a:stretch>
                  <a:fillRect b="-1147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5"/>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7"/>
                  <a:stretch>
                    <a:fillRect b="-11475"/>
                  </a:stretch>
                </a:blipFill>
              </p:spPr>
              <p:txBody>
                <a:bodyPr/>
                <a:lstStyle/>
                <a:p>
                  <a:r>
                    <a:rPr lang="en-US">
                      <a:noFill/>
                    </a:rPr>
                    <a:t> </a:t>
                  </a:r>
                </a:p>
              </p:txBody>
            </p:sp>
          </mc:Fallback>
        </mc:AlternateContent>
      </p:grpSp>
      <p:sp>
        <p:nvSpPr>
          <p:cNvPr id="9" name="Oval 8">
            <a:extLst>
              <a:ext uri="{FF2B5EF4-FFF2-40B4-BE49-F238E27FC236}">
                <a16:creationId xmlns:a16="http://schemas.microsoft.com/office/drawing/2014/main" id="{9DD2FD30-248E-9852-5D4C-6AB8322421CB}"/>
              </a:ext>
            </a:extLst>
          </p:cNvPr>
          <p:cNvSpPr/>
          <p:nvPr/>
        </p:nvSpPr>
        <p:spPr>
          <a:xfrm>
            <a:off x="2427209" y="2908366"/>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0924EEF-48A0-B174-7BDC-EA2DD277630C}"/>
              </a:ext>
            </a:extLst>
          </p:cNvPr>
          <p:cNvCxnSpPr>
            <a:cxnSpLocks/>
            <a:endCxn id="9" idx="4"/>
          </p:cNvCxnSpPr>
          <p:nvPr/>
        </p:nvCxnSpPr>
        <p:spPr>
          <a:xfrm flipV="1">
            <a:off x="2477578" y="3009839"/>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11C667-16E0-0068-F5CA-43C1A0D1CF11}"/>
                  </a:ext>
                </a:extLst>
              </p:cNvPr>
              <p:cNvSpPr txBox="1"/>
              <p:nvPr/>
            </p:nvSpPr>
            <p:spPr>
              <a:xfrm>
                <a:off x="168305"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𝑝</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31" name="TextBox 30">
                <a:extLst>
                  <a:ext uri="{FF2B5EF4-FFF2-40B4-BE49-F238E27FC236}">
                    <a16:creationId xmlns:a16="http://schemas.microsoft.com/office/drawing/2014/main" id="{AB11C667-16E0-0068-F5CA-43C1A0D1CF11}"/>
                  </a:ext>
                </a:extLst>
              </p:cNvPr>
              <p:cNvSpPr txBox="1">
                <a:spLocks noRot="1" noChangeAspect="1" noMove="1" noResize="1" noEditPoints="1" noAdjustHandles="1" noChangeArrowheads="1" noChangeShapeType="1" noTextEdit="1"/>
              </p:cNvSpPr>
              <p:nvPr/>
            </p:nvSpPr>
            <p:spPr>
              <a:xfrm>
                <a:off x="168305" y="2725015"/>
                <a:ext cx="996156" cy="369332"/>
              </a:xfrm>
              <a:prstGeom prst="rect">
                <a:avLst/>
              </a:prstGeom>
              <a:blipFill>
                <a:blip r:embed="rId8"/>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63F7B7-7B4E-F824-E94A-87ECEE10B738}"/>
                  </a:ext>
                </a:extLst>
              </p:cNvPr>
              <p:cNvSpPr txBox="1"/>
              <p:nvPr/>
            </p:nvSpPr>
            <p:spPr>
              <a:xfrm>
                <a:off x="1963223" y="430615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𝑞</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33" name="TextBox 32">
                <a:extLst>
                  <a:ext uri="{FF2B5EF4-FFF2-40B4-BE49-F238E27FC236}">
                    <a16:creationId xmlns:a16="http://schemas.microsoft.com/office/drawing/2014/main" id="{E463F7B7-7B4E-F824-E94A-87ECEE10B738}"/>
                  </a:ext>
                </a:extLst>
              </p:cNvPr>
              <p:cNvSpPr txBox="1">
                <a:spLocks noRot="1" noChangeAspect="1" noMove="1" noResize="1" noEditPoints="1" noAdjustHandles="1" noChangeArrowheads="1" noChangeShapeType="1" noTextEdit="1"/>
              </p:cNvSpPr>
              <p:nvPr/>
            </p:nvSpPr>
            <p:spPr>
              <a:xfrm>
                <a:off x="1963223" y="4306155"/>
                <a:ext cx="996156" cy="369332"/>
              </a:xfrm>
              <a:prstGeom prst="rect">
                <a:avLst/>
              </a:prstGeom>
              <a:blipFill>
                <a:blip r:embed="rId9"/>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0A9BE-A9FB-0B95-E44D-7DAACBD531EF}"/>
                  </a:ext>
                </a:extLst>
              </p:cNvPr>
              <p:cNvSpPr txBox="1"/>
              <p:nvPr/>
            </p:nvSpPr>
            <p:spPr>
              <a:xfrm>
                <a:off x="168305" y="142061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𝑏</m:t>
                      </m:r>
                    </m:oMath>
                  </m:oMathPara>
                </a14:m>
                <a:endParaRPr lang="en-US" dirty="0"/>
              </a:p>
            </p:txBody>
          </p:sp>
        </mc:Choice>
        <mc:Fallback xmlns="">
          <p:sp>
            <p:nvSpPr>
              <p:cNvPr id="20" name="TextBox 19">
                <a:extLst>
                  <a:ext uri="{FF2B5EF4-FFF2-40B4-BE49-F238E27FC236}">
                    <a16:creationId xmlns:a16="http://schemas.microsoft.com/office/drawing/2014/main" id="{6730A9BE-A9FB-0B95-E44D-7DAACBD531EF}"/>
                  </a:ext>
                </a:extLst>
              </p:cNvPr>
              <p:cNvSpPr txBox="1">
                <a:spLocks noRot="1" noChangeAspect="1" noMove="1" noResize="1" noEditPoints="1" noAdjustHandles="1" noChangeArrowheads="1" noChangeShapeType="1" noTextEdit="1"/>
              </p:cNvSpPr>
              <p:nvPr/>
            </p:nvSpPr>
            <p:spPr>
              <a:xfrm>
                <a:off x="168305" y="1420613"/>
                <a:ext cx="996156" cy="369332"/>
              </a:xfrm>
              <a:prstGeom prst="rect">
                <a:avLst/>
              </a:prstGeom>
              <a:blipFill>
                <a:blip r:embed="rId10"/>
                <a:stretch>
                  <a:fillRect/>
                </a:stretch>
              </a:blipFill>
            </p:spPr>
            <p:txBody>
              <a:bodyPr/>
              <a:lstStyle/>
              <a:p>
                <a:r>
                  <a:rPr lang="en-US">
                    <a:noFill/>
                  </a:rPr>
                  <a:t> </a:t>
                </a:r>
              </a:p>
            </p:txBody>
          </p:sp>
        </mc:Fallback>
      </mc:AlternateContent>
      <p:sp>
        <p:nvSpPr>
          <p:cNvPr id="8" name="Isosceles Triangle 7">
            <a:extLst>
              <a:ext uri="{FF2B5EF4-FFF2-40B4-BE49-F238E27FC236}">
                <a16:creationId xmlns:a16="http://schemas.microsoft.com/office/drawing/2014/main" id="{FD32E3DA-A1E3-948F-5E18-44B7DB1EFEDE}"/>
              </a:ext>
            </a:extLst>
          </p:cNvPr>
          <p:cNvSpPr>
            <a:spLocks/>
          </p:cNvSpPr>
          <p:nvPr/>
        </p:nvSpPr>
        <p:spPr>
          <a:xfrm>
            <a:off x="878222" y="1629813"/>
            <a:ext cx="1577595" cy="1343458"/>
          </a:xfrm>
          <a:prstGeom prst="triangle">
            <a:avLst>
              <a:gd name="adj" fmla="val 0"/>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96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Demand vs Market Demand</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So far, we have only studied Bob’s demand curve for bananas. But there are other consumers that like bananas too. To study all the market, we need to sum everyone’s demand. For simplicity suppose there are only two individuals in our economy: </a:t>
            </a:r>
            <a:r>
              <a:rPr lang="en-US" sz="1600" b="1" dirty="0">
                <a:latin typeface="+mn-lt"/>
                <a:cs typeface="Times New Roman" panose="02020603050405020304" pitchFamily="18" charset="0"/>
              </a:rPr>
              <a:t>Bob and Sandy</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market demand curve is the </a:t>
            </a:r>
            <a:r>
              <a:rPr lang="en-US" sz="1600" b="1" dirty="0">
                <a:latin typeface="+mn-lt"/>
                <a:cs typeface="Times New Roman" panose="02020603050405020304" pitchFamily="18" charset="0"/>
              </a:rPr>
              <a:t>horizontal sum of individual demands</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Like in the individual case, it represents </a:t>
            </a:r>
            <a:r>
              <a:rPr lang="en-US" sz="1600" b="1" dirty="0">
                <a:latin typeface="+mn-lt"/>
                <a:cs typeface="Times New Roman" panose="02020603050405020304" pitchFamily="18" charset="0"/>
              </a:rPr>
              <a:t>market’s willingness to pay</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two individuals have different preferences/tastes, then the slopes (elasticity) of their demand curve might be differ, and the market demand curve might have some kinks.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Still, it will satisfy the Law of Demand. </a:t>
            </a:r>
          </a:p>
        </p:txBody>
      </p:sp>
    </p:spTree>
    <p:extLst>
      <p:ext uri="{BB962C8B-B14F-4D97-AF65-F5344CB8AC3E}">
        <p14:creationId xmlns:p14="http://schemas.microsoft.com/office/powerpoint/2010/main" val="399371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Demand vs Market Demand</a:t>
            </a:r>
          </a:p>
        </p:txBody>
      </p:sp>
      <p:grpSp>
        <p:nvGrpSpPr>
          <p:cNvPr id="16" name="Group 15">
            <a:extLst>
              <a:ext uri="{FF2B5EF4-FFF2-40B4-BE49-F238E27FC236}">
                <a16:creationId xmlns:a16="http://schemas.microsoft.com/office/drawing/2014/main" id="{31083B9D-9114-65A0-43F5-D696736CD7CF}"/>
              </a:ext>
            </a:extLst>
          </p:cNvPr>
          <p:cNvGrpSpPr/>
          <p:nvPr/>
        </p:nvGrpSpPr>
        <p:grpSpPr>
          <a:xfrm>
            <a:off x="-74495" y="699065"/>
            <a:ext cx="8735894" cy="726854"/>
            <a:chOff x="-74495" y="699065"/>
            <a:chExt cx="8735894" cy="726854"/>
          </a:xfrm>
        </p:grpSpPr>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0" y="699065"/>
              <a:ext cx="8661399" cy="4058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Example: Market demand for bananas.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A96880-AC2D-4104-30B9-581FF1545E50}"/>
                    </a:ext>
                  </a:extLst>
                </p:cNvPr>
                <p:cNvSpPr txBox="1"/>
                <p:nvPr/>
              </p:nvSpPr>
              <p:spPr>
                <a:xfrm>
                  <a:off x="-74495" y="1056587"/>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C00000"/>
                                </a:solidFill>
                                <a:latin typeface="Cambria Math" panose="02040503050406030204" pitchFamily="18" charset="0"/>
                                <a:cs typeface="Times New Roman" panose="02020603050405020304" pitchFamily="18" charset="0"/>
                              </a:rPr>
                            </m:ctrlPr>
                          </m:sSubPr>
                          <m:e>
                            <m:r>
                              <a:rPr lang="en-US" sz="1800" b="0" i="1" smtClean="0">
                                <a:solidFill>
                                  <a:srgbClr val="C00000"/>
                                </a:solidFill>
                                <a:latin typeface="Cambria Math" panose="02040503050406030204" pitchFamily="18" charset="0"/>
                                <a:cs typeface="Times New Roman" panose="02020603050405020304" pitchFamily="18" charset="0"/>
                              </a:rPr>
                              <m:t>𝑄</m:t>
                            </m:r>
                          </m:e>
                          <m:sub>
                            <m:r>
                              <a:rPr lang="en-US" sz="1800" b="0" i="1" smtClean="0">
                                <a:solidFill>
                                  <a:srgbClr val="C00000"/>
                                </a:solidFill>
                                <a:latin typeface="Cambria Math" panose="02040503050406030204" pitchFamily="18" charset="0"/>
                                <a:cs typeface="Times New Roman" panose="02020603050405020304" pitchFamily="18" charset="0"/>
                              </a:rPr>
                              <m:t>𝐵</m:t>
                            </m:r>
                          </m:sub>
                        </m:sSub>
                        <m:d>
                          <m:dPr>
                            <m:ctrlPr>
                              <a:rPr lang="en-US" sz="1800" b="0" i="1" smtClean="0">
                                <a:solidFill>
                                  <a:srgbClr val="C00000"/>
                                </a:solidFill>
                                <a:latin typeface="Cambria Math" panose="02040503050406030204" pitchFamily="18" charset="0"/>
                                <a:cs typeface="Times New Roman" panose="02020603050405020304" pitchFamily="18" charset="0"/>
                              </a:rPr>
                            </m:ctrlPr>
                          </m:dPr>
                          <m:e>
                            <m:r>
                              <a:rPr lang="en-US" sz="1800" b="0" i="1" smtClean="0">
                                <a:solidFill>
                                  <a:srgbClr val="C00000"/>
                                </a:solidFill>
                                <a:latin typeface="Cambria Math" panose="02040503050406030204" pitchFamily="18" charset="0"/>
                                <a:cs typeface="Times New Roman" panose="02020603050405020304" pitchFamily="18" charset="0"/>
                              </a:rPr>
                              <m:t>𝑃</m:t>
                            </m:r>
                          </m:e>
                        </m:d>
                        <m:r>
                          <a:rPr lang="en-US" sz="1800" b="0" i="1" smtClean="0">
                            <a:solidFill>
                              <a:srgbClr val="C00000"/>
                            </a:solidFill>
                            <a:latin typeface="Cambria Math" panose="02040503050406030204" pitchFamily="18" charset="0"/>
                            <a:cs typeface="Times New Roman" panose="02020603050405020304" pitchFamily="18" charset="0"/>
                          </a:rPr>
                          <m:t>=5 −</m:t>
                        </m:r>
                        <m:r>
                          <a:rPr lang="en-US" sz="1800" b="0" i="1" smtClean="0">
                            <a:solidFill>
                              <a:srgbClr val="C00000"/>
                            </a:solidFill>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 name="TextBox 2">
                  <a:extLst>
                    <a:ext uri="{FF2B5EF4-FFF2-40B4-BE49-F238E27FC236}">
                      <a16:creationId xmlns:a16="http://schemas.microsoft.com/office/drawing/2014/main" id="{B4A96880-AC2D-4104-30B9-581FF1545E50}"/>
                    </a:ext>
                  </a:extLst>
                </p:cNvPr>
                <p:cNvSpPr txBox="1">
                  <a:spLocks noRot="1" noChangeAspect="1" noMove="1" noResize="1" noEditPoints="1" noAdjustHandles="1" noChangeArrowheads="1" noChangeShapeType="1" noTextEdit="1"/>
                </p:cNvSpPr>
                <p:nvPr/>
              </p:nvSpPr>
              <p:spPr>
                <a:xfrm>
                  <a:off x="-74495" y="1056587"/>
                  <a:ext cx="2539121"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312003-CAF4-394F-3261-47D696635BF8}"/>
                    </a:ext>
                  </a:extLst>
                </p:cNvPr>
                <p:cNvSpPr txBox="1"/>
                <p:nvPr/>
              </p:nvSpPr>
              <p:spPr>
                <a:xfrm>
                  <a:off x="2032879" y="1051515"/>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2060"/>
                                </a:solidFill>
                                <a:latin typeface="Cambria Math" panose="02040503050406030204" pitchFamily="18" charset="0"/>
                                <a:cs typeface="Times New Roman" panose="02020603050405020304" pitchFamily="18" charset="0"/>
                              </a:rPr>
                            </m:ctrlPr>
                          </m:sSubPr>
                          <m:e>
                            <m:r>
                              <a:rPr lang="en-US" sz="1800" b="0" i="1" smtClean="0">
                                <a:solidFill>
                                  <a:srgbClr val="002060"/>
                                </a:solidFill>
                                <a:latin typeface="Cambria Math" panose="02040503050406030204" pitchFamily="18" charset="0"/>
                                <a:cs typeface="Times New Roman" panose="02020603050405020304" pitchFamily="18" charset="0"/>
                              </a:rPr>
                              <m:t>𝑄</m:t>
                            </m:r>
                          </m:e>
                          <m:sub>
                            <m:r>
                              <a:rPr lang="en-US" sz="1800" b="0" i="1" smtClean="0">
                                <a:solidFill>
                                  <a:srgbClr val="002060"/>
                                </a:solidFill>
                                <a:latin typeface="Cambria Math" panose="02040503050406030204" pitchFamily="18" charset="0"/>
                                <a:cs typeface="Times New Roman" panose="02020603050405020304" pitchFamily="18" charset="0"/>
                              </a:rPr>
                              <m:t>𝑆</m:t>
                            </m:r>
                          </m:sub>
                        </m:sSub>
                        <m:d>
                          <m:dPr>
                            <m:ctrlPr>
                              <a:rPr lang="en-US" sz="1800" b="0" i="1" smtClean="0">
                                <a:solidFill>
                                  <a:srgbClr val="002060"/>
                                </a:solidFill>
                                <a:latin typeface="Cambria Math" panose="02040503050406030204" pitchFamily="18" charset="0"/>
                                <a:cs typeface="Times New Roman" panose="02020603050405020304" pitchFamily="18" charset="0"/>
                              </a:rPr>
                            </m:ctrlPr>
                          </m:dPr>
                          <m:e>
                            <m:r>
                              <a:rPr lang="en-US" sz="1800" b="0" i="1" smtClean="0">
                                <a:solidFill>
                                  <a:srgbClr val="002060"/>
                                </a:solidFill>
                                <a:latin typeface="Cambria Math" panose="02040503050406030204" pitchFamily="18" charset="0"/>
                                <a:cs typeface="Times New Roman" panose="02020603050405020304" pitchFamily="18" charset="0"/>
                              </a:rPr>
                              <m:t>𝑃</m:t>
                            </m:r>
                          </m:e>
                        </m:d>
                        <m:r>
                          <a:rPr lang="en-US" sz="1800" b="0" i="1" smtClean="0">
                            <a:solidFill>
                              <a:srgbClr val="002060"/>
                            </a:solidFill>
                            <a:latin typeface="Cambria Math" panose="02040503050406030204" pitchFamily="18" charset="0"/>
                            <a:cs typeface="Times New Roman" panose="02020603050405020304" pitchFamily="18" charset="0"/>
                          </a:rPr>
                          <m:t>=4−2</m:t>
                        </m:r>
                        <m:r>
                          <a:rPr lang="en-US" sz="1800" b="0" i="1" smtClean="0">
                            <a:solidFill>
                              <a:srgbClr val="002060"/>
                            </a:solidFill>
                            <a:latin typeface="Cambria Math" panose="02040503050406030204" pitchFamily="18" charset="0"/>
                            <a:cs typeface="Times New Roman" panose="02020603050405020304" pitchFamily="18" charset="0"/>
                          </a:rPr>
                          <m:t>𝑃</m:t>
                        </m:r>
                      </m:oMath>
                    </m:oMathPara>
                  </a14:m>
                  <a:endParaRPr lang="en-US" dirty="0">
                    <a:solidFill>
                      <a:srgbClr val="002060"/>
                    </a:solidFill>
                  </a:endParaRPr>
                </a:p>
              </p:txBody>
            </p:sp>
          </mc:Choice>
          <mc:Fallback xmlns="">
            <p:sp>
              <p:nvSpPr>
                <p:cNvPr id="5" name="TextBox 4">
                  <a:extLst>
                    <a:ext uri="{FF2B5EF4-FFF2-40B4-BE49-F238E27FC236}">
                      <a16:creationId xmlns:a16="http://schemas.microsoft.com/office/drawing/2014/main" id="{4E312003-CAF4-394F-3261-47D696635BF8}"/>
                    </a:ext>
                  </a:extLst>
                </p:cNvPr>
                <p:cNvSpPr txBox="1">
                  <a:spLocks noRot="1" noChangeAspect="1" noMove="1" noResize="1" noEditPoints="1" noAdjustHandles="1" noChangeArrowheads="1" noChangeShapeType="1" noTextEdit="1"/>
                </p:cNvSpPr>
                <p:nvPr/>
              </p:nvSpPr>
              <p:spPr>
                <a:xfrm>
                  <a:off x="2032879" y="1051515"/>
                  <a:ext cx="2539121" cy="369332"/>
                </a:xfrm>
                <a:prstGeom prst="rect">
                  <a:avLst/>
                </a:prstGeom>
                <a:blipFill>
                  <a:blip r:embed="rId3"/>
                  <a:stretch>
                    <a:fillRect b="-11475"/>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9FFF7C7-0B1A-8FF4-64C3-408F050A5046}"/>
              </a:ext>
            </a:extLst>
          </p:cNvPr>
          <p:cNvGrpSpPr/>
          <p:nvPr/>
        </p:nvGrpSpPr>
        <p:grpSpPr>
          <a:xfrm>
            <a:off x="4330699" y="2571750"/>
            <a:ext cx="2449199" cy="2047863"/>
            <a:chOff x="4851569" y="2043976"/>
            <a:chExt cx="2449199" cy="2047863"/>
          </a:xfrm>
        </p:grpSpPr>
        <p:cxnSp>
          <p:nvCxnSpPr>
            <p:cNvPr id="14" name="Straight Connector 13">
              <a:extLst>
                <a:ext uri="{FF2B5EF4-FFF2-40B4-BE49-F238E27FC236}">
                  <a16:creationId xmlns:a16="http://schemas.microsoft.com/office/drawing/2014/main" id="{78D20BE5-970D-8BAC-75B5-2166B571F70A}"/>
                </a:ext>
              </a:extLst>
            </p:cNvPr>
            <p:cNvCxnSpPr>
              <a:cxnSpLocks/>
            </p:cNvCxnSpPr>
            <p:nvPr/>
          </p:nvCxnSpPr>
          <p:spPr>
            <a:xfrm>
              <a:off x="5372238" y="2213253"/>
              <a:ext cx="1575578" cy="1581134"/>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1EA1EC8-75E8-7158-1784-6B25AB3D9CA5}"/>
                    </a:ext>
                  </a:extLst>
                </p:cNvPr>
                <p:cNvSpPr txBox="1"/>
                <p:nvPr/>
              </p:nvSpPr>
              <p:spPr>
                <a:xfrm>
                  <a:off x="4851569" y="2043976"/>
                  <a:ext cx="73276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690304"/>
                            </a:solidFill>
                            <a:latin typeface="Cambria Math" panose="02040503050406030204" pitchFamily="18" charset="0"/>
                            <a:cs typeface="Times New Roman" panose="02020603050405020304" pitchFamily="18" charset="0"/>
                          </a:rPr>
                          <m:t>5</m:t>
                        </m:r>
                      </m:oMath>
                    </m:oMathPara>
                  </a14:m>
                  <a:endParaRPr lang="en-US" sz="1600" dirty="0">
                    <a:solidFill>
                      <a:srgbClr val="690304"/>
                    </a:solidFill>
                  </a:endParaRPr>
                </a:p>
              </p:txBody>
            </p:sp>
          </mc:Choice>
          <mc:Fallback xmlns="">
            <p:sp>
              <p:nvSpPr>
                <p:cNvPr id="26" name="TextBox 25">
                  <a:extLst>
                    <a:ext uri="{FF2B5EF4-FFF2-40B4-BE49-F238E27FC236}">
                      <a16:creationId xmlns:a16="http://schemas.microsoft.com/office/drawing/2014/main" id="{E1EA1EC8-75E8-7158-1784-6B25AB3D9CA5}"/>
                    </a:ext>
                  </a:extLst>
                </p:cNvPr>
                <p:cNvSpPr txBox="1">
                  <a:spLocks noRot="1" noChangeAspect="1" noMove="1" noResize="1" noEditPoints="1" noAdjustHandles="1" noChangeArrowheads="1" noChangeShapeType="1" noTextEdit="1"/>
                </p:cNvSpPr>
                <p:nvPr/>
              </p:nvSpPr>
              <p:spPr>
                <a:xfrm>
                  <a:off x="4851569" y="2043976"/>
                  <a:ext cx="732768"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33BCDB-834E-4EE1-524E-1DDD35CE45FB}"/>
                    </a:ext>
                  </a:extLst>
                </p:cNvPr>
                <p:cNvSpPr txBox="1"/>
                <p:nvPr/>
              </p:nvSpPr>
              <p:spPr>
                <a:xfrm>
                  <a:off x="6568000" y="3784062"/>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690304"/>
                            </a:solidFill>
                            <a:latin typeface="Cambria Math" panose="02040503050406030204" pitchFamily="18" charset="0"/>
                            <a:cs typeface="Times New Roman" panose="02020603050405020304" pitchFamily="18" charset="0"/>
                          </a:rPr>
                          <m:t>5</m:t>
                        </m:r>
                      </m:oMath>
                    </m:oMathPara>
                  </a14:m>
                  <a:endParaRPr lang="en-US" sz="1400" dirty="0">
                    <a:solidFill>
                      <a:srgbClr val="690304"/>
                    </a:solidFill>
                  </a:endParaRPr>
                </a:p>
              </p:txBody>
            </p:sp>
          </mc:Choice>
          <mc:Fallback xmlns="">
            <p:sp>
              <p:nvSpPr>
                <p:cNvPr id="27" name="TextBox 26">
                  <a:extLst>
                    <a:ext uri="{FF2B5EF4-FFF2-40B4-BE49-F238E27FC236}">
                      <a16:creationId xmlns:a16="http://schemas.microsoft.com/office/drawing/2014/main" id="{A333BCDB-834E-4EE1-524E-1DDD35CE45FB}"/>
                    </a:ext>
                  </a:extLst>
                </p:cNvPr>
                <p:cNvSpPr txBox="1">
                  <a:spLocks noRot="1" noChangeAspect="1" noMove="1" noResize="1" noEditPoints="1" noAdjustHandles="1" noChangeArrowheads="1" noChangeShapeType="1" noTextEdit="1"/>
                </p:cNvSpPr>
                <p:nvPr/>
              </p:nvSpPr>
              <p:spPr>
                <a:xfrm>
                  <a:off x="6568000" y="3784062"/>
                  <a:ext cx="732768" cy="307777"/>
                </a:xfrm>
                <a:prstGeom prst="rect">
                  <a:avLst/>
                </a:prstGeom>
                <a:blipFill>
                  <a:blip r:embed="rId5"/>
                  <a:stretch>
                    <a:fillRect/>
                  </a:stretch>
                </a:blipFill>
              </p:spPr>
              <p:txBody>
                <a:bodyPr/>
                <a:lstStyle/>
                <a:p>
                  <a:r>
                    <a:rPr lang="en-US">
                      <a:noFill/>
                    </a:rPr>
                    <a:t> </a:t>
                  </a:r>
                </a:p>
              </p:txBody>
            </p:sp>
          </mc:Fallback>
        </mc:AlternateContent>
      </p:grpSp>
      <p:graphicFrame>
        <p:nvGraphicFramePr>
          <p:cNvPr id="18" name="Table 2">
            <a:extLst>
              <a:ext uri="{FF2B5EF4-FFF2-40B4-BE49-F238E27FC236}">
                <a16:creationId xmlns:a16="http://schemas.microsoft.com/office/drawing/2014/main" id="{103F9AE5-5478-15ED-4F45-64E44E0927F8}"/>
              </a:ext>
            </a:extLst>
          </p:cNvPr>
          <p:cNvGraphicFramePr>
            <a:graphicFrameLocks noGrp="1"/>
          </p:cNvGraphicFramePr>
          <p:nvPr>
            <p:extLst>
              <p:ext uri="{D42A27DB-BD31-4B8C-83A1-F6EECF244321}">
                <p14:modId xmlns:p14="http://schemas.microsoft.com/office/powerpoint/2010/main" val="1763271134"/>
              </p:ext>
            </p:extLst>
          </p:nvPr>
        </p:nvGraphicFramePr>
        <p:xfrm>
          <a:off x="2185453" y="2148006"/>
          <a:ext cx="1000125" cy="2133600"/>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553469400"/>
                    </a:ext>
                  </a:extLst>
                </a:gridCol>
              </a:tblGrid>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Sandy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095528062"/>
                  </a:ext>
                </a:extLst>
              </a:tr>
              <a:tr h="0">
                <a:tc>
                  <a:txBody>
                    <a:bodyPr/>
                    <a:lstStyle/>
                    <a:p>
                      <a:pPr algn="ctr"/>
                      <a:r>
                        <a:rPr lang="en-US"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12874832"/>
                  </a:ext>
                </a:extLst>
              </a:tr>
              <a:tr h="0">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24149241"/>
                  </a:ext>
                </a:extLst>
              </a:tr>
              <a:tr h="0">
                <a:tc>
                  <a:txBody>
                    <a:bodyPr/>
                    <a:lstStyle/>
                    <a:p>
                      <a:pPr algn="ctr"/>
                      <a:r>
                        <a:rPr lang="en-US" sz="1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06894273"/>
                  </a:ext>
                </a:extLst>
              </a:tr>
              <a:tr h="0">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66303768"/>
                  </a:ext>
                </a:extLst>
              </a:tr>
              <a:tr h="0">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89009579"/>
                  </a:ext>
                </a:extLst>
              </a:tr>
              <a:tr h="0">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37389229"/>
                  </a:ext>
                </a:extLst>
              </a:tr>
            </a:tbl>
          </a:graphicData>
        </a:graphic>
      </p:graphicFrame>
      <p:graphicFrame>
        <p:nvGraphicFramePr>
          <p:cNvPr id="19" name="Table 2">
            <a:extLst>
              <a:ext uri="{FF2B5EF4-FFF2-40B4-BE49-F238E27FC236}">
                <a16:creationId xmlns:a16="http://schemas.microsoft.com/office/drawing/2014/main" id="{1A8299BA-16E9-E016-EC9D-990D014C8DB4}"/>
              </a:ext>
            </a:extLst>
          </p:cNvPr>
          <p:cNvGraphicFramePr>
            <a:graphicFrameLocks noGrp="1"/>
          </p:cNvGraphicFramePr>
          <p:nvPr>
            <p:extLst>
              <p:ext uri="{D42A27DB-BD31-4B8C-83A1-F6EECF244321}">
                <p14:modId xmlns:p14="http://schemas.microsoft.com/office/powerpoint/2010/main" val="662324992"/>
              </p:ext>
            </p:extLst>
          </p:nvPr>
        </p:nvGraphicFramePr>
        <p:xfrm>
          <a:off x="1121599" y="2148006"/>
          <a:ext cx="1065133" cy="2133600"/>
        </p:xfrm>
        <a:graphic>
          <a:graphicData uri="http://schemas.openxmlformats.org/drawingml/2006/table">
            <a:tbl>
              <a:tblPr firstRow="1" bandRow="1">
                <a:tableStyleId>{5C22544A-7EE6-4342-B048-85BDC9FD1C3A}</a:tableStyleId>
              </a:tblPr>
              <a:tblGrid>
                <a:gridCol w="1065133">
                  <a:extLst>
                    <a:ext uri="{9D8B030D-6E8A-4147-A177-3AD203B41FA5}">
                      <a16:colId xmlns:a16="http://schemas.microsoft.com/office/drawing/2014/main" val="3848260396"/>
                    </a:ext>
                  </a:extLst>
                </a:gridCol>
              </a:tblGrid>
              <a:tr h="0">
                <a:tc>
                  <a:txBody>
                    <a:bodyPr/>
                    <a:lstStyle/>
                    <a:p>
                      <a:pPr algn="ctr"/>
                      <a:r>
                        <a:rPr lang="en-US" sz="1400" b="0" dirty="0">
                          <a:solidFill>
                            <a:schemeClr val="bg1"/>
                          </a:solidFill>
                        </a:rPr>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95528062"/>
                  </a:ext>
                </a:extLst>
              </a:tr>
              <a:tr h="0">
                <a:tc>
                  <a:txBody>
                    <a:bodyPr/>
                    <a:lstStyle/>
                    <a:p>
                      <a:pPr algn="ctr"/>
                      <a:r>
                        <a:rPr lang="en-US"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12874832"/>
                  </a:ext>
                </a:extLst>
              </a:tr>
              <a:tr h="0">
                <a:tc>
                  <a:txBody>
                    <a:bodyPr/>
                    <a:lstStyle/>
                    <a:p>
                      <a:pPr algn="ctr"/>
                      <a:r>
                        <a:rPr lang="en-US"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24149241"/>
                  </a:ext>
                </a:extLst>
              </a:tr>
              <a:tr h="0">
                <a:tc>
                  <a:txBody>
                    <a:bodyPr/>
                    <a:lstStyle/>
                    <a:p>
                      <a:pPr algn="ctr"/>
                      <a:r>
                        <a:rPr lang="en-US"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06894273"/>
                  </a:ext>
                </a:extLst>
              </a:tr>
              <a:tr h="0">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66303768"/>
                  </a:ext>
                </a:extLst>
              </a:tr>
              <a:tr h="0">
                <a:tc>
                  <a:txBody>
                    <a:bodyPr/>
                    <a:lstStyle/>
                    <a:p>
                      <a:pPr algn="ctr"/>
                      <a:r>
                        <a:rPr lang="en-US"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89009579"/>
                  </a:ext>
                </a:extLst>
              </a:tr>
              <a:tr h="0">
                <a:tc>
                  <a:txBody>
                    <a:bodyPr/>
                    <a:lstStyle/>
                    <a:p>
                      <a:pPr algn="ctr"/>
                      <a:r>
                        <a:rPr lang="en-US" sz="1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29596733"/>
                  </a:ext>
                </a:extLst>
              </a:tr>
            </a:tbl>
          </a:graphicData>
        </a:graphic>
      </p:graphicFrame>
      <p:graphicFrame>
        <p:nvGraphicFramePr>
          <p:cNvPr id="20" name="Table 2">
            <a:extLst>
              <a:ext uri="{FF2B5EF4-FFF2-40B4-BE49-F238E27FC236}">
                <a16:creationId xmlns:a16="http://schemas.microsoft.com/office/drawing/2014/main" id="{AE8DF212-259A-66FE-A5FD-B87DF6C184AC}"/>
              </a:ext>
            </a:extLst>
          </p:cNvPr>
          <p:cNvGraphicFramePr>
            <a:graphicFrameLocks noGrp="1"/>
          </p:cNvGraphicFramePr>
          <p:nvPr>
            <p:extLst>
              <p:ext uri="{D42A27DB-BD31-4B8C-83A1-F6EECF244321}">
                <p14:modId xmlns:p14="http://schemas.microsoft.com/office/powerpoint/2010/main" val="3339914612"/>
              </p:ext>
            </p:extLst>
          </p:nvPr>
        </p:nvGraphicFramePr>
        <p:xfrm>
          <a:off x="3176679" y="2148006"/>
          <a:ext cx="1000125" cy="2133600"/>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1540525705"/>
                    </a:ext>
                  </a:extLst>
                </a:gridCol>
              </a:tblGrid>
              <a:tr h="0">
                <a:tc>
                  <a:txBody>
                    <a:bodyPr/>
                    <a:lstStyle/>
                    <a:p>
                      <a:pPr algn="ctr"/>
                      <a:r>
                        <a:rPr lang="en-US" sz="1400" b="0" dirty="0">
                          <a:solidFill>
                            <a:schemeClr val="bg1"/>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00"/>
                    </a:solidFill>
                  </a:tcPr>
                </a:tc>
                <a:extLst>
                  <a:ext uri="{0D108BD9-81ED-4DB2-BD59-A6C34878D82A}">
                    <a16:rowId xmlns:a16="http://schemas.microsoft.com/office/drawing/2014/main" val="3095528062"/>
                  </a:ext>
                </a:extLst>
              </a:tr>
              <a:tr h="0">
                <a:tc>
                  <a:txBody>
                    <a:bodyPr/>
                    <a:lstStyle/>
                    <a:p>
                      <a:pPr algn="ctr"/>
                      <a:r>
                        <a:rPr lang="en-US" sz="14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112874832"/>
                  </a:ext>
                </a:extLst>
              </a:tr>
              <a:tr h="0">
                <a:tc>
                  <a:txBody>
                    <a:bodyPr/>
                    <a:lstStyle/>
                    <a:p>
                      <a:pPr algn="ctr"/>
                      <a:r>
                        <a:rPr lang="en-US"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073001680"/>
                  </a:ext>
                </a:extLst>
              </a:tr>
              <a:tr h="0">
                <a:tc>
                  <a:txBody>
                    <a:bodyPr/>
                    <a:lstStyle/>
                    <a:p>
                      <a:pPr algn="ctr"/>
                      <a:r>
                        <a:rPr lang="en-US"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2424149241"/>
                  </a:ext>
                </a:extLst>
              </a:tr>
              <a:tr h="0">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906894273"/>
                  </a:ext>
                </a:extLst>
              </a:tr>
              <a:tr h="0">
                <a:tc>
                  <a:txBody>
                    <a:bodyPr/>
                    <a:lstStyle/>
                    <a:p>
                      <a:pPr algn="ctr"/>
                      <a:r>
                        <a:rPr lang="en-US"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4266303768"/>
                  </a:ext>
                </a:extLst>
              </a:tr>
              <a:tr h="0">
                <a:tc>
                  <a:txBody>
                    <a:bodyPr/>
                    <a:lstStyle/>
                    <a:p>
                      <a:pPr algn="ctr"/>
                      <a:r>
                        <a:rPr lang="en-US" sz="1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2689009579"/>
                  </a:ext>
                </a:extLst>
              </a:tr>
            </a:tbl>
          </a:graphicData>
        </a:graphic>
      </p:graphicFrame>
      <p:graphicFrame>
        <p:nvGraphicFramePr>
          <p:cNvPr id="2" name="Table 2">
            <a:extLst>
              <a:ext uri="{FF2B5EF4-FFF2-40B4-BE49-F238E27FC236}">
                <a16:creationId xmlns:a16="http://schemas.microsoft.com/office/drawing/2014/main" id="{5F91CAD5-792D-14DD-8ABA-0F386B32CF50}"/>
              </a:ext>
            </a:extLst>
          </p:cNvPr>
          <p:cNvGraphicFramePr>
            <a:graphicFrameLocks noGrp="1"/>
          </p:cNvGraphicFramePr>
          <p:nvPr>
            <p:extLst>
              <p:ext uri="{D42A27DB-BD31-4B8C-83A1-F6EECF244321}">
                <p14:modId xmlns:p14="http://schemas.microsoft.com/office/powerpoint/2010/main" val="3358791834"/>
              </p:ext>
            </p:extLst>
          </p:nvPr>
        </p:nvGraphicFramePr>
        <p:xfrm>
          <a:off x="180141" y="2148006"/>
          <a:ext cx="935117" cy="2133600"/>
        </p:xfrm>
        <a:graphic>
          <a:graphicData uri="http://schemas.openxmlformats.org/drawingml/2006/table">
            <a:tbl>
              <a:tblPr firstRow="1" bandRow="1">
                <a:tableStyleId>{5C22544A-7EE6-4342-B048-85BDC9FD1C3A}</a:tableStyleId>
              </a:tblPr>
              <a:tblGrid>
                <a:gridCol w="935117">
                  <a:extLst>
                    <a:ext uri="{9D8B030D-6E8A-4147-A177-3AD203B41FA5}">
                      <a16:colId xmlns:a16="http://schemas.microsoft.com/office/drawing/2014/main" val="96168433"/>
                    </a:ext>
                  </a:extLst>
                </a:gridCol>
              </a:tblGrid>
              <a:tr h="0">
                <a:tc>
                  <a:txBody>
                    <a:bodyPr/>
                    <a:lstStyle/>
                    <a:p>
                      <a:pPr algn="ctr"/>
                      <a:r>
                        <a:rPr lang="en-US" sz="1400" b="0" dirty="0">
                          <a:solidFill>
                            <a:schemeClr val="bg1"/>
                          </a:solidFill>
                        </a:rPr>
                        <a:t>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095528062"/>
                  </a:ext>
                </a:extLst>
              </a:tr>
              <a:tr h="0">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12874832"/>
                  </a:ext>
                </a:extLst>
              </a:tr>
              <a:tr h="0">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24149241"/>
                  </a:ext>
                </a:extLst>
              </a:tr>
              <a:tr h="0">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06894273"/>
                  </a:ext>
                </a:extLst>
              </a:tr>
              <a:tr h="0">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6303768"/>
                  </a:ext>
                </a:extLst>
              </a:tr>
              <a:tr h="0">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9009579"/>
                  </a:ext>
                </a:extLst>
              </a:tr>
              <a:tr h="0">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399730"/>
                  </a:ext>
                </a:extLst>
              </a:tr>
            </a:tbl>
          </a:graphicData>
        </a:graphic>
      </p:graphicFrame>
      <p:sp>
        <p:nvSpPr>
          <p:cNvPr id="7" name="Content Placeholder 3">
            <a:extLst>
              <a:ext uri="{FF2B5EF4-FFF2-40B4-BE49-F238E27FC236}">
                <a16:creationId xmlns:a16="http://schemas.microsoft.com/office/drawing/2014/main" id="{114F6DD6-BEA9-56C3-752C-356D7E70DB23}"/>
              </a:ext>
            </a:extLst>
          </p:cNvPr>
          <p:cNvSpPr txBox="1">
            <a:spLocks/>
          </p:cNvSpPr>
          <p:nvPr/>
        </p:nvSpPr>
        <p:spPr>
          <a:xfrm>
            <a:off x="647699" y="1732576"/>
            <a:ext cx="3764280" cy="4058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690304"/>
              </a:buClr>
              <a:buNone/>
            </a:pPr>
            <a:r>
              <a:rPr lang="en-US" sz="1400" dirty="0">
                <a:latin typeface="+mn-lt"/>
                <a:cs typeface="Times New Roman" panose="02020603050405020304" pitchFamily="18" charset="0"/>
              </a:rPr>
              <a:t>WTP/Quantity Demanded by:</a:t>
            </a:r>
          </a:p>
        </p:txBody>
      </p:sp>
      <p:grpSp>
        <p:nvGrpSpPr>
          <p:cNvPr id="28" name="Group 27">
            <a:extLst>
              <a:ext uri="{FF2B5EF4-FFF2-40B4-BE49-F238E27FC236}">
                <a16:creationId xmlns:a16="http://schemas.microsoft.com/office/drawing/2014/main" id="{3C7CBD22-CCE8-707C-68A8-BF8EB6883EFB}"/>
              </a:ext>
            </a:extLst>
          </p:cNvPr>
          <p:cNvGrpSpPr/>
          <p:nvPr/>
        </p:nvGrpSpPr>
        <p:grpSpPr>
          <a:xfrm>
            <a:off x="4277139" y="1051515"/>
            <a:ext cx="4686720" cy="3436155"/>
            <a:chOff x="4277139" y="1051515"/>
            <a:chExt cx="4686720" cy="3436155"/>
          </a:xfrm>
        </p:grpSpPr>
        <p:cxnSp>
          <p:nvCxnSpPr>
            <p:cNvPr id="12" name="Straight Arrow Connector 11">
              <a:extLst>
                <a:ext uri="{FF2B5EF4-FFF2-40B4-BE49-F238E27FC236}">
                  <a16:creationId xmlns:a16="http://schemas.microsoft.com/office/drawing/2014/main" id="{7893AD5B-9E5E-583B-DB3E-DF6C06CB31A5}"/>
                </a:ext>
              </a:extLst>
            </p:cNvPr>
            <p:cNvCxnSpPr>
              <a:cxnSpLocks/>
            </p:cNvCxnSpPr>
            <p:nvPr/>
          </p:nvCxnSpPr>
          <p:spPr>
            <a:xfrm flipV="1">
              <a:off x="4862490" y="1101529"/>
              <a:ext cx="0" cy="32215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67EDFB7-FD75-35AA-8F9B-30D6ED50BE7C}"/>
                </a:ext>
              </a:extLst>
            </p:cNvPr>
            <p:cNvCxnSpPr>
              <a:cxnSpLocks/>
            </p:cNvCxnSpPr>
            <p:nvPr/>
          </p:nvCxnSpPr>
          <p:spPr>
            <a:xfrm>
              <a:off x="4851368" y="4323053"/>
              <a:ext cx="364270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E5711376-339B-370D-247C-6C4B1EB376C5}"/>
                    </a:ext>
                  </a:extLst>
                </p14:cNvPr>
                <p14:cNvContentPartPr/>
                <p14:nvPr/>
              </p14:nvContentPartPr>
              <p14:xfrm>
                <a:off x="6046835" y="2725637"/>
                <a:ext cx="295" cy="358"/>
              </p14:xfrm>
            </p:contentPart>
          </mc:Choice>
          <mc:Fallback xmlns="">
            <p:pic>
              <p:nvPicPr>
                <p:cNvPr id="15" name="Ink 14">
                  <a:extLst>
                    <a:ext uri="{FF2B5EF4-FFF2-40B4-BE49-F238E27FC236}">
                      <a16:creationId xmlns:a16="http://schemas.microsoft.com/office/drawing/2014/main" id="{E5711376-339B-370D-247C-6C4B1EB376C5}"/>
                    </a:ext>
                  </a:extLst>
                </p:cNvPr>
                <p:cNvPicPr/>
                <p:nvPr/>
              </p:nvPicPr>
              <p:blipFill>
                <a:blip r:embed="rId7"/>
                <a:stretch>
                  <a:fillRect/>
                </a:stretch>
              </p:blipFill>
              <p:spPr>
                <a:xfrm>
                  <a:off x="6032085" y="2618237"/>
                  <a:ext cx="29500" cy="214800"/>
                </a:xfrm>
                <a:prstGeom prst="rect">
                  <a:avLst/>
                </a:prstGeom>
              </p:spPr>
            </p:pic>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81689A-D7D4-5B14-2785-43A04095ADB0}"/>
                    </a:ext>
                  </a:extLst>
                </p:cNvPr>
                <p:cNvSpPr txBox="1"/>
                <p:nvPr/>
              </p:nvSpPr>
              <p:spPr>
                <a:xfrm>
                  <a:off x="4277139" y="1051515"/>
                  <a:ext cx="732768" cy="329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0" name="TextBox 9">
                  <a:extLst>
                    <a:ext uri="{FF2B5EF4-FFF2-40B4-BE49-F238E27FC236}">
                      <a16:creationId xmlns:a16="http://schemas.microsoft.com/office/drawing/2014/main" id="{6E81689A-D7D4-5B14-2785-43A04095ADB0}"/>
                    </a:ext>
                  </a:extLst>
                </p:cNvPr>
                <p:cNvSpPr txBox="1">
                  <a:spLocks noRot="1" noChangeAspect="1" noMove="1" noResize="1" noEditPoints="1" noAdjustHandles="1" noChangeArrowheads="1" noChangeShapeType="1" noTextEdit="1"/>
                </p:cNvSpPr>
                <p:nvPr/>
              </p:nvSpPr>
              <p:spPr>
                <a:xfrm>
                  <a:off x="4277139" y="1051515"/>
                  <a:ext cx="732768" cy="329235"/>
                </a:xfrm>
                <a:prstGeom prst="rect">
                  <a:avLst/>
                </a:prstGeom>
                <a:blipFill>
                  <a:blip r:embed="rId8"/>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0D8505-46EA-F94E-942C-590DBA3AD0A7}"/>
                    </a:ext>
                  </a:extLst>
                </p:cNvPr>
                <p:cNvSpPr txBox="1"/>
                <p:nvPr/>
              </p:nvSpPr>
              <p:spPr>
                <a:xfrm>
                  <a:off x="8231091" y="4158435"/>
                  <a:ext cx="732768" cy="329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260D8505-46EA-F94E-942C-590DBA3AD0A7}"/>
                    </a:ext>
                  </a:extLst>
                </p:cNvPr>
                <p:cNvSpPr txBox="1">
                  <a:spLocks noRot="1" noChangeAspect="1" noMove="1" noResize="1" noEditPoints="1" noAdjustHandles="1" noChangeArrowheads="1" noChangeShapeType="1" noTextEdit="1"/>
                </p:cNvSpPr>
                <p:nvPr/>
              </p:nvSpPr>
              <p:spPr>
                <a:xfrm>
                  <a:off x="8231091" y="4158435"/>
                  <a:ext cx="732768" cy="329235"/>
                </a:xfrm>
                <a:prstGeom prst="rect">
                  <a:avLst/>
                </a:prstGeom>
                <a:blipFill>
                  <a:blip r:embed="rId9"/>
                  <a:stretch>
                    <a:fillRect b="-25926"/>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21F695A2-B93E-0F62-4902-05A4DB3B4AC0}"/>
              </a:ext>
            </a:extLst>
          </p:cNvPr>
          <p:cNvGrpSpPr/>
          <p:nvPr/>
        </p:nvGrpSpPr>
        <p:grpSpPr>
          <a:xfrm>
            <a:off x="4330699" y="3465463"/>
            <a:ext cx="1994109" cy="1154150"/>
            <a:chOff x="4333642" y="3436350"/>
            <a:chExt cx="1994109" cy="1154150"/>
          </a:xfrm>
        </p:grpSpPr>
        <p:cxnSp>
          <p:nvCxnSpPr>
            <p:cNvPr id="31" name="Straight Connector 30">
              <a:extLst>
                <a:ext uri="{FF2B5EF4-FFF2-40B4-BE49-F238E27FC236}">
                  <a16:creationId xmlns:a16="http://schemas.microsoft.com/office/drawing/2014/main" id="{BFD878AB-60A2-D6A8-BE5D-7BBF175893F6}"/>
                </a:ext>
              </a:extLst>
            </p:cNvPr>
            <p:cNvCxnSpPr>
              <a:cxnSpLocks/>
              <a:endCxn id="33" idx="0"/>
            </p:cNvCxnSpPr>
            <p:nvPr/>
          </p:nvCxnSpPr>
          <p:spPr>
            <a:xfrm>
              <a:off x="4865433" y="3605627"/>
              <a:ext cx="1095934" cy="677096"/>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D2BB756-11BE-58FA-3AC3-025C429C9CFC}"/>
                    </a:ext>
                  </a:extLst>
                </p:cNvPr>
                <p:cNvSpPr txBox="1"/>
                <p:nvPr/>
              </p:nvSpPr>
              <p:spPr>
                <a:xfrm>
                  <a:off x="4333642" y="3436350"/>
                  <a:ext cx="73276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2060"/>
                            </a:solidFill>
                            <a:latin typeface="Cambria Math" panose="02040503050406030204" pitchFamily="18" charset="0"/>
                            <a:cs typeface="Times New Roman" panose="02020603050405020304" pitchFamily="18" charset="0"/>
                          </a:rPr>
                          <m:t>2</m:t>
                        </m:r>
                      </m:oMath>
                    </m:oMathPara>
                  </a14:m>
                  <a:endParaRPr lang="en-US" sz="1600" dirty="0">
                    <a:solidFill>
                      <a:srgbClr val="002060"/>
                    </a:solidFill>
                  </a:endParaRPr>
                </a:p>
              </p:txBody>
            </p:sp>
          </mc:Choice>
          <mc:Fallback xmlns="">
            <p:sp>
              <p:nvSpPr>
                <p:cNvPr id="32" name="TextBox 31">
                  <a:extLst>
                    <a:ext uri="{FF2B5EF4-FFF2-40B4-BE49-F238E27FC236}">
                      <a16:creationId xmlns:a16="http://schemas.microsoft.com/office/drawing/2014/main" id="{4D2BB756-11BE-58FA-3AC3-025C429C9CFC}"/>
                    </a:ext>
                  </a:extLst>
                </p:cNvPr>
                <p:cNvSpPr txBox="1">
                  <a:spLocks noRot="1" noChangeAspect="1" noMove="1" noResize="1" noEditPoints="1" noAdjustHandles="1" noChangeArrowheads="1" noChangeShapeType="1" noTextEdit="1"/>
                </p:cNvSpPr>
                <p:nvPr/>
              </p:nvSpPr>
              <p:spPr>
                <a:xfrm>
                  <a:off x="4333642" y="3436350"/>
                  <a:ext cx="732768"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10E3BBD-48B6-29BA-03C0-BBFB34479675}"/>
                    </a:ext>
                  </a:extLst>
                </p:cNvPr>
                <p:cNvSpPr txBox="1"/>
                <p:nvPr/>
              </p:nvSpPr>
              <p:spPr>
                <a:xfrm>
                  <a:off x="5594983" y="4282723"/>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4</m:t>
                        </m:r>
                      </m:oMath>
                    </m:oMathPara>
                  </a14:m>
                  <a:endParaRPr lang="en-US" sz="1400" dirty="0">
                    <a:solidFill>
                      <a:srgbClr val="002060"/>
                    </a:solidFill>
                  </a:endParaRPr>
                </a:p>
              </p:txBody>
            </p:sp>
          </mc:Choice>
          <mc:Fallback xmlns="">
            <p:sp>
              <p:nvSpPr>
                <p:cNvPr id="33" name="TextBox 32">
                  <a:extLst>
                    <a:ext uri="{FF2B5EF4-FFF2-40B4-BE49-F238E27FC236}">
                      <a16:creationId xmlns:a16="http://schemas.microsoft.com/office/drawing/2014/main" id="{610E3BBD-48B6-29BA-03C0-BBFB34479675}"/>
                    </a:ext>
                  </a:extLst>
                </p:cNvPr>
                <p:cNvSpPr txBox="1">
                  <a:spLocks noRot="1" noChangeAspect="1" noMove="1" noResize="1" noEditPoints="1" noAdjustHandles="1" noChangeArrowheads="1" noChangeShapeType="1" noTextEdit="1"/>
                </p:cNvSpPr>
                <p:nvPr/>
              </p:nvSpPr>
              <p:spPr>
                <a:xfrm>
                  <a:off x="5594983" y="4282723"/>
                  <a:ext cx="732768" cy="307777"/>
                </a:xfrm>
                <a:prstGeom prst="rect">
                  <a:avLst/>
                </a:prstGeom>
                <a:blipFill>
                  <a:blip r:embed="rId11"/>
                  <a:stretch>
                    <a:fillRect/>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1B23977-B66C-74A6-0E17-50933EF4A81D}"/>
              </a:ext>
            </a:extLst>
          </p:cNvPr>
          <p:cNvGrpSpPr/>
          <p:nvPr/>
        </p:nvGrpSpPr>
        <p:grpSpPr>
          <a:xfrm>
            <a:off x="4900060" y="2791313"/>
            <a:ext cx="2605436" cy="1828300"/>
            <a:chOff x="4900060" y="2791313"/>
            <a:chExt cx="2605436" cy="1828300"/>
          </a:xfrm>
        </p:grpSpPr>
        <p:cxnSp>
          <p:nvCxnSpPr>
            <p:cNvPr id="41" name="Straight Connector 40">
              <a:extLst>
                <a:ext uri="{FF2B5EF4-FFF2-40B4-BE49-F238E27FC236}">
                  <a16:creationId xmlns:a16="http://schemas.microsoft.com/office/drawing/2014/main" id="{448F68AD-5F4F-4059-89FF-A325F6243010}"/>
                </a:ext>
              </a:extLst>
            </p:cNvPr>
            <p:cNvCxnSpPr>
              <a:cxnSpLocks/>
              <a:endCxn id="43" idx="0"/>
            </p:cNvCxnSpPr>
            <p:nvPr/>
          </p:nvCxnSpPr>
          <p:spPr>
            <a:xfrm>
              <a:off x="5410458" y="3298383"/>
              <a:ext cx="1595245" cy="1013453"/>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10F626-A0EF-FCF1-AA52-320126325842}"/>
                    </a:ext>
                  </a:extLst>
                </p:cNvPr>
                <p:cNvSpPr txBox="1"/>
                <p:nvPr/>
              </p:nvSpPr>
              <p:spPr>
                <a:xfrm>
                  <a:off x="6505910" y="4311836"/>
                  <a:ext cx="9995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9</m:t>
                        </m:r>
                      </m:oMath>
                    </m:oMathPara>
                  </a14:m>
                  <a:endParaRPr lang="en-US" sz="1400" dirty="0">
                    <a:solidFill>
                      <a:srgbClr val="006600"/>
                    </a:solidFill>
                  </a:endParaRPr>
                </a:p>
              </p:txBody>
            </p:sp>
          </mc:Choice>
          <mc:Fallback xmlns="">
            <p:sp>
              <p:nvSpPr>
                <p:cNvPr id="43" name="TextBox 42">
                  <a:extLst>
                    <a:ext uri="{FF2B5EF4-FFF2-40B4-BE49-F238E27FC236}">
                      <a16:creationId xmlns:a16="http://schemas.microsoft.com/office/drawing/2014/main" id="{2110F626-A0EF-FCF1-AA52-320126325842}"/>
                    </a:ext>
                  </a:extLst>
                </p:cNvPr>
                <p:cNvSpPr txBox="1">
                  <a:spLocks noRot="1" noChangeAspect="1" noMove="1" noResize="1" noEditPoints="1" noAdjustHandles="1" noChangeArrowheads="1" noChangeShapeType="1" noTextEdit="1"/>
                </p:cNvSpPr>
                <p:nvPr/>
              </p:nvSpPr>
              <p:spPr>
                <a:xfrm>
                  <a:off x="6505910" y="4311836"/>
                  <a:ext cx="999586" cy="307777"/>
                </a:xfrm>
                <a:prstGeom prst="rect">
                  <a:avLst/>
                </a:prstGeom>
                <a:blipFill>
                  <a:blip r:embed="rId12"/>
                  <a:stretch>
                    <a:fillRect/>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3BE566AD-C089-7F6D-DFC5-C3CD627EDF53}"/>
                </a:ext>
              </a:extLst>
            </p:cNvPr>
            <p:cNvCxnSpPr>
              <a:cxnSpLocks/>
            </p:cNvCxnSpPr>
            <p:nvPr/>
          </p:nvCxnSpPr>
          <p:spPr>
            <a:xfrm>
              <a:off x="4900060" y="2791313"/>
              <a:ext cx="510398" cy="507070"/>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FE7BEBE-C774-7220-837D-DC514F0F270F}"/>
                    </a:ext>
                  </a:extLst>
                </p:cNvPr>
                <p:cNvSpPr txBox="1"/>
                <p:nvPr/>
              </p:nvSpPr>
              <p:spPr>
                <a:xfrm>
                  <a:off x="4988643" y="4311835"/>
                  <a:ext cx="9995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2</m:t>
                        </m:r>
                      </m:oMath>
                    </m:oMathPara>
                  </a14:m>
                  <a:endParaRPr lang="en-US" sz="1400" dirty="0">
                    <a:solidFill>
                      <a:srgbClr val="006600"/>
                    </a:solidFill>
                  </a:endParaRPr>
                </a:p>
              </p:txBody>
            </p:sp>
          </mc:Choice>
          <mc:Fallback xmlns="">
            <p:sp>
              <p:nvSpPr>
                <p:cNvPr id="51" name="TextBox 50">
                  <a:extLst>
                    <a:ext uri="{FF2B5EF4-FFF2-40B4-BE49-F238E27FC236}">
                      <a16:creationId xmlns:a16="http://schemas.microsoft.com/office/drawing/2014/main" id="{FFE7BEBE-C774-7220-837D-DC514F0F270F}"/>
                    </a:ext>
                  </a:extLst>
                </p:cNvPr>
                <p:cNvSpPr txBox="1">
                  <a:spLocks noRot="1" noChangeAspect="1" noMove="1" noResize="1" noEditPoints="1" noAdjustHandles="1" noChangeArrowheads="1" noChangeShapeType="1" noTextEdit="1"/>
                </p:cNvSpPr>
                <p:nvPr/>
              </p:nvSpPr>
              <p:spPr>
                <a:xfrm>
                  <a:off x="4988643" y="4311835"/>
                  <a:ext cx="999586" cy="307777"/>
                </a:xfrm>
                <a:prstGeom prst="rect">
                  <a:avLst/>
                </a:prstGeom>
                <a:blipFill>
                  <a:blip r:embed="rId13"/>
                  <a:stretch>
                    <a:fillRect/>
                  </a:stretch>
                </a:blipFill>
              </p:spPr>
              <p:txBody>
                <a:bodyPr/>
                <a:lstStyle/>
                <a:p>
                  <a:r>
                    <a:rPr lang="en-US">
                      <a:noFill/>
                    </a:rPr>
                    <a:t> </a:t>
                  </a:r>
                </a:p>
              </p:txBody>
            </p:sp>
          </mc:Fallback>
        </mc:AlternateContent>
      </p:grpSp>
      <p:sp>
        <p:nvSpPr>
          <p:cNvPr id="54" name="Content Placeholder 3">
            <a:extLst>
              <a:ext uri="{FF2B5EF4-FFF2-40B4-BE49-F238E27FC236}">
                <a16:creationId xmlns:a16="http://schemas.microsoft.com/office/drawing/2014/main" id="{C65CADF8-8DD3-BF30-D14A-1CFA66050041}"/>
              </a:ext>
            </a:extLst>
          </p:cNvPr>
          <p:cNvSpPr txBox="1">
            <a:spLocks/>
          </p:cNvSpPr>
          <p:nvPr/>
        </p:nvSpPr>
        <p:spPr>
          <a:xfrm>
            <a:off x="5328038" y="887037"/>
            <a:ext cx="3852423" cy="2403830"/>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400" b="1" dirty="0">
                <a:latin typeface="+mn-lt"/>
                <a:cs typeface="Times New Roman" panose="02020603050405020304" pitchFamily="18" charset="0"/>
              </a:rPr>
              <a:t>Some lessons: </a:t>
            </a:r>
          </a:p>
          <a:p>
            <a:pPr>
              <a:buClr>
                <a:srgbClr val="690304"/>
              </a:buClr>
              <a:buFont typeface="Arial" panose="020B0604020202020204" pitchFamily="34" charset="0"/>
              <a:buChar char="•"/>
            </a:pPr>
            <a:r>
              <a:rPr lang="en-US" sz="1400" dirty="0">
                <a:latin typeface="+mn-lt"/>
                <a:cs typeface="Times New Roman" panose="02020603050405020304" pitchFamily="18" charset="0"/>
              </a:rPr>
              <a:t>For price above $2, Bob is the only consumer in the market.</a:t>
            </a:r>
          </a:p>
          <a:p>
            <a:pPr>
              <a:buClr>
                <a:srgbClr val="690304"/>
              </a:buClr>
              <a:buFont typeface="Arial" panose="020B0604020202020204" pitchFamily="34" charset="0"/>
              <a:buChar char="•"/>
            </a:pPr>
            <a:r>
              <a:rPr lang="en-US" sz="1400" dirty="0">
                <a:latin typeface="+mn-lt"/>
                <a:cs typeface="Times New Roman" panose="02020603050405020304" pitchFamily="18" charset="0"/>
              </a:rPr>
              <a:t>Sandy is not willing to pay for additional bananas for prices above $2, so she “exits” the market. </a:t>
            </a:r>
          </a:p>
          <a:p>
            <a:pPr>
              <a:buClr>
                <a:srgbClr val="690304"/>
              </a:buClr>
              <a:buFont typeface="Arial" panose="020B0604020202020204" pitchFamily="34" charset="0"/>
              <a:buChar char="•"/>
            </a:pPr>
            <a:r>
              <a:rPr lang="en-US" sz="1400" dirty="0">
                <a:latin typeface="+mn-lt"/>
                <a:cs typeface="Times New Roman" panose="02020603050405020304" pitchFamily="18" charset="0"/>
              </a:rPr>
              <a:t>Thus, market demand equals Bob’s demand for prices above $2.  </a:t>
            </a:r>
          </a:p>
        </p:txBody>
      </p:sp>
    </p:spTree>
    <p:extLst>
      <p:ext uri="{BB962C8B-B14F-4D97-AF65-F5344CB8AC3E}">
        <p14:creationId xmlns:p14="http://schemas.microsoft.com/office/powerpoint/2010/main" val="38946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88"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Consumer Theory and the Demand Curve</a:t>
            </a:r>
          </a:p>
          <a:p>
            <a:pPr algn="just"/>
            <a:endParaRPr lang="en-US" sz="1600" b="1" dirty="0"/>
          </a:p>
          <a:p>
            <a:pPr marL="285750" indent="-285750" algn="just">
              <a:buFont typeface="Arial" panose="020B0604020202020204" pitchFamily="34" charset="0"/>
              <a:buChar char="•"/>
            </a:pPr>
            <a:r>
              <a:rPr lang="en-US" sz="1600" dirty="0"/>
              <a:t>Basics of decision-making. </a:t>
            </a:r>
          </a:p>
          <a:p>
            <a:pPr marL="285750" indent="-285750" algn="just">
              <a:buFont typeface="Arial" panose="020B0604020202020204" pitchFamily="34" charset="0"/>
              <a:buChar char="•"/>
            </a:pPr>
            <a:r>
              <a:rPr lang="en-US" sz="1600" dirty="0"/>
              <a:t>Choice problems. </a:t>
            </a:r>
          </a:p>
          <a:p>
            <a:pPr marL="285750" indent="-285750" algn="just">
              <a:buFont typeface="Arial" panose="020B0604020202020204" pitchFamily="34" charset="0"/>
              <a:buChar char="•"/>
            </a:pPr>
            <a:r>
              <a:rPr lang="en-US" sz="1600" dirty="0"/>
              <a:t>Demand functions.  </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572954" y="2807013"/>
            <a:ext cx="4858947" cy="1569660"/>
          </a:xfrm>
          <a:prstGeom prst="rect">
            <a:avLst/>
          </a:prstGeom>
          <a:noFill/>
        </p:spPr>
        <p:txBody>
          <a:bodyPr wrap="square" rtlCol="0">
            <a:spAutoFit/>
          </a:bodyPr>
          <a:lstStyle/>
          <a:p>
            <a:pPr algn="just"/>
            <a:r>
              <a:rPr lang="en-US" sz="1600" b="1" dirty="0"/>
              <a:t>Properties of Demand Functions </a:t>
            </a:r>
          </a:p>
          <a:p>
            <a:pPr marL="285750" indent="-285750" algn="just">
              <a:buFont typeface="Arial" panose="020B0604020202020204" pitchFamily="34" charset="0"/>
              <a:buChar char="•"/>
            </a:pPr>
            <a:r>
              <a:rPr lang="en-US" sz="1600" dirty="0"/>
              <a:t>Law of Demand </a:t>
            </a:r>
          </a:p>
          <a:p>
            <a:pPr marL="285750" indent="-285750" algn="just">
              <a:buFont typeface="Arial" panose="020B0604020202020204" pitchFamily="34" charset="0"/>
              <a:buChar char="•"/>
            </a:pPr>
            <a:r>
              <a:rPr lang="en-US" sz="1600" dirty="0"/>
              <a:t>Willingness to pay </a:t>
            </a:r>
          </a:p>
          <a:p>
            <a:pPr marL="285750" indent="-285750" algn="just">
              <a:buFont typeface="Arial" panose="020B0604020202020204" pitchFamily="34" charset="0"/>
              <a:buChar char="•"/>
            </a:pPr>
            <a:r>
              <a:rPr lang="en-US" sz="1600" dirty="0"/>
              <a:t>Consumer Surplus </a:t>
            </a:r>
          </a:p>
          <a:p>
            <a:pPr marL="285750" indent="-285750" algn="just">
              <a:buFont typeface="Arial" panose="020B0604020202020204" pitchFamily="34" charset="0"/>
              <a:buChar char="•"/>
            </a:pPr>
            <a:r>
              <a:rPr lang="en-US" sz="1600" dirty="0"/>
              <a:t>Shifts in Demand </a:t>
            </a:r>
          </a:p>
          <a:p>
            <a:pPr marL="285750" indent="-285750" algn="just">
              <a:buFont typeface="Arial" panose="020B0604020202020204" pitchFamily="34" charset="0"/>
              <a:buChar char="•"/>
            </a:pPr>
            <a:r>
              <a:rPr lang="en-US" sz="1600" dirty="0"/>
              <a:t>Elasticities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normAutofit fontScale="90000"/>
          </a:bodyPr>
          <a:lstStyle/>
          <a:p>
            <a:r>
              <a:rPr lang="en-US" dirty="0">
                <a:solidFill>
                  <a:schemeClr val="tx1"/>
                </a:solidFill>
                <a:latin typeface="+mn-lt"/>
              </a:rPr>
              <a:t>Change in Demand vs Change in Quantity Demanded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669382" y="747704"/>
            <a:ext cx="5572625"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Crucial difference: </a:t>
            </a:r>
            <a:r>
              <a:rPr lang="en-US" sz="1600" dirty="0">
                <a:latin typeface="+mn-lt"/>
                <a:cs typeface="Times New Roman" panose="02020603050405020304" pitchFamily="18" charset="0"/>
              </a:rPr>
              <a:t>quantity demanded is not the same as the demand curve.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Quantity demanded </a:t>
            </a:r>
            <a:r>
              <a:rPr lang="en-US" sz="1600" dirty="0">
                <a:latin typeface="+mn-lt"/>
                <a:cs typeface="Times New Roman" panose="02020603050405020304" pitchFamily="18" charset="0"/>
              </a:rPr>
              <a:t>refers to points </a:t>
            </a:r>
            <a:r>
              <a:rPr lang="en-US" sz="1600" b="1" dirty="0">
                <a:latin typeface="+mn-lt"/>
                <a:cs typeface="Times New Roman" panose="02020603050405020304" pitchFamily="18" charset="0"/>
              </a:rPr>
              <a:t>on the demand curve</a:t>
            </a:r>
            <a:r>
              <a:rPr lang="en-US" sz="1600" dirty="0">
                <a:latin typeface="+mn-lt"/>
                <a:cs typeface="Times New Roman" panose="02020603050405020304" pitchFamily="18" charset="0"/>
              </a:rPr>
              <a:t>. At p=6, demand for bananas equals q = 2.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Changes in quantity demanded occur upon price changes. </a:t>
            </a:r>
            <a:r>
              <a:rPr lang="en-US" sz="1600" b="1" dirty="0">
                <a:solidFill>
                  <a:srgbClr val="690304"/>
                </a:solidFill>
                <a:latin typeface="+mn-lt"/>
                <a:cs typeface="Times New Roman" panose="02020603050405020304" pitchFamily="18" charset="0"/>
              </a:rPr>
              <a:t>We move along the curve</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Factors that influence individual’s willingness to pay lead to </a:t>
            </a:r>
            <a:r>
              <a:rPr lang="en-US" sz="1600" b="1" dirty="0">
                <a:solidFill>
                  <a:srgbClr val="002060"/>
                </a:solidFill>
                <a:latin typeface="+mn-lt"/>
                <a:cs typeface="Times New Roman" panose="02020603050405020304" pitchFamily="18" charset="0"/>
              </a:rPr>
              <a:t>shifts on the demand curve</a:t>
            </a:r>
            <a:r>
              <a:rPr lang="en-US" sz="1600" b="1" dirty="0">
                <a:latin typeface="+mn-lt"/>
                <a:cs typeface="Times New Roman" panose="02020603050405020304" pitchFamily="18" charset="0"/>
              </a:rPr>
              <a:t>. </a:t>
            </a:r>
            <a:r>
              <a:rPr lang="en-US" sz="1600" dirty="0">
                <a:latin typeface="+mn-lt"/>
                <a:cs typeface="Times New Roman" panose="02020603050405020304" pitchFamily="18" charset="0"/>
              </a:rPr>
              <a:t> </a:t>
            </a:r>
          </a:p>
          <a:p>
            <a:pPr lvl="1">
              <a:buClr>
                <a:srgbClr val="690304"/>
              </a:buClr>
              <a:buFont typeface="Arial" panose="020B0604020202020204" pitchFamily="34" charset="0"/>
              <a:buChar char="•"/>
            </a:pPr>
            <a:r>
              <a:rPr lang="en-US" sz="1600" b="0" dirty="0">
                <a:latin typeface="+mn-lt"/>
                <a:cs typeface="Times New Roman" panose="02020603050405020304" pitchFamily="18" charset="0"/>
              </a:rPr>
              <a:t>It could </a:t>
            </a:r>
            <a:r>
              <a:rPr lang="en-US" sz="1600" b="1" dirty="0">
                <a:solidFill>
                  <a:srgbClr val="002060"/>
                </a:solidFill>
                <a:latin typeface="+mn-lt"/>
                <a:cs typeface="Times New Roman" panose="02020603050405020304" pitchFamily="18" charset="0"/>
              </a:rPr>
              <a:t>increase/decrease</a:t>
            </a:r>
            <a:r>
              <a:rPr lang="en-US" sz="1600" b="0" dirty="0">
                <a:latin typeface="+mn-lt"/>
                <a:cs typeface="Times New Roman" panose="02020603050405020304" pitchFamily="18" charset="0"/>
              </a:rPr>
              <a:t> or </a:t>
            </a:r>
            <a:r>
              <a:rPr lang="en-US" sz="1600" b="1" dirty="0">
                <a:solidFill>
                  <a:srgbClr val="0070C0"/>
                </a:solidFill>
                <a:latin typeface="+mn-lt"/>
                <a:cs typeface="Times New Roman" panose="02020603050405020304" pitchFamily="18" charset="0"/>
              </a:rPr>
              <a:t>pivot</a:t>
            </a:r>
            <a:r>
              <a:rPr lang="en-US" sz="1600" b="0" dirty="0">
                <a:latin typeface="+mn-lt"/>
                <a:cs typeface="Times New Roman" panose="02020603050405020304" pitchFamily="18" charset="0"/>
              </a:rPr>
              <a:t>. </a:t>
            </a:r>
            <a:endParaRPr lang="en-US" sz="1600" b="0" dirty="0">
              <a:latin typeface="Cambria Math" panose="020405030504060302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cxnSp>
        <p:nvCxnSpPr>
          <p:cNvPr id="26" name="Straight Connector 25">
            <a:extLst>
              <a:ext uri="{FF2B5EF4-FFF2-40B4-BE49-F238E27FC236}">
                <a16:creationId xmlns:a16="http://schemas.microsoft.com/office/drawing/2014/main" id="{85726AAE-1665-7D8A-525E-1D03C96E72C2}"/>
              </a:ext>
            </a:extLst>
          </p:cNvPr>
          <p:cNvCxnSpPr>
            <a:cxnSpLocks/>
          </p:cNvCxnSpPr>
          <p:nvPr/>
        </p:nvCxnSpPr>
        <p:spPr>
          <a:xfrm>
            <a:off x="872776" y="2499224"/>
            <a:ext cx="2164316" cy="179225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62E80D7-EEE8-6D3B-FBEC-F28F43CEC7F3}"/>
              </a:ext>
            </a:extLst>
          </p:cNvPr>
          <p:cNvCxnSpPr>
            <a:cxnSpLocks/>
          </p:cNvCxnSpPr>
          <p:nvPr/>
        </p:nvCxnSpPr>
        <p:spPr>
          <a:xfrm>
            <a:off x="864999" y="1630804"/>
            <a:ext cx="2313412" cy="266067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BB6F6A8C-D69A-F348-B948-7616D837027B}"/>
              </a:ext>
            </a:extLst>
          </p:cNvPr>
          <p:cNvGrpSpPr/>
          <p:nvPr/>
        </p:nvGrpSpPr>
        <p:grpSpPr>
          <a:xfrm>
            <a:off x="166382" y="2397825"/>
            <a:ext cx="3286687" cy="2245704"/>
            <a:chOff x="-1073667" y="2836625"/>
            <a:chExt cx="3286687" cy="2245704"/>
          </a:xfrm>
        </p:grpSpPr>
        <p:grpSp>
          <p:nvGrpSpPr>
            <p:cNvPr id="48" name="Group 47">
              <a:extLst>
                <a:ext uri="{FF2B5EF4-FFF2-40B4-BE49-F238E27FC236}">
                  <a16:creationId xmlns:a16="http://schemas.microsoft.com/office/drawing/2014/main" id="{7B55729A-3F66-E65B-6A46-B10209B166E5}"/>
                </a:ext>
              </a:extLst>
            </p:cNvPr>
            <p:cNvGrpSpPr/>
            <p:nvPr/>
          </p:nvGrpSpPr>
          <p:grpSpPr>
            <a:xfrm>
              <a:off x="-1073667" y="2836625"/>
              <a:ext cx="3286687" cy="2245704"/>
              <a:chOff x="45541" y="2298419"/>
              <a:chExt cx="3286687" cy="2245704"/>
            </a:xfrm>
          </p:grpSpPr>
          <p:cxnSp>
            <p:nvCxnSpPr>
              <p:cNvPr id="24" name="Straight Arrow Connector 23">
                <a:extLst>
                  <a:ext uri="{FF2B5EF4-FFF2-40B4-BE49-F238E27FC236}">
                    <a16:creationId xmlns:a16="http://schemas.microsoft.com/office/drawing/2014/main" id="{A25A8F15-4E97-2990-AA36-E6148D0C37AA}"/>
                  </a:ext>
                </a:extLst>
              </p:cNvPr>
              <p:cNvCxnSpPr>
                <a:cxnSpLocks/>
              </p:cNvCxnSpPr>
              <p:nvPr/>
            </p:nvCxnSpPr>
            <p:spPr>
              <a:xfrm>
                <a:off x="1866900" y="2298419"/>
                <a:ext cx="594400" cy="512435"/>
              </a:xfrm>
              <a:prstGeom prst="straightConnector1">
                <a:avLst/>
              </a:prstGeom>
              <a:ln>
                <a:solidFill>
                  <a:srgbClr val="990000"/>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422F077C-ED6E-9654-F5A9-5235C3D867DB}"/>
                  </a:ext>
                </a:extLst>
              </p:cNvPr>
              <p:cNvGrpSpPr/>
              <p:nvPr/>
            </p:nvGrpSpPr>
            <p:grpSpPr>
              <a:xfrm>
                <a:off x="45541" y="2683831"/>
                <a:ext cx="3286687" cy="1860292"/>
                <a:chOff x="45541" y="2683831"/>
                <a:chExt cx="3286687" cy="1860292"/>
              </a:xfrm>
            </p:grpSpPr>
            <p:cxnSp>
              <p:nvCxnSpPr>
                <p:cNvPr id="34" name="Straight Connector 33">
                  <a:extLst>
                    <a:ext uri="{FF2B5EF4-FFF2-40B4-BE49-F238E27FC236}">
                      <a16:creationId xmlns:a16="http://schemas.microsoft.com/office/drawing/2014/main" id="{4972DFF5-9E48-9AE8-0094-B4DE6DDA447D}"/>
                    </a:ext>
                  </a:extLst>
                </p:cNvPr>
                <p:cNvCxnSpPr>
                  <a:cxnSpLocks/>
                </p:cNvCxnSpPr>
                <p:nvPr/>
              </p:nvCxnSpPr>
              <p:spPr>
                <a:xfrm flipH="1">
                  <a:off x="730411" y="2980448"/>
                  <a:ext cx="173089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B95A94A-D8E4-CBD3-65D6-5A9B4299C6D2}"/>
                    </a:ext>
                  </a:extLst>
                </p:cNvPr>
                <p:cNvCxnSpPr>
                  <a:cxnSpLocks/>
                </p:cNvCxnSpPr>
                <p:nvPr/>
              </p:nvCxnSpPr>
              <p:spPr>
                <a:xfrm flipV="1">
                  <a:off x="2477946" y="3009839"/>
                  <a:ext cx="0" cy="1136017"/>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A7956D-B102-C939-7262-9045D8377027}"/>
                        </a:ext>
                      </a:extLst>
                    </p:cNvPr>
                    <p:cNvSpPr txBox="1"/>
                    <p:nvPr/>
                  </p:nvSpPr>
                  <p:spPr>
                    <a:xfrm>
                      <a:off x="45541" y="284952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6" name="TextBox 35">
                      <a:extLst>
                        <a:ext uri="{FF2B5EF4-FFF2-40B4-BE49-F238E27FC236}">
                          <a16:creationId xmlns:a16="http://schemas.microsoft.com/office/drawing/2014/main" id="{89A7956D-B102-C939-7262-9045D8377027}"/>
                        </a:ext>
                      </a:extLst>
                    </p:cNvPr>
                    <p:cNvSpPr txBox="1">
                      <a:spLocks noRot="1" noChangeAspect="1" noMove="1" noResize="1" noEditPoints="1" noAdjustHandles="1" noChangeArrowheads="1" noChangeShapeType="1" noTextEdit="1"/>
                    </p:cNvSpPr>
                    <p:nvPr/>
                  </p:nvSpPr>
                  <p:spPr>
                    <a:xfrm>
                      <a:off x="45541" y="2849522"/>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B61364-6EB2-7494-DABE-318CCF9622CF}"/>
                        </a:ext>
                      </a:extLst>
                    </p:cNvPr>
                    <p:cNvSpPr txBox="1"/>
                    <p:nvPr/>
                  </p:nvSpPr>
                  <p:spPr>
                    <a:xfrm>
                      <a:off x="2336072" y="268383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37" name="TextBox 36">
                      <a:extLst>
                        <a:ext uri="{FF2B5EF4-FFF2-40B4-BE49-F238E27FC236}">
                          <a16:creationId xmlns:a16="http://schemas.microsoft.com/office/drawing/2014/main" id="{21B61364-6EB2-7494-DABE-318CCF9622CF}"/>
                        </a:ext>
                      </a:extLst>
                    </p:cNvPr>
                    <p:cNvSpPr txBox="1">
                      <a:spLocks noRot="1" noChangeAspect="1" noMove="1" noResize="1" noEditPoints="1" noAdjustHandles="1" noChangeArrowheads="1" noChangeShapeType="1" noTextEdit="1"/>
                    </p:cNvSpPr>
                    <p:nvPr/>
                  </p:nvSpPr>
                  <p:spPr>
                    <a:xfrm>
                      <a:off x="2336072" y="2683831"/>
                      <a:ext cx="996156" cy="369332"/>
                    </a:xfrm>
                    <a:prstGeom prst="rect">
                      <a:avLst/>
                    </a:prstGeom>
                    <a:blipFill>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1A3CFB-405B-5C9B-28C5-E241C16E9A96}"/>
                        </a:ext>
                      </a:extLst>
                    </p:cNvPr>
                    <p:cNvSpPr txBox="1"/>
                    <p:nvPr/>
                  </p:nvSpPr>
                  <p:spPr>
                    <a:xfrm>
                      <a:off x="1956726" y="417479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8" name="TextBox 7">
                      <a:extLst>
                        <a:ext uri="{FF2B5EF4-FFF2-40B4-BE49-F238E27FC236}">
                          <a16:creationId xmlns:a16="http://schemas.microsoft.com/office/drawing/2014/main" id="{721A3CFB-405B-5C9B-28C5-E241C16E9A96}"/>
                        </a:ext>
                      </a:extLst>
                    </p:cNvPr>
                    <p:cNvSpPr txBox="1">
                      <a:spLocks noRot="1" noChangeAspect="1" noMove="1" noResize="1" noEditPoints="1" noAdjustHandles="1" noChangeArrowheads="1" noChangeShapeType="1" noTextEdit="1"/>
                    </p:cNvSpPr>
                    <p:nvPr/>
                  </p:nvSpPr>
                  <p:spPr>
                    <a:xfrm>
                      <a:off x="1956726" y="4174791"/>
                      <a:ext cx="996156" cy="369332"/>
                    </a:xfrm>
                    <a:prstGeom prst="rect">
                      <a:avLst/>
                    </a:prstGeom>
                    <a:blipFill>
                      <a:blip r:embed="rId6"/>
                      <a:stretch>
                        <a:fillRect/>
                      </a:stretch>
                    </a:blipFill>
                  </p:spPr>
                  <p:txBody>
                    <a:bodyPr/>
                    <a:lstStyle/>
                    <a:p>
                      <a:r>
                        <a:rPr lang="en-US">
                          <a:noFill/>
                        </a:rPr>
                        <a:t> </a:t>
                      </a:r>
                    </a:p>
                  </p:txBody>
                </p:sp>
              </mc:Fallback>
            </mc:AlternateContent>
          </p:grpSp>
        </p:grpSp>
        <p:sp>
          <p:nvSpPr>
            <p:cNvPr id="9" name="Oval 8">
              <a:extLst>
                <a:ext uri="{FF2B5EF4-FFF2-40B4-BE49-F238E27FC236}">
                  <a16:creationId xmlns:a16="http://schemas.microsoft.com/office/drawing/2014/main" id="{9DD2FD30-248E-9852-5D4C-6AB8322421CB}"/>
                </a:ext>
              </a:extLst>
            </p:cNvPr>
            <p:cNvSpPr/>
            <p:nvPr/>
          </p:nvSpPr>
          <p:spPr>
            <a:xfrm>
              <a:off x="1298040" y="34527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9D5700B2-1226-28AD-BBBE-81AE0CCBE58F}"/>
              </a:ext>
            </a:extLst>
          </p:cNvPr>
          <p:cNvGrpSpPr/>
          <p:nvPr/>
        </p:nvGrpSpPr>
        <p:grpSpPr>
          <a:xfrm>
            <a:off x="175977" y="2042303"/>
            <a:ext cx="2396154" cy="2572291"/>
            <a:chOff x="1852910" y="1853902"/>
            <a:chExt cx="2396154" cy="2572291"/>
          </a:xfrm>
        </p:grpSpPr>
        <p:grpSp>
          <p:nvGrpSpPr>
            <p:cNvPr id="25" name="Group 24">
              <a:extLst>
                <a:ext uri="{FF2B5EF4-FFF2-40B4-BE49-F238E27FC236}">
                  <a16:creationId xmlns:a16="http://schemas.microsoft.com/office/drawing/2014/main" id="{EEE9D1E9-5199-E674-3A55-7D229D053BC8}"/>
                </a:ext>
              </a:extLst>
            </p:cNvPr>
            <p:cNvGrpSpPr/>
            <p:nvPr/>
          </p:nvGrpSpPr>
          <p:grpSpPr>
            <a:xfrm>
              <a:off x="1852910" y="1853902"/>
              <a:ext cx="2396154" cy="2572291"/>
              <a:chOff x="936074" y="2683831"/>
              <a:chExt cx="2396154" cy="2572291"/>
            </a:xfrm>
          </p:grpSpPr>
          <p:cxnSp>
            <p:nvCxnSpPr>
              <p:cNvPr id="27" name="Straight Connector 26">
                <a:extLst>
                  <a:ext uri="{FF2B5EF4-FFF2-40B4-BE49-F238E27FC236}">
                    <a16:creationId xmlns:a16="http://schemas.microsoft.com/office/drawing/2014/main" id="{C9718A72-CC44-9C91-D6A0-74EE68835E98}"/>
                  </a:ext>
                </a:extLst>
              </p:cNvPr>
              <p:cNvCxnSpPr>
                <a:cxnSpLocks/>
              </p:cNvCxnSpPr>
              <p:nvPr/>
            </p:nvCxnSpPr>
            <p:spPr>
              <a:xfrm flipH="1">
                <a:off x="1607949" y="2980448"/>
                <a:ext cx="85335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1F8452-A838-044A-2A24-59E4F4684DB7}"/>
                  </a:ext>
                </a:extLst>
              </p:cNvPr>
              <p:cNvCxnSpPr>
                <a:cxnSpLocks/>
              </p:cNvCxnSpPr>
              <p:nvPr/>
            </p:nvCxnSpPr>
            <p:spPr>
              <a:xfrm flipV="1">
                <a:off x="2461301" y="2973309"/>
                <a:ext cx="0" cy="19809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CCF5B-EED2-2721-318C-C652FE0A1EBE}"/>
                      </a:ext>
                    </a:extLst>
                  </p:cNvPr>
                  <p:cNvSpPr txBox="1"/>
                  <p:nvPr/>
                </p:nvSpPr>
                <p:spPr>
                  <a:xfrm>
                    <a:off x="936074" y="274863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722CCF5B-EED2-2721-318C-C652FE0A1EBE}"/>
                      </a:ext>
                    </a:extLst>
                  </p:cNvPr>
                  <p:cNvSpPr txBox="1">
                    <a:spLocks noRot="1" noChangeAspect="1" noMove="1" noResize="1" noEditPoints="1" noAdjustHandles="1" noChangeArrowheads="1" noChangeShapeType="1" noTextEdit="1"/>
                  </p:cNvSpPr>
                  <p:nvPr/>
                </p:nvSpPr>
                <p:spPr>
                  <a:xfrm>
                    <a:off x="936074" y="2748630"/>
                    <a:ext cx="9961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A12FA-39E0-B6C5-8CB3-042851F50107}"/>
                      </a:ext>
                    </a:extLst>
                  </p:cNvPr>
                  <p:cNvSpPr txBox="1"/>
                  <p:nvPr/>
                </p:nvSpPr>
                <p:spPr>
                  <a:xfrm>
                    <a:off x="2336072" y="268383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(2,6)</m:t>
                          </m:r>
                        </m:oMath>
                      </m:oMathPara>
                    </a14:m>
                    <a:endParaRPr lang="en-US" dirty="0"/>
                  </a:p>
                </p:txBody>
              </p:sp>
            </mc:Choice>
            <mc:Fallback xmlns="">
              <p:sp>
                <p:nvSpPr>
                  <p:cNvPr id="31" name="TextBox 30">
                    <a:extLst>
                      <a:ext uri="{FF2B5EF4-FFF2-40B4-BE49-F238E27FC236}">
                        <a16:creationId xmlns:a16="http://schemas.microsoft.com/office/drawing/2014/main" id="{3D0A12FA-39E0-B6C5-8CB3-042851F50107}"/>
                      </a:ext>
                    </a:extLst>
                  </p:cNvPr>
                  <p:cNvSpPr txBox="1">
                    <a:spLocks noRot="1" noChangeAspect="1" noMove="1" noResize="1" noEditPoints="1" noAdjustHandles="1" noChangeArrowheads="1" noChangeShapeType="1" noTextEdit="1"/>
                  </p:cNvSpPr>
                  <p:nvPr/>
                </p:nvSpPr>
                <p:spPr>
                  <a:xfrm>
                    <a:off x="2336072" y="2683831"/>
                    <a:ext cx="996156"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5D25C3-E403-1721-9C33-9858D8A7890F}"/>
                      </a:ext>
                    </a:extLst>
                  </p:cNvPr>
                  <p:cNvSpPr txBox="1"/>
                  <p:nvPr/>
                </p:nvSpPr>
                <p:spPr>
                  <a:xfrm>
                    <a:off x="1946600" y="488679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2" name="TextBox 31">
                    <a:extLst>
                      <a:ext uri="{FF2B5EF4-FFF2-40B4-BE49-F238E27FC236}">
                        <a16:creationId xmlns:a16="http://schemas.microsoft.com/office/drawing/2014/main" id="{C15D25C3-E403-1721-9C33-9858D8A7890F}"/>
                      </a:ext>
                    </a:extLst>
                  </p:cNvPr>
                  <p:cNvSpPr txBox="1">
                    <a:spLocks noRot="1" noChangeAspect="1" noMove="1" noResize="1" noEditPoints="1" noAdjustHandles="1" noChangeArrowheads="1" noChangeShapeType="1" noTextEdit="1"/>
                  </p:cNvSpPr>
                  <p:nvPr/>
                </p:nvSpPr>
                <p:spPr>
                  <a:xfrm>
                    <a:off x="1946600" y="4886790"/>
                    <a:ext cx="996156" cy="369332"/>
                  </a:xfrm>
                  <a:prstGeom prst="rect">
                    <a:avLst/>
                  </a:prstGeom>
                  <a:blipFill>
                    <a:blip r:embed="rId9"/>
                    <a:stretch>
                      <a:fillRect/>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35F8F57B-CB20-94FD-FFE3-E241FC95F35F}"/>
                </a:ext>
              </a:extLst>
            </p:cNvPr>
            <p:cNvSpPr/>
            <p:nvPr/>
          </p:nvSpPr>
          <p:spPr>
            <a:xfrm>
              <a:off x="3339279" y="209264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E76CF91-3579-7678-E435-D0453DB1CE6F}"/>
              </a:ext>
            </a:extLst>
          </p:cNvPr>
          <p:cNvGrpSpPr/>
          <p:nvPr/>
        </p:nvGrpSpPr>
        <p:grpSpPr>
          <a:xfrm>
            <a:off x="207494" y="622906"/>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1612053"/>
              <a:ext cx="3253386" cy="269410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11"/>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01BE42E-99DC-7E2E-5B38-98D4176BB26C}"/>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44" name="TextBox 43">
                  <a:extLst>
                    <a:ext uri="{FF2B5EF4-FFF2-40B4-BE49-F238E27FC236}">
                      <a16:creationId xmlns:a16="http://schemas.microsoft.com/office/drawing/2014/main" id="{F01BE42E-99DC-7E2E-5B38-98D4176BB26C}"/>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12"/>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279435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normAutofit fontScale="90000"/>
          </a:bodyPr>
          <a:lstStyle/>
          <a:p>
            <a:r>
              <a:rPr lang="en-US" dirty="0">
                <a:solidFill>
                  <a:schemeClr val="tx1"/>
                </a:solidFill>
                <a:latin typeface="+mn-lt"/>
              </a:rPr>
              <a:t>Change in Demand vs Change in Quantity Demanded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669382" y="747704"/>
            <a:ext cx="5572625"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Example: </a:t>
            </a:r>
            <a:r>
              <a:rPr lang="en-US" sz="1600" dirty="0">
                <a:latin typeface="+mn-lt"/>
                <a:cs typeface="Times New Roman" panose="02020603050405020304" pitchFamily="18" charset="0"/>
              </a:rPr>
              <a:t>change in quantity demanded vs change in demand.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Change in quantity demanded: </a:t>
            </a:r>
            <a:r>
              <a:rPr lang="en-US" sz="1600" dirty="0">
                <a:latin typeface="+mn-lt"/>
                <a:cs typeface="Times New Roman" panose="02020603050405020304" pitchFamily="18" charset="0"/>
              </a:rPr>
              <a:t>price of bananas fall.</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002060"/>
                </a:solidFill>
                <a:latin typeface="+mn-lt"/>
                <a:cs typeface="Times New Roman" panose="02020603050405020304" pitchFamily="18" charset="0"/>
              </a:rPr>
              <a:t>Change in demand (shift): </a:t>
            </a:r>
            <a:r>
              <a:rPr lang="en-US" sz="1600" dirty="0">
                <a:latin typeface="+mn-lt"/>
                <a:cs typeface="Times New Roman" panose="02020603050405020304" pitchFamily="18" charset="0"/>
              </a:rPr>
              <a:t>Bob’s income decreased, so overall he has less money to spend. </a:t>
            </a:r>
          </a:p>
          <a:p>
            <a:pPr>
              <a:buClr>
                <a:srgbClr val="690304"/>
              </a:buClr>
              <a:buFont typeface="Arial" panose="020B0604020202020204" pitchFamily="34" charset="0"/>
              <a:buChar char="•"/>
            </a:pPr>
            <a:r>
              <a:rPr lang="en-US" sz="1600" b="1" dirty="0">
                <a:solidFill>
                  <a:srgbClr val="0070C0"/>
                </a:solidFill>
                <a:latin typeface="+mn-lt"/>
                <a:cs typeface="Times New Roman" panose="02020603050405020304" pitchFamily="18" charset="0"/>
              </a:rPr>
              <a:t>Change in demand (pivot): </a:t>
            </a:r>
            <a:r>
              <a:rPr lang="en-US" sz="1600" b="0" dirty="0">
                <a:latin typeface="+mn-lt"/>
                <a:cs typeface="Times New Roman" panose="02020603050405020304" pitchFamily="18" charset="0"/>
              </a:rPr>
              <a:t>Bob became allergic to bananas. He still likes them a lot, but now is less willing to pay for additional bananas. </a:t>
            </a:r>
            <a:endParaRPr lang="en-US" sz="1600" b="0" dirty="0">
              <a:latin typeface="Cambria Math" panose="020405030504060302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cxnSp>
        <p:nvCxnSpPr>
          <p:cNvPr id="26" name="Straight Connector 25">
            <a:extLst>
              <a:ext uri="{FF2B5EF4-FFF2-40B4-BE49-F238E27FC236}">
                <a16:creationId xmlns:a16="http://schemas.microsoft.com/office/drawing/2014/main" id="{85726AAE-1665-7D8A-525E-1D03C96E72C2}"/>
              </a:ext>
            </a:extLst>
          </p:cNvPr>
          <p:cNvCxnSpPr>
            <a:cxnSpLocks/>
          </p:cNvCxnSpPr>
          <p:nvPr/>
        </p:nvCxnSpPr>
        <p:spPr>
          <a:xfrm>
            <a:off x="872776" y="2499224"/>
            <a:ext cx="2164316" cy="179225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62E80D7-EEE8-6D3B-FBEC-F28F43CEC7F3}"/>
              </a:ext>
            </a:extLst>
          </p:cNvPr>
          <p:cNvCxnSpPr>
            <a:cxnSpLocks/>
          </p:cNvCxnSpPr>
          <p:nvPr/>
        </p:nvCxnSpPr>
        <p:spPr>
          <a:xfrm>
            <a:off x="864999" y="1630804"/>
            <a:ext cx="2313412" cy="266067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BB6F6A8C-D69A-F348-B948-7616D837027B}"/>
              </a:ext>
            </a:extLst>
          </p:cNvPr>
          <p:cNvGrpSpPr/>
          <p:nvPr/>
        </p:nvGrpSpPr>
        <p:grpSpPr>
          <a:xfrm>
            <a:off x="166382" y="2397825"/>
            <a:ext cx="3286687" cy="2245704"/>
            <a:chOff x="-1073667" y="2836625"/>
            <a:chExt cx="3286687" cy="2245704"/>
          </a:xfrm>
        </p:grpSpPr>
        <p:grpSp>
          <p:nvGrpSpPr>
            <p:cNvPr id="48" name="Group 47">
              <a:extLst>
                <a:ext uri="{FF2B5EF4-FFF2-40B4-BE49-F238E27FC236}">
                  <a16:creationId xmlns:a16="http://schemas.microsoft.com/office/drawing/2014/main" id="{7B55729A-3F66-E65B-6A46-B10209B166E5}"/>
                </a:ext>
              </a:extLst>
            </p:cNvPr>
            <p:cNvGrpSpPr/>
            <p:nvPr/>
          </p:nvGrpSpPr>
          <p:grpSpPr>
            <a:xfrm>
              <a:off x="-1073667" y="2836625"/>
              <a:ext cx="3286687" cy="2245704"/>
              <a:chOff x="45541" y="2298419"/>
              <a:chExt cx="3286687" cy="2245704"/>
            </a:xfrm>
          </p:grpSpPr>
          <p:cxnSp>
            <p:nvCxnSpPr>
              <p:cNvPr id="24" name="Straight Arrow Connector 23">
                <a:extLst>
                  <a:ext uri="{FF2B5EF4-FFF2-40B4-BE49-F238E27FC236}">
                    <a16:creationId xmlns:a16="http://schemas.microsoft.com/office/drawing/2014/main" id="{A25A8F15-4E97-2990-AA36-E6148D0C37AA}"/>
                  </a:ext>
                </a:extLst>
              </p:cNvPr>
              <p:cNvCxnSpPr>
                <a:cxnSpLocks/>
              </p:cNvCxnSpPr>
              <p:nvPr/>
            </p:nvCxnSpPr>
            <p:spPr>
              <a:xfrm>
                <a:off x="1866900" y="2298419"/>
                <a:ext cx="594400" cy="512435"/>
              </a:xfrm>
              <a:prstGeom prst="straightConnector1">
                <a:avLst/>
              </a:prstGeom>
              <a:ln>
                <a:solidFill>
                  <a:srgbClr val="990000"/>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422F077C-ED6E-9654-F5A9-5235C3D867DB}"/>
                  </a:ext>
                </a:extLst>
              </p:cNvPr>
              <p:cNvGrpSpPr/>
              <p:nvPr/>
            </p:nvGrpSpPr>
            <p:grpSpPr>
              <a:xfrm>
                <a:off x="45541" y="2683831"/>
                <a:ext cx="3286687" cy="1860292"/>
                <a:chOff x="45541" y="2683831"/>
                <a:chExt cx="3286687" cy="1860292"/>
              </a:xfrm>
            </p:grpSpPr>
            <p:cxnSp>
              <p:nvCxnSpPr>
                <p:cNvPr id="34" name="Straight Connector 33">
                  <a:extLst>
                    <a:ext uri="{FF2B5EF4-FFF2-40B4-BE49-F238E27FC236}">
                      <a16:creationId xmlns:a16="http://schemas.microsoft.com/office/drawing/2014/main" id="{4972DFF5-9E48-9AE8-0094-B4DE6DDA447D}"/>
                    </a:ext>
                  </a:extLst>
                </p:cNvPr>
                <p:cNvCxnSpPr>
                  <a:cxnSpLocks/>
                </p:cNvCxnSpPr>
                <p:nvPr/>
              </p:nvCxnSpPr>
              <p:spPr>
                <a:xfrm flipH="1">
                  <a:off x="730411" y="2980448"/>
                  <a:ext cx="173089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B95A94A-D8E4-CBD3-65D6-5A9B4299C6D2}"/>
                    </a:ext>
                  </a:extLst>
                </p:cNvPr>
                <p:cNvCxnSpPr>
                  <a:cxnSpLocks/>
                </p:cNvCxnSpPr>
                <p:nvPr/>
              </p:nvCxnSpPr>
              <p:spPr>
                <a:xfrm flipV="1">
                  <a:off x="2477946" y="3009839"/>
                  <a:ext cx="0" cy="1136017"/>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A7956D-B102-C939-7262-9045D8377027}"/>
                        </a:ext>
                      </a:extLst>
                    </p:cNvPr>
                    <p:cNvSpPr txBox="1"/>
                    <p:nvPr/>
                  </p:nvSpPr>
                  <p:spPr>
                    <a:xfrm>
                      <a:off x="45541" y="284952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6" name="TextBox 35">
                      <a:extLst>
                        <a:ext uri="{FF2B5EF4-FFF2-40B4-BE49-F238E27FC236}">
                          <a16:creationId xmlns:a16="http://schemas.microsoft.com/office/drawing/2014/main" id="{89A7956D-B102-C939-7262-9045D8377027}"/>
                        </a:ext>
                      </a:extLst>
                    </p:cNvPr>
                    <p:cNvSpPr txBox="1">
                      <a:spLocks noRot="1" noChangeAspect="1" noMove="1" noResize="1" noEditPoints="1" noAdjustHandles="1" noChangeArrowheads="1" noChangeShapeType="1" noTextEdit="1"/>
                    </p:cNvSpPr>
                    <p:nvPr/>
                  </p:nvSpPr>
                  <p:spPr>
                    <a:xfrm>
                      <a:off x="45541" y="2849522"/>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B61364-6EB2-7494-DABE-318CCF9622CF}"/>
                        </a:ext>
                      </a:extLst>
                    </p:cNvPr>
                    <p:cNvSpPr txBox="1"/>
                    <p:nvPr/>
                  </p:nvSpPr>
                  <p:spPr>
                    <a:xfrm>
                      <a:off x="2336072" y="268383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37" name="TextBox 36">
                      <a:extLst>
                        <a:ext uri="{FF2B5EF4-FFF2-40B4-BE49-F238E27FC236}">
                          <a16:creationId xmlns:a16="http://schemas.microsoft.com/office/drawing/2014/main" id="{21B61364-6EB2-7494-DABE-318CCF9622CF}"/>
                        </a:ext>
                      </a:extLst>
                    </p:cNvPr>
                    <p:cNvSpPr txBox="1">
                      <a:spLocks noRot="1" noChangeAspect="1" noMove="1" noResize="1" noEditPoints="1" noAdjustHandles="1" noChangeArrowheads="1" noChangeShapeType="1" noTextEdit="1"/>
                    </p:cNvSpPr>
                    <p:nvPr/>
                  </p:nvSpPr>
                  <p:spPr>
                    <a:xfrm>
                      <a:off x="2336072" y="2683831"/>
                      <a:ext cx="996156" cy="369332"/>
                    </a:xfrm>
                    <a:prstGeom prst="rect">
                      <a:avLst/>
                    </a:prstGeom>
                    <a:blipFill>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1A3CFB-405B-5C9B-28C5-E241C16E9A96}"/>
                        </a:ext>
                      </a:extLst>
                    </p:cNvPr>
                    <p:cNvSpPr txBox="1"/>
                    <p:nvPr/>
                  </p:nvSpPr>
                  <p:spPr>
                    <a:xfrm>
                      <a:off x="1956726" y="417479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8" name="TextBox 7">
                      <a:extLst>
                        <a:ext uri="{FF2B5EF4-FFF2-40B4-BE49-F238E27FC236}">
                          <a16:creationId xmlns:a16="http://schemas.microsoft.com/office/drawing/2014/main" id="{721A3CFB-405B-5C9B-28C5-E241C16E9A96}"/>
                        </a:ext>
                      </a:extLst>
                    </p:cNvPr>
                    <p:cNvSpPr txBox="1">
                      <a:spLocks noRot="1" noChangeAspect="1" noMove="1" noResize="1" noEditPoints="1" noAdjustHandles="1" noChangeArrowheads="1" noChangeShapeType="1" noTextEdit="1"/>
                    </p:cNvSpPr>
                    <p:nvPr/>
                  </p:nvSpPr>
                  <p:spPr>
                    <a:xfrm>
                      <a:off x="1956726" y="4174791"/>
                      <a:ext cx="996156" cy="369332"/>
                    </a:xfrm>
                    <a:prstGeom prst="rect">
                      <a:avLst/>
                    </a:prstGeom>
                    <a:blipFill>
                      <a:blip r:embed="rId6"/>
                      <a:stretch>
                        <a:fillRect/>
                      </a:stretch>
                    </a:blipFill>
                  </p:spPr>
                  <p:txBody>
                    <a:bodyPr/>
                    <a:lstStyle/>
                    <a:p>
                      <a:r>
                        <a:rPr lang="en-US">
                          <a:noFill/>
                        </a:rPr>
                        <a:t> </a:t>
                      </a:r>
                    </a:p>
                  </p:txBody>
                </p:sp>
              </mc:Fallback>
            </mc:AlternateContent>
          </p:grpSp>
        </p:grpSp>
        <p:sp>
          <p:nvSpPr>
            <p:cNvPr id="9" name="Oval 8">
              <a:extLst>
                <a:ext uri="{FF2B5EF4-FFF2-40B4-BE49-F238E27FC236}">
                  <a16:creationId xmlns:a16="http://schemas.microsoft.com/office/drawing/2014/main" id="{9DD2FD30-248E-9852-5D4C-6AB8322421CB}"/>
                </a:ext>
              </a:extLst>
            </p:cNvPr>
            <p:cNvSpPr/>
            <p:nvPr/>
          </p:nvSpPr>
          <p:spPr>
            <a:xfrm>
              <a:off x="1298040" y="34527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9D5700B2-1226-28AD-BBBE-81AE0CCBE58F}"/>
              </a:ext>
            </a:extLst>
          </p:cNvPr>
          <p:cNvGrpSpPr/>
          <p:nvPr/>
        </p:nvGrpSpPr>
        <p:grpSpPr>
          <a:xfrm>
            <a:off x="175977" y="2042303"/>
            <a:ext cx="2396154" cy="2572291"/>
            <a:chOff x="1852910" y="1853902"/>
            <a:chExt cx="2396154" cy="2572291"/>
          </a:xfrm>
        </p:grpSpPr>
        <p:grpSp>
          <p:nvGrpSpPr>
            <p:cNvPr id="25" name="Group 24">
              <a:extLst>
                <a:ext uri="{FF2B5EF4-FFF2-40B4-BE49-F238E27FC236}">
                  <a16:creationId xmlns:a16="http://schemas.microsoft.com/office/drawing/2014/main" id="{EEE9D1E9-5199-E674-3A55-7D229D053BC8}"/>
                </a:ext>
              </a:extLst>
            </p:cNvPr>
            <p:cNvGrpSpPr/>
            <p:nvPr/>
          </p:nvGrpSpPr>
          <p:grpSpPr>
            <a:xfrm>
              <a:off x="1852910" y="1853902"/>
              <a:ext cx="2396154" cy="2572291"/>
              <a:chOff x="936074" y="2683831"/>
              <a:chExt cx="2396154" cy="2572291"/>
            </a:xfrm>
          </p:grpSpPr>
          <p:cxnSp>
            <p:nvCxnSpPr>
              <p:cNvPr id="27" name="Straight Connector 26">
                <a:extLst>
                  <a:ext uri="{FF2B5EF4-FFF2-40B4-BE49-F238E27FC236}">
                    <a16:creationId xmlns:a16="http://schemas.microsoft.com/office/drawing/2014/main" id="{C9718A72-CC44-9C91-D6A0-74EE68835E98}"/>
                  </a:ext>
                </a:extLst>
              </p:cNvPr>
              <p:cNvCxnSpPr>
                <a:cxnSpLocks/>
              </p:cNvCxnSpPr>
              <p:nvPr/>
            </p:nvCxnSpPr>
            <p:spPr>
              <a:xfrm flipH="1">
                <a:off x="1607949" y="2980448"/>
                <a:ext cx="85335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1F8452-A838-044A-2A24-59E4F4684DB7}"/>
                  </a:ext>
                </a:extLst>
              </p:cNvPr>
              <p:cNvCxnSpPr>
                <a:cxnSpLocks/>
              </p:cNvCxnSpPr>
              <p:nvPr/>
            </p:nvCxnSpPr>
            <p:spPr>
              <a:xfrm flipV="1">
                <a:off x="2461301" y="2973309"/>
                <a:ext cx="0" cy="19809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CCF5B-EED2-2721-318C-C652FE0A1EBE}"/>
                      </a:ext>
                    </a:extLst>
                  </p:cNvPr>
                  <p:cNvSpPr txBox="1"/>
                  <p:nvPr/>
                </p:nvSpPr>
                <p:spPr>
                  <a:xfrm>
                    <a:off x="936074" y="274863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722CCF5B-EED2-2721-318C-C652FE0A1EBE}"/>
                      </a:ext>
                    </a:extLst>
                  </p:cNvPr>
                  <p:cNvSpPr txBox="1">
                    <a:spLocks noRot="1" noChangeAspect="1" noMove="1" noResize="1" noEditPoints="1" noAdjustHandles="1" noChangeArrowheads="1" noChangeShapeType="1" noTextEdit="1"/>
                  </p:cNvSpPr>
                  <p:nvPr/>
                </p:nvSpPr>
                <p:spPr>
                  <a:xfrm>
                    <a:off x="936074" y="2748630"/>
                    <a:ext cx="9961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A12FA-39E0-B6C5-8CB3-042851F50107}"/>
                      </a:ext>
                    </a:extLst>
                  </p:cNvPr>
                  <p:cNvSpPr txBox="1"/>
                  <p:nvPr/>
                </p:nvSpPr>
                <p:spPr>
                  <a:xfrm>
                    <a:off x="2336072" y="268383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(2,6)</m:t>
                          </m:r>
                        </m:oMath>
                      </m:oMathPara>
                    </a14:m>
                    <a:endParaRPr lang="en-US" dirty="0"/>
                  </a:p>
                </p:txBody>
              </p:sp>
            </mc:Choice>
            <mc:Fallback xmlns="">
              <p:sp>
                <p:nvSpPr>
                  <p:cNvPr id="31" name="TextBox 30">
                    <a:extLst>
                      <a:ext uri="{FF2B5EF4-FFF2-40B4-BE49-F238E27FC236}">
                        <a16:creationId xmlns:a16="http://schemas.microsoft.com/office/drawing/2014/main" id="{3D0A12FA-39E0-B6C5-8CB3-042851F50107}"/>
                      </a:ext>
                    </a:extLst>
                  </p:cNvPr>
                  <p:cNvSpPr txBox="1">
                    <a:spLocks noRot="1" noChangeAspect="1" noMove="1" noResize="1" noEditPoints="1" noAdjustHandles="1" noChangeArrowheads="1" noChangeShapeType="1" noTextEdit="1"/>
                  </p:cNvSpPr>
                  <p:nvPr/>
                </p:nvSpPr>
                <p:spPr>
                  <a:xfrm>
                    <a:off x="2336072" y="2683831"/>
                    <a:ext cx="996156"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5D25C3-E403-1721-9C33-9858D8A7890F}"/>
                      </a:ext>
                    </a:extLst>
                  </p:cNvPr>
                  <p:cNvSpPr txBox="1"/>
                  <p:nvPr/>
                </p:nvSpPr>
                <p:spPr>
                  <a:xfrm>
                    <a:off x="1946600" y="488679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2" name="TextBox 31">
                    <a:extLst>
                      <a:ext uri="{FF2B5EF4-FFF2-40B4-BE49-F238E27FC236}">
                        <a16:creationId xmlns:a16="http://schemas.microsoft.com/office/drawing/2014/main" id="{C15D25C3-E403-1721-9C33-9858D8A7890F}"/>
                      </a:ext>
                    </a:extLst>
                  </p:cNvPr>
                  <p:cNvSpPr txBox="1">
                    <a:spLocks noRot="1" noChangeAspect="1" noMove="1" noResize="1" noEditPoints="1" noAdjustHandles="1" noChangeArrowheads="1" noChangeShapeType="1" noTextEdit="1"/>
                  </p:cNvSpPr>
                  <p:nvPr/>
                </p:nvSpPr>
                <p:spPr>
                  <a:xfrm>
                    <a:off x="1946600" y="4886790"/>
                    <a:ext cx="996156" cy="369332"/>
                  </a:xfrm>
                  <a:prstGeom prst="rect">
                    <a:avLst/>
                  </a:prstGeom>
                  <a:blipFill>
                    <a:blip r:embed="rId9"/>
                    <a:stretch>
                      <a:fillRect/>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35F8F57B-CB20-94FD-FFE3-E241FC95F35F}"/>
                </a:ext>
              </a:extLst>
            </p:cNvPr>
            <p:cNvSpPr/>
            <p:nvPr/>
          </p:nvSpPr>
          <p:spPr>
            <a:xfrm>
              <a:off x="3339279" y="209264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E76CF91-3579-7678-E435-D0453DB1CE6F}"/>
              </a:ext>
            </a:extLst>
          </p:cNvPr>
          <p:cNvGrpSpPr/>
          <p:nvPr/>
        </p:nvGrpSpPr>
        <p:grpSpPr>
          <a:xfrm>
            <a:off x="207494" y="622906"/>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1612053"/>
              <a:ext cx="3253386" cy="269410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11"/>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01BE42E-99DC-7E2E-5B38-98D4176BB26C}"/>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44" name="TextBox 43">
                  <a:extLst>
                    <a:ext uri="{FF2B5EF4-FFF2-40B4-BE49-F238E27FC236}">
                      <a16:creationId xmlns:a16="http://schemas.microsoft.com/office/drawing/2014/main" id="{F01BE42E-99DC-7E2E-5B38-98D4176BB26C}"/>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12"/>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22906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Demand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546407" y="1001917"/>
            <a:ext cx="5515126"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solidFill>
                  <a:srgbClr val="006600"/>
                </a:solidFill>
                <a:latin typeface="+mn-lt"/>
                <a:cs typeface="Times New Roman" panose="02020603050405020304" pitchFamily="18" charset="0"/>
              </a:rPr>
              <a:t>Increase in demand:</a:t>
            </a:r>
            <a:r>
              <a:rPr lang="en-US" sz="1600" b="1" dirty="0">
                <a:latin typeface="+mn-lt"/>
                <a:cs typeface="Times New Roman" panose="02020603050405020304" pitchFamily="18" charset="0"/>
              </a:rPr>
              <a:t> </a:t>
            </a:r>
            <a:r>
              <a:rPr lang="en-US" sz="1600" dirty="0">
                <a:latin typeface="+mn-lt"/>
                <a:cs typeface="Times New Roman" panose="02020603050405020304" pitchFamily="18" charset="0"/>
              </a:rPr>
              <a:t>at all prices, consumers are willing to pay for more units.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Demand curve shifts to the </a:t>
            </a:r>
            <a:r>
              <a:rPr lang="en-US" sz="1600" b="1" dirty="0">
                <a:solidFill>
                  <a:srgbClr val="006600"/>
                </a:solidFill>
                <a:latin typeface="+mn-lt"/>
                <a:cs typeface="Times New Roman" panose="02020603050405020304" pitchFamily="18" charset="0"/>
              </a:rPr>
              <a:t>right</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Decrease in demand: </a:t>
            </a:r>
            <a:r>
              <a:rPr lang="en-US" sz="1600" dirty="0">
                <a:latin typeface="+mn-lt"/>
                <a:cs typeface="Times New Roman" panose="02020603050405020304" pitchFamily="18" charset="0"/>
              </a:rPr>
              <a:t>at all prices, consumers are willing to pay for less units.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Demand curve shifts to the </a:t>
            </a:r>
            <a:r>
              <a:rPr lang="en-US" sz="1600" b="1" dirty="0">
                <a:solidFill>
                  <a:srgbClr val="690304"/>
                </a:solidFill>
                <a:latin typeface="+mn-lt"/>
                <a:cs typeface="Times New Roman" panose="02020603050405020304" pitchFamily="18" charset="0"/>
              </a:rPr>
              <a:t>left</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On the equation: slope remains the same, the change is on the </a:t>
            </a:r>
            <a:r>
              <a:rPr lang="en-US" sz="1600" b="1" dirty="0">
                <a:solidFill>
                  <a:srgbClr val="002060"/>
                </a:solidFill>
                <a:latin typeface="+mn-lt"/>
                <a:cs typeface="Times New Roman" panose="02020603050405020304" pitchFamily="18" charset="0"/>
              </a:rPr>
              <a:t>intercept</a:t>
            </a:r>
            <a:r>
              <a:rPr lang="en-US" sz="1600" dirty="0">
                <a:latin typeface="+mn-lt"/>
                <a:cs typeface="Times New Roman" panose="02020603050405020304" pitchFamily="18" charset="0"/>
              </a:rPr>
              <a:t> of the inverse demand function.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grpSp>
        <p:nvGrpSpPr>
          <p:cNvPr id="10" name="Group 9">
            <a:extLst>
              <a:ext uri="{FF2B5EF4-FFF2-40B4-BE49-F238E27FC236}">
                <a16:creationId xmlns:a16="http://schemas.microsoft.com/office/drawing/2014/main" id="{420852D3-DF82-D4BE-7C8B-58485910B4F8}"/>
              </a:ext>
            </a:extLst>
          </p:cNvPr>
          <p:cNvGrpSpPr/>
          <p:nvPr/>
        </p:nvGrpSpPr>
        <p:grpSpPr>
          <a:xfrm>
            <a:off x="851252" y="1612053"/>
            <a:ext cx="3253386" cy="2694100"/>
            <a:chOff x="851252" y="1612053"/>
            <a:chExt cx="3253386" cy="2694100"/>
          </a:xfrm>
        </p:grpSpPr>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1612053"/>
              <a:ext cx="3253386" cy="2694100"/>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1600200" y="2766060"/>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0A31BDF1-1A9A-EE57-0388-1D89708FAC6F}"/>
              </a:ext>
            </a:extLst>
          </p:cNvPr>
          <p:cNvGrpSpPr/>
          <p:nvPr/>
        </p:nvGrpSpPr>
        <p:grpSpPr>
          <a:xfrm>
            <a:off x="851252" y="2920084"/>
            <a:ext cx="1626693" cy="1347050"/>
            <a:chOff x="851252" y="2920084"/>
            <a:chExt cx="1626693" cy="1347050"/>
          </a:xfrm>
        </p:grpSpPr>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a:off x="851252" y="2920084"/>
              <a:ext cx="1626693" cy="134705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1600200" y="3421380"/>
              <a:ext cx="534881"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A072A32D-B9CD-CE1A-D2A3-9B2ADDEA298D}"/>
              </a:ext>
            </a:extLst>
          </p:cNvPr>
          <p:cNvGrpSpPr/>
          <p:nvPr/>
        </p:nvGrpSpPr>
        <p:grpSpPr>
          <a:xfrm>
            <a:off x="0" y="622906"/>
            <a:ext cx="6426829" cy="3867913"/>
            <a:chOff x="0" y="622906"/>
            <a:chExt cx="6426829"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41310" y="2247900"/>
              <a:ext cx="2470847" cy="20460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0" y="981044"/>
                  <a:ext cx="4659630"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0" y="981044"/>
                  <a:ext cx="4659630" cy="369332"/>
                </a:xfrm>
                <a:prstGeom prst="rect">
                  <a:avLst/>
                </a:prstGeom>
                <a:blipFill>
                  <a:blip r:embed="rId6"/>
                  <a:stretch>
                    <a:fillRect b="-11475"/>
                  </a:stretch>
                </a:blipFill>
              </p:spPr>
              <p:txBody>
                <a:bodyPr/>
                <a:lstStyle/>
                <a:p>
                  <a:r>
                    <a:rPr lang="en-US">
                      <a:noFill/>
                    </a:rPr>
                    <a:t> </a:t>
                  </a:r>
                </a:p>
              </p:txBody>
            </p:sp>
          </mc:Fallback>
        </mc:AlternateContent>
      </p:grpSp>
      <p:sp>
        <p:nvSpPr>
          <p:cNvPr id="30" name="Oval 29">
            <a:extLst>
              <a:ext uri="{FF2B5EF4-FFF2-40B4-BE49-F238E27FC236}">
                <a16:creationId xmlns:a16="http://schemas.microsoft.com/office/drawing/2014/main" id="{C03EF7C9-69EB-E97E-DEC3-B7F6B5E137DF}"/>
              </a:ext>
            </a:extLst>
          </p:cNvPr>
          <p:cNvSpPr/>
          <p:nvPr/>
        </p:nvSpPr>
        <p:spPr>
          <a:xfrm>
            <a:off x="2320927" y="1001917"/>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93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Demand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056163" y="1022841"/>
            <a:ext cx="5515126"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Factors that shift the demand curve: </a:t>
            </a:r>
          </a:p>
          <a:p>
            <a:pPr>
              <a:buClr>
                <a:srgbClr val="690304"/>
              </a:buClr>
              <a:buFont typeface="Arial" panose="020B0604020202020204" pitchFamily="34" charset="0"/>
              <a:buChar char="•"/>
            </a:pPr>
            <a:r>
              <a:rPr lang="en-US" sz="1600" dirty="0">
                <a:latin typeface="+mn-lt"/>
                <a:cs typeface="Times New Roman" panose="02020603050405020304" pitchFamily="18" charset="0"/>
              </a:rPr>
              <a:t>Number of buyers/population. </a:t>
            </a:r>
          </a:p>
          <a:p>
            <a:pPr>
              <a:buClr>
                <a:srgbClr val="690304"/>
              </a:buClr>
              <a:buFont typeface="Arial" panose="020B0604020202020204" pitchFamily="34" charset="0"/>
              <a:buChar char="•"/>
            </a:pPr>
            <a:r>
              <a:rPr lang="en-US" sz="1600" dirty="0">
                <a:latin typeface="+mn-lt"/>
                <a:cs typeface="Times New Roman" panose="02020603050405020304" pitchFamily="18" charset="0"/>
              </a:rPr>
              <a:t>Income</a:t>
            </a:r>
          </a:p>
          <a:p>
            <a:pPr>
              <a:buClr>
                <a:srgbClr val="690304"/>
              </a:buClr>
              <a:buFont typeface="Arial" panose="020B0604020202020204" pitchFamily="34" charset="0"/>
              <a:buChar char="•"/>
            </a:pPr>
            <a:r>
              <a:rPr lang="en-US" sz="1600" dirty="0">
                <a:latin typeface="+mn-lt"/>
                <a:cs typeface="Times New Roman" panose="02020603050405020304" pitchFamily="18" charset="0"/>
              </a:rPr>
              <a:t>Product quality. </a:t>
            </a:r>
          </a:p>
          <a:p>
            <a:pPr>
              <a:buClr>
                <a:srgbClr val="690304"/>
              </a:buClr>
              <a:buFont typeface="Arial" panose="020B0604020202020204" pitchFamily="34" charset="0"/>
              <a:buChar char="•"/>
            </a:pPr>
            <a:r>
              <a:rPr lang="en-US" sz="1600" dirty="0">
                <a:latin typeface="+mn-lt"/>
                <a:cs typeface="Times New Roman" panose="02020603050405020304" pitchFamily="18" charset="0"/>
              </a:rPr>
              <a:t>Advertising/information. </a:t>
            </a:r>
          </a:p>
          <a:p>
            <a:pPr>
              <a:buClr>
                <a:srgbClr val="690304"/>
              </a:buClr>
              <a:buFont typeface="Arial" panose="020B0604020202020204" pitchFamily="34" charset="0"/>
              <a:buChar char="•"/>
            </a:pPr>
            <a:r>
              <a:rPr lang="en-US" sz="1600" dirty="0">
                <a:latin typeface="+mn-lt"/>
                <a:cs typeface="Times New Roman" panose="02020603050405020304" pitchFamily="18" charset="0"/>
              </a:rPr>
              <a:t>Prices of other goods. </a:t>
            </a:r>
          </a:p>
        </p:txBody>
      </p:sp>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4884195" y="2417224"/>
                <a:ext cx="2300820" cy="1905289"/>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a:off x="4884195" y="3342274"/>
                <a:ext cx="1150410" cy="952644"/>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4877164" y="2866900"/>
                <a:ext cx="1747402" cy="144700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475"/>
                  </a:stretch>
                </a:blipFill>
              </p:spPr>
              <p:txBody>
                <a:bodyPr/>
                <a:lstStyle/>
                <a:p>
                  <a:r>
                    <a:rPr lang="en-US">
                      <a:noFill/>
                    </a:rPr>
                    <a:t> </a:t>
                  </a:r>
                </a:p>
              </p:txBody>
            </p:sp>
          </mc:Fallback>
        </mc:AlternateContent>
      </p:grp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1600200" y="2766060"/>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1600200" y="3421380"/>
            <a:ext cx="534881"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0" y="981044"/>
                <a:ext cx="4659630"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0" y="981044"/>
                <a:ext cx="4659630" cy="369332"/>
              </a:xfrm>
              <a:prstGeom prst="rect">
                <a:avLst/>
              </a:prstGeom>
              <a:blipFill>
                <a:blip r:embed="rId7"/>
                <a:stretch>
                  <a:fillRect b="-11475"/>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C03EF7C9-69EB-E97E-DEC3-B7F6B5E137DF}"/>
              </a:ext>
            </a:extLst>
          </p:cNvPr>
          <p:cNvSpPr/>
          <p:nvPr/>
        </p:nvSpPr>
        <p:spPr>
          <a:xfrm>
            <a:off x="2320927" y="1001917"/>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48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Demand: Slope and Elasticity</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707085" y="607538"/>
            <a:ext cx="5275140" cy="351394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Changes in the demand curve’s slope occur when there is a change at individual’s preferences.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slope measures how responsive are individuals to changes in prices.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curve pivots to the </a:t>
            </a:r>
            <a:r>
              <a:rPr lang="en-US" sz="1600" b="1" dirty="0">
                <a:solidFill>
                  <a:srgbClr val="006600"/>
                </a:solidFill>
                <a:latin typeface="+mn-lt"/>
                <a:cs typeface="Times New Roman" panose="02020603050405020304" pitchFamily="18" charset="0"/>
              </a:rPr>
              <a:t>right</a:t>
            </a:r>
            <a:r>
              <a:rPr lang="en-US" sz="1600" dirty="0">
                <a:latin typeface="+mn-lt"/>
                <a:cs typeface="Times New Roman" panose="02020603050405020304" pitchFamily="18" charset="0"/>
              </a:rPr>
              <a:t> (i.e. the line becomes flatter), we say the demand is more responsive to price changes, or it is more </a:t>
            </a:r>
            <a:r>
              <a:rPr lang="en-US" sz="1600" b="1" dirty="0">
                <a:solidFill>
                  <a:srgbClr val="006600"/>
                </a:solidFill>
                <a:latin typeface="+mn-lt"/>
                <a:cs typeface="Times New Roman" panose="02020603050405020304" pitchFamily="18" charset="0"/>
              </a:rPr>
              <a:t>elastic</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curve pivots to the </a:t>
            </a:r>
            <a:r>
              <a:rPr lang="en-US" sz="1600" b="1" dirty="0">
                <a:solidFill>
                  <a:srgbClr val="690304"/>
                </a:solidFill>
                <a:latin typeface="+mn-lt"/>
                <a:cs typeface="Times New Roman" panose="02020603050405020304" pitchFamily="18" charset="0"/>
              </a:rPr>
              <a:t>left</a:t>
            </a:r>
            <a:r>
              <a:rPr lang="en-US" sz="1600" dirty="0">
                <a:latin typeface="+mn-lt"/>
                <a:cs typeface="Times New Roman" panose="02020603050405020304" pitchFamily="18" charset="0"/>
              </a:rPr>
              <a:t> (i.e. the line becomes steeper), we say the demand is less responsive to price changes, or it is more </a:t>
            </a:r>
            <a:r>
              <a:rPr lang="en-US" sz="1600" b="1" dirty="0">
                <a:solidFill>
                  <a:srgbClr val="690304"/>
                </a:solidFill>
                <a:latin typeface="+mn-lt"/>
                <a:cs typeface="Times New Roman" panose="02020603050405020304" pitchFamily="18" charset="0"/>
              </a:rPr>
              <a:t>inelastic</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On the equation: intercept remains the same, the change is on the </a:t>
            </a:r>
            <a:r>
              <a:rPr lang="en-US" sz="1600" b="1" dirty="0">
                <a:solidFill>
                  <a:srgbClr val="002060"/>
                </a:solidFill>
                <a:latin typeface="+mn-lt"/>
                <a:cs typeface="Times New Roman" panose="02020603050405020304" pitchFamily="18" charset="0"/>
              </a:rPr>
              <a:t>slope</a:t>
            </a:r>
            <a:r>
              <a:rPr lang="en-US" sz="1600" dirty="0">
                <a:latin typeface="+mn-lt"/>
                <a:cs typeface="Times New Roman" panose="02020603050405020304" pitchFamily="18" charset="0"/>
              </a:rPr>
              <a:t> of the inverse demand function.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grpSp>
        <p:nvGrpSpPr>
          <p:cNvPr id="10" name="Group 9">
            <a:extLst>
              <a:ext uri="{FF2B5EF4-FFF2-40B4-BE49-F238E27FC236}">
                <a16:creationId xmlns:a16="http://schemas.microsoft.com/office/drawing/2014/main" id="{1539E189-04F5-50D0-1FDD-2EE0339C7056}"/>
              </a:ext>
            </a:extLst>
          </p:cNvPr>
          <p:cNvGrpSpPr/>
          <p:nvPr/>
        </p:nvGrpSpPr>
        <p:grpSpPr>
          <a:xfrm>
            <a:off x="851252" y="2247900"/>
            <a:ext cx="3438808" cy="1914556"/>
            <a:chOff x="851252" y="2247900"/>
            <a:chExt cx="3438808" cy="1914556"/>
          </a:xfrm>
        </p:grpSpPr>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2247900"/>
              <a:ext cx="3438808" cy="1914556"/>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2348222" y="3421380"/>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DF69DDAD-9D2F-B435-ED8F-EAAE204A3FFF}"/>
              </a:ext>
            </a:extLst>
          </p:cNvPr>
          <p:cNvGrpSpPr/>
          <p:nvPr/>
        </p:nvGrpSpPr>
        <p:grpSpPr>
          <a:xfrm>
            <a:off x="851252" y="2247900"/>
            <a:ext cx="1818710" cy="2058255"/>
            <a:chOff x="851252" y="2247900"/>
            <a:chExt cx="1818710" cy="2058255"/>
          </a:xfrm>
        </p:grpSpPr>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a:off x="851252" y="2247900"/>
              <a:ext cx="1469676" cy="20582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2135081" y="3832860"/>
              <a:ext cx="534881"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0A339D8E-AF01-1944-BD46-DF3B44C7A182}"/>
              </a:ext>
            </a:extLst>
          </p:cNvPr>
          <p:cNvGrpSpPr/>
          <p:nvPr/>
        </p:nvGrpSpPr>
        <p:grpSpPr>
          <a:xfrm>
            <a:off x="0" y="622906"/>
            <a:ext cx="6426829" cy="3867913"/>
            <a:chOff x="0" y="622906"/>
            <a:chExt cx="6426829"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41310" y="2247900"/>
              <a:ext cx="2470847" cy="20460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0" y="981044"/>
                  <a:ext cx="4659630"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0" y="981044"/>
                  <a:ext cx="4659630" cy="369332"/>
                </a:xfrm>
                <a:prstGeom prst="rect">
                  <a:avLst/>
                </a:prstGeom>
                <a:blipFill>
                  <a:blip r:embed="rId6"/>
                  <a:stretch>
                    <a:fillRect b="-11475"/>
                  </a:stretch>
                </a:blipFill>
              </p:spPr>
              <p:txBody>
                <a:bodyPr/>
                <a:lstStyle/>
                <a:p>
                  <a:r>
                    <a:rPr lang="en-US">
                      <a:noFill/>
                    </a:rPr>
                    <a:t> </a:t>
                  </a:r>
                </a:p>
              </p:txBody>
            </p:sp>
          </mc:Fallback>
        </mc:AlternateContent>
      </p:grpSp>
      <p:sp>
        <p:nvSpPr>
          <p:cNvPr id="30" name="Oval 29">
            <a:extLst>
              <a:ext uri="{FF2B5EF4-FFF2-40B4-BE49-F238E27FC236}">
                <a16:creationId xmlns:a16="http://schemas.microsoft.com/office/drawing/2014/main" id="{C03EF7C9-69EB-E97E-DEC3-B7F6B5E137DF}"/>
              </a:ext>
            </a:extLst>
          </p:cNvPr>
          <p:cNvSpPr/>
          <p:nvPr/>
        </p:nvSpPr>
        <p:spPr>
          <a:xfrm>
            <a:off x="2715723" y="963161"/>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9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Demand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4748"/>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94148"/>
                <a:ext cx="40200" cy="241200"/>
              </a:xfrm>
              <a:prstGeom prst="rect">
                <a:avLst/>
              </a:prstGeom>
            </p:spPr>
          </p:pic>
        </mc:Fallback>
      </mc:AlternateContent>
      <p:grpSp>
        <p:nvGrpSpPr>
          <p:cNvPr id="6" name="Group 5">
            <a:extLst>
              <a:ext uri="{FF2B5EF4-FFF2-40B4-BE49-F238E27FC236}">
                <a16:creationId xmlns:a16="http://schemas.microsoft.com/office/drawing/2014/main" id="{A9D5949C-B12F-8DF4-74DD-89D9CF5F0F5C}"/>
              </a:ext>
            </a:extLst>
          </p:cNvPr>
          <p:cNvGrpSpPr/>
          <p:nvPr/>
        </p:nvGrpSpPr>
        <p:grpSpPr>
          <a:xfrm>
            <a:off x="172777" y="523460"/>
            <a:ext cx="6219335" cy="3867913"/>
            <a:chOff x="172777" y="523460"/>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92845"/>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01415" y="4206708"/>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16535" y="1097353"/>
              <a:ext cx="2460905" cy="30971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2346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23460"/>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395956" y="402204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22041"/>
                  <a:ext cx="996156" cy="369332"/>
                </a:xfrm>
                <a:prstGeom prst="rect">
                  <a:avLst/>
                </a:prstGeom>
                <a:blipFill>
                  <a:blip r:embed="rId5"/>
                  <a:stretch>
                    <a:fillRect b="-11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3082526" y="607538"/>
                <a:ext cx="58996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Elasticity is a way to measure how sensitive or responsive one variable is to changes in another variable. </a:t>
                </a:r>
              </a:p>
              <a:p>
                <a:pPr>
                  <a:buClr>
                    <a:srgbClr val="690304"/>
                  </a:buClr>
                  <a:buFont typeface="Arial" panose="020B0604020202020204" pitchFamily="34" charset="0"/>
                  <a:buChar char="•"/>
                </a:pPr>
                <a:r>
                  <a:rPr lang="en-US" sz="1600" dirty="0">
                    <a:latin typeface="+mn-lt"/>
                    <a:cs typeface="Times New Roman" panose="02020603050405020304" pitchFamily="18" charset="0"/>
                  </a:rPr>
                  <a:t>How much does Q changes, when P changes ?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Elasticity: </a:t>
                </a:r>
                <a:r>
                  <a:rPr lang="en-US" sz="1600" dirty="0">
                    <a:latin typeface="+mn-lt"/>
                    <a:cs typeface="Times New Roman" panose="02020603050405020304" pitchFamily="18" charset="0"/>
                  </a:rPr>
                  <a:t>percentage change in Q upon a one percentage increase in P. </a:t>
                </a:r>
                <a:endParaRPr lang="en-US" sz="1600" b="1" dirty="0">
                  <a:latin typeface="+mn-lt"/>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𝑑</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𝑃</m:t>
                          </m:r>
                        </m:num>
                        <m:den>
                          <m:r>
                            <a:rPr lang="en-US" sz="1600" b="0" i="1" smtClean="0">
                              <a:latin typeface="Cambria Math" panose="02040503050406030204" pitchFamily="18" charset="0"/>
                              <a:cs typeface="Times New Roman" panose="02020603050405020304" pitchFamily="18" charset="0"/>
                            </a:rPr>
                            <m:t>𝑄</m:t>
                          </m:r>
                        </m:den>
                      </m:f>
                    </m:oMath>
                  </m:oMathPara>
                </a14:m>
                <a:endParaRPr lang="en-US" sz="1600" dirty="0">
                  <a:latin typeface="+mn-lt"/>
                  <a:cs typeface="Times New Roman" panose="02020603050405020304" pitchFamily="18" charset="0"/>
                </a:endParaRPr>
              </a:p>
            </p:txBody>
          </p:sp>
        </mc:Choice>
        <mc:Fallback xmlns="">
          <p:sp>
            <p:nvSpPr>
              <p:cNvPr id="97" name="Content Placeholder 3">
                <a:extLst>
                  <a:ext uri="{FF2B5EF4-FFF2-40B4-BE49-F238E27FC236}">
                    <a16:creationId xmlns:a16="http://schemas.microsoft.com/office/drawing/2014/main" id="{F8FB89FD-019A-7991-B167-2C49DA0C6E9D}"/>
                  </a:ext>
                </a:extLst>
              </p:cNvPr>
              <p:cNvSpPr txBox="1">
                <a:spLocks noRot="1" noChangeAspect="1" noMove="1" noResize="1" noEditPoints="1" noAdjustHandles="1" noChangeArrowheads="1" noChangeShapeType="1" noTextEdit="1"/>
              </p:cNvSpPr>
              <p:nvPr/>
            </p:nvSpPr>
            <p:spPr>
              <a:xfrm>
                <a:off x="3082526" y="607538"/>
                <a:ext cx="5899699" cy="3513949"/>
              </a:xfrm>
              <a:prstGeom prst="rect">
                <a:avLst/>
              </a:prstGeom>
              <a:blipFill>
                <a:blip r:embed="rId7"/>
                <a:stretch>
                  <a:fillRect l="-620" t="-521" r="-827"/>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57219B3-7D1C-031B-B6F6-6BCE4869A288}"/>
              </a:ext>
            </a:extLst>
          </p:cNvPr>
          <p:cNvGrpSpPr/>
          <p:nvPr/>
        </p:nvGrpSpPr>
        <p:grpSpPr>
          <a:xfrm>
            <a:off x="170548" y="2227255"/>
            <a:ext cx="2188786" cy="2448846"/>
            <a:chOff x="170548" y="2227255"/>
            <a:chExt cx="2188786" cy="2448846"/>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170275" y="2784106"/>
              <a:ext cx="0" cy="1410433"/>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751868" y="2227255"/>
              <a:ext cx="0" cy="1967287"/>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853962" y="2784106"/>
              <a:ext cx="131631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813155" y="2250809"/>
              <a:ext cx="938713"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4" name="Left Brace 83">
              <a:extLst>
                <a:ext uri="{FF2B5EF4-FFF2-40B4-BE49-F238E27FC236}">
                  <a16:creationId xmlns:a16="http://schemas.microsoft.com/office/drawing/2014/main" id="{5F4589F2-501B-B24D-DE74-ED152A931CC5}"/>
                </a:ext>
              </a:extLst>
            </p:cNvPr>
            <p:cNvSpPr/>
            <p:nvPr/>
          </p:nvSpPr>
          <p:spPr>
            <a:xfrm>
              <a:off x="501511" y="2266386"/>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844945" y="4177978"/>
              <a:ext cx="232256" cy="418408"/>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A584402-663F-EACA-656D-6D73C329BCF6}"/>
                    </a:ext>
                  </a:extLst>
                </p:cNvPr>
                <p:cNvSpPr txBox="1"/>
                <p:nvPr/>
              </p:nvSpPr>
              <p:spPr>
                <a:xfrm>
                  <a:off x="170548" y="2364512"/>
                  <a:ext cx="350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𝑃</m:t>
                        </m:r>
                      </m:oMath>
                    </m:oMathPara>
                  </a14:m>
                  <a:endParaRPr lang="en-US" dirty="0"/>
                </a:p>
              </p:txBody>
            </p:sp>
          </mc:Choice>
          <mc:Fallback xmlns="">
            <p:sp>
              <p:nvSpPr>
                <p:cNvPr id="100" name="TextBox 99">
                  <a:extLst>
                    <a:ext uri="{FF2B5EF4-FFF2-40B4-BE49-F238E27FC236}">
                      <a16:creationId xmlns:a16="http://schemas.microsoft.com/office/drawing/2014/main" id="{4A584402-663F-EACA-656D-6D73C329BCF6}"/>
                    </a:ext>
                  </a:extLst>
                </p:cNvPr>
                <p:cNvSpPr txBox="1">
                  <a:spLocks noRot="1" noChangeAspect="1" noMove="1" noResize="1" noEditPoints="1" noAdjustHandles="1" noChangeArrowheads="1" noChangeShapeType="1" noTextEdit="1"/>
                </p:cNvSpPr>
                <p:nvPr/>
              </p:nvSpPr>
              <p:spPr>
                <a:xfrm>
                  <a:off x="170548" y="2364512"/>
                  <a:ext cx="350289" cy="276999"/>
                </a:xfrm>
                <a:prstGeom prst="rect">
                  <a:avLst/>
                </a:prstGeom>
                <a:blipFill>
                  <a:blip r:embed="rId8"/>
                  <a:stretch>
                    <a:fillRect l="-15789" r="-14035"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24684175-D66E-0BC2-2CC9-1861472468F5}"/>
                    </a:ext>
                  </a:extLst>
                </p:cNvPr>
                <p:cNvSpPr txBox="1"/>
                <p:nvPr/>
              </p:nvSpPr>
              <p:spPr>
                <a:xfrm>
                  <a:off x="1995132" y="4399102"/>
                  <a:ext cx="3642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𝑄</m:t>
                        </m:r>
                      </m:oMath>
                    </m:oMathPara>
                  </a14:m>
                  <a:endParaRPr lang="en-US" dirty="0"/>
                </a:p>
              </p:txBody>
            </p:sp>
          </mc:Choice>
          <mc:Fallback xmlns="">
            <p:sp>
              <p:nvSpPr>
                <p:cNvPr id="101" name="TextBox 100">
                  <a:extLst>
                    <a:ext uri="{FF2B5EF4-FFF2-40B4-BE49-F238E27FC236}">
                      <a16:creationId xmlns:a16="http://schemas.microsoft.com/office/drawing/2014/main" id="{24684175-D66E-0BC2-2CC9-1861472468F5}"/>
                    </a:ext>
                  </a:extLst>
                </p:cNvPr>
                <p:cNvSpPr txBox="1">
                  <a:spLocks noRot="1" noChangeAspect="1" noMove="1" noResize="1" noEditPoints="1" noAdjustHandles="1" noChangeArrowheads="1" noChangeShapeType="1" noTextEdit="1"/>
                </p:cNvSpPr>
                <p:nvPr/>
              </p:nvSpPr>
              <p:spPr>
                <a:xfrm>
                  <a:off x="1995132" y="4399102"/>
                  <a:ext cx="364202" cy="276999"/>
                </a:xfrm>
                <a:prstGeom prst="rect">
                  <a:avLst/>
                </a:prstGeom>
                <a:blipFill>
                  <a:blip r:embed="rId9"/>
                  <a:stretch>
                    <a:fillRect l="-13333" r="-18333" b="-33333"/>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B2B411F1-7BFC-C4A6-B07F-707B9979AA5F}"/>
              </a:ext>
            </a:extLst>
          </p:cNvPr>
          <p:cNvGrpSpPr/>
          <p:nvPr/>
        </p:nvGrpSpPr>
        <p:grpSpPr>
          <a:xfrm>
            <a:off x="3800017" y="3218504"/>
            <a:ext cx="4712970" cy="806935"/>
            <a:chOff x="3800017" y="3218504"/>
            <a:chExt cx="4712970" cy="806935"/>
          </a:xfrm>
        </p:grpSpPr>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AA0A7E9-55D2-F425-CCBB-F4B49EBA5A3B}"/>
                    </a:ext>
                  </a:extLst>
                </p:cNvPr>
                <p:cNvSpPr txBox="1"/>
                <p:nvPr/>
              </p:nvSpPr>
              <p:spPr>
                <a:xfrm>
                  <a:off x="3800017" y="3218504"/>
                  <a:ext cx="465963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Δ</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𝑑</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𝑎𝑓𝑡𝑒𝑟</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𝑏𝑒𝑓𝑜𝑟𝑒</m:t>
                            </m:r>
                          </m:sub>
                        </m:sSub>
                      </m:oMath>
                    </m:oMathPara>
                  </a14:m>
                  <a:endParaRPr lang="en-US" dirty="0"/>
                </a:p>
              </p:txBody>
            </p:sp>
          </mc:Choice>
          <mc:Fallback xmlns="">
            <p:sp>
              <p:nvSpPr>
                <p:cNvPr id="103" name="TextBox 102">
                  <a:extLst>
                    <a:ext uri="{FF2B5EF4-FFF2-40B4-BE49-F238E27FC236}">
                      <a16:creationId xmlns:a16="http://schemas.microsoft.com/office/drawing/2014/main" id="{5AA0A7E9-55D2-F425-CCBB-F4B49EBA5A3B}"/>
                    </a:ext>
                  </a:extLst>
                </p:cNvPr>
                <p:cNvSpPr txBox="1">
                  <a:spLocks noRot="1" noChangeAspect="1" noMove="1" noResize="1" noEditPoints="1" noAdjustHandles="1" noChangeArrowheads="1" noChangeShapeType="1" noTextEdit="1"/>
                </p:cNvSpPr>
                <p:nvPr/>
              </p:nvSpPr>
              <p:spPr>
                <a:xfrm>
                  <a:off x="3800017" y="3218504"/>
                  <a:ext cx="4659630" cy="391582"/>
                </a:xfrm>
                <a:prstGeom prst="rect">
                  <a:avLst/>
                </a:prstGeom>
                <a:blipFill>
                  <a:blip r:embed="rId10"/>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A81B150-A7EE-6E4D-E7EA-1F871D6B78A1}"/>
                    </a:ext>
                  </a:extLst>
                </p:cNvPr>
                <p:cNvSpPr txBox="1"/>
                <p:nvPr/>
              </p:nvSpPr>
              <p:spPr>
                <a:xfrm>
                  <a:off x="3853357" y="3633857"/>
                  <a:ext cx="465963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Δ</m:t>
                        </m:r>
                        <m:r>
                          <a:rPr lang="en-US" sz="1800" b="0" i="1" smtClean="0">
                            <a:latin typeface="Cambria Math" panose="02040503050406030204" pitchFamily="18" charset="0"/>
                            <a:cs typeface="Times New Roman" panose="02020603050405020304" pitchFamily="18" charset="0"/>
                          </a:rPr>
                          <m:t>𝑃</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m:t>
                            </m:r>
                          </m:e>
                          <m:sub>
                            <m:r>
                              <a:rPr lang="en-US" sz="1800" b="0" i="1" smtClean="0">
                                <a:latin typeface="Cambria Math" panose="02040503050406030204" pitchFamily="18" charset="0"/>
                                <a:cs typeface="Times New Roman" panose="02020603050405020304" pitchFamily="18" charset="0"/>
                              </a:rPr>
                              <m:t>𝑎𝑓𝑡𝑒𝑟</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m:t>
                            </m:r>
                          </m:e>
                          <m:sub>
                            <m:r>
                              <a:rPr lang="en-US" sz="1800" b="0" i="1" smtClean="0">
                                <a:latin typeface="Cambria Math" panose="02040503050406030204" pitchFamily="18" charset="0"/>
                                <a:cs typeface="Times New Roman" panose="02020603050405020304" pitchFamily="18" charset="0"/>
                              </a:rPr>
                              <m:t>𝑏𝑒𝑓𝑜𝑟𝑒</m:t>
                            </m:r>
                          </m:sub>
                        </m:sSub>
                      </m:oMath>
                    </m:oMathPara>
                  </a14:m>
                  <a:endParaRPr lang="en-US" dirty="0"/>
                </a:p>
              </p:txBody>
            </p:sp>
          </mc:Choice>
          <mc:Fallback xmlns="">
            <p:sp>
              <p:nvSpPr>
                <p:cNvPr id="104" name="TextBox 103">
                  <a:extLst>
                    <a:ext uri="{FF2B5EF4-FFF2-40B4-BE49-F238E27FC236}">
                      <a16:creationId xmlns:a16="http://schemas.microsoft.com/office/drawing/2014/main" id="{7A81B150-A7EE-6E4D-E7EA-1F871D6B78A1}"/>
                    </a:ext>
                  </a:extLst>
                </p:cNvPr>
                <p:cNvSpPr txBox="1">
                  <a:spLocks noRot="1" noChangeAspect="1" noMove="1" noResize="1" noEditPoints="1" noAdjustHandles="1" noChangeArrowheads="1" noChangeShapeType="1" noTextEdit="1"/>
                </p:cNvSpPr>
                <p:nvPr/>
              </p:nvSpPr>
              <p:spPr>
                <a:xfrm>
                  <a:off x="3853357" y="3633857"/>
                  <a:ext cx="4659630" cy="391582"/>
                </a:xfrm>
                <a:prstGeom prst="rect">
                  <a:avLst/>
                </a:prstGeom>
                <a:blipFill>
                  <a:blip r:embed="rId11"/>
                  <a:stretch>
                    <a:fillRect b="-10938"/>
                  </a:stretch>
                </a:blipFill>
              </p:spPr>
              <p:txBody>
                <a:bodyPr/>
                <a:lstStyle/>
                <a:p>
                  <a:r>
                    <a:rPr lang="en-US">
                      <a:noFill/>
                    </a:rPr>
                    <a:t> </a:t>
                  </a:r>
                </a:p>
              </p:txBody>
            </p:sp>
          </mc:Fallback>
        </mc:AlternateContent>
      </p:grpSp>
    </p:spTree>
    <p:extLst>
      <p:ext uri="{BB962C8B-B14F-4D97-AF65-F5344CB8AC3E}">
        <p14:creationId xmlns:p14="http://schemas.microsoft.com/office/powerpoint/2010/main" val="73763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Demand: Example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4748"/>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94148"/>
                <a:ext cx="40200" cy="241200"/>
              </a:xfrm>
              <a:prstGeom prst="rect">
                <a:avLst/>
              </a:prstGeom>
            </p:spPr>
          </p:pic>
        </mc:Fallback>
      </mc:AlternateContent>
      <mc:AlternateContent xmlns:mc="http://schemas.openxmlformats.org/markup-compatibility/2006" xmlns:a14="http://schemas.microsoft.com/office/drawing/2010/main">
        <mc:Choice Requires="a14">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3708054" y="607538"/>
                <a:ext cx="5274172"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Elasticities are functions of P and Q. In other words, they depend on which points they are calculated. </a:t>
                </a:r>
              </a:p>
              <a:p>
                <a:pPr>
                  <a:buClr>
                    <a:srgbClr val="690304"/>
                  </a:buClr>
                  <a:buFont typeface="Arial" panose="020B0604020202020204" pitchFamily="34" charset="0"/>
                  <a:buChar char="•"/>
                </a:pPr>
                <a:r>
                  <a:rPr lang="en-US" sz="1600" u="sng" dirty="0">
                    <a:latin typeface="+mn-lt"/>
                    <a:cs typeface="Times New Roman" panose="02020603050405020304" pitchFamily="18" charset="0"/>
                  </a:rPr>
                  <a:t>Suppose we pass from point A to B. </a:t>
                </a:r>
              </a:p>
              <a:p>
                <a:pPr marL="0" indent="0">
                  <a:buClr>
                    <a:srgbClr val="690304"/>
                  </a:buClr>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𝑑</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𝑃</m:t>
                          </m:r>
                        </m:num>
                        <m:den>
                          <m:r>
                            <a:rPr lang="en-US" sz="1600" b="0" i="1" smtClean="0">
                              <a:latin typeface="Cambria Math" panose="02040503050406030204" pitchFamily="18" charset="0"/>
                              <a:cs typeface="Times New Roman" panose="02020603050405020304" pitchFamily="18" charset="0"/>
                            </a:rPr>
                            <m:t>𝑄</m:t>
                          </m:r>
                        </m:den>
                      </m:f>
                    </m:oMath>
                  </m:oMathPara>
                </a14:m>
                <a:endParaRPr lang="en-US" sz="1600" dirty="0">
                  <a:latin typeface="+mn-lt"/>
                  <a:cs typeface="Times New Roman" panose="02020603050405020304" pitchFamily="18" charset="0"/>
                </a:endParaRPr>
              </a:p>
            </p:txBody>
          </p:sp>
        </mc:Choice>
        <mc:Fallback xmlns="">
          <p:sp>
            <p:nvSpPr>
              <p:cNvPr id="97" name="Content Placeholder 3">
                <a:extLst>
                  <a:ext uri="{FF2B5EF4-FFF2-40B4-BE49-F238E27FC236}">
                    <a16:creationId xmlns:a16="http://schemas.microsoft.com/office/drawing/2014/main" id="{F8FB89FD-019A-7991-B167-2C49DA0C6E9D}"/>
                  </a:ext>
                </a:extLst>
              </p:cNvPr>
              <p:cNvSpPr txBox="1">
                <a:spLocks noRot="1" noChangeAspect="1" noMove="1" noResize="1" noEditPoints="1" noAdjustHandles="1" noChangeArrowheads="1" noChangeShapeType="1" noTextEdit="1"/>
              </p:cNvSpPr>
              <p:nvPr/>
            </p:nvSpPr>
            <p:spPr>
              <a:xfrm>
                <a:off x="3708054" y="607538"/>
                <a:ext cx="5274172" cy="3513949"/>
              </a:xfrm>
              <a:prstGeom prst="rect">
                <a:avLst/>
              </a:prstGeom>
              <a:blipFill>
                <a:blip r:embed="rId7"/>
                <a:stretch>
                  <a:fillRect l="-578" t="-521"/>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2B63D538-182B-F312-BA99-35F5A39D2D4B}"/>
              </a:ext>
            </a:extLst>
          </p:cNvPr>
          <p:cNvGrpSpPr/>
          <p:nvPr/>
        </p:nvGrpSpPr>
        <p:grpSpPr>
          <a:xfrm>
            <a:off x="-16887" y="2290890"/>
            <a:ext cx="2537936" cy="2400761"/>
            <a:chOff x="-16887" y="2290890"/>
            <a:chExt cx="2537936" cy="2400761"/>
          </a:xfrm>
        </p:grpSpPr>
        <p:sp>
          <p:nvSpPr>
            <p:cNvPr id="84" name="Left Brace 83">
              <a:extLst>
                <a:ext uri="{FF2B5EF4-FFF2-40B4-BE49-F238E27FC236}">
                  <a16:creationId xmlns:a16="http://schemas.microsoft.com/office/drawing/2014/main" id="{5F4589F2-501B-B24D-DE74-ED152A931CC5}"/>
                </a:ext>
              </a:extLst>
            </p:cNvPr>
            <p:cNvSpPr/>
            <p:nvPr/>
          </p:nvSpPr>
          <p:spPr>
            <a:xfrm>
              <a:off x="365933" y="2290890"/>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844945" y="4315155"/>
              <a:ext cx="232256" cy="418408"/>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A584402-663F-EACA-656D-6D73C329BCF6}"/>
                    </a:ext>
                  </a:extLst>
                </p:cNvPr>
                <p:cNvSpPr txBox="1"/>
                <p:nvPr/>
              </p:nvSpPr>
              <p:spPr>
                <a:xfrm>
                  <a:off x="-16887" y="2383473"/>
                  <a:ext cx="350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𝑃</m:t>
                        </m:r>
                      </m:oMath>
                    </m:oMathPara>
                  </a14:m>
                  <a:endParaRPr lang="en-US" dirty="0"/>
                </a:p>
              </p:txBody>
            </p:sp>
          </mc:Choice>
          <mc:Fallback xmlns="">
            <p:sp>
              <p:nvSpPr>
                <p:cNvPr id="100" name="TextBox 99">
                  <a:extLst>
                    <a:ext uri="{FF2B5EF4-FFF2-40B4-BE49-F238E27FC236}">
                      <a16:creationId xmlns:a16="http://schemas.microsoft.com/office/drawing/2014/main" id="{4A584402-663F-EACA-656D-6D73C329BCF6}"/>
                    </a:ext>
                  </a:extLst>
                </p:cNvPr>
                <p:cNvSpPr txBox="1">
                  <a:spLocks noRot="1" noChangeAspect="1" noMove="1" noResize="1" noEditPoints="1" noAdjustHandles="1" noChangeArrowheads="1" noChangeShapeType="1" noTextEdit="1"/>
                </p:cNvSpPr>
                <p:nvPr/>
              </p:nvSpPr>
              <p:spPr>
                <a:xfrm>
                  <a:off x="-16887" y="2383473"/>
                  <a:ext cx="350289" cy="276999"/>
                </a:xfrm>
                <a:prstGeom prst="rect">
                  <a:avLst/>
                </a:prstGeom>
                <a:blipFill>
                  <a:blip r:embed="rId8"/>
                  <a:stretch>
                    <a:fillRect l="-13793" r="-1379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24684175-D66E-0BC2-2CC9-1861472468F5}"/>
                    </a:ext>
                  </a:extLst>
                </p:cNvPr>
                <p:cNvSpPr txBox="1"/>
                <p:nvPr/>
              </p:nvSpPr>
              <p:spPr>
                <a:xfrm>
                  <a:off x="2156847" y="4414652"/>
                  <a:ext cx="3642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𝑄</m:t>
                        </m:r>
                      </m:oMath>
                    </m:oMathPara>
                  </a14:m>
                  <a:endParaRPr lang="en-US" dirty="0"/>
                </a:p>
              </p:txBody>
            </p:sp>
          </mc:Choice>
          <mc:Fallback xmlns="">
            <p:sp>
              <p:nvSpPr>
                <p:cNvPr id="101" name="TextBox 100">
                  <a:extLst>
                    <a:ext uri="{FF2B5EF4-FFF2-40B4-BE49-F238E27FC236}">
                      <a16:creationId xmlns:a16="http://schemas.microsoft.com/office/drawing/2014/main" id="{24684175-D66E-0BC2-2CC9-1861472468F5}"/>
                    </a:ext>
                  </a:extLst>
                </p:cNvPr>
                <p:cNvSpPr txBox="1">
                  <a:spLocks noRot="1" noChangeAspect="1" noMove="1" noResize="1" noEditPoints="1" noAdjustHandles="1" noChangeArrowheads="1" noChangeShapeType="1" noTextEdit="1"/>
                </p:cNvSpPr>
                <p:nvPr/>
              </p:nvSpPr>
              <p:spPr>
                <a:xfrm>
                  <a:off x="2156847" y="4414652"/>
                  <a:ext cx="364202" cy="276999"/>
                </a:xfrm>
                <a:prstGeom prst="rect">
                  <a:avLst/>
                </a:prstGeom>
                <a:blipFill>
                  <a:blip r:embed="rId9"/>
                  <a:stretch>
                    <a:fillRect l="-15000" r="-18333" b="-30435"/>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E451C14-F711-5BC7-F762-01C20F1B13F4}"/>
              </a:ext>
            </a:extLst>
          </p:cNvPr>
          <p:cNvGrpSpPr/>
          <p:nvPr/>
        </p:nvGrpSpPr>
        <p:grpSpPr>
          <a:xfrm>
            <a:off x="172777" y="523460"/>
            <a:ext cx="6219335" cy="3867913"/>
            <a:chOff x="172777" y="523460"/>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92845"/>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01415" y="4206708"/>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16535" y="1097353"/>
              <a:ext cx="2460905" cy="31093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2346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23460"/>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395956" y="402204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22041"/>
                  <a:ext cx="996156" cy="369332"/>
                </a:xfrm>
                <a:prstGeom prst="rect">
                  <a:avLst/>
                </a:prstGeom>
                <a:blipFill>
                  <a:blip r:embed="rId11"/>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F681F7-713F-0700-ACB9-54974F5B9ED5}"/>
                    </a:ext>
                  </a:extLst>
                </p:cNvPr>
                <p:cNvSpPr txBox="1"/>
                <p:nvPr/>
              </p:nvSpPr>
              <p:spPr>
                <a:xfrm>
                  <a:off x="1168933" y="666821"/>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6" name="TextBox 5">
                  <a:extLst>
                    <a:ext uri="{FF2B5EF4-FFF2-40B4-BE49-F238E27FC236}">
                      <a16:creationId xmlns:a16="http://schemas.microsoft.com/office/drawing/2014/main" id="{80F681F7-713F-0700-ACB9-54974F5B9ED5}"/>
                    </a:ext>
                  </a:extLst>
                </p:cNvPr>
                <p:cNvSpPr txBox="1">
                  <a:spLocks noRot="1" noChangeAspect="1" noMove="1" noResize="1" noEditPoints="1" noAdjustHandles="1" noChangeArrowheads="1" noChangeShapeType="1" noTextEdit="1"/>
                </p:cNvSpPr>
                <p:nvPr/>
              </p:nvSpPr>
              <p:spPr>
                <a:xfrm>
                  <a:off x="1168933" y="666821"/>
                  <a:ext cx="2539121" cy="369332"/>
                </a:xfrm>
                <a:prstGeom prst="rect">
                  <a:avLst/>
                </a:prstGeom>
                <a:blipFill>
                  <a:blip r:embed="rId1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ED2B38-F389-E3F8-F71C-A6A7CF7B88B8}"/>
                    </a:ext>
                  </a:extLst>
                </p:cNvPr>
                <p:cNvSpPr txBox="1"/>
                <p:nvPr/>
              </p:nvSpPr>
              <p:spPr>
                <a:xfrm>
                  <a:off x="1068788" y="1144175"/>
                  <a:ext cx="2724887"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𝑑</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𝑃</m:t>
                        </m:r>
                        <m:r>
                          <a:rPr lang="en-US" sz="1800" b="0" i="1" smtClean="0">
                            <a:latin typeface="Cambria Math" panose="02040503050406030204" pitchFamily="18" charset="0"/>
                            <a:cs typeface="Times New Roman" panose="02020603050405020304" pitchFamily="18" charset="0"/>
                          </a:rPr>
                          <m:t>)=5 −</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8" name="TextBox 7">
                  <a:extLst>
                    <a:ext uri="{FF2B5EF4-FFF2-40B4-BE49-F238E27FC236}">
                      <a16:creationId xmlns:a16="http://schemas.microsoft.com/office/drawing/2014/main" id="{5DED2B38-F389-E3F8-F71C-A6A7CF7B88B8}"/>
                    </a:ext>
                  </a:extLst>
                </p:cNvPr>
                <p:cNvSpPr txBox="1">
                  <a:spLocks noRot="1" noChangeAspect="1" noMove="1" noResize="1" noEditPoints="1" noAdjustHandles="1" noChangeArrowheads="1" noChangeShapeType="1" noTextEdit="1"/>
                </p:cNvSpPr>
                <p:nvPr/>
              </p:nvSpPr>
              <p:spPr>
                <a:xfrm>
                  <a:off x="1068788" y="1144175"/>
                  <a:ext cx="2724887" cy="610936"/>
                </a:xfrm>
                <a:prstGeom prst="rect">
                  <a:avLst/>
                </a:prstGeom>
                <a:blipFill>
                  <a:blip r:embed="rId13"/>
                  <a:stretch>
                    <a:fillRect/>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8798CD75-AB42-0054-3DA9-A6B1E6EB2B80}"/>
              </a:ext>
            </a:extLst>
          </p:cNvPr>
          <p:cNvGrpSpPr/>
          <p:nvPr/>
        </p:nvGrpSpPr>
        <p:grpSpPr>
          <a:xfrm>
            <a:off x="644704" y="2049969"/>
            <a:ext cx="2512164" cy="2382057"/>
            <a:chOff x="644704" y="2049969"/>
            <a:chExt cx="2512164" cy="2382057"/>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DFA7C3-CFA0-EE07-6B31-354626D7D594}"/>
                    </a:ext>
                  </a:extLst>
                </p:cNvPr>
                <p:cNvSpPr txBox="1"/>
                <p:nvPr/>
              </p:nvSpPr>
              <p:spPr>
                <a:xfrm>
                  <a:off x="1687748" y="4247360"/>
                  <a:ext cx="12824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m:t>
                        </m:r>
                      </m:oMath>
                    </m:oMathPara>
                  </a14:m>
                  <a:endParaRPr lang="en-US" sz="1200" dirty="0"/>
                </a:p>
              </p:txBody>
            </p:sp>
          </mc:Choice>
          <mc:Fallback xmlns="">
            <p:sp>
              <p:nvSpPr>
                <p:cNvPr id="11" name="TextBox 10">
                  <a:extLst>
                    <a:ext uri="{FF2B5EF4-FFF2-40B4-BE49-F238E27FC236}">
                      <a16:creationId xmlns:a16="http://schemas.microsoft.com/office/drawing/2014/main" id="{8FDFA7C3-CFA0-EE07-6B31-354626D7D594}"/>
                    </a:ext>
                  </a:extLst>
                </p:cNvPr>
                <p:cNvSpPr txBox="1">
                  <a:spLocks noRot="1" noChangeAspect="1" noMove="1" noResize="1" noEditPoints="1" noAdjustHandles="1" noChangeArrowheads="1" noChangeShapeType="1" noTextEdit="1"/>
                </p:cNvSpPr>
                <p:nvPr/>
              </p:nvSpPr>
              <p:spPr>
                <a:xfrm>
                  <a:off x="1687748" y="4247360"/>
                  <a:ext cx="128240" cy="184666"/>
                </a:xfrm>
                <a:prstGeom prst="rect">
                  <a:avLst/>
                </a:prstGeom>
                <a:blipFill>
                  <a:blip r:embed="rId14"/>
                  <a:stretch>
                    <a:fillRect l="-23810" r="-2857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6CB2542-19B0-8934-E890-EAEB55D894EF}"/>
                    </a:ext>
                  </a:extLst>
                </p:cNvPr>
                <p:cNvSpPr txBox="1"/>
                <p:nvPr/>
              </p:nvSpPr>
              <p:spPr>
                <a:xfrm>
                  <a:off x="2092727" y="4238900"/>
                  <a:ext cx="12824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m:t>
                        </m:r>
                      </m:oMath>
                    </m:oMathPara>
                  </a14:m>
                  <a:endParaRPr lang="en-US" sz="1200" dirty="0"/>
                </a:p>
              </p:txBody>
            </p:sp>
          </mc:Choice>
          <mc:Fallback xmlns="">
            <p:sp>
              <p:nvSpPr>
                <p:cNvPr id="12" name="TextBox 11">
                  <a:extLst>
                    <a:ext uri="{FF2B5EF4-FFF2-40B4-BE49-F238E27FC236}">
                      <a16:creationId xmlns:a16="http://schemas.microsoft.com/office/drawing/2014/main" id="{C6CB2542-19B0-8934-E890-EAEB55D894EF}"/>
                    </a:ext>
                  </a:extLst>
                </p:cNvPr>
                <p:cNvSpPr txBox="1">
                  <a:spLocks noRot="1" noChangeAspect="1" noMove="1" noResize="1" noEditPoints="1" noAdjustHandles="1" noChangeArrowheads="1" noChangeShapeType="1" noTextEdit="1"/>
                </p:cNvSpPr>
                <p:nvPr/>
              </p:nvSpPr>
              <p:spPr>
                <a:xfrm>
                  <a:off x="2092727" y="4238900"/>
                  <a:ext cx="128240" cy="184666"/>
                </a:xfrm>
                <a:prstGeom prst="rect">
                  <a:avLst/>
                </a:prstGeom>
                <a:blipFill>
                  <a:blip r:embed="rId15"/>
                  <a:stretch>
                    <a:fillRect l="-23810" r="-28571" b="-645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B6AA488B-169E-D6C5-3F57-6FBC7F9F2386}"/>
                </a:ext>
              </a:extLst>
            </p:cNvPr>
            <p:cNvGrpSpPr/>
            <p:nvPr/>
          </p:nvGrpSpPr>
          <p:grpSpPr>
            <a:xfrm>
              <a:off x="644704" y="2049969"/>
              <a:ext cx="2512164" cy="2144573"/>
              <a:chOff x="644704" y="2049969"/>
              <a:chExt cx="2512164" cy="2144573"/>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170275" y="2784106"/>
                <a:ext cx="0" cy="1410433"/>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853962" y="2784106"/>
                <a:ext cx="131631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9EFC79-DDF3-C0BD-1AE4-03385C2E4154}"/>
                      </a:ext>
                    </a:extLst>
                  </p:cNvPr>
                  <p:cNvSpPr txBox="1"/>
                  <p:nvPr/>
                </p:nvSpPr>
                <p:spPr>
                  <a:xfrm>
                    <a:off x="644704" y="2691773"/>
                    <a:ext cx="12824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m:t>
                          </m:r>
                        </m:oMath>
                      </m:oMathPara>
                    </a14:m>
                    <a:endParaRPr lang="en-US" sz="1200" dirty="0"/>
                  </a:p>
                </p:txBody>
              </p:sp>
            </mc:Choice>
            <mc:Fallback xmlns="">
              <p:sp>
                <p:nvSpPr>
                  <p:cNvPr id="10" name="TextBox 9">
                    <a:extLst>
                      <a:ext uri="{FF2B5EF4-FFF2-40B4-BE49-F238E27FC236}">
                        <a16:creationId xmlns:a16="http://schemas.microsoft.com/office/drawing/2014/main" id="{5C9EFC79-DDF3-C0BD-1AE4-03385C2E4154}"/>
                      </a:ext>
                    </a:extLst>
                  </p:cNvPr>
                  <p:cNvSpPr txBox="1">
                    <a:spLocks noRot="1" noChangeAspect="1" noMove="1" noResize="1" noEditPoints="1" noAdjustHandles="1" noChangeArrowheads="1" noChangeShapeType="1" noTextEdit="1"/>
                  </p:cNvSpPr>
                  <p:nvPr/>
                </p:nvSpPr>
                <p:spPr>
                  <a:xfrm>
                    <a:off x="644704" y="2691773"/>
                    <a:ext cx="128240" cy="184666"/>
                  </a:xfrm>
                  <a:prstGeom prst="rect">
                    <a:avLst/>
                  </a:prstGeom>
                  <a:blipFill>
                    <a:blip r:embed="rId16"/>
                    <a:stretch>
                      <a:fillRect l="-23810" r="-28571" b="-10000"/>
                    </a:stretch>
                  </a:blipFill>
                </p:spPr>
                <p:txBody>
                  <a:bodyPr/>
                  <a:lstStyle/>
                  <a:p>
                    <a:r>
                      <a:rPr lang="en-US">
                        <a:noFill/>
                      </a:rPr>
                      <a:t> </a:t>
                    </a:r>
                  </a:p>
                </p:txBody>
              </p:sp>
            </mc:Fallback>
          </mc:AlternateContent>
          <p:sp>
            <p:nvSpPr>
              <p:cNvPr id="14" name="Oval 13">
                <a:extLst>
                  <a:ext uri="{FF2B5EF4-FFF2-40B4-BE49-F238E27FC236}">
                    <a16:creationId xmlns:a16="http://schemas.microsoft.com/office/drawing/2014/main" id="{84B71939-19CD-013B-77A8-3DE865762CAC}"/>
                  </a:ext>
                </a:extLst>
              </p:cNvPr>
              <p:cNvSpPr/>
              <p:nvPr/>
            </p:nvSpPr>
            <p:spPr>
              <a:xfrm>
                <a:off x="2122301" y="2751915"/>
                <a:ext cx="101473" cy="1014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B08D045-E835-749F-B5A1-EA0056DC5B2A}"/>
                      </a:ext>
                    </a:extLst>
                  </p:cNvPr>
                  <p:cNvSpPr txBox="1"/>
                  <p:nvPr/>
                </p:nvSpPr>
                <p:spPr>
                  <a:xfrm>
                    <a:off x="2151648" y="2614122"/>
                    <a:ext cx="100522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𝐵</m:t>
                          </m:r>
                          <m:r>
                            <a:rPr lang="en-US" sz="1400" b="0" i="1" smtClean="0">
                              <a:latin typeface="Cambria Math" panose="02040503050406030204" pitchFamily="18" charset="0"/>
                              <a:cs typeface="Times New Roman" panose="02020603050405020304" pitchFamily="18" charset="0"/>
                            </a:rPr>
                            <m:t>=(6,2)</m:t>
                          </m:r>
                        </m:oMath>
                      </m:oMathPara>
                    </a14:m>
                    <a:endParaRPr lang="en-US" sz="1400" dirty="0"/>
                  </a:p>
                </p:txBody>
              </p:sp>
            </mc:Choice>
            <mc:Fallback xmlns="">
              <p:sp>
                <p:nvSpPr>
                  <p:cNvPr id="17" name="TextBox 16">
                    <a:extLst>
                      <a:ext uri="{FF2B5EF4-FFF2-40B4-BE49-F238E27FC236}">
                        <a16:creationId xmlns:a16="http://schemas.microsoft.com/office/drawing/2014/main" id="{6B08D045-E835-749F-B5A1-EA0056DC5B2A}"/>
                      </a:ext>
                    </a:extLst>
                  </p:cNvPr>
                  <p:cNvSpPr txBox="1">
                    <a:spLocks noRot="1" noChangeAspect="1" noMove="1" noResize="1" noEditPoints="1" noAdjustHandles="1" noChangeArrowheads="1" noChangeShapeType="1" noTextEdit="1"/>
                  </p:cNvSpPr>
                  <p:nvPr/>
                </p:nvSpPr>
                <p:spPr>
                  <a:xfrm>
                    <a:off x="2151648" y="2614122"/>
                    <a:ext cx="1005220" cy="307777"/>
                  </a:xfrm>
                  <a:prstGeom prst="rect">
                    <a:avLst/>
                  </a:prstGeom>
                  <a:blipFill>
                    <a:blip r:embed="rId17"/>
                    <a:stretch>
                      <a:fillRect b="-10000"/>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B440E285-6C21-F8CD-0D1C-AE3C913C1A2A}"/>
                  </a:ext>
                </a:extLst>
              </p:cNvPr>
              <p:cNvGrpSpPr/>
              <p:nvPr/>
            </p:nvGrpSpPr>
            <p:grpSpPr>
              <a:xfrm>
                <a:off x="644704" y="2049969"/>
                <a:ext cx="2138704" cy="2144573"/>
                <a:chOff x="644704" y="2049969"/>
                <a:chExt cx="2138704" cy="2144573"/>
              </a:xfrm>
            </p:grpSpPr>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751868" y="2227255"/>
                  <a:ext cx="0" cy="1967287"/>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813155" y="2250809"/>
                  <a:ext cx="938713"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E601F-C48C-0867-DF49-37D7FB34DC4B}"/>
                        </a:ext>
                      </a:extLst>
                    </p:cNvPr>
                    <p:cNvSpPr txBox="1"/>
                    <p:nvPr/>
                  </p:nvSpPr>
                  <p:spPr>
                    <a:xfrm>
                      <a:off x="644704" y="2171357"/>
                      <a:ext cx="86816"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m:t>
                            </m:r>
                          </m:oMath>
                        </m:oMathPara>
                      </a14:m>
                      <a:endParaRPr lang="en-US" sz="1200" dirty="0"/>
                    </a:p>
                  </p:txBody>
                </p:sp>
              </mc:Choice>
              <mc:Fallback xmlns="">
                <p:sp>
                  <p:nvSpPr>
                    <p:cNvPr id="9" name="TextBox 8">
                      <a:extLst>
                        <a:ext uri="{FF2B5EF4-FFF2-40B4-BE49-F238E27FC236}">
                          <a16:creationId xmlns:a16="http://schemas.microsoft.com/office/drawing/2014/main" id="{FA8E601F-C48C-0867-DF49-37D7FB34DC4B}"/>
                        </a:ext>
                      </a:extLst>
                    </p:cNvPr>
                    <p:cNvSpPr txBox="1">
                      <a:spLocks noRot="1" noChangeAspect="1" noMove="1" noResize="1" noEditPoints="1" noAdjustHandles="1" noChangeArrowheads="1" noChangeShapeType="1" noTextEdit="1"/>
                    </p:cNvSpPr>
                    <p:nvPr/>
                  </p:nvSpPr>
                  <p:spPr>
                    <a:xfrm>
                      <a:off x="644704" y="2171357"/>
                      <a:ext cx="86816" cy="184666"/>
                    </a:xfrm>
                    <a:prstGeom prst="rect">
                      <a:avLst/>
                    </a:prstGeom>
                    <a:blipFill>
                      <a:blip r:embed="rId18"/>
                      <a:stretch>
                        <a:fillRect l="-64286" r="-64286" b="-10000"/>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41DCF13F-71F0-9973-58A4-06CE619CCD37}"/>
                    </a:ext>
                  </a:extLst>
                </p:cNvPr>
                <p:cNvSpPr/>
                <p:nvPr/>
              </p:nvSpPr>
              <p:spPr>
                <a:xfrm>
                  <a:off x="1701132" y="2208343"/>
                  <a:ext cx="101473" cy="1014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32580DD-4FEE-1645-EBC5-7FCA3ABA7CA3}"/>
                        </a:ext>
                      </a:extLst>
                    </p:cNvPr>
                    <p:cNvSpPr txBox="1"/>
                    <p:nvPr/>
                  </p:nvSpPr>
                  <p:spPr>
                    <a:xfrm>
                      <a:off x="1778189" y="2049969"/>
                      <a:ext cx="100521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𝐴</m:t>
                            </m:r>
                            <m:r>
                              <a:rPr lang="en-US" sz="1400" b="0" i="1" smtClean="0">
                                <a:latin typeface="Cambria Math" panose="02040503050406030204" pitchFamily="18" charset="0"/>
                                <a:cs typeface="Times New Roman" panose="02020603050405020304" pitchFamily="18" charset="0"/>
                              </a:rPr>
                              <m:t>=(4,3)</m:t>
                            </m:r>
                          </m:oMath>
                        </m:oMathPara>
                      </a14:m>
                      <a:endParaRPr lang="en-US" sz="1400" dirty="0"/>
                    </a:p>
                  </p:txBody>
                </p:sp>
              </mc:Choice>
              <mc:Fallback xmlns="">
                <p:sp>
                  <p:nvSpPr>
                    <p:cNvPr id="20" name="TextBox 19">
                      <a:extLst>
                        <a:ext uri="{FF2B5EF4-FFF2-40B4-BE49-F238E27FC236}">
                          <a16:creationId xmlns:a16="http://schemas.microsoft.com/office/drawing/2014/main" id="{E32580DD-4FEE-1645-EBC5-7FCA3ABA7CA3}"/>
                        </a:ext>
                      </a:extLst>
                    </p:cNvPr>
                    <p:cNvSpPr txBox="1">
                      <a:spLocks noRot="1" noChangeAspect="1" noMove="1" noResize="1" noEditPoints="1" noAdjustHandles="1" noChangeArrowheads="1" noChangeShapeType="1" noTextEdit="1"/>
                    </p:cNvSpPr>
                    <p:nvPr/>
                  </p:nvSpPr>
                  <p:spPr>
                    <a:xfrm>
                      <a:off x="1778189" y="2049969"/>
                      <a:ext cx="1005219" cy="307777"/>
                    </a:xfrm>
                    <a:prstGeom prst="rect">
                      <a:avLst/>
                    </a:prstGeom>
                    <a:blipFill>
                      <a:blip r:embed="rId19"/>
                      <a:stretch>
                        <a:fillRect b="-7843"/>
                      </a:stretch>
                    </a:blipFill>
                  </p:spPr>
                  <p:txBody>
                    <a:bodyPr/>
                    <a:lstStyle/>
                    <a:p>
                      <a:r>
                        <a:rPr lang="en-US">
                          <a:noFill/>
                        </a:rPr>
                        <a:t> </a:t>
                      </a:r>
                    </a:p>
                  </p:txBody>
                </p:sp>
              </mc:Fallback>
            </mc:AlternateContent>
          </p:grpSp>
        </p:grpSp>
      </p:grpSp>
      <p:grpSp>
        <p:nvGrpSpPr>
          <p:cNvPr id="31" name="Group 30">
            <a:extLst>
              <a:ext uri="{FF2B5EF4-FFF2-40B4-BE49-F238E27FC236}">
                <a16:creationId xmlns:a16="http://schemas.microsoft.com/office/drawing/2014/main" id="{B174DA69-B75D-686C-9AB1-7DA6759C7785}"/>
              </a:ext>
            </a:extLst>
          </p:cNvPr>
          <p:cNvGrpSpPr/>
          <p:nvPr/>
        </p:nvGrpSpPr>
        <p:grpSpPr>
          <a:xfrm>
            <a:off x="3773073" y="2484857"/>
            <a:ext cx="4712970" cy="753907"/>
            <a:chOff x="3773073" y="2484857"/>
            <a:chExt cx="4712970" cy="753907"/>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AFA9607-D43F-39E7-83D6-8034E92F2E02}"/>
                    </a:ext>
                  </a:extLst>
                </p:cNvPr>
                <p:cNvSpPr txBox="1"/>
                <p:nvPr/>
              </p:nvSpPr>
              <p:spPr>
                <a:xfrm>
                  <a:off x="3773073" y="2484857"/>
                  <a:ext cx="465963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𝐵</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𝐴</m:t>
                            </m:r>
                          </m:sub>
                        </m:sSub>
                        <m:r>
                          <a:rPr lang="en-US" sz="1600" b="0" i="1" smtClean="0">
                            <a:latin typeface="Cambria Math" panose="02040503050406030204" pitchFamily="18" charset="0"/>
                            <a:cs typeface="Times New Roman" panose="02020603050405020304" pitchFamily="18" charset="0"/>
                          </a:rPr>
                          <m:t>=6−4=2</m:t>
                        </m:r>
                      </m:oMath>
                    </m:oMathPara>
                  </a14:m>
                  <a:endParaRPr lang="en-US" sz="1600" dirty="0"/>
                </a:p>
              </p:txBody>
            </p:sp>
          </mc:Choice>
          <mc:Fallback xmlns="">
            <p:sp>
              <p:nvSpPr>
                <p:cNvPr id="21" name="TextBox 20">
                  <a:extLst>
                    <a:ext uri="{FF2B5EF4-FFF2-40B4-BE49-F238E27FC236}">
                      <a16:creationId xmlns:a16="http://schemas.microsoft.com/office/drawing/2014/main" id="{EAFA9607-D43F-39E7-83D6-8034E92F2E02}"/>
                    </a:ext>
                  </a:extLst>
                </p:cNvPr>
                <p:cNvSpPr txBox="1">
                  <a:spLocks noRot="1" noChangeAspect="1" noMove="1" noResize="1" noEditPoints="1" noAdjustHandles="1" noChangeArrowheads="1" noChangeShapeType="1" noTextEdit="1"/>
                </p:cNvSpPr>
                <p:nvPr/>
              </p:nvSpPr>
              <p:spPr>
                <a:xfrm>
                  <a:off x="3773073" y="2484857"/>
                  <a:ext cx="4659630" cy="338554"/>
                </a:xfrm>
                <a:prstGeom prst="rect">
                  <a:avLst/>
                </a:prstGeom>
                <a:blipFill>
                  <a:blip r:embed="rId20"/>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96A893C-0828-5638-64AA-74F7CB5B8E5B}"/>
                    </a:ext>
                  </a:extLst>
                </p:cNvPr>
                <p:cNvSpPr txBox="1"/>
                <p:nvPr/>
              </p:nvSpPr>
              <p:spPr>
                <a:xfrm>
                  <a:off x="3826413" y="2900210"/>
                  <a:ext cx="465963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m:t>
                            </m:r>
                          </m:e>
                          <m:sub>
                            <m:r>
                              <a:rPr lang="en-US" sz="1600" b="0" i="1" smtClean="0">
                                <a:latin typeface="Cambria Math" panose="02040503050406030204" pitchFamily="18" charset="0"/>
                                <a:cs typeface="Times New Roman" panose="02020603050405020304" pitchFamily="18" charset="0"/>
                              </a:rPr>
                              <m:t>𝐵</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m:t>
                            </m:r>
                          </m:e>
                          <m:sub>
                            <m:r>
                              <a:rPr lang="en-US" sz="1600" b="0" i="1" smtClean="0">
                                <a:latin typeface="Cambria Math" panose="02040503050406030204" pitchFamily="18" charset="0"/>
                                <a:cs typeface="Times New Roman" panose="02020603050405020304" pitchFamily="18" charset="0"/>
                              </a:rPr>
                              <m:t>𝐴</m:t>
                            </m:r>
                          </m:sub>
                        </m:sSub>
                        <m:r>
                          <a:rPr lang="en-US" sz="1600" b="0" i="1" smtClean="0">
                            <a:latin typeface="Cambria Math" panose="02040503050406030204" pitchFamily="18" charset="0"/>
                            <a:cs typeface="Times New Roman" panose="02020603050405020304" pitchFamily="18" charset="0"/>
                          </a:rPr>
                          <m:t>=2−3=−1</m:t>
                        </m:r>
                      </m:oMath>
                    </m:oMathPara>
                  </a14:m>
                  <a:endParaRPr lang="en-US" sz="1600" dirty="0"/>
                </a:p>
              </p:txBody>
            </p:sp>
          </mc:Choice>
          <mc:Fallback xmlns="">
            <p:sp>
              <p:nvSpPr>
                <p:cNvPr id="22" name="TextBox 21">
                  <a:extLst>
                    <a:ext uri="{FF2B5EF4-FFF2-40B4-BE49-F238E27FC236}">
                      <a16:creationId xmlns:a16="http://schemas.microsoft.com/office/drawing/2014/main" id="{596A893C-0828-5638-64AA-74F7CB5B8E5B}"/>
                    </a:ext>
                  </a:extLst>
                </p:cNvPr>
                <p:cNvSpPr txBox="1">
                  <a:spLocks noRot="1" noChangeAspect="1" noMove="1" noResize="1" noEditPoints="1" noAdjustHandles="1" noChangeArrowheads="1" noChangeShapeType="1" noTextEdit="1"/>
                </p:cNvSpPr>
                <p:nvPr/>
              </p:nvSpPr>
              <p:spPr>
                <a:xfrm>
                  <a:off x="3826413" y="2900210"/>
                  <a:ext cx="4659630" cy="338554"/>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0352E0-73B9-3A2E-9CBC-7EA6456979E9}"/>
                  </a:ext>
                </a:extLst>
              </p:cNvPr>
              <p:cNvSpPr txBox="1"/>
              <p:nvPr/>
            </p:nvSpPr>
            <p:spPr>
              <a:xfrm>
                <a:off x="4112462" y="3391803"/>
                <a:ext cx="4660900" cy="5916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𝑑</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m:t>
                              </m:r>
                            </m:e>
                            <m:sub>
                              <m:r>
                                <a:rPr lang="en-US" sz="1600" b="0" i="1" smtClean="0">
                                  <a:latin typeface="Cambria Math" panose="02040503050406030204" pitchFamily="18" charset="0"/>
                                  <a:cs typeface="Times New Roman" panose="02020603050405020304" pitchFamily="18" charset="0"/>
                                </a:rPr>
                                <m:t>𝐴</m:t>
                              </m:r>
                            </m:sub>
                          </m:sSub>
                        </m:num>
                        <m:den>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𝐴</m:t>
                              </m:r>
                            </m:sub>
                          </m:sSub>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1</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4</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=−1.5</m:t>
                      </m:r>
                    </m:oMath>
                  </m:oMathPara>
                </a14:m>
                <a:endParaRPr lang="en-US" sz="1600" dirty="0"/>
              </a:p>
            </p:txBody>
          </p:sp>
        </mc:Choice>
        <mc:Fallback xmlns="">
          <p:sp>
            <p:nvSpPr>
              <p:cNvPr id="24" name="TextBox 23">
                <a:extLst>
                  <a:ext uri="{FF2B5EF4-FFF2-40B4-BE49-F238E27FC236}">
                    <a16:creationId xmlns:a16="http://schemas.microsoft.com/office/drawing/2014/main" id="{A80352E0-73B9-3A2E-9CBC-7EA6456979E9}"/>
                  </a:ext>
                </a:extLst>
              </p:cNvPr>
              <p:cNvSpPr txBox="1">
                <a:spLocks noRot="1" noChangeAspect="1" noMove="1" noResize="1" noEditPoints="1" noAdjustHandles="1" noChangeArrowheads="1" noChangeShapeType="1" noTextEdit="1"/>
              </p:cNvSpPr>
              <p:nvPr/>
            </p:nvSpPr>
            <p:spPr>
              <a:xfrm>
                <a:off x="4112462" y="3391803"/>
                <a:ext cx="4660900" cy="591637"/>
              </a:xfrm>
              <a:prstGeom prst="rect">
                <a:avLst/>
              </a:prstGeom>
              <a:blipFill>
                <a:blip r:embed="rId2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592A0DFC-484A-821F-C1D1-7DB29CA96A0E}"/>
              </a:ext>
            </a:extLst>
          </p:cNvPr>
          <p:cNvSpPr txBox="1"/>
          <p:nvPr/>
        </p:nvSpPr>
        <p:spPr>
          <a:xfrm>
            <a:off x="6834270" y="4019674"/>
            <a:ext cx="2309730" cy="584775"/>
          </a:xfrm>
          <a:prstGeom prst="rect">
            <a:avLst/>
          </a:prstGeom>
          <a:noFill/>
        </p:spPr>
        <p:txBody>
          <a:bodyPr wrap="square">
            <a:spAutoFit/>
          </a:bodyPr>
          <a:lstStyle/>
          <a:p>
            <a:pPr marL="0" indent="0" algn="ctr">
              <a:buClr>
                <a:srgbClr val="690304"/>
              </a:buClr>
              <a:buNone/>
            </a:pPr>
            <a:r>
              <a:rPr lang="en-US" sz="1600" b="1" dirty="0">
                <a:latin typeface="+mn-lt"/>
                <a:cs typeface="Times New Roman" panose="02020603050405020304" pitchFamily="18" charset="0"/>
              </a:rPr>
              <a:t>Cool feature</a:t>
            </a:r>
          </a:p>
          <a:p>
            <a:pPr marL="0" indent="0" algn="ctr">
              <a:buClr>
                <a:srgbClr val="690304"/>
              </a:buClr>
              <a:buNone/>
            </a:pPr>
            <a:r>
              <a:rPr lang="en-US" sz="1600" dirty="0">
                <a:cs typeface="Times New Roman" panose="02020603050405020304" pitchFamily="18" charset="0"/>
              </a:rPr>
              <a:t>U</a:t>
            </a:r>
            <a:r>
              <a:rPr lang="en-US" sz="1600" dirty="0">
                <a:latin typeface="+mn-lt"/>
                <a:cs typeface="Times New Roman" panose="02020603050405020304" pitchFamily="18" charset="0"/>
              </a:rPr>
              <a:t>nit-free comparison</a:t>
            </a:r>
            <a:r>
              <a:rPr lang="en-US" sz="1600" b="1" dirty="0">
                <a:latin typeface="+mn-lt"/>
                <a:cs typeface="Times New Roman" panose="02020603050405020304" pitchFamily="18" charset="0"/>
              </a:rPr>
              <a:t> </a:t>
            </a:r>
          </a:p>
        </p:txBody>
      </p:sp>
    </p:spTree>
    <p:extLst>
      <p:ext uri="{BB962C8B-B14F-4D97-AF65-F5344CB8AC3E}">
        <p14:creationId xmlns:p14="http://schemas.microsoft.com/office/powerpoint/2010/main" val="56564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P spid="24"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Demand and Pivoting the Curve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0557"/>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89957"/>
                <a:ext cx="40200" cy="241200"/>
              </a:xfrm>
              <a:prstGeom prst="rect">
                <a:avLst/>
              </a:prstGeom>
            </p:spPr>
          </p:pic>
        </mc:Fallback>
      </mc:AlternateContent>
      <p:grpSp>
        <p:nvGrpSpPr>
          <p:cNvPr id="12" name="Group 11">
            <a:extLst>
              <a:ext uri="{FF2B5EF4-FFF2-40B4-BE49-F238E27FC236}">
                <a16:creationId xmlns:a16="http://schemas.microsoft.com/office/drawing/2014/main" id="{1D9A72F5-4D95-8958-9960-9B500DE7BD07}"/>
              </a:ext>
            </a:extLst>
          </p:cNvPr>
          <p:cNvGrpSpPr/>
          <p:nvPr/>
        </p:nvGrpSpPr>
        <p:grpSpPr>
          <a:xfrm>
            <a:off x="172777" y="519269"/>
            <a:ext cx="6219335" cy="3867913"/>
            <a:chOff x="172777" y="519269"/>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88654"/>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01415" y="4202517"/>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16535" y="1093162"/>
              <a:ext cx="2460905" cy="30971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19269"/>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19269"/>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395956" y="401785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17850"/>
                  <a:ext cx="996156" cy="369332"/>
                </a:xfrm>
                <a:prstGeom prst="rect">
                  <a:avLst/>
                </a:prstGeom>
                <a:blipFill>
                  <a:blip r:embed="rId5"/>
                  <a:stretch>
                    <a:fillRect b="-11475"/>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6BF738DA-25CB-4914-7C4F-408A275CC73D}"/>
              </a:ext>
            </a:extLst>
          </p:cNvPr>
          <p:cNvGrpSpPr/>
          <p:nvPr/>
        </p:nvGrpSpPr>
        <p:grpSpPr>
          <a:xfrm>
            <a:off x="826534" y="1105330"/>
            <a:ext cx="1263861" cy="3380022"/>
            <a:chOff x="826534" y="1105330"/>
            <a:chExt cx="1263861" cy="3380022"/>
          </a:xfrm>
        </p:grpSpPr>
        <p:cxnSp>
          <p:nvCxnSpPr>
            <p:cNvPr id="35" name="Straight Connector 34">
              <a:extLst>
                <a:ext uri="{FF2B5EF4-FFF2-40B4-BE49-F238E27FC236}">
                  <a16:creationId xmlns:a16="http://schemas.microsoft.com/office/drawing/2014/main" id="{7CF693AF-03AE-5BE1-C26C-8D6FF54F62B9}"/>
                </a:ext>
              </a:extLst>
            </p:cNvPr>
            <p:cNvCxnSpPr>
              <a:cxnSpLocks/>
            </p:cNvCxnSpPr>
            <p:nvPr/>
          </p:nvCxnSpPr>
          <p:spPr>
            <a:xfrm flipV="1">
              <a:off x="1522531" y="2784106"/>
              <a:ext cx="0" cy="1388877"/>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365DF5-45ED-F7C8-3A54-47644DC1E651}"/>
                </a:ext>
              </a:extLst>
            </p:cNvPr>
            <p:cNvCxnSpPr>
              <a:cxnSpLocks/>
            </p:cNvCxnSpPr>
            <p:nvPr/>
          </p:nvCxnSpPr>
          <p:spPr>
            <a:xfrm flipV="1">
              <a:off x="1217253" y="2255993"/>
              <a:ext cx="0" cy="1902984"/>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a:off x="826534" y="1105330"/>
              <a:ext cx="1263861" cy="3085018"/>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sp>
          <p:nvSpPr>
            <p:cNvPr id="86" name="Left Brace 85">
              <a:extLst>
                <a:ext uri="{FF2B5EF4-FFF2-40B4-BE49-F238E27FC236}">
                  <a16:creationId xmlns:a16="http://schemas.microsoft.com/office/drawing/2014/main" id="{FF31A29B-04AC-78D4-590A-E34A6ADBC5BD}"/>
                </a:ext>
              </a:extLst>
            </p:cNvPr>
            <p:cNvSpPr/>
            <p:nvPr/>
          </p:nvSpPr>
          <p:spPr>
            <a:xfrm rot="16200000">
              <a:off x="1262842" y="4225661"/>
              <a:ext cx="232256" cy="287126"/>
            </a:xfrm>
            <a:prstGeom prst="leftBrace">
              <a:avLst/>
            </a:prstGeom>
            <a:ln w="12700">
              <a:solidFill>
                <a:srgbClr val="95373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280F988-327E-749C-0CCB-45AD14186BA2}"/>
              </a:ext>
            </a:extLst>
          </p:cNvPr>
          <p:cNvGrpSpPr/>
          <p:nvPr/>
        </p:nvGrpSpPr>
        <p:grpSpPr>
          <a:xfrm>
            <a:off x="501511" y="2227255"/>
            <a:ext cx="1668766" cy="2276055"/>
            <a:chOff x="501511" y="2227255"/>
            <a:chExt cx="1668766" cy="2276055"/>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170275" y="2784106"/>
              <a:ext cx="0" cy="1410433"/>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751868" y="2227255"/>
              <a:ext cx="0" cy="1967287"/>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853962" y="2784106"/>
              <a:ext cx="131631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813155" y="2250809"/>
              <a:ext cx="938713"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4" name="Left Brace 83">
              <a:extLst>
                <a:ext uri="{FF2B5EF4-FFF2-40B4-BE49-F238E27FC236}">
                  <a16:creationId xmlns:a16="http://schemas.microsoft.com/office/drawing/2014/main" id="{5F4589F2-501B-B24D-DE74-ED152A931CC5}"/>
                </a:ext>
              </a:extLst>
            </p:cNvPr>
            <p:cNvSpPr/>
            <p:nvPr/>
          </p:nvSpPr>
          <p:spPr>
            <a:xfrm>
              <a:off x="501511" y="2266386"/>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844945" y="4177978"/>
              <a:ext cx="232256" cy="418408"/>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3221587" y="641350"/>
            <a:ext cx="5760638" cy="3480137"/>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As the demand becomes more elastic, the same change on prices, leads to higher adjustments in the quantity demanded.</a:t>
            </a:r>
          </a:p>
          <a:p>
            <a:pPr marL="0" indent="0">
              <a:buClr>
                <a:srgbClr val="690304"/>
              </a:buClr>
              <a:buNone/>
            </a:pPr>
            <a:r>
              <a:rPr lang="en-US" sz="1600" dirty="0">
                <a:latin typeface="+mn-lt"/>
                <a:cs typeface="Times New Roman" panose="02020603050405020304" pitchFamily="18" charset="0"/>
              </a:rPr>
              <a:t>Suppose a constant change in prices. Let’s see how the effect on quantity demanded changes across the elasticity of the demand curve.  </a:t>
            </a:r>
          </a:p>
          <a:p>
            <a:pPr algn="just">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Less elastic</a:t>
            </a:r>
            <a:r>
              <a:rPr lang="en-US" sz="1600" dirty="0">
                <a:latin typeface="+mn-lt"/>
                <a:cs typeface="Times New Roman" panose="02020603050405020304" pitchFamily="18" charset="0"/>
              </a:rPr>
              <a:t>: the change in q is </a:t>
            </a:r>
            <a:r>
              <a:rPr lang="en-US" sz="1600" b="1" dirty="0">
                <a:solidFill>
                  <a:srgbClr val="690304"/>
                </a:solidFill>
                <a:latin typeface="+mn-lt"/>
                <a:cs typeface="Times New Roman" panose="02020603050405020304" pitchFamily="18" charset="0"/>
              </a:rPr>
              <a:t>smaller</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b="1" dirty="0">
                <a:solidFill>
                  <a:srgbClr val="006600"/>
                </a:solidFill>
                <a:latin typeface="+mn-lt"/>
                <a:cs typeface="Times New Roman" panose="02020603050405020304" pitchFamily="18" charset="0"/>
              </a:rPr>
              <a:t>More elastic</a:t>
            </a:r>
            <a:r>
              <a:rPr lang="en-US" sz="1600" dirty="0">
                <a:latin typeface="+mn-lt"/>
                <a:cs typeface="Times New Roman" panose="02020603050405020304" pitchFamily="18" charset="0"/>
              </a:rPr>
              <a:t>: the change in q is </a:t>
            </a:r>
            <a:r>
              <a:rPr lang="en-US" sz="1600" b="1" dirty="0">
                <a:solidFill>
                  <a:srgbClr val="006600"/>
                </a:solidFill>
                <a:latin typeface="+mn-lt"/>
                <a:cs typeface="Times New Roman" panose="02020603050405020304" pitchFamily="18" charset="0"/>
              </a:rPr>
              <a:t>larger</a:t>
            </a:r>
            <a:r>
              <a:rPr lang="en-US" sz="1600" dirty="0">
                <a:latin typeface="+mn-lt"/>
                <a:cs typeface="Times New Roman" panose="02020603050405020304" pitchFamily="18" charset="0"/>
              </a:rPr>
              <a:t>.</a:t>
            </a:r>
          </a:p>
        </p:txBody>
      </p:sp>
      <p:grpSp>
        <p:nvGrpSpPr>
          <p:cNvPr id="26" name="Group 25">
            <a:extLst>
              <a:ext uri="{FF2B5EF4-FFF2-40B4-BE49-F238E27FC236}">
                <a16:creationId xmlns:a16="http://schemas.microsoft.com/office/drawing/2014/main" id="{3ED1B8B1-CB74-AE69-893D-043ED856B12F}"/>
              </a:ext>
            </a:extLst>
          </p:cNvPr>
          <p:cNvGrpSpPr/>
          <p:nvPr/>
        </p:nvGrpSpPr>
        <p:grpSpPr>
          <a:xfrm>
            <a:off x="813155" y="1127380"/>
            <a:ext cx="4097508" cy="3345803"/>
            <a:chOff x="813155" y="1127380"/>
            <a:chExt cx="4097508" cy="3345803"/>
          </a:xfrm>
        </p:grpSpPr>
        <p:grpSp>
          <p:nvGrpSpPr>
            <p:cNvPr id="20" name="Group 19">
              <a:extLst>
                <a:ext uri="{FF2B5EF4-FFF2-40B4-BE49-F238E27FC236}">
                  <a16:creationId xmlns:a16="http://schemas.microsoft.com/office/drawing/2014/main" id="{E8678297-4269-6684-6020-3AD181388374}"/>
                </a:ext>
              </a:extLst>
            </p:cNvPr>
            <p:cNvGrpSpPr/>
            <p:nvPr/>
          </p:nvGrpSpPr>
          <p:grpSpPr>
            <a:xfrm>
              <a:off x="868680" y="1127380"/>
              <a:ext cx="4041983" cy="3345803"/>
              <a:chOff x="868680" y="1127380"/>
              <a:chExt cx="4041983" cy="3345803"/>
            </a:xfrm>
          </p:grpSpPr>
          <p:grpSp>
            <p:nvGrpSpPr>
              <p:cNvPr id="14" name="Group 13">
                <a:extLst>
                  <a:ext uri="{FF2B5EF4-FFF2-40B4-BE49-F238E27FC236}">
                    <a16:creationId xmlns:a16="http://schemas.microsoft.com/office/drawing/2014/main" id="{1316A8AF-A215-66E6-FD37-278B1931BF64}"/>
                  </a:ext>
                </a:extLst>
              </p:cNvPr>
              <p:cNvGrpSpPr/>
              <p:nvPr/>
            </p:nvGrpSpPr>
            <p:grpSpPr>
              <a:xfrm>
                <a:off x="868680" y="1127380"/>
                <a:ext cx="4041983" cy="3087306"/>
                <a:chOff x="868680" y="1127380"/>
                <a:chExt cx="4041983" cy="3087306"/>
              </a:xfrm>
            </p:grpSpPr>
            <p:cxnSp>
              <p:nvCxnSpPr>
                <p:cNvPr id="19" name="Straight Connector 18">
                  <a:extLst>
                    <a:ext uri="{FF2B5EF4-FFF2-40B4-BE49-F238E27FC236}">
                      <a16:creationId xmlns:a16="http://schemas.microsoft.com/office/drawing/2014/main" id="{B3DA244F-FD9C-FD61-9E53-9D8180E26FD3}"/>
                    </a:ext>
                  </a:extLst>
                </p:cNvPr>
                <p:cNvCxnSpPr>
                  <a:cxnSpLocks/>
                </p:cNvCxnSpPr>
                <p:nvPr/>
              </p:nvCxnSpPr>
              <p:spPr>
                <a:xfrm flipV="1">
                  <a:off x="3002754" y="2787560"/>
                  <a:ext cx="0" cy="1385423"/>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C7710EA-A9E6-E96F-12F7-A28C18EC0A54}"/>
                    </a:ext>
                  </a:extLst>
                </p:cNvPr>
                <p:cNvCxnSpPr>
                  <a:cxnSpLocks/>
                </p:cNvCxnSpPr>
                <p:nvPr/>
              </p:nvCxnSpPr>
              <p:spPr>
                <a:xfrm flipV="1">
                  <a:off x="2351483" y="2227255"/>
                  <a:ext cx="0" cy="1967284"/>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68680" y="1127380"/>
                  <a:ext cx="4041983" cy="3087306"/>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grpSp>
          <p:sp>
            <p:nvSpPr>
              <p:cNvPr id="88" name="Left Brace 87">
                <a:extLst>
                  <a:ext uri="{FF2B5EF4-FFF2-40B4-BE49-F238E27FC236}">
                    <a16:creationId xmlns:a16="http://schemas.microsoft.com/office/drawing/2014/main" id="{E78ED691-0363-9506-38DE-CE1A2BAA7DAF}"/>
                  </a:ext>
                </a:extLst>
              </p:cNvPr>
              <p:cNvSpPr/>
              <p:nvPr/>
            </p:nvSpPr>
            <p:spPr>
              <a:xfrm rot="16200000">
                <a:off x="2573191" y="4043618"/>
                <a:ext cx="232256" cy="626874"/>
              </a:xfrm>
              <a:prstGeom prst="leftBrace">
                <a:avLst/>
              </a:prstGeom>
              <a:ln w="12700">
                <a:solidFill>
                  <a:srgbClr val="7793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47B7C343-ACA1-D250-A7B3-0D314EB8C6DF}"/>
                </a:ext>
              </a:extLst>
            </p:cNvPr>
            <p:cNvCxnSpPr>
              <a:cxnSpLocks/>
            </p:cNvCxnSpPr>
            <p:nvPr/>
          </p:nvCxnSpPr>
          <p:spPr>
            <a:xfrm flipH="1">
              <a:off x="853962" y="2784106"/>
              <a:ext cx="2186418"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D95B19-A853-ABB6-20AF-E15692228D1B}"/>
                </a:ext>
              </a:extLst>
            </p:cNvPr>
            <p:cNvCxnSpPr>
              <a:cxnSpLocks/>
            </p:cNvCxnSpPr>
            <p:nvPr/>
          </p:nvCxnSpPr>
          <p:spPr>
            <a:xfrm flipH="1">
              <a:off x="813155" y="2250809"/>
              <a:ext cx="1530234"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782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Demand: Extreme Cases</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88950" y="2598925"/>
            <a:ext cx="3994150" cy="1919899"/>
          </a:xfrm>
          <a:prstGeom prst="rect">
            <a:avLst/>
          </a:prstGeom>
        </p:spPr>
        <p:txBody>
          <a:bodyPr vert="horz" lIns="91440" tIns="45720" rIns="91440" bIns="45720" rtlCol="0">
            <a:normAutofit fontScale="92500" lnSpcReduction="10000"/>
          </a:bodyPr>
          <a:lstStyle>
            <a:defPPr>
              <a:defRPr lang="en-US"/>
            </a:defPPr>
            <a:lvl1pPr marL="285750" indent="-285750">
              <a:lnSpc>
                <a:spcPct val="100000"/>
              </a:lnSpc>
              <a:spcBef>
                <a:spcPts val="600"/>
              </a:spcBef>
              <a:spcAft>
                <a:spcPts val="600"/>
              </a:spcAft>
              <a:buClr>
                <a:schemeClr val="tx1">
                  <a:lumMod val="50000"/>
                  <a:lumOff val="50000"/>
                </a:schemeClr>
              </a:buClr>
              <a:buSzPct val="100000"/>
              <a:buFont typeface="Arial" panose="020B0604020202020204" pitchFamily="34" charset="0"/>
              <a:buChar char="•"/>
              <a:defRPr sz="1400">
                <a:latin typeface="Arial"/>
                <a:cs typeface="Arial"/>
              </a:defRPr>
            </a:lvl1pPr>
            <a:lvl2pPr marL="742950" indent="-285750">
              <a:lnSpc>
                <a:spcPct val="100000"/>
              </a:lnSpc>
              <a:spcBef>
                <a:spcPts val="0"/>
              </a:spcBef>
              <a:spcAft>
                <a:spcPts val="1800"/>
              </a:spcAft>
              <a:buFont typeface="Arial"/>
              <a:buChar char="–"/>
              <a:defRPr>
                <a:latin typeface="Arial"/>
                <a:cs typeface="Arial"/>
              </a:defRPr>
            </a:lvl2pPr>
            <a:lvl3pPr marL="1143000" indent="-228600">
              <a:lnSpc>
                <a:spcPct val="100000"/>
              </a:lnSpc>
              <a:spcBef>
                <a:spcPts val="0"/>
              </a:spcBef>
              <a:spcAft>
                <a:spcPts val="1800"/>
              </a:spcAft>
              <a:buFont typeface="Arial"/>
              <a:buChar char="•"/>
              <a:defRPr>
                <a:latin typeface="Arial"/>
                <a:cs typeface="Arial"/>
              </a:defRPr>
            </a:lvl3pPr>
            <a:lvl4pPr marL="1600200" indent="-228600">
              <a:lnSpc>
                <a:spcPct val="100000"/>
              </a:lnSpc>
              <a:spcBef>
                <a:spcPts val="0"/>
              </a:spcBef>
              <a:spcAft>
                <a:spcPts val="1800"/>
              </a:spcAft>
              <a:buFont typeface="Arial"/>
              <a:buChar char="–"/>
              <a:defRPr>
                <a:latin typeface="Arial"/>
                <a:cs typeface="Arial"/>
              </a:defRPr>
            </a:lvl4pPr>
            <a:lvl5pPr marL="2057400" indent="-228600">
              <a:lnSpc>
                <a:spcPct val="100000"/>
              </a:lnSpc>
              <a:spcBef>
                <a:spcPts val="0"/>
              </a:spcBef>
              <a:spcAft>
                <a:spcPts val="1800"/>
              </a:spcAft>
              <a:buFont typeface="Arial"/>
              <a:buChar char="»"/>
              <a:defRPr>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Elasticity of demand=-∞</a:t>
            </a:r>
          </a:p>
          <a:p>
            <a:r>
              <a:rPr lang="en-US" dirty="0"/>
              <a:t>Consumers are full responsive to price changes.</a:t>
            </a:r>
          </a:p>
          <a:p>
            <a:r>
              <a:rPr lang="en-US" dirty="0"/>
              <a:t>If price rises by any amount, quantity demanded falls to zero. If price falls by any amount, quantity demanded increases without limit.</a:t>
            </a:r>
          </a:p>
          <a:p>
            <a:r>
              <a:rPr lang="en-US" dirty="0"/>
              <a:t>Examples: luxury goods.  </a:t>
            </a:r>
          </a:p>
        </p:txBody>
      </p:sp>
      <p:grpSp>
        <p:nvGrpSpPr>
          <p:cNvPr id="37" name="Group 36">
            <a:extLst>
              <a:ext uri="{FF2B5EF4-FFF2-40B4-BE49-F238E27FC236}">
                <a16:creationId xmlns:a16="http://schemas.microsoft.com/office/drawing/2014/main" id="{88A7C4FF-24C4-DFEA-AE19-865AA5AD97F5}"/>
              </a:ext>
            </a:extLst>
          </p:cNvPr>
          <p:cNvGrpSpPr/>
          <p:nvPr/>
        </p:nvGrpSpPr>
        <p:grpSpPr>
          <a:xfrm>
            <a:off x="540882" y="594662"/>
            <a:ext cx="2665308" cy="1839988"/>
            <a:chOff x="393645" y="740119"/>
            <a:chExt cx="3194307" cy="2205181"/>
          </a:xfrm>
        </p:grpSpPr>
        <p:grpSp>
          <p:nvGrpSpPr>
            <p:cNvPr id="45" name="Group 44">
              <a:extLst>
                <a:ext uri="{FF2B5EF4-FFF2-40B4-BE49-F238E27FC236}">
                  <a16:creationId xmlns:a16="http://schemas.microsoft.com/office/drawing/2014/main" id="{CD15E8D6-187A-A61D-9651-8339A3E97A8A}"/>
                </a:ext>
              </a:extLst>
            </p:cNvPr>
            <p:cNvGrpSpPr/>
            <p:nvPr/>
          </p:nvGrpSpPr>
          <p:grpSpPr>
            <a:xfrm>
              <a:off x="393645" y="793215"/>
              <a:ext cx="3194307" cy="2152085"/>
              <a:chOff x="21359" y="622906"/>
              <a:chExt cx="6015185" cy="4052581"/>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4877164" y="3063561"/>
                  <a:ext cx="344234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1359" y="622906"/>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1359" y="622906"/>
                    <a:ext cx="996155" cy="369333"/>
                  </a:xfrm>
                  <a:prstGeom prst="rect">
                    <a:avLst/>
                  </a:prstGeom>
                  <a:blipFill>
                    <a:blip r:embed="rId5"/>
                    <a:stretch>
                      <a:fillRect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040389" y="4306154"/>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040389" y="4306154"/>
                    <a:ext cx="996155" cy="369333"/>
                  </a:xfrm>
                  <a:prstGeom prst="rect">
                    <a:avLst/>
                  </a:prstGeom>
                  <a:blipFill>
                    <a:blip r:embed="rId6"/>
                    <a:stretch>
                      <a:fillRect b="-15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92D43B0-CE3D-68C4-5702-BC6822BCD452}"/>
                      </a:ext>
                    </a:extLst>
                  </p:cNvPr>
                  <p:cNvSpPr txBox="1"/>
                  <p:nvPr/>
                </p:nvSpPr>
                <p:spPr>
                  <a:xfrm>
                    <a:off x="117393" y="2177542"/>
                    <a:ext cx="996156" cy="579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𝑝</m:t>
                              </m:r>
                            </m:e>
                            <m:sup>
                              <m:r>
                                <a:rPr lang="en-US" sz="1400" b="0" i="1" smtClean="0">
                                  <a:latin typeface="Cambria Math" panose="02040503050406030204" pitchFamily="18" charset="0"/>
                                  <a:cs typeface="Times New Roman" panose="02020603050405020304" pitchFamily="18" charset="0"/>
                                </a:rPr>
                                <m:t>∗</m:t>
                              </m:r>
                            </m:sup>
                          </m:sSup>
                        </m:oMath>
                      </m:oMathPara>
                    </a14:m>
                    <a:endParaRPr lang="en-US" sz="1400" dirty="0"/>
                  </a:p>
                </p:txBody>
              </p:sp>
            </mc:Choice>
            <mc:Fallback xmlns="">
              <p:sp>
                <p:nvSpPr>
                  <p:cNvPr id="36" name="TextBox 35">
                    <a:extLst>
                      <a:ext uri="{FF2B5EF4-FFF2-40B4-BE49-F238E27FC236}">
                        <a16:creationId xmlns:a16="http://schemas.microsoft.com/office/drawing/2014/main" id="{E92D43B0-CE3D-68C4-5702-BC6822BCD452}"/>
                      </a:ext>
                    </a:extLst>
                  </p:cNvPr>
                  <p:cNvSpPr txBox="1">
                    <a:spLocks noRot="1" noChangeAspect="1" noMove="1" noResize="1" noEditPoints="1" noAdjustHandles="1" noChangeArrowheads="1" noChangeShapeType="1" noTextEdit="1"/>
                  </p:cNvSpPr>
                  <p:nvPr/>
                </p:nvSpPr>
                <p:spPr>
                  <a:xfrm>
                    <a:off x="117393" y="2177542"/>
                    <a:ext cx="996156" cy="579573"/>
                  </a:xfrm>
                  <a:prstGeom prst="rect">
                    <a:avLst/>
                  </a:prstGeom>
                  <a:blipFill>
                    <a:blip r:embed="rId7"/>
                    <a:stretch>
                      <a:fillRect b="-23810"/>
                    </a:stretch>
                  </a:blipFill>
                </p:spPr>
                <p:txBody>
                  <a:bodyPr/>
                  <a:lstStyle/>
                  <a:p>
                    <a:r>
                      <a:rPr lang="en-US">
                        <a:noFill/>
                      </a:rPr>
                      <a:t> </a:t>
                    </a:r>
                  </a:p>
                </p:txBody>
              </p:sp>
            </mc:Fallback>
          </mc:AlternateContent>
        </p:grpSp>
        <p:sp>
          <p:nvSpPr>
            <p:cNvPr id="17" name="TextBox 16">
              <a:extLst>
                <a:ext uri="{FF2B5EF4-FFF2-40B4-BE49-F238E27FC236}">
                  <a16:creationId xmlns:a16="http://schemas.microsoft.com/office/drawing/2014/main" id="{71A9BB86-5C1F-A8C8-5471-B31FCF974AAF}"/>
                </a:ext>
              </a:extLst>
            </p:cNvPr>
            <p:cNvSpPr txBox="1"/>
            <p:nvPr/>
          </p:nvSpPr>
          <p:spPr>
            <a:xfrm>
              <a:off x="993002" y="740119"/>
              <a:ext cx="2366148" cy="627066"/>
            </a:xfrm>
            <a:prstGeom prst="rect">
              <a:avLst/>
            </a:prstGeom>
            <a:noFill/>
          </p:spPr>
          <p:txBody>
            <a:bodyPr wrap="square">
              <a:spAutoFit/>
            </a:bodyPr>
            <a:lstStyle/>
            <a:p>
              <a:pPr algn="ctr">
                <a:spcBef>
                  <a:spcPts val="600"/>
                </a:spcBef>
                <a:spcAft>
                  <a:spcPts val="600"/>
                </a:spcAft>
              </a:pPr>
              <a:r>
                <a:rPr lang="en-US" sz="1400" b="1" dirty="0"/>
                <a:t>Perfectly Elastic Demand</a:t>
              </a:r>
            </a:p>
          </p:txBody>
        </p:sp>
      </p:grpSp>
      <p:sp>
        <p:nvSpPr>
          <p:cNvPr id="19" name="Content Placeholder 3">
            <a:extLst>
              <a:ext uri="{FF2B5EF4-FFF2-40B4-BE49-F238E27FC236}">
                <a16:creationId xmlns:a16="http://schemas.microsoft.com/office/drawing/2014/main" id="{491CA1D4-CC0D-F6DF-FB85-0B388F55CA0E}"/>
              </a:ext>
            </a:extLst>
          </p:cNvPr>
          <p:cNvSpPr txBox="1">
            <a:spLocks/>
          </p:cNvSpPr>
          <p:nvPr/>
        </p:nvSpPr>
        <p:spPr>
          <a:xfrm>
            <a:off x="4711339" y="2621551"/>
            <a:ext cx="3740512" cy="2102849"/>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Bef>
                <a:spcPts val="600"/>
              </a:spcBef>
              <a:spcAft>
                <a:spcPts val="600"/>
              </a:spcAft>
              <a:buFont typeface="Arial" panose="020B0604020202020204" pitchFamily="34" charset="0"/>
              <a:buChar char="•"/>
            </a:pPr>
            <a:r>
              <a:rPr lang="en-US" sz="1400" dirty="0"/>
              <a:t>Elasticity of demand=0</a:t>
            </a:r>
          </a:p>
          <a:p>
            <a:pPr marL="285750" indent="-285750">
              <a:spcBef>
                <a:spcPts val="600"/>
              </a:spcBef>
              <a:spcAft>
                <a:spcPts val="600"/>
              </a:spcAft>
              <a:buFont typeface="Arial" panose="020B0604020202020204" pitchFamily="34" charset="0"/>
              <a:buChar char="•"/>
            </a:pPr>
            <a:r>
              <a:rPr lang="en-US" sz="1400" dirty="0"/>
              <a:t>Consumers do not respond to price changes</a:t>
            </a:r>
          </a:p>
          <a:p>
            <a:pPr marL="285750" indent="-285750">
              <a:spcBef>
                <a:spcPts val="600"/>
              </a:spcBef>
              <a:spcAft>
                <a:spcPts val="600"/>
              </a:spcAft>
              <a:buFont typeface="Arial" panose="020B0604020202020204" pitchFamily="34" charset="0"/>
              <a:buChar char="•"/>
            </a:pPr>
            <a:r>
              <a:rPr lang="en-US" sz="1400" dirty="0"/>
              <a:t>Quantity demanded is the same at all prices.</a:t>
            </a:r>
          </a:p>
          <a:p>
            <a:pPr marL="285750" indent="-285750">
              <a:spcBef>
                <a:spcPts val="600"/>
              </a:spcBef>
              <a:spcAft>
                <a:spcPts val="600"/>
              </a:spcAft>
              <a:buFont typeface="Arial" panose="020B0604020202020204" pitchFamily="34" charset="0"/>
              <a:buChar char="•"/>
            </a:pPr>
            <a:r>
              <a:rPr lang="en-US" sz="1400" dirty="0"/>
              <a:t>Examples: necessities (e.g. healthcare, water, electricity), sin goods (addictions).</a:t>
            </a:r>
          </a:p>
          <a:p>
            <a:pPr marL="285750" indent="-285750">
              <a:spcBef>
                <a:spcPts val="600"/>
              </a:spcBef>
              <a:spcAft>
                <a:spcPts val="600"/>
              </a:spcAft>
              <a:buFont typeface="Arial" panose="020B0604020202020204" pitchFamily="34" charset="0"/>
              <a:buChar char="•"/>
            </a:pPr>
            <a:endParaRPr lang="en-US" sz="1400" dirty="0">
              <a:latin typeface="+mn-lt"/>
              <a:cs typeface="Times New Roman" panose="02020603050405020304" pitchFamily="18" charset="0"/>
            </a:endParaRPr>
          </a:p>
        </p:txBody>
      </p:sp>
      <p:grpSp>
        <p:nvGrpSpPr>
          <p:cNvPr id="38" name="Group 37">
            <a:extLst>
              <a:ext uri="{FF2B5EF4-FFF2-40B4-BE49-F238E27FC236}">
                <a16:creationId xmlns:a16="http://schemas.microsoft.com/office/drawing/2014/main" id="{01C6AE66-C5FE-5D99-93F7-7AFC35595820}"/>
              </a:ext>
            </a:extLst>
          </p:cNvPr>
          <p:cNvGrpSpPr/>
          <p:nvPr/>
        </p:nvGrpSpPr>
        <p:grpSpPr>
          <a:xfrm>
            <a:off x="5009611" y="787615"/>
            <a:ext cx="3507243" cy="1859318"/>
            <a:chOff x="4768795" y="828350"/>
            <a:chExt cx="4203346" cy="2228348"/>
          </a:xfrm>
        </p:grpSpPr>
        <p:grpSp>
          <p:nvGrpSpPr>
            <p:cNvPr id="20" name="Group 19">
              <a:extLst>
                <a:ext uri="{FF2B5EF4-FFF2-40B4-BE49-F238E27FC236}">
                  <a16:creationId xmlns:a16="http://schemas.microsoft.com/office/drawing/2014/main" id="{33C7BD5F-DDC9-B3A5-6EC3-A6C1501E1340}"/>
                </a:ext>
              </a:extLst>
            </p:cNvPr>
            <p:cNvGrpSpPr/>
            <p:nvPr/>
          </p:nvGrpSpPr>
          <p:grpSpPr>
            <a:xfrm>
              <a:off x="4768795" y="828350"/>
              <a:ext cx="3194307" cy="2228348"/>
              <a:chOff x="21359" y="622906"/>
              <a:chExt cx="6015185" cy="4196190"/>
            </a:xfrm>
          </p:grpSpPr>
          <p:grpSp>
            <p:nvGrpSpPr>
              <p:cNvPr id="21" name="Group 20">
                <a:extLst>
                  <a:ext uri="{FF2B5EF4-FFF2-40B4-BE49-F238E27FC236}">
                    <a16:creationId xmlns:a16="http://schemas.microsoft.com/office/drawing/2014/main" id="{5460A8EC-E067-75E8-977D-342C04896A51}"/>
                  </a:ext>
                </a:extLst>
              </p:cNvPr>
              <p:cNvGrpSpPr/>
              <p:nvPr/>
            </p:nvGrpSpPr>
            <p:grpSpPr>
              <a:xfrm>
                <a:off x="836132" y="692291"/>
                <a:ext cx="4952051" cy="3613864"/>
                <a:chOff x="4873502" y="1766761"/>
                <a:chExt cx="3502129" cy="2555753"/>
              </a:xfrm>
            </p:grpSpPr>
            <p:cxnSp>
              <p:nvCxnSpPr>
                <p:cNvPr id="26" name="Straight Arrow Connector 25">
                  <a:extLst>
                    <a:ext uri="{FF2B5EF4-FFF2-40B4-BE49-F238E27FC236}">
                      <a16:creationId xmlns:a16="http://schemas.microsoft.com/office/drawing/2014/main" id="{D9EB77E4-8AC0-BC82-204A-61D196C037F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877296F-14BA-F65D-E8BC-4522A277554B}"/>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9" name="Ink 28">
                      <a:extLst>
                        <a:ext uri="{FF2B5EF4-FFF2-40B4-BE49-F238E27FC236}">
                          <a16:creationId xmlns:a16="http://schemas.microsoft.com/office/drawing/2014/main" id="{FE4E9B30-EB80-EF51-92C9-2A476EA883E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31" name="Straight Connector 30">
                  <a:extLst>
                    <a:ext uri="{FF2B5EF4-FFF2-40B4-BE49-F238E27FC236}">
                      <a16:creationId xmlns:a16="http://schemas.microsoft.com/office/drawing/2014/main" id="{5DFB2AE4-C693-691E-0A3E-3D263EEE79AF}"/>
                    </a:ext>
                  </a:extLst>
                </p:cNvPr>
                <p:cNvCxnSpPr>
                  <a:cxnSpLocks/>
                </p:cNvCxnSpPr>
                <p:nvPr/>
              </p:nvCxnSpPr>
              <p:spPr>
                <a:xfrm>
                  <a:off x="6504521" y="1801498"/>
                  <a:ext cx="0" cy="25210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67BAEA-69E6-29AB-BF2C-E31E0D037B5D}"/>
                      </a:ext>
                    </a:extLst>
                  </p:cNvPr>
                  <p:cNvSpPr txBox="1"/>
                  <p:nvPr/>
                </p:nvSpPr>
                <p:spPr>
                  <a:xfrm>
                    <a:off x="21359" y="622906"/>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24" name="TextBox 23">
                    <a:extLst>
                      <a:ext uri="{FF2B5EF4-FFF2-40B4-BE49-F238E27FC236}">
                        <a16:creationId xmlns:a16="http://schemas.microsoft.com/office/drawing/2014/main" id="{CA67BAEA-69E6-29AB-BF2C-E31E0D037B5D}"/>
                      </a:ext>
                    </a:extLst>
                  </p:cNvPr>
                  <p:cNvSpPr txBox="1">
                    <a:spLocks noRot="1" noChangeAspect="1" noMove="1" noResize="1" noEditPoints="1" noAdjustHandles="1" noChangeArrowheads="1" noChangeShapeType="1" noTextEdit="1"/>
                  </p:cNvSpPr>
                  <p:nvPr/>
                </p:nvSpPr>
                <p:spPr>
                  <a:xfrm>
                    <a:off x="21359" y="622906"/>
                    <a:ext cx="996155" cy="369333"/>
                  </a:xfrm>
                  <a:prstGeom prst="rect">
                    <a:avLst/>
                  </a:prstGeom>
                  <a:blipFill>
                    <a:blip r:embed="rId9"/>
                    <a:stretch>
                      <a:fillRect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D60D708-8685-B325-A91A-CD9231A83B44}"/>
                      </a:ext>
                    </a:extLst>
                  </p:cNvPr>
                  <p:cNvSpPr txBox="1"/>
                  <p:nvPr/>
                </p:nvSpPr>
                <p:spPr>
                  <a:xfrm>
                    <a:off x="5040389" y="4306154"/>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5" name="TextBox 24">
                    <a:extLst>
                      <a:ext uri="{FF2B5EF4-FFF2-40B4-BE49-F238E27FC236}">
                        <a16:creationId xmlns:a16="http://schemas.microsoft.com/office/drawing/2014/main" id="{9D60D708-8685-B325-A91A-CD9231A83B44}"/>
                      </a:ext>
                    </a:extLst>
                  </p:cNvPr>
                  <p:cNvSpPr txBox="1">
                    <a:spLocks noRot="1" noChangeAspect="1" noMove="1" noResize="1" noEditPoints="1" noAdjustHandles="1" noChangeArrowheads="1" noChangeShapeType="1" noTextEdit="1"/>
                  </p:cNvSpPr>
                  <p:nvPr/>
                </p:nvSpPr>
                <p:spPr>
                  <a:xfrm>
                    <a:off x="5040389" y="4306154"/>
                    <a:ext cx="996155" cy="369333"/>
                  </a:xfrm>
                  <a:prstGeom prst="rect">
                    <a:avLst/>
                  </a:prstGeom>
                  <a:blipFill>
                    <a:blip r:embed="rId10"/>
                    <a:stretch>
                      <a:fillRect b="-1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62B0C75-4F77-781E-50EE-4DA35823C1BD}"/>
                      </a:ext>
                    </a:extLst>
                  </p:cNvPr>
                  <p:cNvSpPr txBox="1"/>
                  <p:nvPr/>
                </p:nvSpPr>
                <p:spPr>
                  <a:xfrm>
                    <a:off x="2690733" y="4239523"/>
                    <a:ext cx="996156" cy="579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𝑞</m:t>
                              </m:r>
                            </m:e>
                            <m:sup>
                              <m:r>
                                <a:rPr lang="en-US" sz="1400" b="0" i="1" smtClean="0">
                                  <a:latin typeface="Cambria Math" panose="02040503050406030204" pitchFamily="18" charset="0"/>
                                  <a:cs typeface="Times New Roman" panose="02020603050405020304" pitchFamily="18" charset="0"/>
                                </a:rPr>
                                <m:t>∗</m:t>
                              </m:r>
                            </m:sup>
                          </m:sSup>
                        </m:oMath>
                      </m:oMathPara>
                    </a14:m>
                    <a:endParaRPr lang="en-US" sz="1400" dirty="0"/>
                  </a:p>
                </p:txBody>
              </p:sp>
            </mc:Choice>
            <mc:Fallback xmlns="">
              <p:sp>
                <p:nvSpPr>
                  <p:cNvPr id="35" name="TextBox 34">
                    <a:extLst>
                      <a:ext uri="{FF2B5EF4-FFF2-40B4-BE49-F238E27FC236}">
                        <a16:creationId xmlns:a16="http://schemas.microsoft.com/office/drawing/2014/main" id="{C62B0C75-4F77-781E-50EE-4DA35823C1BD}"/>
                      </a:ext>
                    </a:extLst>
                  </p:cNvPr>
                  <p:cNvSpPr txBox="1">
                    <a:spLocks noRot="1" noChangeAspect="1" noMove="1" noResize="1" noEditPoints="1" noAdjustHandles="1" noChangeArrowheads="1" noChangeShapeType="1" noTextEdit="1"/>
                  </p:cNvSpPr>
                  <p:nvPr/>
                </p:nvSpPr>
                <p:spPr>
                  <a:xfrm>
                    <a:off x="2690733" y="4239523"/>
                    <a:ext cx="996156" cy="579573"/>
                  </a:xfrm>
                  <a:prstGeom prst="rect">
                    <a:avLst/>
                  </a:prstGeom>
                  <a:blipFill>
                    <a:blip r:embed="rId11"/>
                    <a:stretch>
                      <a:fillRect b="-23810"/>
                    </a:stretch>
                  </a:blipFill>
                </p:spPr>
                <p:txBody>
                  <a:bodyPr/>
                  <a:lstStyle/>
                  <a:p>
                    <a:r>
                      <a:rPr lang="en-US">
                        <a:noFill/>
                      </a:rPr>
                      <a:t> </a:t>
                    </a:r>
                  </a:p>
                </p:txBody>
              </p:sp>
            </mc:Fallback>
          </mc:AlternateContent>
        </p:grpSp>
        <p:sp>
          <p:nvSpPr>
            <p:cNvPr id="32" name="TextBox 31">
              <a:extLst>
                <a:ext uri="{FF2B5EF4-FFF2-40B4-BE49-F238E27FC236}">
                  <a16:creationId xmlns:a16="http://schemas.microsoft.com/office/drawing/2014/main" id="{205FD989-E833-4C33-7C11-958A95E61052}"/>
                </a:ext>
              </a:extLst>
            </p:cNvPr>
            <p:cNvSpPr txBox="1"/>
            <p:nvPr/>
          </p:nvSpPr>
          <p:spPr>
            <a:xfrm>
              <a:off x="6605993" y="1338836"/>
              <a:ext cx="2366148" cy="627067"/>
            </a:xfrm>
            <a:prstGeom prst="rect">
              <a:avLst/>
            </a:prstGeom>
            <a:noFill/>
          </p:spPr>
          <p:txBody>
            <a:bodyPr wrap="square">
              <a:spAutoFit/>
            </a:bodyPr>
            <a:lstStyle/>
            <a:p>
              <a:pPr>
                <a:spcBef>
                  <a:spcPts val="600"/>
                </a:spcBef>
                <a:spcAft>
                  <a:spcPts val="600"/>
                </a:spcAft>
              </a:pPr>
              <a:r>
                <a:rPr lang="en-US" sz="1400" b="1" dirty="0"/>
                <a:t>Perfectly Inelastic Demand</a:t>
              </a:r>
            </a:p>
          </p:txBody>
        </p:sp>
      </p:grpSp>
    </p:spTree>
    <p:extLst>
      <p:ext uri="{BB962C8B-B14F-4D97-AF65-F5344CB8AC3E}">
        <p14:creationId xmlns:p14="http://schemas.microsoft.com/office/powerpoint/2010/main" val="12948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Demand: Some Determinants</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Elasticity of demand reflects consumer’s responsiveness to price changes. </a:t>
            </a:r>
            <a:r>
              <a:rPr lang="en-US" sz="1600" dirty="0">
                <a:latin typeface="+mn-lt"/>
                <a:cs typeface="Times New Roman" panose="02020603050405020304" pitchFamily="18" charset="0"/>
              </a:rPr>
              <a:t>Which factors could influence consumer behavior for this matter?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Goods on other markets: number of substitutes available in the market. More options imply more elastic demand (i.e. it is easier to change your behavior).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opposite is true as well: less options made demand more inelastic (e.g. basic human needs). </a:t>
            </a:r>
          </a:p>
        </p:txBody>
      </p:sp>
    </p:spTree>
    <p:extLst>
      <p:ext uri="{BB962C8B-B14F-4D97-AF65-F5344CB8AC3E}">
        <p14:creationId xmlns:p14="http://schemas.microsoft.com/office/powerpoint/2010/main" val="71763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People make decisions all the time. Life is all about decisions. Meet Bob.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583267" y="1283470"/>
            <a:ext cx="6113693" cy="2983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Every decision has two components: a decision-maker, and a menu of alternatives from which he chooses. </a:t>
            </a:r>
          </a:p>
          <a:p>
            <a:pPr>
              <a:buClr>
                <a:srgbClr val="690304"/>
              </a:buClr>
              <a:buFont typeface="Arial" panose="020B0604020202020204" pitchFamily="34" charset="0"/>
              <a:buChar char="•"/>
            </a:pPr>
            <a:r>
              <a:rPr lang="en-US" sz="1600" dirty="0">
                <a:latin typeface="+mn-lt"/>
                <a:cs typeface="Times New Roman" panose="02020603050405020304" pitchFamily="18" charset="0"/>
              </a:rPr>
              <a:t>In most cases, decision-makers can rank the alternatives according to their preferences. </a:t>
            </a:r>
          </a:p>
          <a:p>
            <a:pPr>
              <a:buClr>
                <a:srgbClr val="690304"/>
              </a:buClr>
              <a:buFont typeface="Arial" panose="020B0604020202020204" pitchFamily="34" charset="0"/>
              <a:buChar char="•"/>
            </a:pPr>
            <a:r>
              <a:rPr lang="en-US" sz="1600" dirty="0">
                <a:latin typeface="+mn-lt"/>
                <a:cs typeface="Times New Roman" panose="02020603050405020304" pitchFamily="18" charset="0"/>
              </a:rPr>
              <a:t>For example, Bob prefers bananas over apples and grapes.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Choice Problem: </a:t>
            </a:r>
            <a:r>
              <a:rPr lang="en-US" sz="1600" dirty="0">
                <a:latin typeface="+mn-lt"/>
                <a:cs typeface="Times New Roman" panose="02020603050405020304" pitchFamily="18" charset="0"/>
              </a:rPr>
              <a:t>which fruit will Bob choose from this menu?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latin typeface="+mn-lt"/>
                <a:cs typeface="Times New Roman" panose="02020603050405020304" pitchFamily="18" charset="0"/>
              </a:rPr>
              <a:t>Economic Rationality: </a:t>
            </a:r>
            <a:r>
              <a:rPr lang="en-US" sz="1600" dirty="0">
                <a:latin typeface="+mn-lt"/>
                <a:cs typeface="Times New Roman" panose="02020603050405020304" pitchFamily="18" charset="0"/>
              </a:rPr>
              <a:t>Bob will choose his favorite alternative. The top of his ranking: bananas. </a:t>
            </a: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161012"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Tree>
    <p:extLst>
      <p:ext uri="{BB962C8B-B14F-4D97-AF65-F5344CB8AC3E}">
        <p14:creationId xmlns:p14="http://schemas.microsoft.com/office/powerpoint/2010/main" val="424537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Demand: Short vs Long Run </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Elasticity of demand reflects consumer’s responsiveness to price changes. </a:t>
            </a:r>
            <a:r>
              <a:rPr lang="en-US" sz="1600" dirty="0">
                <a:latin typeface="+mn-lt"/>
                <a:cs typeface="Times New Roman" panose="02020603050405020304" pitchFamily="18" charset="0"/>
              </a:rPr>
              <a:t>This also varies across time, and depends on the type of good.  </a:t>
            </a:r>
          </a:p>
          <a:p>
            <a:pPr algn="just">
              <a:buClr>
                <a:srgbClr val="690304"/>
              </a:buClr>
              <a:buFont typeface="Arial" panose="020B0604020202020204" pitchFamily="34" charset="0"/>
              <a:buChar char="•"/>
            </a:pPr>
            <a:r>
              <a:rPr lang="en-US" sz="1600" b="1" dirty="0">
                <a:latin typeface="+mn-lt"/>
                <a:cs typeface="Times New Roman" panose="02020603050405020304" pitchFamily="18" charset="0"/>
              </a:rPr>
              <a:t>In the short run, demand is often less elastic (more inelastic): </a:t>
            </a:r>
            <a:r>
              <a:rPr lang="en-US" sz="1600" dirty="0">
                <a:latin typeface="+mn-lt"/>
                <a:cs typeface="Times New Roman" panose="02020603050405020304" pitchFamily="18" charset="0"/>
              </a:rPr>
              <a:t>price changes are hard to anticipate. Takes time to adjust your consumption behavior.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Depends on the type of goods: clean water vs iPhones.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For most goods, </a:t>
            </a:r>
            <a:r>
              <a:rPr lang="en-US" sz="1600" b="1" dirty="0">
                <a:latin typeface="+mn-lt"/>
                <a:cs typeface="Times New Roman" panose="02020603050405020304" pitchFamily="18" charset="0"/>
              </a:rPr>
              <a:t>demand is more elastic in the long run</a:t>
            </a:r>
            <a:r>
              <a:rPr lang="en-US" sz="1600" dirty="0">
                <a:latin typeface="+mn-lt"/>
                <a:cs typeface="Times New Roman" panose="02020603050405020304" pitchFamily="18" charset="0"/>
              </a:rPr>
              <a:t>: consumers have more time to adapt consumption behavior; firms have time to develop more products. </a:t>
            </a:r>
          </a:p>
        </p:txBody>
      </p:sp>
    </p:spTree>
    <p:extLst>
      <p:ext uri="{BB962C8B-B14F-4D97-AF65-F5344CB8AC3E}">
        <p14:creationId xmlns:p14="http://schemas.microsoft.com/office/powerpoint/2010/main" val="383140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 </a:t>
            </a:r>
          </a:p>
        </p:txBody>
      </p:sp>
      <p:sp>
        <p:nvSpPr>
          <p:cNvPr id="2" name="Content Placeholder 3">
            <a:extLst>
              <a:ext uri="{FF2B5EF4-FFF2-40B4-BE49-F238E27FC236}">
                <a16:creationId xmlns:a16="http://schemas.microsoft.com/office/drawing/2014/main" id="{77EEEF4A-27D4-74A0-45FB-597BB183129F}"/>
              </a:ext>
            </a:extLst>
          </p:cNvPr>
          <p:cNvSpPr txBox="1">
            <a:spLocks/>
          </p:cNvSpPr>
          <p:nvPr/>
        </p:nvSpPr>
        <p:spPr>
          <a:xfrm>
            <a:off x="139362" y="1796205"/>
            <a:ext cx="8865276" cy="14345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spcAft>
                <a:spcPts val="1200"/>
              </a:spcAft>
              <a:buClr>
                <a:srgbClr val="690304"/>
              </a:buClr>
              <a:buFont typeface="Arial" panose="020B0604020202020204" pitchFamily="34" charset="0"/>
              <a:buChar char="•"/>
            </a:pPr>
            <a:r>
              <a:rPr lang="en-US" sz="2000" b="1" dirty="0">
                <a:latin typeface="+mn-lt"/>
                <a:cs typeface="Times New Roman" panose="02020603050405020304" pitchFamily="18" charset="0"/>
              </a:rPr>
              <a:t>Homework: </a:t>
            </a:r>
            <a:r>
              <a:rPr lang="en-US" sz="2000" dirty="0">
                <a:latin typeface="+mn-lt"/>
                <a:cs typeface="Times New Roman" panose="02020603050405020304" pitchFamily="18" charset="0"/>
              </a:rPr>
              <a:t>Solve practice exercises from Assignment 0. </a:t>
            </a:r>
            <a:endParaRPr lang="en-US" sz="2000" dirty="0">
              <a:latin typeface="Cambria Math" panose="02040503050406030204" pitchFamily="18" charset="0"/>
              <a:cs typeface="Times New Roman" panose="02020603050405020304" pitchFamily="18" charset="0"/>
            </a:endParaRPr>
          </a:p>
          <a:p>
            <a:pPr>
              <a:spcBef>
                <a:spcPts val="1200"/>
              </a:spcBef>
              <a:spcAft>
                <a:spcPts val="1200"/>
              </a:spcAft>
              <a:buClr>
                <a:srgbClr val="690304"/>
              </a:buClr>
              <a:buFont typeface="Arial" panose="020B0604020202020204" pitchFamily="34" charset="0"/>
              <a:buChar char="•"/>
            </a:pPr>
            <a:r>
              <a:rPr lang="en-US" sz="2000" b="1" dirty="0">
                <a:latin typeface="+mn-lt"/>
                <a:cs typeface="Times New Roman" panose="02020603050405020304" pitchFamily="18" charset="0"/>
              </a:rPr>
              <a:t>Readings: </a:t>
            </a:r>
            <a:r>
              <a:rPr lang="en-US" sz="2000" dirty="0">
                <a:latin typeface="+mn-lt"/>
                <a:cs typeface="Times New Roman" panose="02020603050405020304" pitchFamily="18" charset="0"/>
              </a:rPr>
              <a:t>Mankiw Chapters 4 and 5.</a:t>
            </a:r>
          </a:p>
          <a:p>
            <a:pPr marL="0" indent="0" algn="ctr">
              <a:spcAft>
                <a:spcPts val="0"/>
              </a:spcAft>
              <a:buClr>
                <a:srgbClr val="690304"/>
              </a:buClr>
              <a:buNone/>
            </a:pPr>
            <a:endParaRPr lang="en-US" sz="2000" dirty="0">
              <a:latin typeface="+mn-lt"/>
              <a:cs typeface="Times New Roman" panose="02020603050405020304" pitchFamily="18" charset="0"/>
            </a:endParaRPr>
          </a:p>
        </p:txBody>
      </p:sp>
      <p:sp>
        <p:nvSpPr>
          <p:cNvPr id="3" name="Content Placeholder 3">
            <a:extLst>
              <a:ext uri="{FF2B5EF4-FFF2-40B4-BE49-F238E27FC236}">
                <a16:creationId xmlns:a16="http://schemas.microsoft.com/office/drawing/2014/main" id="{9FCF9F89-146C-993E-C391-E1AA534D47BC}"/>
              </a:ext>
            </a:extLst>
          </p:cNvPr>
          <p:cNvSpPr txBox="1">
            <a:spLocks/>
          </p:cNvSpPr>
          <p:nvPr/>
        </p:nvSpPr>
        <p:spPr>
          <a:xfrm>
            <a:off x="139362" y="2821445"/>
            <a:ext cx="8865276" cy="2007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200"/>
              </a:spcBef>
              <a:spcAft>
                <a:spcPts val="1200"/>
              </a:spcAft>
              <a:buClr>
                <a:srgbClr val="690304"/>
              </a:buClr>
              <a:buNone/>
            </a:pPr>
            <a:endParaRPr lang="en-US" sz="2000" dirty="0">
              <a:latin typeface="+mn-lt"/>
              <a:cs typeface="Times New Roman" panose="02020603050405020304" pitchFamily="18" charset="0"/>
            </a:endParaRPr>
          </a:p>
        </p:txBody>
      </p:sp>
    </p:spTree>
    <p:extLst>
      <p:ext uri="{BB962C8B-B14F-4D97-AF65-F5344CB8AC3E}">
        <p14:creationId xmlns:p14="http://schemas.microsoft.com/office/powerpoint/2010/main" val="3646166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Demand Curve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244317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In real life, we cannot observe people’s preferences. We can’t look inside their minds.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831650" y="1303834"/>
            <a:ext cx="5775560" cy="3207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If we assume individuals are rational and react to price changes, then we can make inferences about their preferences. </a:t>
            </a:r>
          </a:p>
          <a:p>
            <a:pPr>
              <a:buClr>
                <a:srgbClr val="690304"/>
              </a:buClr>
              <a:buFont typeface="Arial" panose="020B0604020202020204" pitchFamily="34" charset="0"/>
              <a:buChar char="•"/>
            </a:pPr>
            <a:r>
              <a:rPr lang="en-US" sz="1600" dirty="0">
                <a:latin typeface="+mn-lt"/>
                <a:cs typeface="Times New Roman" panose="02020603050405020304" pitchFamily="18" charset="0"/>
              </a:rPr>
              <a:t>Recall Bob’s example: when bananas were $5, he chose apples over grapes and bananas. From that we know that he prefers apples over grapes. </a:t>
            </a:r>
          </a:p>
          <a:p>
            <a:pPr>
              <a:buClr>
                <a:srgbClr val="690304"/>
              </a:buClr>
              <a:buFont typeface="Arial" panose="020B0604020202020204" pitchFamily="34" charset="0"/>
              <a:buChar char="•"/>
            </a:pPr>
            <a:r>
              <a:rPr lang="en-US" sz="1600" dirty="0">
                <a:latin typeface="+mn-lt"/>
                <a:cs typeface="Times New Roman" panose="02020603050405020304" pitchFamily="18" charset="0"/>
              </a:rPr>
              <a:t>When the price of bananas dropped, he chose bananas over apples and grapes. </a:t>
            </a:r>
          </a:p>
          <a:p>
            <a:pPr>
              <a:buClr>
                <a:srgbClr val="690304"/>
              </a:buClr>
              <a:buFont typeface="Arial" panose="020B0604020202020204" pitchFamily="34" charset="0"/>
              <a:buChar char="•"/>
            </a:pPr>
            <a:r>
              <a:rPr lang="en-US" sz="1600" dirty="0">
                <a:latin typeface="+mn-lt"/>
                <a:cs typeface="Times New Roman" panose="02020603050405020304" pitchFamily="18" charset="0"/>
              </a:rPr>
              <a:t>His behavior </a:t>
            </a:r>
            <a:r>
              <a:rPr lang="en-US" sz="1600" b="1" dirty="0">
                <a:latin typeface="+mn-lt"/>
                <a:cs typeface="Times New Roman" panose="02020603050405020304" pitchFamily="18" charset="0"/>
              </a:rPr>
              <a:t>reveals </a:t>
            </a:r>
            <a:r>
              <a:rPr lang="en-US" sz="1600" dirty="0">
                <a:latin typeface="+mn-lt"/>
                <a:cs typeface="Times New Roman" panose="02020603050405020304" pitchFamily="18" charset="0"/>
              </a:rPr>
              <a:t>his preferences. </a:t>
            </a:r>
          </a:p>
          <a:p>
            <a:pPr>
              <a:buClr>
                <a:srgbClr val="690304"/>
              </a:buClr>
              <a:buFont typeface="Arial" panose="020B0604020202020204" pitchFamily="34" charset="0"/>
              <a:buChar char="•"/>
            </a:pPr>
            <a:endParaRPr lang="en-US" sz="1600" dirty="0">
              <a:latin typeface="+mn-lt"/>
              <a:cs typeface="Times New Roman" panose="02020603050405020304" pitchFamily="18" charset="0"/>
            </a:endParaRP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409395"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
        <p:nvSpPr>
          <p:cNvPr id="2" name="TextBox 1">
            <a:extLst>
              <a:ext uri="{FF2B5EF4-FFF2-40B4-BE49-F238E27FC236}">
                <a16:creationId xmlns:a16="http://schemas.microsoft.com/office/drawing/2014/main" id="{3C0DCAF1-6C8C-4D2D-E767-68423DD614CB}"/>
              </a:ext>
            </a:extLst>
          </p:cNvPr>
          <p:cNvSpPr txBox="1"/>
          <p:nvPr/>
        </p:nvSpPr>
        <p:spPr>
          <a:xfrm>
            <a:off x="1790109" y="1617785"/>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
        <p:nvSpPr>
          <p:cNvPr id="6" name="TextBox 5">
            <a:extLst>
              <a:ext uri="{FF2B5EF4-FFF2-40B4-BE49-F238E27FC236}">
                <a16:creationId xmlns:a16="http://schemas.microsoft.com/office/drawing/2014/main" id="{FC77FEF4-09AC-D177-2174-5E939572A705}"/>
              </a:ext>
            </a:extLst>
          </p:cNvPr>
          <p:cNvSpPr txBox="1"/>
          <p:nvPr/>
        </p:nvSpPr>
        <p:spPr>
          <a:xfrm>
            <a:off x="1790109" y="2376791"/>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$4</a:t>
            </a:r>
            <a:endParaRPr lang="en-US" sz="1400" dirty="0"/>
          </a:p>
        </p:txBody>
      </p:sp>
      <p:sp>
        <p:nvSpPr>
          <p:cNvPr id="8" name="TextBox 7">
            <a:extLst>
              <a:ext uri="{FF2B5EF4-FFF2-40B4-BE49-F238E27FC236}">
                <a16:creationId xmlns:a16="http://schemas.microsoft.com/office/drawing/2014/main" id="{1AC19EBB-549A-3ED9-397B-56DBB46033A6}"/>
              </a:ext>
            </a:extLst>
          </p:cNvPr>
          <p:cNvSpPr txBox="1"/>
          <p:nvPr/>
        </p:nvSpPr>
        <p:spPr>
          <a:xfrm>
            <a:off x="1824800" y="3058120"/>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Tree>
    <p:extLst>
      <p:ext uri="{BB962C8B-B14F-4D97-AF65-F5344CB8AC3E}">
        <p14:creationId xmlns:p14="http://schemas.microsoft.com/office/powerpoint/2010/main" val="278082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Scarcity adds constraints to decision-making.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583267" y="1283470"/>
            <a:ext cx="6113693" cy="2983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Most decisions are not that simple. There are some limits. </a:t>
            </a:r>
          </a:p>
          <a:p>
            <a:pPr>
              <a:buClr>
                <a:srgbClr val="690304"/>
              </a:buClr>
              <a:buFont typeface="Arial" panose="020B0604020202020204" pitchFamily="34" charset="0"/>
              <a:buChar char="•"/>
            </a:pPr>
            <a:r>
              <a:rPr lang="en-US" sz="1600" dirty="0">
                <a:latin typeface="+mn-lt"/>
                <a:cs typeface="Times New Roman" panose="02020603050405020304" pitchFamily="18" charset="0"/>
              </a:rPr>
              <a:t>Scarce resources from your daily life: time and money.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Budget: </a:t>
            </a:r>
            <a:r>
              <a:rPr lang="en-US" sz="1600" dirty="0">
                <a:latin typeface="+mn-lt"/>
                <a:cs typeface="Times New Roman" panose="02020603050405020304" pitchFamily="18" charset="0"/>
              </a:rPr>
              <a:t>How much can Bob spend buying fruit?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Time: </a:t>
            </a:r>
            <a:r>
              <a:rPr lang="en-US" sz="1600" dirty="0">
                <a:latin typeface="+mn-lt"/>
                <a:cs typeface="Times New Roman" panose="02020603050405020304" pitchFamily="18" charset="0"/>
              </a:rPr>
              <a:t>How many hours does Bob allocate to each activity in his life (e.g. working, studying)?</a:t>
            </a:r>
          </a:p>
          <a:p>
            <a:pPr>
              <a:buClr>
                <a:srgbClr val="690304"/>
              </a:buClr>
              <a:buFont typeface="Arial" panose="020B0604020202020204" pitchFamily="34" charset="0"/>
              <a:buChar char="•"/>
            </a:pPr>
            <a:r>
              <a:rPr lang="en-US" sz="1600" dirty="0">
                <a:latin typeface="+mn-lt"/>
                <a:cs typeface="Times New Roman" panose="02020603050405020304" pitchFamily="18" charset="0"/>
              </a:rPr>
              <a:t>With the budget constraint, now Bob also needs to look at the prices from the menu.  </a:t>
            </a:r>
            <a:endParaRPr lang="en-US" sz="1600" b="1" dirty="0">
              <a:latin typeface="+mn-lt"/>
              <a:cs typeface="Times New Roman" panose="02020603050405020304" pitchFamily="18" charset="0"/>
            </a:endParaRP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161012"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Tree>
    <p:extLst>
      <p:ext uri="{BB962C8B-B14F-4D97-AF65-F5344CB8AC3E}">
        <p14:creationId xmlns:p14="http://schemas.microsoft.com/office/powerpoint/2010/main" val="248675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Bob’s choice problem now is slightly different.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921401" y="1283470"/>
            <a:ext cx="5775560" cy="31869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Choice Problem: </a:t>
            </a:r>
            <a:r>
              <a:rPr lang="en-US" sz="1600" dirty="0">
                <a:latin typeface="+mn-lt"/>
                <a:cs typeface="Times New Roman" panose="02020603050405020304" pitchFamily="18" charset="0"/>
              </a:rPr>
              <a:t>choose your preferred alternative subject to your budget constraint.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Economic Rationality: </a:t>
            </a:r>
            <a:r>
              <a:rPr lang="en-US" sz="1600" dirty="0">
                <a:latin typeface="+mn-lt"/>
                <a:cs typeface="Times New Roman" panose="02020603050405020304" pitchFamily="18" charset="0"/>
              </a:rPr>
              <a:t>Bob will choose his favorite alternative from the part of the menu that he affords. </a:t>
            </a:r>
          </a:p>
          <a:p>
            <a:pPr>
              <a:buClr>
                <a:srgbClr val="690304"/>
              </a:buClr>
              <a:buFont typeface="Arial" panose="020B0604020202020204" pitchFamily="34" charset="0"/>
              <a:buChar char="•"/>
            </a:pPr>
            <a:r>
              <a:rPr lang="en-US" sz="1600" dirty="0">
                <a:latin typeface="+mn-lt"/>
                <a:cs typeface="Times New Roman" panose="02020603050405020304" pitchFamily="18" charset="0"/>
              </a:rPr>
              <a:t>Suppose Bob only has $4 to buy fruit. </a:t>
            </a:r>
          </a:p>
          <a:p>
            <a:pPr>
              <a:buClr>
                <a:srgbClr val="690304"/>
              </a:buClr>
              <a:buFont typeface="Arial" panose="020B0604020202020204" pitchFamily="34" charset="0"/>
              <a:buChar char="•"/>
            </a:pPr>
            <a:r>
              <a:rPr lang="en-US" sz="1600" dirty="0">
                <a:latin typeface="+mn-lt"/>
                <a:cs typeface="Times New Roman" panose="02020603050405020304" pitchFamily="18" charset="0"/>
              </a:rPr>
              <a:t>While he prefers bananas, now he can’t afford them.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If he is economic-rational, he will buy apples. </a:t>
            </a: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409395"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
        <p:nvSpPr>
          <p:cNvPr id="2" name="TextBox 1">
            <a:extLst>
              <a:ext uri="{FF2B5EF4-FFF2-40B4-BE49-F238E27FC236}">
                <a16:creationId xmlns:a16="http://schemas.microsoft.com/office/drawing/2014/main" id="{3C0DCAF1-6C8C-4D2D-E767-68423DD614CB}"/>
              </a:ext>
            </a:extLst>
          </p:cNvPr>
          <p:cNvSpPr txBox="1"/>
          <p:nvPr/>
        </p:nvSpPr>
        <p:spPr>
          <a:xfrm>
            <a:off x="1790109" y="1617785"/>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$5</a:t>
            </a:r>
            <a:endParaRPr lang="en-US" sz="1400" dirty="0"/>
          </a:p>
        </p:txBody>
      </p:sp>
      <p:sp>
        <p:nvSpPr>
          <p:cNvPr id="6" name="TextBox 5">
            <a:extLst>
              <a:ext uri="{FF2B5EF4-FFF2-40B4-BE49-F238E27FC236}">
                <a16:creationId xmlns:a16="http://schemas.microsoft.com/office/drawing/2014/main" id="{FC77FEF4-09AC-D177-2174-5E939572A705}"/>
              </a:ext>
            </a:extLst>
          </p:cNvPr>
          <p:cNvSpPr txBox="1"/>
          <p:nvPr/>
        </p:nvSpPr>
        <p:spPr>
          <a:xfrm>
            <a:off x="1790109" y="2376791"/>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$4</a:t>
            </a:r>
            <a:endParaRPr lang="en-US" sz="1400" dirty="0"/>
          </a:p>
        </p:txBody>
      </p:sp>
      <p:sp>
        <p:nvSpPr>
          <p:cNvPr id="8" name="TextBox 7">
            <a:extLst>
              <a:ext uri="{FF2B5EF4-FFF2-40B4-BE49-F238E27FC236}">
                <a16:creationId xmlns:a16="http://schemas.microsoft.com/office/drawing/2014/main" id="{1AC19EBB-549A-3ED9-397B-56DBB46033A6}"/>
              </a:ext>
            </a:extLst>
          </p:cNvPr>
          <p:cNvSpPr txBox="1"/>
          <p:nvPr/>
        </p:nvSpPr>
        <p:spPr>
          <a:xfrm>
            <a:off x="1824800" y="3058120"/>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Tree>
    <p:extLst>
      <p:ext uri="{BB962C8B-B14F-4D97-AF65-F5344CB8AC3E}">
        <p14:creationId xmlns:p14="http://schemas.microsoft.com/office/powerpoint/2010/main" val="275948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Changes in the environment can modify human behavior.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831650" y="1398662"/>
            <a:ext cx="5775560" cy="247654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Suppose the price of bananas decreases to $3. </a:t>
            </a:r>
          </a:p>
          <a:p>
            <a:pPr>
              <a:buClr>
                <a:srgbClr val="690304"/>
              </a:buClr>
              <a:buFont typeface="Arial" panose="020B0604020202020204" pitchFamily="34" charset="0"/>
              <a:buChar char="•"/>
            </a:pPr>
            <a:r>
              <a:rPr lang="en-US" sz="1600" dirty="0">
                <a:latin typeface="+mn-lt"/>
                <a:cs typeface="Times New Roman" panose="02020603050405020304" pitchFamily="18" charset="0"/>
              </a:rPr>
              <a:t>For example, there is a subsidy for banana production or new technology that improves banana production. </a:t>
            </a:r>
          </a:p>
          <a:p>
            <a:pPr>
              <a:buClr>
                <a:srgbClr val="690304"/>
              </a:buClr>
              <a:buFont typeface="Arial" panose="020B0604020202020204" pitchFamily="34" charset="0"/>
              <a:buChar char="•"/>
            </a:pPr>
            <a:r>
              <a:rPr lang="en-US" sz="1600" dirty="0">
                <a:latin typeface="+mn-lt"/>
                <a:cs typeface="Times New Roman" panose="02020603050405020304" pitchFamily="18" charset="0"/>
              </a:rPr>
              <a:t>Bob reacts to this change in the menu. Now he can buy his preferred alternative.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If he is economic-rational, he will buy bananas. </a:t>
            </a: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409395"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
        <p:nvSpPr>
          <p:cNvPr id="2" name="TextBox 1">
            <a:extLst>
              <a:ext uri="{FF2B5EF4-FFF2-40B4-BE49-F238E27FC236}">
                <a16:creationId xmlns:a16="http://schemas.microsoft.com/office/drawing/2014/main" id="{3C0DCAF1-6C8C-4D2D-E767-68423DD614CB}"/>
              </a:ext>
            </a:extLst>
          </p:cNvPr>
          <p:cNvSpPr txBox="1"/>
          <p:nvPr/>
        </p:nvSpPr>
        <p:spPr>
          <a:xfrm>
            <a:off x="1790109" y="1617785"/>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
        <p:nvSpPr>
          <p:cNvPr id="6" name="TextBox 5">
            <a:extLst>
              <a:ext uri="{FF2B5EF4-FFF2-40B4-BE49-F238E27FC236}">
                <a16:creationId xmlns:a16="http://schemas.microsoft.com/office/drawing/2014/main" id="{FC77FEF4-09AC-D177-2174-5E939572A705}"/>
              </a:ext>
            </a:extLst>
          </p:cNvPr>
          <p:cNvSpPr txBox="1"/>
          <p:nvPr/>
        </p:nvSpPr>
        <p:spPr>
          <a:xfrm>
            <a:off x="1790109" y="2376791"/>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$4</a:t>
            </a:r>
            <a:endParaRPr lang="en-US" sz="1400" dirty="0"/>
          </a:p>
        </p:txBody>
      </p:sp>
      <p:sp>
        <p:nvSpPr>
          <p:cNvPr id="8" name="TextBox 7">
            <a:extLst>
              <a:ext uri="{FF2B5EF4-FFF2-40B4-BE49-F238E27FC236}">
                <a16:creationId xmlns:a16="http://schemas.microsoft.com/office/drawing/2014/main" id="{1AC19EBB-549A-3ED9-397B-56DBB46033A6}"/>
              </a:ext>
            </a:extLst>
          </p:cNvPr>
          <p:cNvSpPr txBox="1"/>
          <p:nvPr/>
        </p:nvSpPr>
        <p:spPr>
          <a:xfrm>
            <a:off x="1824800" y="3058120"/>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Tree>
    <p:extLst>
      <p:ext uri="{BB962C8B-B14F-4D97-AF65-F5344CB8AC3E}">
        <p14:creationId xmlns:p14="http://schemas.microsoft.com/office/powerpoint/2010/main" val="115120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Curve</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108373" y="699065"/>
            <a:ext cx="8730827" cy="3906802"/>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If we assume people behave like Bob (i.e. maximizing their preferences subject to their budget constraint), we can describe such preferences through a </a:t>
            </a:r>
            <a:r>
              <a:rPr lang="en-US" sz="1600" b="1" dirty="0">
                <a:latin typeface="+mn-lt"/>
                <a:cs typeface="Times New Roman" panose="02020603050405020304" pitchFamily="18" charset="0"/>
              </a:rPr>
              <a:t>demand curve </a:t>
            </a:r>
            <a:r>
              <a:rPr lang="en-US" sz="1600" dirty="0">
                <a:latin typeface="+mn-lt"/>
                <a:cs typeface="Times New Roman" panose="02020603050405020304" pitchFamily="18" charset="0"/>
              </a:rPr>
              <a:t>or </a:t>
            </a:r>
            <a:r>
              <a:rPr lang="en-US" sz="1600" b="1" dirty="0">
                <a:latin typeface="+mn-lt"/>
                <a:cs typeface="Times New Roman" panose="02020603050405020304" pitchFamily="18" charset="0"/>
              </a:rPr>
              <a:t>demand function. </a:t>
            </a:r>
          </a:p>
          <a:p>
            <a:pPr>
              <a:buClr>
                <a:srgbClr val="690304"/>
              </a:buClr>
              <a:buFont typeface="Arial" panose="020B0604020202020204" pitchFamily="34" charset="0"/>
              <a:buChar char="•"/>
            </a:pPr>
            <a:r>
              <a:rPr lang="en-US" sz="1600" dirty="0">
                <a:latin typeface="+mn-lt"/>
                <a:cs typeface="Times New Roman" panose="02020603050405020304" pitchFamily="18" charset="0"/>
              </a:rPr>
              <a:t>This function reflects Bob’s: </a:t>
            </a:r>
          </a:p>
          <a:p>
            <a:pPr marL="800100" lvl="1" indent="-342900">
              <a:buClr>
                <a:srgbClr val="690304"/>
              </a:buClr>
              <a:buFont typeface="+mj-lt"/>
              <a:buAutoNum type="arabicPeriod"/>
            </a:pPr>
            <a:r>
              <a:rPr lang="en-US" sz="1600" b="1" dirty="0">
                <a:latin typeface="+mn-lt"/>
                <a:cs typeface="Times New Roman" panose="02020603050405020304" pitchFamily="18" charset="0"/>
              </a:rPr>
              <a:t>Willingness to buy: </a:t>
            </a:r>
            <a:r>
              <a:rPr lang="en-US" sz="1600" dirty="0">
                <a:latin typeface="+mn-lt"/>
                <a:cs typeface="Times New Roman" panose="02020603050405020304" pitchFamily="18" charset="0"/>
              </a:rPr>
              <a:t>is the preferred alternative within the budget constraint. </a:t>
            </a:r>
            <a:endParaRPr lang="en-US" sz="1600" b="1" dirty="0">
              <a:latin typeface="+mn-lt"/>
              <a:cs typeface="Times New Roman" panose="02020603050405020304" pitchFamily="18" charset="0"/>
            </a:endParaRPr>
          </a:p>
          <a:p>
            <a:pPr marL="800100" lvl="1" indent="-342900">
              <a:buClr>
                <a:srgbClr val="690304"/>
              </a:buClr>
              <a:buFont typeface="+mj-lt"/>
              <a:buAutoNum type="arabicPeriod"/>
            </a:pPr>
            <a:r>
              <a:rPr lang="en-US" sz="1600" b="1" dirty="0">
                <a:latin typeface="+mn-lt"/>
                <a:cs typeface="Times New Roman" panose="02020603050405020304" pitchFamily="18" charset="0"/>
              </a:rPr>
              <a:t>Ability to buy: </a:t>
            </a:r>
            <a:r>
              <a:rPr lang="en-US" sz="1600" dirty="0">
                <a:latin typeface="+mn-lt"/>
                <a:cs typeface="Times New Roman" panose="02020603050405020304" pitchFamily="18" charset="0"/>
              </a:rPr>
              <a:t>it is within the budget constraint.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latin typeface="+mn-lt"/>
                <a:cs typeface="Times New Roman" panose="02020603050405020304" pitchFamily="18" charset="0"/>
              </a:rPr>
              <a:t>Law of Demand: </a:t>
            </a:r>
            <a:r>
              <a:rPr lang="en-US" sz="1600" dirty="0">
                <a:latin typeface="+mn-lt"/>
                <a:cs typeface="Times New Roman" panose="02020603050405020304" pitchFamily="18" charset="0"/>
              </a:rPr>
              <a:t>the higher the price, the lower the quantity demanded. </a:t>
            </a:r>
            <a:endParaRPr lang="en-US" sz="1600" b="1" dirty="0">
              <a:latin typeface="+mn-lt"/>
              <a:cs typeface="Times New Roman" panose="02020603050405020304" pitchFamily="18" charset="0"/>
            </a:endParaRPr>
          </a:p>
          <a:p>
            <a:pPr lvl="1">
              <a:buClr>
                <a:srgbClr val="690304"/>
              </a:buClr>
              <a:buFont typeface="Arial" panose="020B0604020202020204" pitchFamily="34" charset="0"/>
              <a:buChar char="•"/>
            </a:pPr>
            <a:r>
              <a:rPr lang="en-US" sz="1600" dirty="0">
                <a:latin typeface="+mn-lt"/>
                <a:cs typeface="Times New Roman" panose="02020603050405020304" pitchFamily="18" charset="0"/>
              </a:rPr>
              <a:t>All things constant, as the good gets more expensive, you are less likely to buy it. </a:t>
            </a:r>
          </a:p>
          <a:p>
            <a:pPr lvl="1">
              <a:buClr>
                <a:srgbClr val="690304"/>
              </a:buClr>
              <a:buFont typeface="Arial" panose="020B0604020202020204" pitchFamily="34" charset="0"/>
              <a:buChar char="•"/>
            </a:pPr>
            <a:r>
              <a:rPr lang="en-US" sz="1600" b="1" dirty="0">
                <a:latin typeface="+mn-lt"/>
                <a:cs typeface="Times New Roman" panose="02020603050405020304" pitchFamily="18" charset="0"/>
              </a:rPr>
              <a:t>Key implication: </a:t>
            </a:r>
            <a:r>
              <a:rPr lang="en-US" sz="1600" u="sng" dirty="0">
                <a:latin typeface="+mn-lt"/>
                <a:cs typeface="Times New Roman" panose="02020603050405020304" pitchFamily="18" charset="0"/>
              </a:rPr>
              <a:t>the inverse demand function is negatively sloped</a:t>
            </a:r>
            <a:r>
              <a:rPr lang="en-US" sz="1600" dirty="0">
                <a:latin typeface="+mn-lt"/>
                <a:cs typeface="Times New Roman" panose="02020603050405020304" pitchFamily="18" charset="0"/>
              </a:rPr>
              <a:t>.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endParaRPr lang="en-US" sz="1600" dirty="0">
              <a:latin typeface="+mn-lt"/>
              <a:cs typeface="Times New Roman" panose="02020603050405020304" pitchFamily="18" charset="0"/>
            </a:endParaRPr>
          </a:p>
        </p:txBody>
      </p:sp>
    </p:spTree>
    <p:extLst>
      <p:ext uri="{BB962C8B-B14F-4D97-AF65-F5344CB8AC3E}">
        <p14:creationId xmlns:p14="http://schemas.microsoft.com/office/powerpoint/2010/main" val="125872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Curve</a:t>
            </a:r>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5225678" y="699065"/>
                <a:ext cx="3659103"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Supply and demand diagrams always show inverse demand functions. </a:t>
                </a:r>
              </a:p>
              <a:p>
                <a:pPr>
                  <a:buClr>
                    <a:srgbClr val="690304"/>
                  </a:buClr>
                  <a:buFont typeface="Arial" panose="020B0604020202020204" pitchFamily="34" charset="0"/>
                  <a:buChar char="•"/>
                </a:pPr>
                <a:r>
                  <a:rPr lang="en-US" sz="1600" dirty="0">
                    <a:latin typeface="+mn-lt"/>
                    <a:cs typeface="Times New Roman" panose="02020603050405020304" pitchFamily="18" charset="0"/>
                  </a:rPr>
                  <a:t>That is, prices as a function of quantities. </a:t>
                </a:r>
              </a:p>
              <a:p>
                <a:pPr>
                  <a:buClr>
                    <a:srgbClr val="690304"/>
                  </a:buClr>
                  <a:buFont typeface="Arial" panose="020B0604020202020204" pitchFamily="34" charset="0"/>
                  <a:buChar char="•"/>
                </a:pPr>
                <a:r>
                  <a:rPr lang="en-US" sz="1600" dirty="0">
                    <a:latin typeface="+mn-lt"/>
                    <a:cs typeface="Times New Roman" panose="02020603050405020304" pitchFamily="18" charset="0"/>
                  </a:rPr>
                  <a:t>Historical convention to graph prices on the y-axis. </a:t>
                </a:r>
              </a:p>
              <a:p>
                <a:pPr>
                  <a:buClr>
                    <a:srgbClr val="690304"/>
                  </a:buClr>
                  <a:buFont typeface="Arial" panose="020B0604020202020204" pitchFamily="34" charset="0"/>
                  <a:buChar char="•"/>
                </a:pPr>
                <a:r>
                  <a:rPr lang="en-US" sz="1600" dirty="0">
                    <a:latin typeface="+mn-lt"/>
                    <a:cs typeface="Times New Roman" panose="02020603050405020304" pitchFamily="18" charset="0"/>
                  </a:rPr>
                  <a:t>The inverse demand function is</a:t>
                </a:r>
              </a:p>
              <a:p>
                <a:pPr marL="0" indent="0" algn="ctr">
                  <a:buClr>
                    <a:srgbClr val="690304"/>
                  </a:buClr>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oMath>
                </a14:m>
                <a:r>
                  <a:rPr lang="en-US" sz="1600" dirty="0">
                    <a:latin typeface="+mn-lt"/>
                    <a:cs typeface="Times New Roman" panose="02020603050405020304" pitchFamily="18" charset="0"/>
                  </a:rPr>
                  <a:t> </a:t>
                </a:r>
              </a:p>
              <a:p>
                <a:pPr>
                  <a:buClr>
                    <a:srgbClr val="690304"/>
                  </a:buClr>
                  <a:buFont typeface="Arial" panose="020B0604020202020204" pitchFamily="34" charset="0"/>
                  <a:buChar char="•"/>
                </a:pPr>
                <a:endParaRPr lang="en-US" sz="1600" dirty="0">
                  <a:latin typeface="+mn-lt"/>
                  <a:cs typeface="Times New Roman" panose="02020603050405020304" pitchFamily="18" charset="0"/>
                </a:endParaRPr>
              </a:p>
            </p:txBody>
          </p:sp>
        </mc:Choice>
        <mc:Fallback xmlns="">
          <p:sp>
            <p:nvSpPr>
              <p:cNvPr id="12" name="Content Placeholder 3">
                <a:extLst>
                  <a:ext uri="{FF2B5EF4-FFF2-40B4-BE49-F238E27FC236}">
                    <a16:creationId xmlns:a16="http://schemas.microsoft.com/office/drawing/2014/main" id="{1E56D103-9D7F-005E-43AA-B1B1E575BA88}"/>
                  </a:ext>
                </a:extLst>
              </p:cNvPr>
              <p:cNvSpPr txBox="1">
                <a:spLocks noRot="1" noChangeAspect="1" noMove="1" noResize="1" noEditPoints="1" noAdjustHandles="1" noChangeArrowheads="1" noChangeShapeType="1" noTextEdit="1"/>
              </p:cNvSpPr>
              <p:nvPr/>
            </p:nvSpPr>
            <p:spPr>
              <a:xfrm>
                <a:off x="5225678" y="699065"/>
                <a:ext cx="3659103" cy="3613864"/>
              </a:xfrm>
              <a:prstGeom prst="rect">
                <a:avLst/>
              </a:prstGeom>
              <a:blipFill>
                <a:blip r:embed="rId2"/>
                <a:stretch>
                  <a:fillRect l="-667" t="-506"/>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650E1F87-BD52-321E-9103-4C8F31DCF26A}"/>
              </a:ext>
            </a:extLst>
          </p:cNvPr>
          <p:cNvGrpSpPr/>
          <p:nvPr/>
        </p:nvGrpSpPr>
        <p:grpSpPr>
          <a:xfrm>
            <a:off x="168305" y="622906"/>
            <a:ext cx="6258524" cy="4052581"/>
            <a:chOff x="168305" y="622906"/>
            <a:chExt cx="6258524" cy="4052581"/>
          </a:xfrm>
        </p:grpSpPr>
        <p:cxnSp>
          <p:nvCxnSpPr>
            <p:cNvPr id="10" name="Straight Connector 9">
              <a:extLst>
                <a:ext uri="{FF2B5EF4-FFF2-40B4-BE49-F238E27FC236}">
                  <a16:creationId xmlns:a16="http://schemas.microsoft.com/office/drawing/2014/main" id="{12E478E4-8404-4EAD-AC3F-764701DC4278}"/>
                </a:ext>
              </a:extLst>
            </p:cNvPr>
            <p:cNvCxnSpPr>
              <a:cxnSpLocks/>
            </p:cNvCxnSpPr>
            <p:nvPr/>
          </p:nvCxnSpPr>
          <p:spPr>
            <a:xfrm flipV="1">
              <a:off x="1828721" y="2436283"/>
              <a:ext cx="0" cy="18698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4CB9EB7-C62A-B55A-BBA3-668BFF03F6F8}"/>
                </a:ext>
              </a:extLst>
            </p:cNvPr>
            <p:cNvCxnSpPr>
              <a:cxnSpLocks/>
            </p:cNvCxnSpPr>
            <p:nvPr/>
          </p:nvCxnSpPr>
          <p:spPr>
            <a:xfrm flipH="1">
              <a:off x="851252" y="2443253"/>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83706" y="2980448"/>
              <a:ext cx="157759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836132" y="1488378"/>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836132" y="1488378"/>
                  <a:ext cx="996156" cy="369332"/>
                </a:xfrm>
                <a:prstGeom prst="rect">
                  <a:avLst/>
                </a:prstGeom>
                <a:blipFill>
                  <a:blip r:embed="rId3"/>
                  <a:stretch>
                    <a:fillRect b="-1147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5"/>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7"/>
                    <a:stretch>
                      <a:fillRect b="-11475"/>
                    </a:stretch>
                  </a:blipFill>
                </p:spPr>
                <p:txBody>
                  <a:bodyPr/>
                  <a:lstStyle/>
                  <a:p>
                    <a:r>
                      <a:rPr lang="en-US">
                        <a:noFill/>
                      </a:rPr>
                      <a:t> </a:t>
                    </a:r>
                  </a:p>
                </p:txBody>
              </p:sp>
            </mc:Fallback>
          </mc:AlternateContent>
        </p:grpSp>
        <p:sp>
          <p:nvSpPr>
            <p:cNvPr id="8" name="Oval 7">
              <a:extLst>
                <a:ext uri="{FF2B5EF4-FFF2-40B4-BE49-F238E27FC236}">
                  <a16:creationId xmlns:a16="http://schemas.microsoft.com/office/drawing/2014/main" id="{66066A6E-4A0F-847B-B691-AA86ECFCADD3}"/>
                </a:ext>
              </a:extLst>
            </p:cNvPr>
            <p:cNvSpPr/>
            <p:nvPr/>
          </p:nvSpPr>
          <p:spPr>
            <a:xfrm>
              <a:off x="1787094" y="2370530"/>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DD2FD30-248E-9852-5D4C-6AB8322421CB}"/>
                </a:ext>
              </a:extLst>
            </p:cNvPr>
            <p:cNvSpPr/>
            <p:nvPr/>
          </p:nvSpPr>
          <p:spPr>
            <a:xfrm>
              <a:off x="2427209" y="2908366"/>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0924EEF-48A0-B174-7BDC-EA2DD277630C}"/>
                </a:ext>
              </a:extLst>
            </p:cNvPr>
            <p:cNvCxnSpPr>
              <a:cxnSpLocks/>
              <a:endCxn id="9" idx="4"/>
            </p:cNvCxnSpPr>
            <p:nvPr/>
          </p:nvCxnSpPr>
          <p:spPr>
            <a:xfrm flipV="1">
              <a:off x="2477578" y="3009839"/>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0914DEC-A20D-9B88-BAB8-640972911568}"/>
                    </a:ext>
                  </a:extLst>
                </p:cNvPr>
                <p:cNvSpPr txBox="1"/>
                <p:nvPr/>
              </p:nvSpPr>
              <p:spPr>
                <a:xfrm>
                  <a:off x="168305" y="216305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40914DEC-A20D-9B88-BAB8-640972911568}"/>
                    </a:ext>
                  </a:extLst>
                </p:cNvPr>
                <p:cNvSpPr txBox="1">
                  <a:spLocks noRot="1" noChangeAspect="1" noMove="1" noResize="1" noEditPoints="1" noAdjustHandles="1" noChangeArrowheads="1" noChangeShapeType="1" noTextEdit="1"/>
                </p:cNvSpPr>
                <p:nvPr/>
              </p:nvSpPr>
              <p:spPr>
                <a:xfrm>
                  <a:off x="168305" y="2163052"/>
                  <a:ext cx="9961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11C667-16E0-0068-F5CA-43C1A0D1CF11}"/>
                    </a:ext>
                  </a:extLst>
                </p:cNvPr>
                <p:cNvSpPr txBox="1"/>
                <p:nvPr/>
              </p:nvSpPr>
              <p:spPr>
                <a:xfrm>
                  <a:off x="168305"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5</m:t>
                        </m:r>
                      </m:oMath>
                    </m:oMathPara>
                  </a14:m>
                  <a:endParaRPr lang="en-US" dirty="0"/>
                </a:p>
              </p:txBody>
            </p:sp>
          </mc:Choice>
          <mc:Fallback xmlns="">
            <p:sp>
              <p:nvSpPr>
                <p:cNvPr id="31" name="TextBox 30">
                  <a:extLst>
                    <a:ext uri="{FF2B5EF4-FFF2-40B4-BE49-F238E27FC236}">
                      <a16:creationId xmlns:a16="http://schemas.microsoft.com/office/drawing/2014/main" id="{AB11C667-16E0-0068-F5CA-43C1A0D1CF11}"/>
                    </a:ext>
                  </a:extLst>
                </p:cNvPr>
                <p:cNvSpPr txBox="1">
                  <a:spLocks noRot="1" noChangeAspect="1" noMove="1" noResize="1" noEditPoints="1" noAdjustHandles="1" noChangeArrowheads="1" noChangeShapeType="1" noTextEdit="1"/>
                </p:cNvSpPr>
                <p:nvPr/>
              </p:nvSpPr>
              <p:spPr>
                <a:xfrm>
                  <a:off x="168305" y="2725015"/>
                  <a:ext cx="99615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CE7D163-384B-66A1-BCAC-420213C030A4}"/>
                    </a:ext>
                  </a:extLst>
                </p:cNvPr>
                <p:cNvSpPr txBox="1"/>
                <p:nvPr/>
              </p:nvSpPr>
              <p:spPr>
                <a:xfrm>
                  <a:off x="1289016" y="428664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2" name="TextBox 31">
                  <a:extLst>
                    <a:ext uri="{FF2B5EF4-FFF2-40B4-BE49-F238E27FC236}">
                      <a16:creationId xmlns:a16="http://schemas.microsoft.com/office/drawing/2014/main" id="{3CE7D163-384B-66A1-BCAC-420213C030A4}"/>
                    </a:ext>
                  </a:extLst>
                </p:cNvPr>
                <p:cNvSpPr txBox="1">
                  <a:spLocks noRot="1" noChangeAspect="1" noMove="1" noResize="1" noEditPoints="1" noAdjustHandles="1" noChangeArrowheads="1" noChangeShapeType="1" noTextEdit="1"/>
                </p:cNvSpPr>
                <p:nvPr/>
              </p:nvSpPr>
              <p:spPr>
                <a:xfrm>
                  <a:off x="1289016" y="4286640"/>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63F7B7-7B4E-F824-E94A-87ECEE10B738}"/>
                    </a:ext>
                  </a:extLst>
                </p:cNvPr>
                <p:cNvSpPr txBox="1"/>
                <p:nvPr/>
              </p:nvSpPr>
              <p:spPr>
                <a:xfrm>
                  <a:off x="1963223" y="430615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3" name="TextBox 32">
                  <a:extLst>
                    <a:ext uri="{FF2B5EF4-FFF2-40B4-BE49-F238E27FC236}">
                      <a16:creationId xmlns:a16="http://schemas.microsoft.com/office/drawing/2014/main" id="{E463F7B7-7B4E-F824-E94A-87ECEE10B738}"/>
                    </a:ext>
                  </a:extLst>
                </p:cNvPr>
                <p:cNvSpPr txBox="1">
                  <a:spLocks noRot="1" noChangeAspect="1" noMove="1" noResize="1" noEditPoints="1" noAdjustHandles="1" noChangeArrowheads="1" noChangeShapeType="1" noTextEdit="1"/>
                </p:cNvSpPr>
                <p:nvPr/>
              </p:nvSpPr>
              <p:spPr>
                <a:xfrm>
                  <a:off x="1963223" y="4306155"/>
                  <a:ext cx="996156" cy="369332"/>
                </a:xfrm>
                <a:prstGeom prst="rect">
                  <a:avLst/>
                </a:prstGeom>
                <a:blipFill>
                  <a:blip r:embed="rId11"/>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0F6F3125-8B48-C1A8-6387-9762FF420543}"/>
                </a:ext>
              </a:extLst>
            </p:cNvPr>
            <p:cNvSpPr txBox="1"/>
            <p:nvPr/>
          </p:nvSpPr>
          <p:spPr>
            <a:xfrm>
              <a:off x="2056873" y="1611205"/>
              <a:ext cx="2909184" cy="954107"/>
            </a:xfrm>
            <a:prstGeom prst="rect">
              <a:avLst/>
            </a:prstGeom>
            <a:noFill/>
          </p:spPr>
          <p:txBody>
            <a:bodyPr wrap="square">
              <a:spAutoFit/>
            </a:bodyPr>
            <a:lstStyle/>
            <a:p>
              <a:r>
                <a:rPr lang="en-US" sz="1400" b="1" dirty="0">
                  <a:latin typeface="+mn-lt"/>
                  <a:cs typeface="Times New Roman" panose="02020603050405020304" pitchFamily="18" charset="0"/>
                </a:rPr>
                <a:t>Law of Demand</a:t>
              </a:r>
            </a:p>
            <a:p>
              <a:r>
                <a:rPr lang="en-US" sz="1400" dirty="0">
                  <a:cs typeface="Times New Roman" panose="02020603050405020304" pitchFamily="18" charset="0"/>
                </a:rPr>
                <a:t>As the price increased from 5 to 6, the quantity demanded reduced from 6 to 4.</a:t>
              </a:r>
              <a:r>
                <a:rPr lang="en-US" sz="1400" b="1" dirty="0">
                  <a:latin typeface="+mn-lt"/>
                  <a:cs typeface="Times New Roman" panose="02020603050405020304" pitchFamily="18" charset="0"/>
                </a:rPr>
                <a:t> </a:t>
              </a:r>
              <a:endParaRPr lang="en-US" sz="1400" b="1" dirty="0"/>
            </a:p>
          </p:txBody>
        </p:sp>
        <p:cxnSp>
          <p:nvCxnSpPr>
            <p:cNvPr id="39" name="Straight Arrow Connector 38">
              <a:extLst>
                <a:ext uri="{FF2B5EF4-FFF2-40B4-BE49-F238E27FC236}">
                  <a16:creationId xmlns:a16="http://schemas.microsoft.com/office/drawing/2014/main" id="{4B729B0B-CB4D-7033-637B-E330BDF53043}"/>
                </a:ext>
              </a:extLst>
            </p:cNvPr>
            <p:cNvCxnSpPr/>
            <p:nvPr/>
          </p:nvCxnSpPr>
          <p:spPr>
            <a:xfrm flipV="1">
              <a:off x="433496" y="2369941"/>
              <a:ext cx="0" cy="639898"/>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7FD5228-EAE4-688C-31C5-45AF102A318A}"/>
                </a:ext>
              </a:extLst>
            </p:cNvPr>
            <p:cNvCxnSpPr>
              <a:cxnSpLocks/>
            </p:cNvCxnSpPr>
            <p:nvPr/>
          </p:nvCxnSpPr>
          <p:spPr>
            <a:xfrm flipH="1">
              <a:off x="1851158" y="4588241"/>
              <a:ext cx="514078" cy="19515"/>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491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108373" y="699065"/>
                <a:ext cx="8730827" cy="3608775"/>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dirty="0">
                    <a:latin typeface="+mn-lt"/>
                    <a:cs typeface="Times New Roman" panose="02020603050405020304" pitchFamily="18" charset="0"/>
                  </a:rPr>
                  <a:t>We can write the demand for some good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𝑥</m:t>
                    </m:r>
                  </m:oMath>
                </a14:m>
                <a:r>
                  <a:rPr lang="en-US" sz="1600" dirty="0">
                    <a:latin typeface="+mn-lt"/>
                    <a:cs typeface="Times New Roman" panose="02020603050405020304" pitchFamily="18" charset="0"/>
                  </a:rPr>
                  <a:t> (e.g. bananas) as function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𝑄</m:t>
                    </m:r>
                    <m:r>
                      <a:rPr lang="en-US" sz="1600" b="0" i="1" smtClean="0">
                        <a:latin typeface="Cambria Math" panose="02040503050406030204" pitchFamily="18" charset="0"/>
                        <a:cs typeface="Times New Roman" panose="02020603050405020304" pitchFamily="18" charset="0"/>
                      </a:rPr>
                      <m:t> </m:t>
                    </m:r>
                  </m:oMath>
                </a14:m>
                <a:r>
                  <a:rPr lang="en-US" sz="1600" dirty="0">
                    <a:latin typeface="+mn-lt"/>
                    <a:cs typeface="Times New Roman" panose="02020603050405020304" pitchFamily="18" charset="0"/>
                  </a:rPr>
                  <a:t>that depends on the price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 </m:t>
                    </m:r>
                  </m:oMath>
                </a14:m>
                <a:r>
                  <a:rPr lang="en-US" sz="1600" dirty="0">
                    <a:latin typeface="+mn-lt"/>
                    <a:cs typeface="Times New Roman" panose="02020603050405020304" pitchFamily="18" charset="0"/>
                  </a:rPr>
                  <a:t>of (bananas)</a:t>
                </a:r>
                <a:r>
                  <a:rPr lang="en-US" sz="1600" dirty="0">
                    <a:latin typeface="Cambria Math" panose="02040503050406030204" pitchFamily="18" charset="0"/>
                    <a:cs typeface="Times New Roman" panose="02020603050405020304" pitchFamily="18" charset="0"/>
                  </a:rPr>
                  <a:t>. </a:t>
                </a:r>
                <a:endParaRPr lang="en-US" sz="1600" b="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𝑃</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𝑏𝑃</m:t>
                      </m:r>
                    </m:oMath>
                  </m:oMathPara>
                </a14:m>
                <a:endParaRPr lang="en-US" sz="1600" dirty="0">
                  <a:latin typeface="+mn-lt"/>
                  <a:cs typeface="Times New Roman" panose="02020603050405020304" pitchFamily="18" charset="0"/>
                </a:endParaRPr>
              </a:p>
              <a:p>
                <a:pPr>
                  <a:buClr>
                    <a:srgbClr val="690304"/>
                  </a:buClr>
                </a:pPr>
                <a:r>
                  <a:rPr lang="en-US" sz="1600" dirty="0">
                    <a:latin typeface="+mn-lt"/>
                    <a:cs typeface="Times New Roman" panose="02020603050405020304" pitchFamily="18" charset="0"/>
                  </a:rPr>
                  <a:t>The demand function represents the </a:t>
                </a:r>
                <a:r>
                  <a:rPr lang="en-US" sz="1600" b="1" dirty="0">
                    <a:latin typeface="+mn-lt"/>
                    <a:cs typeface="Times New Roman" panose="02020603050405020304" pitchFamily="18" charset="0"/>
                  </a:rPr>
                  <a:t>quantity Q </a:t>
                </a:r>
                <a:r>
                  <a:rPr lang="en-US" sz="1600" dirty="0">
                    <a:latin typeface="+mn-lt"/>
                    <a:cs typeface="Times New Roman" panose="02020603050405020304" pitchFamily="18" charset="0"/>
                  </a:rPr>
                  <a:t>you are willing and able to buy at any given </a:t>
                </a:r>
                <a:r>
                  <a:rPr lang="en-US" sz="1600" b="1" dirty="0">
                    <a:latin typeface="+mn-lt"/>
                    <a:cs typeface="Times New Roman" panose="02020603050405020304" pitchFamily="18" charset="0"/>
                  </a:rPr>
                  <a:t>price</a:t>
                </a:r>
                <a:r>
                  <a:rPr lang="en-US" sz="1600" dirty="0">
                    <a:latin typeface="+mn-lt"/>
                    <a:cs typeface="Times New Roman" panose="02020603050405020304" pitchFamily="18" charset="0"/>
                  </a:rPr>
                  <a:t> </a:t>
                </a:r>
                <a:r>
                  <a:rPr lang="en-US" sz="1600" b="1" dirty="0">
                    <a:latin typeface="+mn-lt"/>
                    <a:cs typeface="Times New Roman" panose="02020603050405020304" pitchFamily="18" charset="0"/>
                  </a:rPr>
                  <a:t>P.</a:t>
                </a:r>
              </a:p>
              <a:p>
                <a:pPr>
                  <a:buClr>
                    <a:srgbClr val="690304"/>
                  </a:buClr>
                </a:pPr>
                <a:r>
                  <a:rPr lang="en-US" sz="1600" dirty="0">
                    <a:latin typeface="+mn-lt"/>
                    <a:cs typeface="Times New Roman" panose="02020603050405020304" pitchFamily="18" charset="0"/>
                  </a:rPr>
                  <a:t>The </a:t>
                </a:r>
                <a:r>
                  <a:rPr lang="en-US" sz="1600" b="1" dirty="0">
                    <a:latin typeface="+mn-lt"/>
                    <a:cs typeface="Times New Roman" panose="02020603050405020304" pitchFamily="18" charset="0"/>
                  </a:rPr>
                  <a:t>inverse demand function </a:t>
                </a:r>
                <a:r>
                  <a:rPr lang="en-US" sz="1600" dirty="0">
                    <a:latin typeface="+mn-lt"/>
                    <a:cs typeface="Times New Roman" panose="02020603050405020304" pitchFamily="18" charset="0"/>
                  </a:rPr>
                  <a:t>is to write </a:t>
                </a:r>
                <a:r>
                  <a:rPr lang="en-US" sz="1600" b="1" dirty="0">
                    <a:latin typeface="+mn-lt"/>
                    <a:cs typeface="Times New Roman" panose="02020603050405020304" pitchFamily="18" charset="0"/>
                  </a:rPr>
                  <a:t>prices </a:t>
                </a:r>
                <a:r>
                  <a:rPr lang="en-US" sz="1600" dirty="0">
                    <a:latin typeface="+mn-lt"/>
                    <a:cs typeface="Times New Roman" panose="02020603050405020304" pitchFamily="18" charset="0"/>
                  </a:rPr>
                  <a:t>as a function of </a:t>
                </a:r>
                <a:r>
                  <a:rPr lang="en-US" sz="1600" b="1" dirty="0">
                    <a:latin typeface="+mn-lt"/>
                    <a:cs typeface="Times New Roman" panose="02020603050405020304" pitchFamily="18" charset="0"/>
                  </a:rPr>
                  <a:t>quantities. </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𝑐</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𝑑𝑄</m:t>
                      </m:r>
                    </m:oMath>
                  </m:oMathPara>
                </a14:m>
                <a:endParaRPr lang="en-US" sz="1600" dirty="0">
                  <a:latin typeface="+mn-lt"/>
                  <a:cs typeface="Times New Roman" panose="02020603050405020304" pitchFamily="18" charset="0"/>
                </a:endParaRPr>
              </a:p>
              <a:p>
                <a:pPr>
                  <a:buClr>
                    <a:srgbClr val="690304"/>
                  </a:buClr>
                </a:pPr>
                <a:r>
                  <a:rPr lang="en-US" sz="1600" dirty="0">
                    <a:cs typeface="Times New Roman" panose="02020603050405020304" pitchFamily="18" charset="0"/>
                  </a:rPr>
                  <a:t>If you know demand function, you can get the inverse demand function just by rearranging terms. </a:t>
                </a: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108373" y="699065"/>
                <a:ext cx="8730827" cy="3608775"/>
              </a:xfrm>
              <a:prstGeom prst="rect">
                <a:avLst/>
              </a:prstGeom>
              <a:blipFill>
                <a:blip r:embed="rId2"/>
                <a:stretch>
                  <a:fillRect l="-279" t="-1182"/>
                </a:stretch>
              </a:blipFill>
            </p:spPr>
            <p:txBody>
              <a:bodyPr/>
              <a:lstStyle/>
              <a:p>
                <a:r>
                  <a:rPr lang="en-US">
                    <a:noFill/>
                  </a:rPr>
                  <a:t> </a:t>
                </a:r>
              </a:p>
            </p:txBody>
          </p:sp>
        </mc:Fallback>
      </mc:AlternateContent>
    </p:spTree>
    <p:extLst>
      <p:ext uri="{BB962C8B-B14F-4D97-AF65-F5344CB8AC3E}">
        <p14:creationId xmlns:p14="http://schemas.microsoft.com/office/powerpoint/2010/main" val="127859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dcmitype/"/>
    <ds:schemaRef ds:uri="http://www.w3.org/XML/1998/namespace"/>
    <ds:schemaRef ds:uri="http://purl.org/dc/elements/1.1/"/>
    <ds:schemaRef ds:uri="http://schemas.microsoft.com/office/2006/documentManagement/types"/>
    <ds:schemaRef ds:uri="http://purl.org/dc/terms/"/>
    <ds:schemaRef ds:uri="8db4f6ed-281a-40b3-a3a6-248115f75364"/>
    <ds:schemaRef ds:uri="http://schemas.microsoft.com/office/2006/metadata/properties"/>
    <ds:schemaRef ds:uri="http://schemas.microsoft.com/office/infopath/2007/PartnerControls"/>
    <ds:schemaRef ds:uri="http://schemas.openxmlformats.org/package/2006/metadata/core-properties"/>
    <ds:schemaRef ds:uri="82db8b44-0703-48fc-920e-285d3f66b75e"/>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IUB-template</Template>
  <TotalTime>2931</TotalTime>
  <Words>2720</Words>
  <Application>Microsoft Office PowerPoint</Application>
  <PresentationFormat>On-screen Show (16:9)</PresentationFormat>
  <Paragraphs>385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Wingdings</vt:lpstr>
      <vt:lpstr>Main</vt:lpstr>
      <vt:lpstr>PowerPoint Presentation</vt:lpstr>
      <vt:lpstr>Outline for Today</vt:lpstr>
      <vt:lpstr>Consumer Theory </vt:lpstr>
      <vt:lpstr>Consumer Theory </vt:lpstr>
      <vt:lpstr>Consumer Theory </vt:lpstr>
      <vt:lpstr>Consumer Theory </vt:lpstr>
      <vt:lpstr>Demand Curve</vt:lpstr>
      <vt:lpstr>Demand Curve</vt:lpstr>
      <vt:lpstr>Demand as Function</vt:lpstr>
      <vt:lpstr>Demand as Function</vt:lpstr>
      <vt:lpstr>Demand as Function</vt:lpstr>
      <vt:lpstr>Demand as Function</vt:lpstr>
      <vt:lpstr>Demand as Function</vt:lpstr>
      <vt:lpstr>Willingness to Buy</vt:lpstr>
      <vt:lpstr>Consumer Surplus: Intuition</vt:lpstr>
      <vt:lpstr>Consumer Surplus: Exact Measure</vt:lpstr>
      <vt:lpstr>Consumer Surplus: Exact Measure</vt:lpstr>
      <vt:lpstr>Individual Demand vs Market Demand</vt:lpstr>
      <vt:lpstr>Individual Demand vs Market Demand</vt:lpstr>
      <vt:lpstr>Change in Demand vs Change in Quantity Demanded</vt:lpstr>
      <vt:lpstr>Change in Demand vs Change in Quantity Demanded</vt:lpstr>
      <vt:lpstr>Shifts in Demand</vt:lpstr>
      <vt:lpstr>Shifts in Demand</vt:lpstr>
      <vt:lpstr>Shifts in Demand: Slope and Elasticity</vt:lpstr>
      <vt:lpstr>Price Elasticity of Demand </vt:lpstr>
      <vt:lpstr>Price Elasticity of Demand: Example</vt:lpstr>
      <vt:lpstr>Price Elasticity of Demand and Pivoting the Curve</vt:lpstr>
      <vt:lpstr>Elasticity of Demand: Extreme Cases</vt:lpstr>
      <vt:lpstr>Elasticity of Demand: Some Determinants</vt:lpstr>
      <vt:lpstr>Elasticity of Demand: Short vs Long Run </vt:lpstr>
      <vt:lpstr>For next class: </vt:lpstr>
      <vt:lpstr>PowerPoint Presentation</vt:lpstr>
      <vt:lpstr>Consumer Theory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208</cp:revision>
  <cp:lastPrinted>2014-06-24T16:10:50Z</cp:lastPrinted>
  <dcterms:created xsi:type="dcterms:W3CDTF">2022-01-21T17:11:20Z</dcterms:created>
  <dcterms:modified xsi:type="dcterms:W3CDTF">2023-01-09T19:51:51Z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