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32"/>
  </p:notesMasterIdLst>
  <p:handoutMasterIdLst>
    <p:handoutMasterId r:id="rId33"/>
  </p:handoutMasterIdLst>
  <p:sldIdLst>
    <p:sldId id="363" r:id="rId5"/>
    <p:sldId id="356" r:id="rId6"/>
    <p:sldId id="450" r:id="rId7"/>
    <p:sldId id="449" r:id="rId8"/>
    <p:sldId id="453" r:id="rId9"/>
    <p:sldId id="366" r:id="rId10"/>
    <p:sldId id="419" r:id="rId11"/>
    <p:sldId id="415" r:id="rId12"/>
    <p:sldId id="439" r:id="rId13"/>
    <p:sldId id="454" r:id="rId14"/>
    <p:sldId id="428" r:id="rId15"/>
    <p:sldId id="455" r:id="rId16"/>
    <p:sldId id="456" r:id="rId17"/>
    <p:sldId id="446" r:id="rId18"/>
    <p:sldId id="447" r:id="rId19"/>
    <p:sldId id="458" r:id="rId20"/>
    <p:sldId id="430" r:id="rId21"/>
    <p:sldId id="457" r:id="rId22"/>
    <p:sldId id="432" r:id="rId23"/>
    <p:sldId id="434" r:id="rId24"/>
    <p:sldId id="435" r:id="rId25"/>
    <p:sldId id="436" r:id="rId26"/>
    <p:sldId id="443" r:id="rId27"/>
    <p:sldId id="444" r:id="rId28"/>
    <p:sldId id="445" r:id="rId29"/>
    <p:sldId id="403" r:id="rId30"/>
    <p:sldId id="448"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85">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6600"/>
    <a:srgbClr val="99FF33"/>
    <a:srgbClr val="77933C"/>
    <a:srgbClr val="953735"/>
    <a:srgbClr val="990000"/>
    <a:srgbClr val="969696"/>
    <a:srgbClr val="252626"/>
    <a:srgbClr val="0C0D0C"/>
    <a:srgbClr val="9E9A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53" autoAdjust="0"/>
    <p:restoredTop sz="94694" autoAdjust="0"/>
  </p:normalViewPr>
  <p:slideViewPr>
    <p:cSldViewPr snapToGrid="0" snapToObjects="1">
      <p:cViewPr varScale="1">
        <p:scale>
          <a:sx n="99" d="100"/>
          <a:sy n="99" d="100"/>
        </p:scale>
        <p:origin x="1914" y="882"/>
      </p:cViewPr>
      <p:guideLst>
        <p:guide orient="horz" pos="3185"/>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1/23/2023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2:00:23.513"/>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1:08:44.41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1:08:44.41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1:08:44.417"/>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4T22:46:34.01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08-13T19:39:55.754"/>
    </inkml:context>
    <inkml:brush xml:id="br0">
      <inkml:brushProperty name="width" value="0.1" units="cm"/>
      <inkml:brushProperty name="height" value="0.6" units="cm"/>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1/23/2023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4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customXml" Target="../ink/ink2.xml"/><Relationship Id="rId16"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45.png"/><Relationship Id="rId11" Type="http://schemas.openxmlformats.org/officeDocument/2006/relationships/image" Target="../media/image30.png"/><Relationship Id="rId5" Type="http://schemas.openxmlformats.org/officeDocument/2006/relationships/image" Target="../media/image4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 Id="rId14"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3" Type="http://schemas.openxmlformats.org/officeDocument/2006/relationships/image" Target="../media/image38.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customXml" Target="../ink/ink3.xml"/><Relationship Id="rId16" Type="http://schemas.openxmlformats.org/officeDocument/2006/relationships/image" Target="../media/image35.png"/><Relationship Id="rId1" Type="http://schemas.openxmlformats.org/officeDocument/2006/relationships/slideLayout" Target="../slideLayouts/slideLayout3.xml"/><Relationship Id="rId6" Type="http://schemas.openxmlformats.org/officeDocument/2006/relationships/image" Target="../media/image40.png"/><Relationship Id="rId11" Type="http://schemas.openxmlformats.org/officeDocument/2006/relationships/image" Target="../media/image30.png"/><Relationship Id="rId5" Type="http://schemas.openxmlformats.org/officeDocument/2006/relationships/image" Target="../media/image39.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 Id="rId14"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customXml" Target="../ink/ink4.xml"/><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25.png"/><Relationship Id="rId9" Type="http://schemas.openxmlformats.org/officeDocument/2006/relationships/image" Target="../media/image4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79.png"/><Relationship Id="rId12" Type="http://schemas.openxmlformats.org/officeDocument/2006/relationships/image" Target="../media/image51.png"/><Relationship Id="rId2" Type="http://schemas.openxmlformats.org/officeDocument/2006/relationships/image" Target="../media/image46.png"/><Relationship Id="rId16" Type="http://schemas.openxmlformats.org/officeDocument/2006/relationships/image" Target="../media/image55.png"/><Relationship Id="rId1" Type="http://schemas.openxmlformats.org/officeDocument/2006/relationships/slideLayout" Target="../slideLayouts/slideLayout3.xml"/><Relationship Id="rId11" Type="http://schemas.openxmlformats.org/officeDocument/2006/relationships/image" Target="../media/image50.png"/><Relationship Id="rId5" Type="http://schemas.openxmlformats.org/officeDocument/2006/relationships/customXml" Target="../ink/ink5.xml"/><Relationship Id="rId15" Type="http://schemas.openxmlformats.org/officeDocument/2006/relationships/image" Target="../media/image54.png"/><Relationship Id="rId10"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81.png"/><Relationship Id="rId14" Type="http://schemas.openxmlformats.org/officeDocument/2006/relationships/image" Target="../media/image5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42.png"/><Relationship Id="rId7" Type="http://schemas.openxmlformats.org/officeDocument/2006/relationships/image" Target="../media/image89.png"/><Relationship Id="rId12" Type="http://schemas.openxmlformats.org/officeDocument/2006/relationships/image" Target="../media/image61.png"/><Relationship Id="rId2" Type="http://schemas.openxmlformats.org/officeDocument/2006/relationships/customXml" Target="../ink/ink6.xml"/><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45.png"/><Relationship Id="rId5" Type="http://schemas.openxmlformats.org/officeDocument/2006/relationships/image" Target="../media/image57.png"/><Relationship Id="rId10" Type="http://schemas.openxmlformats.org/officeDocument/2006/relationships/image" Target="../media/image44.png"/><Relationship Id="rId4" Type="http://schemas.openxmlformats.org/officeDocument/2006/relationships/image" Target="../media/image56.png"/><Relationship Id="rId9" Type="http://schemas.openxmlformats.org/officeDocument/2006/relationships/image" Target="../media/image60.png"/></Relationships>
</file>

<file path=ppt/slides/_rels/slide18.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38.png"/><Relationship Id="rId7" Type="http://schemas.openxmlformats.org/officeDocument/2006/relationships/image" Target="../media/image62.png"/><Relationship Id="rId12" Type="http://schemas.openxmlformats.org/officeDocument/2006/relationships/image" Target="../media/image61.png"/><Relationship Id="rId2" Type="http://schemas.openxmlformats.org/officeDocument/2006/relationships/customXml" Target="../ink/ink7.xml"/><Relationship Id="rId1" Type="http://schemas.openxmlformats.org/officeDocument/2006/relationships/slideLayout" Target="../slideLayouts/slideLayout3.xml"/><Relationship Id="rId6" Type="http://schemas.openxmlformats.org/officeDocument/2006/relationships/image" Target="../media/image58.png"/><Relationship Id="rId11" Type="http://schemas.openxmlformats.org/officeDocument/2006/relationships/image" Target="../media/image64.png"/><Relationship Id="rId5" Type="http://schemas.openxmlformats.org/officeDocument/2006/relationships/image" Target="../media/image57.png"/><Relationship Id="rId10" Type="http://schemas.openxmlformats.org/officeDocument/2006/relationships/image" Target="../media/image63.png"/><Relationship Id="rId4" Type="http://schemas.openxmlformats.org/officeDocument/2006/relationships/image" Target="../media/image56.png"/><Relationship Id="rId9" Type="http://schemas.openxmlformats.org/officeDocument/2006/relationships/image" Target="../media/image60.png"/></Relationships>
</file>

<file path=ppt/slides/_rels/slide1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8.xml"/><Relationship Id="rId1" Type="http://schemas.openxmlformats.org/officeDocument/2006/relationships/slideLayout" Target="../slideLayouts/slideLayout3.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customXml" Target="../ink/ink9.xml"/><Relationship Id="rId1" Type="http://schemas.openxmlformats.org/officeDocument/2006/relationships/slideLayout" Target="../slideLayouts/slideLayout3.xml"/><Relationship Id="rId6" Type="http://schemas.openxmlformats.org/officeDocument/2006/relationships/image" Target="../media/image68.png"/><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93.png"/><Relationship Id="rId7" Type="http://schemas.openxmlformats.org/officeDocument/2006/relationships/image" Target="../media/image71.png"/><Relationship Id="rId2" Type="http://schemas.openxmlformats.org/officeDocument/2006/relationships/customXml" Target="../ink/ink10.xml"/><Relationship Id="rId1" Type="http://schemas.openxmlformats.org/officeDocument/2006/relationships/slideLayout" Target="../slideLayouts/slideLayout3.xml"/><Relationship Id="rId6" Type="http://schemas.openxmlformats.org/officeDocument/2006/relationships/image" Target="../media/image70.png"/><Relationship Id="rId5" Type="http://schemas.openxmlformats.org/officeDocument/2006/relationships/image" Target="../media/image69.png"/><Relationship Id="rId10" Type="http://schemas.openxmlformats.org/officeDocument/2006/relationships/image" Target="../media/image74.png"/><Relationship Id="rId4" Type="http://schemas.openxmlformats.org/officeDocument/2006/relationships/image" Target="../media/image94.png"/><Relationship Id="rId9" Type="http://schemas.openxmlformats.org/officeDocument/2006/relationships/image" Target="../media/image73.png"/></Relationships>
</file>

<file path=ppt/slides/_rels/slide22.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customXml" Target="../ink/ink11.xml"/><Relationship Id="rId1" Type="http://schemas.openxmlformats.org/officeDocument/2006/relationships/slideLayout" Target="../slideLayouts/slideLayout3.xml"/><Relationship Id="rId5" Type="http://schemas.openxmlformats.org/officeDocument/2006/relationships/image" Target="../media/image114.png"/><Relationship Id="rId4" Type="http://schemas.openxmlformats.org/officeDocument/2006/relationships/image" Target="../media/image113.png"/></Relationships>
</file>

<file path=ppt/slides/_rels/slide23.xml.rels><?xml version="1.0" encoding="UTF-8" standalone="yes"?>
<Relationships xmlns="http://schemas.openxmlformats.org/package/2006/relationships"><Relationship Id="rId8" Type="http://schemas.openxmlformats.org/officeDocument/2006/relationships/customXml" Target="../ink/ink13.xml"/><Relationship Id="rId7" Type="http://schemas.openxmlformats.org/officeDocument/2006/relationships/image" Target="../media/image117.png"/><Relationship Id="rId2" Type="http://schemas.openxmlformats.org/officeDocument/2006/relationships/customXml" Target="../ink/ink12.xml"/><Relationship Id="rId1" Type="http://schemas.openxmlformats.org/officeDocument/2006/relationships/slideLayout" Target="../slideLayouts/slideLayout3.xml"/><Relationship Id="rId6" Type="http://schemas.openxmlformats.org/officeDocument/2006/relationships/image" Target="../media/image116.png"/><Relationship Id="rId11" Type="http://schemas.openxmlformats.org/officeDocument/2006/relationships/image" Target="../media/image120.png"/><Relationship Id="rId5" Type="http://schemas.openxmlformats.org/officeDocument/2006/relationships/image" Target="../media/image115.png"/><Relationship Id="rId10" Type="http://schemas.openxmlformats.org/officeDocument/2006/relationships/image" Target="../media/image119.png"/><Relationship Id="rId4" Type="http://schemas.openxmlformats.org/officeDocument/2006/relationships/image" Target="../media/image67.png"/><Relationship Id="rId9" Type="http://schemas.openxmlformats.org/officeDocument/2006/relationships/image" Target="../media/image1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12.sv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14.png"/><Relationship Id="rId5" Type="http://schemas.openxmlformats.org/officeDocument/2006/relationships/image" Target="../media/image67.png"/><Relationship Id="rId10" Type="http://schemas.openxmlformats.org/officeDocument/2006/relationships/image" Target="../media/image13.png"/><Relationship Id="rId4" Type="http://schemas.openxmlformats.org/officeDocument/2006/relationships/customXml" Target="../ink/ink1.xml"/><Relationship Id="rId9" Type="http://schemas.openxmlformats.org/officeDocument/2006/relationships/image" Target="../media/image20.png"/></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Supply Curve</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r>
              <a:rPr lang="en-US" sz="2400" b="0" dirty="0">
                <a:solidFill>
                  <a:schemeClr val="bg1"/>
                </a:solidFill>
              </a:rPr>
              <a:t>Fall 2022</a:t>
            </a:r>
          </a:p>
          <a:p>
            <a:pPr algn="ctr"/>
            <a:endParaRPr lang="en-US" sz="2400" b="0" dirty="0">
              <a:solidFill>
                <a:schemeClr val="bg1"/>
              </a:solidFill>
            </a:endParaRPr>
          </a:p>
        </p:txBody>
      </p:sp>
    </p:spTree>
    <p:extLst>
      <p:ext uri="{BB962C8B-B14F-4D97-AF65-F5344CB8AC3E}">
        <p14:creationId xmlns:p14="http://schemas.microsoft.com/office/powerpoint/2010/main" val="60461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Supply as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89995" y="699065"/>
                <a:ext cx="4494595"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cs typeface="Times New Roman" panose="02020603050405020304" pitchFamily="18" charset="0"/>
                  </a:rPr>
                  <a:t>Bob’s inverse supply for burgers is given by:</a:t>
                </a:r>
                <a:endParaRPr lang="en-US" sz="1600" i="1" dirty="0">
                  <a:latin typeface="Cambria Math" panose="02040503050406030204" pitchFamily="18" charset="0"/>
                  <a:cs typeface="Times New Roman" panose="02020603050405020304" pitchFamily="18" charset="0"/>
                </a:endParaRP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𝑃</m:t>
                      </m:r>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𝑄</m:t>
                      </m:r>
                      <m:r>
                        <a:rPr lang="en-US" sz="1600" i="1">
                          <a:latin typeface="Cambria Math" panose="02040503050406030204" pitchFamily="18" charset="0"/>
                          <a:cs typeface="Times New Roman" panose="02020603050405020304" pitchFamily="18" charset="0"/>
                        </a:rPr>
                        <m:t>)=4+2</m:t>
                      </m:r>
                      <m:r>
                        <a:rPr lang="en-US" sz="1600" i="1">
                          <a:latin typeface="Cambria Math" panose="02040503050406030204" pitchFamily="18" charset="0"/>
                          <a:cs typeface="Times New Roman" panose="02020603050405020304" pitchFamily="18" charset="0"/>
                        </a:rPr>
                        <m:t>𝑄</m:t>
                      </m:r>
                    </m:oMath>
                  </m:oMathPara>
                </a14:m>
                <a:endParaRPr lang="en-US" sz="1600" i="1" dirty="0">
                  <a:latin typeface="Cambria Math" panose="02040503050406030204" pitchFamily="18" charset="0"/>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89995" y="699065"/>
                <a:ext cx="4494595" cy="3866584"/>
              </a:xfrm>
              <a:prstGeom prst="rect">
                <a:avLst/>
              </a:prstGeom>
              <a:blipFill>
                <a:blip r:embed="rId2"/>
                <a:stretch>
                  <a:fillRect l="-814" t="-473"/>
                </a:stretch>
              </a:blipFill>
            </p:spPr>
            <p:txBody>
              <a:bodyPr/>
              <a:lstStyle/>
              <a:p>
                <a:r>
                  <a:rPr lang="en-US">
                    <a:noFill/>
                  </a:rPr>
                  <a:t> </a:t>
                </a:r>
              </a:p>
            </p:txBody>
          </p:sp>
        </mc:Fallback>
      </mc:AlternateContent>
      <p:graphicFrame>
        <p:nvGraphicFramePr>
          <p:cNvPr id="3" name="Table 20">
            <a:extLst>
              <a:ext uri="{FF2B5EF4-FFF2-40B4-BE49-F238E27FC236}">
                <a16:creationId xmlns:a16="http://schemas.microsoft.com/office/drawing/2014/main" id="{1282F0E4-E0B0-5A5C-5BDB-F633908C0690}"/>
              </a:ext>
            </a:extLst>
          </p:cNvPr>
          <p:cNvGraphicFramePr>
            <a:graphicFrameLocks noGrp="1"/>
          </p:cNvGraphicFramePr>
          <p:nvPr>
            <p:extLst>
              <p:ext uri="{D42A27DB-BD31-4B8C-83A1-F6EECF244321}">
                <p14:modId xmlns:p14="http://schemas.microsoft.com/office/powerpoint/2010/main" val="1104338576"/>
              </p:ext>
            </p:extLst>
          </p:nvPr>
        </p:nvGraphicFramePr>
        <p:xfrm>
          <a:off x="558991" y="1685994"/>
          <a:ext cx="1759498" cy="2743200"/>
        </p:xfrm>
        <a:graphic>
          <a:graphicData uri="http://schemas.openxmlformats.org/drawingml/2006/table">
            <a:tbl>
              <a:tblPr firstRow="1" bandRow="1">
                <a:tableStyleId>{5C22544A-7EE6-4342-B048-85BDC9FD1C3A}</a:tableStyleId>
              </a:tblPr>
              <a:tblGrid>
                <a:gridCol w="1759498">
                  <a:extLst>
                    <a:ext uri="{9D8B030D-6E8A-4147-A177-3AD203B41FA5}">
                      <a16:colId xmlns:a16="http://schemas.microsoft.com/office/drawing/2014/main" val="203143501"/>
                    </a:ext>
                  </a:extLst>
                </a:gridCol>
              </a:tblGrid>
              <a:tr h="0">
                <a:tc>
                  <a:txBody>
                    <a:bodyPr/>
                    <a:lstStyle/>
                    <a:p>
                      <a:pPr algn="ctr"/>
                      <a:r>
                        <a:rPr lang="en-US" sz="1400" dirty="0">
                          <a:solidFill>
                            <a:schemeClr val="bg1"/>
                          </a:solidFill>
                        </a:rPr>
                        <a:t>Price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877098046"/>
                  </a:ext>
                </a:extLst>
              </a:tr>
              <a:tr h="274320">
                <a:tc>
                  <a:txBody>
                    <a:bodyPr/>
                    <a:lstStyle/>
                    <a:p>
                      <a:pPr algn="ctr"/>
                      <a:r>
                        <a:rPr lang="en-US" sz="1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028701"/>
                  </a:ext>
                </a:extLst>
              </a:tr>
              <a:tr h="274320">
                <a:tc>
                  <a:txBody>
                    <a:bodyPr/>
                    <a:lstStyle/>
                    <a:p>
                      <a:pPr algn="ctr"/>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113403"/>
                  </a:ext>
                </a:extLst>
              </a:tr>
              <a:tr h="274320">
                <a:tc>
                  <a:txBody>
                    <a:bodyPr/>
                    <a:lstStyle/>
                    <a:p>
                      <a:pPr algn="ctr"/>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169508"/>
                  </a:ext>
                </a:extLst>
              </a:tr>
              <a:tr h="274320">
                <a:tc>
                  <a:txBody>
                    <a:bodyPr/>
                    <a:lstStyle/>
                    <a:p>
                      <a:pPr algn="ctr"/>
                      <a:r>
                        <a:rPr lang="en-US" sz="14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5853916"/>
                  </a:ext>
                </a:extLst>
              </a:tr>
              <a:tr h="274320">
                <a:tc>
                  <a:txBody>
                    <a:bodyPr/>
                    <a:lstStyle/>
                    <a:p>
                      <a:pPr algn="ctr"/>
                      <a:r>
                        <a:rPr lang="en-US" sz="14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4081031"/>
                  </a:ext>
                </a:extLst>
              </a:tr>
              <a:tr h="274320">
                <a:tc>
                  <a:txBody>
                    <a:bodyPr/>
                    <a:lstStyle/>
                    <a:p>
                      <a:pPr algn="ctr"/>
                      <a:r>
                        <a:rPr lang="en-US" sz="14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2845296"/>
                  </a:ext>
                </a:extLst>
              </a:tr>
              <a:tr h="274320">
                <a:tc>
                  <a:txBody>
                    <a:bodyPr/>
                    <a:lstStyle/>
                    <a:p>
                      <a:pPr algn="ctr"/>
                      <a:r>
                        <a:rPr lang="en-US" sz="140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796876"/>
                  </a:ext>
                </a:extLst>
              </a:tr>
              <a:tr h="274320">
                <a:tc>
                  <a:txBody>
                    <a:bodyPr/>
                    <a:lstStyle/>
                    <a:p>
                      <a:pPr algn="ctr"/>
                      <a:r>
                        <a:rPr lang="en-US" sz="1400"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585980"/>
                  </a:ext>
                </a:extLst>
              </a:tr>
            </a:tbl>
          </a:graphicData>
        </a:graphic>
      </p:graphicFrame>
      <p:graphicFrame>
        <p:nvGraphicFramePr>
          <p:cNvPr id="5" name="Table 4">
            <a:extLst>
              <a:ext uri="{FF2B5EF4-FFF2-40B4-BE49-F238E27FC236}">
                <a16:creationId xmlns:a16="http://schemas.microsoft.com/office/drawing/2014/main" id="{3A4766B7-27E0-C6E6-500B-6DBE8BBBEEB7}"/>
              </a:ext>
            </a:extLst>
          </p:cNvPr>
          <p:cNvGraphicFramePr>
            <a:graphicFrameLocks noGrp="1"/>
          </p:cNvGraphicFramePr>
          <p:nvPr>
            <p:extLst>
              <p:ext uri="{D42A27DB-BD31-4B8C-83A1-F6EECF244321}">
                <p14:modId xmlns:p14="http://schemas.microsoft.com/office/powerpoint/2010/main" val="468481336"/>
              </p:ext>
            </p:extLst>
          </p:nvPr>
        </p:nvGraphicFramePr>
        <p:xfrm>
          <a:off x="2318489" y="1685994"/>
          <a:ext cx="1759498" cy="2743200"/>
        </p:xfrm>
        <a:graphic>
          <a:graphicData uri="http://schemas.openxmlformats.org/drawingml/2006/table">
            <a:tbl>
              <a:tblPr firstRow="1" bandRow="1">
                <a:tableStyleId>{5C22544A-7EE6-4342-B048-85BDC9FD1C3A}</a:tableStyleId>
              </a:tblPr>
              <a:tblGrid>
                <a:gridCol w="1759498">
                  <a:extLst>
                    <a:ext uri="{9D8B030D-6E8A-4147-A177-3AD203B41FA5}">
                      <a16:colId xmlns:a16="http://schemas.microsoft.com/office/drawing/2014/main" val="2362950263"/>
                    </a:ext>
                  </a:extLst>
                </a:gridCol>
              </a:tblGrid>
              <a:tr h="0">
                <a:tc>
                  <a:txBody>
                    <a:bodyPr/>
                    <a:lstStyle/>
                    <a:p>
                      <a:pPr algn="ctr"/>
                      <a:r>
                        <a:rPr lang="en-US" sz="1400" dirty="0">
                          <a:solidFill>
                            <a:schemeClr val="bg1"/>
                          </a:solidFill>
                        </a:rPr>
                        <a:t>Quantity Supplied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877098046"/>
                  </a:ext>
                </a:extLst>
              </a:tr>
              <a:tr h="274320">
                <a:tc>
                  <a:txBody>
                    <a:bodyPr/>
                    <a:lstStyle/>
                    <a:p>
                      <a:pPr algn="ctr"/>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028701"/>
                  </a:ext>
                </a:extLst>
              </a:tr>
              <a:tr h="274320">
                <a:tc>
                  <a:txBody>
                    <a:bodyPr/>
                    <a:lstStyle/>
                    <a:p>
                      <a:pPr algn="ctr"/>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113403"/>
                  </a:ext>
                </a:extLst>
              </a:tr>
              <a:tr h="274320">
                <a:tc>
                  <a:txBody>
                    <a:bodyPr/>
                    <a:lstStyle/>
                    <a:p>
                      <a:pPr algn="ctr"/>
                      <a:r>
                        <a:rPr lang="en-US" sz="1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169508"/>
                  </a:ext>
                </a:extLst>
              </a:tr>
              <a:tr h="274320">
                <a:tc>
                  <a:txBody>
                    <a:bodyPr/>
                    <a:lstStyle/>
                    <a:p>
                      <a:pPr algn="ctr"/>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5853916"/>
                  </a:ext>
                </a:extLst>
              </a:tr>
              <a:tr h="274320">
                <a:tc>
                  <a:txBody>
                    <a:bodyPr/>
                    <a:lstStyle/>
                    <a:p>
                      <a:pPr algn="ctr"/>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4081031"/>
                  </a:ext>
                </a:extLst>
              </a:tr>
              <a:tr h="274320">
                <a:tc>
                  <a:txBody>
                    <a:bodyPr/>
                    <a:lstStyle/>
                    <a:p>
                      <a:pPr algn="ctr"/>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2845296"/>
                  </a:ext>
                </a:extLst>
              </a:tr>
              <a:tr h="274320">
                <a:tc>
                  <a:txBody>
                    <a:bodyPr/>
                    <a:lstStyle/>
                    <a:p>
                      <a:pPr algn="ctr"/>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796876"/>
                  </a:ext>
                </a:extLst>
              </a:tr>
              <a:tr h="274320">
                <a:tc>
                  <a:txBody>
                    <a:bodyPr/>
                    <a:lstStyle/>
                    <a:p>
                      <a:pPr algn="ctr"/>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585980"/>
                  </a:ext>
                </a:extLst>
              </a:tr>
            </a:tbl>
          </a:graphicData>
        </a:graphic>
      </p:graphicFrame>
      <p:pic>
        <p:nvPicPr>
          <p:cNvPr id="7" name="Picture 6">
            <a:extLst>
              <a:ext uri="{FF2B5EF4-FFF2-40B4-BE49-F238E27FC236}">
                <a16:creationId xmlns:a16="http://schemas.microsoft.com/office/drawing/2014/main" id="{524276B8-A60D-36A7-CC8F-B5E6125BACDD}"/>
              </a:ext>
            </a:extLst>
          </p:cNvPr>
          <p:cNvPicPr>
            <a:picLocks noChangeAspect="1"/>
          </p:cNvPicPr>
          <p:nvPr/>
        </p:nvPicPr>
        <p:blipFill>
          <a:blip r:embed="rId3"/>
          <a:stretch>
            <a:fillRect/>
          </a:stretch>
        </p:blipFill>
        <p:spPr>
          <a:xfrm>
            <a:off x="4195968" y="1042952"/>
            <a:ext cx="4858037" cy="2919729"/>
          </a:xfrm>
          <a:prstGeom prst="rect">
            <a:avLst/>
          </a:prstGeom>
        </p:spPr>
      </p:pic>
    </p:spTree>
    <p:extLst>
      <p:ext uri="{BB962C8B-B14F-4D97-AF65-F5344CB8AC3E}">
        <p14:creationId xmlns:p14="http://schemas.microsoft.com/office/powerpoint/2010/main" val="91890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Willingness to Sell</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086009" y="551410"/>
            <a:ext cx="4850497" cy="3690023"/>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The supply curve shows all the points at which Bob is willing and able to sell burgers. </a:t>
            </a:r>
          </a:p>
          <a:p>
            <a:pPr>
              <a:buClr>
                <a:srgbClr val="690304"/>
              </a:buClr>
              <a:buFont typeface="Arial" panose="020B0604020202020204" pitchFamily="34" charset="0"/>
              <a:buChar char="•"/>
            </a:pPr>
            <a:r>
              <a:rPr lang="en-US" sz="1600" dirty="0">
                <a:latin typeface="+mn-lt"/>
                <a:cs typeface="Times New Roman" panose="02020603050405020304" pitchFamily="18" charset="0"/>
              </a:rPr>
              <a:t>The price at which he sells an additional burger, however, might be different from his willingness to sell such additional burger. </a:t>
            </a:r>
            <a:r>
              <a:rPr lang="en-US" sz="1600" b="1" dirty="0">
                <a:solidFill>
                  <a:srgbClr val="002060"/>
                </a:solidFill>
                <a:latin typeface="+mn-lt"/>
                <a:cs typeface="Times New Roman" panose="02020603050405020304" pitchFamily="18" charset="0"/>
              </a:rPr>
              <a:t>Suppose Bob sells his burgers at $12 in the menu. </a:t>
            </a:r>
          </a:p>
          <a:p>
            <a:pPr>
              <a:buClr>
                <a:srgbClr val="690304"/>
              </a:buClr>
              <a:buFont typeface="Arial" panose="020B0604020202020204" pitchFamily="34" charset="0"/>
              <a:buChar char="•"/>
            </a:pPr>
            <a:r>
              <a:rPr lang="en-US" sz="1600" dirty="0">
                <a:latin typeface="+mn-lt"/>
                <a:cs typeface="Times New Roman" panose="02020603050405020304" pitchFamily="18" charset="0"/>
              </a:rPr>
              <a:t>He is willing to sell the first unit for $6. He has a </a:t>
            </a:r>
            <a:r>
              <a:rPr lang="en-US" sz="1600" b="1" dirty="0">
                <a:latin typeface="+mn-lt"/>
                <a:cs typeface="Times New Roman" panose="02020603050405020304" pitchFamily="18" charset="0"/>
              </a:rPr>
              <a:t>marginal revenue </a:t>
            </a:r>
            <a:r>
              <a:rPr lang="en-US" sz="1600" dirty="0">
                <a:latin typeface="+mn-lt"/>
                <a:cs typeface="Times New Roman" panose="02020603050405020304" pitchFamily="18" charset="0"/>
              </a:rPr>
              <a:t>of $6 dollars for the first burger.</a:t>
            </a:r>
          </a:p>
          <a:p>
            <a:pPr>
              <a:buClr>
                <a:srgbClr val="690304"/>
              </a:buClr>
              <a:buFont typeface="Arial" panose="020B0604020202020204" pitchFamily="34" charset="0"/>
              <a:buChar char="•"/>
            </a:pPr>
            <a:r>
              <a:rPr lang="en-US" sz="1600" dirty="0">
                <a:latin typeface="+mn-lt"/>
                <a:cs typeface="Times New Roman" panose="02020603050405020304" pitchFamily="18" charset="0"/>
              </a:rPr>
              <a:t>He is willing to sell the second burger for $8. He has a </a:t>
            </a:r>
            <a:r>
              <a:rPr lang="en-US" sz="1600" b="1" dirty="0">
                <a:latin typeface="+mn-lt"/>
                <a:cs typeface="Times New Roman" panose="02020603050405020304" pitchFamily="18" charset="0"/>
              </a:rPr>
              <a:t>marginal revenue </a:t>
            </a:r>
            <a:r>
              <a:rPr lang="en-US" sz="1600" dirty="0">
                <a:latin typeface="+mn-lt"/>
                <a:cs typeface="Times New Roman" panose="02020603050405020304" pitchFamily="18" charset="0"/>
              </a:rPr>
              <a:t>of $4.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dirty="0">
                <a:latin typeface="+mn-lt"/>
                <a:cs typeface="Times New Roman" panose="02020603050405020304" pitchFamily="18" charset="0"/>
              </a:rPr>
              <a:t>For the 3</a:t>
            </a:r>
            <a:r>
              <a:rPr lang="en-US" sz="1600" baseline="30000" dirty="0">
                <a:latin typeface="+mn-lt"/>
                <a:cs typeface="Times New Roman" panose="02020603050405020304" pitchFamily="18" charset="0"/>
              </a:rPr>
              <a:t>rd</a:t>
            </a:r>
            <a:r>
              <a:rPr lang="en-US" sz="1600" dirty="0">
                <a:latin typeface="+mn-lt"/>
                <a:cs typeface="Times New Roman" panose="02020603050405020304" pitchFamily="18" charset="0"/>
              </a:rPr>
              <a:t>  burger, he is willing to sell that unit for  $10, so he gets a </a:t>
            </a:r>
            <a:r>
              <a:rPr lang="en-US" sz="1600" b="1" dirty="0">
                <a:latin typeface="+mn-lt"/>
                <a:cs typeface="Times New Roman" panose="02020603050405020304" pitchFamily="18" charset="0"/>
              </a:rPr>
              <a:t>marginal benefit </a:t>
            </a:r>
            <a:r>
              <a:rPr lang="en-US" sz="1600" dirty="0">
                <a:latin typeface="+mn-lt"/>
                <a:cs typeface="Times New Roman" panose="02020603050405020304" pitchFamily="18" charset="0"/>
              </a:rPr>
              <a:t>of $2 for that third unit. </a:t>
            </a:r>
          </a:p>
        </p:txBody>
      </p:sp>
      <p:sp>
        <p:nvSpPr>
          <p:cNvPr id="16" name="Rectangle 15">
            <a:extLst>
              <a:ext uri="{FF2B5EF4-FFF2-40B4-BE49-F238E27FC236}">
                <a16:creationId xmlns:a16="http://schemas.microsoft.com/office/drawing/2014/main" id="{717F1086-CEFF-99DE-51AA-4F6730CDD617}"/>
              </a:ext>
            </a:extLst>
          </p:cNvPr>
          <p:cNvSpPr/>
          <p:nvPr/>
        </p:nvSpPr>
        <p:spPr>
          <a:xfrm>
            <a:off x="544383" y="1935698"/>
            <a:ext cx="527162" cy="1254885"/>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58383FB-C5C7-8E60-8577-F5A3DEB5049B}"/>
              </a:ext>
            </a:extLst>
          </p:cNvPr>
          <p:cNvSpPr/>
          <p:nvPr/>
        </p:nvSpPr>
        <p:spPr>
          <a:xfrm>
            <a:off x="1105351" y="1988399"/>
            <a:ext cx="498179" cy="745101"/>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3" name="Ink 42">
                <a:extLst>
                  <a:ext uri="{FF2B5EF4-FFF2-40B4-BE49-F238E27FC236}">
                    <a16:creationId xmlns:a16="http://schemas.microsoft.com/office/drawing/2014/main" id="{7EEA0F38-2166-8EB4-3844-874FA165237F}"/>
                  </a:ext>
                </a:extLst>
              </p14:cNvPr>
              <p14:cNvContentPartPr/>
              <p14:nvPr/>
            </p14:nvContentPartPr>
            <p14:xfrm>
              <a:off x="2461301" y="2514194"/>
              <a:ext cx="402" cy="402"/>
            </p14:xfrm>
          </p:contentPart>
        </mc:Choice>
        <mc:Fallback xmlns="">
          <p:pic>
            <p:nvPicPr>
              <p:cNvPr id="43" name="Ink 42">
                <a:extLst>
                  <a:ext uri="{FF2B5EF4-FFF2-40B4-BE49-F238E27FC236}">
                    <a16:creationId xmlns:a16="http://schemas.microsoft.com/office/drawing/2014/main" id="{7EEA0F38-2166-8EB4-3844-874FA165237F}"/>
                  </a:ext>
                </a:extLst>
              </p:cNvPr>
              <p:cNvPicPr/>
              <p:nvPr/>
            </p:nvPicPr>
            <p:blipFill>
              <a:blip r:embed="rId3"/>
              <a:stretch>
                <a:fillRect/>
              </a:stretch>
            </p:blipFill>
            <p:spPr>
              <a:xfrm>
                <a:off x="2441201" y="2393594"/>
                <a:ext cx="40200" cy="241200"/>
              </a:xfrm>
              <a:prstGeom prst="rect">
                <a:avLst/>
              </a:prstGeom>
            </p:spPr>
          </p:pic>
        </mc:Fallback>
      </mc:AlternateContent>
      <p:grpSp>
        <p:nvGrpSpPr>
          <p:cNvPr id="45" name="Group 44">
            <a:extLst>
              <a:ext uri="{FF2B5EF4-FFF2-40B4-BE49-F238E27FC236}">
                <a16:creationId xmlns:a16="http://schemas.microsoft.com/office/drawing/2014/main" id="{E9074F60-0D22-C4D4-47BC-8BE0E280F3B1}"/>
              </a:ext>
            </a:extLst>
          </p:cNvPr>
          <p:cNvGrpSpPr/>
          <p:nvPr/>
        </p:nvGrpSpPr>
        <p:grpSpPr>
          <a:xfrm>
            <a:off x="-119372" y="749801"/>
            <a:ext cx="6219335" cy="3867913"/>
            <a:chOff x="207494" y="622906"/>
            <a:chExt cx="6219335" cy="386791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268CF00-47DF-10E1-5234-79A593C618D7}"/>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=4+2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2" name="TextBox 21">
                  <a:extLst>
                    <a:ext uri="{FF2B5EF4-FFF2-40B4-BE49-F238E27FC236}">
                      <a16:creationId xmlns:a16="http://schemas.microsoft.com/office/drawing/2014/main" id="{3268CF00-47DF-10E1-5234-79A593C618D7}"/>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4"/>
                  <a:stretch>
                    <a:fillRect b="-11475"/>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CD67797C-71EF-0AE4-FEB6-BED4FC59AD8B}"/>
                </a:ext>
              </a:extLst>
            </p:cNvPr>
            <p:cNvGrpSpPr/>
            <p:nvPr/>
          </p:nvGrpSpPr>
          <p:grpSpPr>
            <a:xfrm>
              <a:off x="207494" y="622906"/>
              <a:ext cx="6219335" cy="3867913"/>
              <a:chOff x="207494" y="622906"/>
              <a:chExt cx="6219335" cy="3867913"/>
            </a:xfrm>
          </p:grpSpPr>
          <p:cxnSp>
            <p:nvCxnSpPr>
              <p:cNvPr id="40" name="Straight Arrow Connector 39">
                <a:extLst>
                  <a:ext uri="{FF2B5EF4-FFF2-40B4-BE49-F238E27FC236}">
                    <a16:creationId xmlns:a16="http://schemas.microsoft.com/office/drawing/2014/main" id="{25ABFB69-BAEF-8F63-8107-1D8B9E845E02}"/>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6CE6E52-C456-2C16-7A3C-9F9846087479}"/>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00A3732-4BE7-545D-51F1-A06D2B10A533}"/>
                  </a:ext>
                </a:extLst>
              </p:cNvPr>
              <p:cNvCxnSpPr>
                <a:cxnSpLocks/>
              </p:cNvCxnSpPr>
              <p:nvPr/>
            </p:nvCxnSpPr>
            <p:spPr>
              <a:xfrm flipV="1">
                <a:off x="865063" y="1282814"/>
                <a:ext cx="2796229" cy="223232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9BA6592-6688-3188-BCED-68CCE05D6BB4}"/>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38" name="TextBox 37">
                    <a:extLst>
                      <a:ext uri="{FF2B5EF4-FFF2-40B4-BE49-F238E27FC236}">
                        <a16:creationId xmlns:a16="http://schemas.microsoft.com/office/drawing/2014/main" id="{99BA6592-6688-3188-BCED-68CCE05D6BB4}"/>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0DA53E6-89FD-A4CB-BD58-D619EB39A143}"/>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39" name="TextBox 38">
                    <a:extLst>
                      <a:ext uri="{FF2B5EF4-FFF2-40B4-BE49-F238E27FC236}">
                        <a16:creationId xmlns:a16="http://schemas.microsoft.com/office/drawing/2014/main" id="{F0DA53E6-89FD-A4CB-BD58-D619EB39A143}"/>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475"/>
                    </a:stretch>
                  </a:blipFill>
                </p:spPr>
                <p:txBody>
                  <a:bodyPr/>
                  <a:lstStyle/>
                  <a:p>
                    <a:r>
                      <a:rPr lang="en-US">
                        <a:noFill/>
                      </a:rPr>
                      <a:t> </a:t>
                    </a:r>
                  </a:p>
                </p:txBody>
              </p:sp>
            </mc:Fallback>
          </mc:AlternateContent>
        </p:grpSp>
      </p:grpSp>
      <p:sp>
        <p:nvSpPr>
          <p:cNvPr id="31" name="Rectangle 30">
            <a:extLst>
              <a:ext uri="{FF2B5EF4-FFF2-40B4-BE49-F238E27FC236}">
                <a16:creationId xmlns:a16="http://schemas.microsoft.com/office/drawing/2014/main" id="{8BDBC232-EC73-4691-A7B5-5E15339C2385}"/>
              </a:ext>
            </a:extLst>
          </p:cNvPr>
          <p:cNvSpPr/>
          <p:nvPr/>
        </p:nvSpPr>
        <p:spPr>
          <a:xfrm>
            <a:off x="1643525" y="1981528"/>
            <a:ext cx="533426" cy="360112"/>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AF08B8AA-F693-242B-B624-8628A57BC3B1}"/>
              </a:ext>
            </a:extLst>
          </p:cNvPr>
          <p:cNvGrpSpPr/>
          <p:nvPr/>
        </p:nvGrpSpPr>
        <p:grpSpPr>
          <a:xfrm>
            <a:off x="95854" y="1954868"/>
            <a:ext cx="1767238" cy="2778446"/>
            <a:chOff x="346168" y="1884971"/>
            <a:chExt cx="1767238" cy="2778446"/>
          </a:xfrm>
        </p:grpSpPr>
        <p:cxnSp>
          <p:nvCxnSpPr>
            <p:cNvPr id="28" name="Straight Connector 27">
              <a:extLst>
                <a:ext uri="{FF2B5EF4-FFF2-40B4-BE49-F238E27FC236}">
                  <a16:creationId xmlns:a16="http://schemas.microsoft.com/office/drawing/2014/main" id="{EBC9AC0A-A661-1F32-8659-B2275FF28D25}"/>
                </a:ext>
              </a:extLst>
            </p:cNvPr>
            <p:cNvCxnSpPr>
              <a:cxnSpLocks/>
            </p:cNvCxnSpPr>
            <p:nvPr/>
          </p:nvCxnSpPr>
          <p:spPr>
            <a:xfrm flipH="1">
              <a:off x="806262" y="3149833"/>
              <a:ext cx="52026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CA83F2EC-9078-4182-2BE3-9BBD44DF9C2F}"/>
                </a:ext>
              </a:extLst>
            </p:cNvPr>
            <p:cNvGrpSpPr/>
            <p:nvPr/>
          </p:nvGrpSpPr>
          <p:grpSpPr>
            <a:xfrm>
              <a:off x="346168" y="1884971"/>
              <a:ext cx="1767238" cy="2778446"/>
              <a:chOff x="346168" y="1884971"/>
              <a:chExt cx="1767238" cy="2778446"/>
            </a:xfrm>
          </p:grpSpPr>
          <p:cxnSp>
            <p:nvCxnSpPr>
              <p:cNvPr id="27" name="Straight Connector 26">
                <a:extLst>
                  <a:ext uri="{FF2B5EF4-FFF2-40B4-BE49-F238E27FC236}">
                    <a16:creationId xmlns:a16="http://schemas.microsoft.com/office/drawing/2014/main" id="{8A13A47D-7623-09A8-D67B-BEC0D173C117}"/>
                  </a:ext>
                </a:extLst>
              </p:cNvPr>
              <p:cNvCxnSpPr>
                <a:cxnSpLocks/>
                <a:stCxn id="30" idx="4"/>
              </p:cNvCxnSpPr>
              <p:nvPr/>
            </p:nvCxnSpPr>
            <p:spPr>
              <a:xfrm flipV="1">
                <a:off x="1341855" y="1884971"/>
                <a:ext cx="0" cy="131559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9785530-BF60-10D6-00F3-E692E86BD5C0}"/>
                      </a:ext>
                    </a:extLst>
                  </p:cNvPr>
                  <p:cNvSpPr txBox="1"/>
                  <p:nvPr/>
                </p:nvSpPr>
                <p:spPr>
                  <a:xfrm>
                    <a:off x="1117250" y="3066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(1,6)</m:t>
                          </m:r>
                        </m:oMath>
                      </m:oMathPara>
                    </a14:m>
                    <a:endParaRPr lang="en-US" dirty="0"/>
                  </a:p>
                </p:txBody>
              </p:sp>
            </mc:Choice>
            <mc:Fallback xmlns="">
              <p:sp>
                <p:nvSpPr>
                  <p:cNvPr id="29" name="TextBox 28">
                    <a:extLst>
                      <a:ext uri="{FF2B5EF4-FFF2-40B4-BE49-F238E27FC236}">
                        <a16:creationId xmlns:a16="http://schemas.microsoft.com/office/drawing/2014/main" id="{C9785530-BF60-10D6-00F3-E692E86BD5C0}"/>
                      </a:ext>
                    </a:extLst>
                  </p:cNvPr>
                  <p:cNvSpPr txBox="1">
                    <a:spLocks noRot="1" noChangeAspect="1" noMove="1" noResize="1" noEditPoints="1" noAdjustHandles="1" noChangeArrowheads="1" noChangeShapeType="1" noTextEdit="1"/>
                  </p:cNvSpPr>
                  <p:nvPr/>
                </p:nvSpPr>
                <p:spPr>
                  <a:xfrm>
                    <a:off x="1117250" y="3066906"/>
                    <a:ext cx="996156" cy="369332"/>
                  </a:xfrm>
                  <a:prstGeom prst="rect">
                    <a:avLst/>
                  </a:prstGeom>
                  <a:blipFill>
                    <a:blip r:embed="rId7"/>
                    <a:stretch>
                      <a:fillRect b="-15000"/>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D41DD181-4D7E-5EF4-1323-0301B207DF7F}"/>
                  </a:ext>
                </a:extLst>
              </p:cNvPr>
              <p:cNvSpPr/>
              <p:nvPr/>
            </p:nvSpPr>
            <p:spPr>
              <a:xfrm>
                <a:off x="1291118" y="309909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F0BE95-C18F-F3D8-C078-48E3BC6E7826}"/>
                      </a:ext>
                    </a:extLst>
                  </p:cNvPr>
                  <p:cNvSpPr txBox="1"/>
                  <p:nvPr/>
                </p:nvSpPr>
                <p:spPr>
                  <a:xfrm>
                    <a:off x="346168" y="2941404"/>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6</m:t>
                          </m:r>
                        </m:oMath>
                      </m:oMathPara>
                    </a14:m>
                    <a:endParaRPr lang="en-US" sz="1400" dirty="0"/>
                  </a:p>
                </p:txBody>
              </p:sp>
            </mc:Choice>
            <mc:Fallback xmlns="">
              <p:sp>
                <p:nvSpPr>
                  <p:cNvPr id="7" name="TextBox 6">
                    <a:extLst>
                      <a:ext uri="{FF2B5EF4-FFF2-40B4-BE49-F238E27FC236}">
                        <a16:creationId xmlns:a16="http://schemas.microsoft.com/office/drawing/2014/main" id="{94F0BE95-C18F-F3D8-C078-48E3BC6E7826}"/>
                      </a:ext>
                    </a:extLst>
                  </p:cNvPr>
                  <p:cNvSpPr txBox="1">
                    <a:spLocks noRot="1" noChangeAspect="1" noMove="1" noResize="1" noEditPoints="1" noAdjustHandles="1" noChangeArrowheads="1" noChangeShapeType="1" noTextEdit="1"/>
                  </p:cNvSpPr>
                  <p:nvPr/>
                </p:nvSpPr>
                <p:spPr>
                  <a:xfrm>
                    <a:off x="346168" y="2941404"/>
                    <a:ext cx="565704"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8707857-D553-60D9-2A24-3A84B71516AA}"/>
                      </a:ext>
                    </a:extLst>
                  </p:cNvPr>
                  <p:cNvSpPr txBox="1"/>
                  <p:nvPr/>
                </p:nvSpPr>
                <p:spPr>
                  <a:xfrm>
                    <a:off x="1072813" y="4355640"/>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1</m:t>
                          </m:r>
                        </m:oMath>
                      </m:oMathPara>
                    </a14:m>
                    <a:endParaRPr lang="en-US" sz="1400" dirty="0"/>
                  </a:p>
                </p:txBody>
              </p:sp>
            </mc:Choice>
            <mc:Fallback xmlns="">
              <p:sp>
                <p:nvSpPr>
                  <p:cNvPr id="11" name="TextBox 10">
                    <a:extLst>
                      <a:ext uri="{FF2B5EF4-FFF2-40B4-BE49-F238E27FC236}">
                        <a16:creationId xmlns:a16="http://schemas.microsoft.com/office/drawing/2014/main" id="{38707857-D553-60D9-2A24-3A84B71516AA}"/>
                      </a:ext>
                    </a:extLst>
                  </p:cNvPr>
                  <p:cNvSpPr txBox="1">
                    <a:spLocks noRot="1" noChangeAspect="1" noMove="1" noResize="1" noEditPoints="1" noAdjustHandles="1" noChangeArrowheads="1" noChangeShapeType="1" noTextEdit="1"/>
                  </p:cNvSpPr>
                  <p:nvPr/>
                </p:nvSpPr>
                <p:spPr>
                  <a:xfrm>
                    <a:off x="1072813" y="4355640"/>
                    <a:ext cx="565704" cy="307777"/>
                  </a:xfrm>
                  <a:prstGeom prst="rect">
                    <a:avLst/>
                  </a:prstGeom>
                  <a:blipFill>
                    <a:blip r:embed="rId9"/>
                    <a:stretch>
                      <a:fillRect/>
                    </a:stretch>
                  </a:blipFill>
                </p:spPr>
                <p:txBody>
                  <a:bodyPr/>
                  <a:lstStyle/>
                  <a:p>
                    <a:r>
                      <a:rPr lang="en-US">
                        <a:noFill/>
                      </a:rPr>
                      <a:t> </a:t>
                    </a:r>
                  </a:p>
                </p:txBody>
              </p:sp>
            </mc:Fallback>
          </mc:AlternateContent>
        </p:grpSp>
      </p:grpSp>
      <p:grpSp>
        <p:nvGrpSpPr>
          <p:cNvPr id="47" name="Group 46">
            <a:extLst>
              <a:ext uri="{FF2B5EF4-FFF2-40B4-BE49-F238E27FC236}">
                <a16:creationId xmlns:a16="http://schemas.microsoft.com/office/drawing/2014/main" id="{1A6342B5-E527-2B03-F5A4-ED872252F446}"/>
              </a:ext>
            </a:extLst>
          </p:cNvPr>
          <p:cNvGrpSpPr/>
          <p:nvPr/>
        </p:nvGrpSpPr>
        <p:grpSpPr>
          <a:xfrm>
            <a:off x="125273" y="1903433"/>
            <a:ext cx="2407189" cy="2833638"/>
            <a:chOff x="275843" y="1814619"/>
            <a:chExt cx="2407189" cy="2833638"/>
          </a:xfrm>
        </p:grpSpPr>
        <p:cxnSp>
          <p:nvCxnSpPr>
            <p:cNvPr id="20" name="Straight Connector 19">
              <a:extLst>
                <a:ext uri="{FF2B5EF4-FFF2-40B4-BE49-F238E27FC236}">
                  <a16:creationId xmlns:a16="http://schemas.microsoft.com/office/drawing/2014/main" id="{7793800C-5506-9821-E890-DD1CDF62B668}"/>
                </a:ext>
              </a:extLst>
            </p:cNvPr>
            <p:cNvCxnSpPr>
              <a:cxnSpLocks/>
              <a:stCxn id="34" idx="0"/>
            </p:cNvCxnSpPr>
            <p:nvPr/>
          </p:nvCxnSpPr>
          <p:spPr>
            <a:xfrm flipH="1" flipV="1">
              <a:off x="1774098" y="1814619"/>
              <a:ext cx="11119" cy="81330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21D914F-1F2A-52C3-F6CB-E360DCFA4EA0}"/>
                </a:ext>
              </a:extLst>
            </p:cNvPr>
            <p:cNvCxnSpPr>
              <a:cxnSpLocks/>
            </p:cNvCxnSpPr>
            <p:nvPr/>
          </p:nvCxnSpPr>
          <p:spPr>
            <a:xfrm flipH="1">
              <a:off x="738410" y="2678657"/>
              <a:ext cx="100740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3B7153-FC68-ECD7-7D72-BCE4ACF91F70}"/>
                    </a:ext>
                  </a:extLst>
                </p:cNvPr>
                <p:cNvSpPr txBox="1"/>
                <p:nvPr/>
              </p:nvSpPr>
              <p:spPr>
                <a:xfrm>
                  <a:off x="1686876" y="249474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(2,8)</m:t>
                        </m:r>
                      </m:oMath>
                    </m:oMathPara>
                  </a14:m>
                  <a:endParaRPr lang="en-US" dirty="0"/>
                </a:p>
              </p:txBody>
            </p:sp>
          </mc:Choice>
          <mc:Fallback xmlns="">
            <p:sp>
              <p:nvSpPr>
                <p:cNvPr id="25" name="TextBox 24">
                  <a:extLst>
                    <a:ext uri="{FF2B5EF4-FFF2-40B4-BE49-F238E27FC236}">
                      <a16:creationId xmlns:a16="http://schemas.microsoft.com/office/drawing/2014/main" id="{B43B7153-FC68-ECD7-7D72-BCE4ACF91F70}"/>
                    </a:ext>
                  </a:extLst>
                </p:cNvPr>
                <p:cNvSpPr txBox="1">
                  <a:spLocks noRot="1" noChangeAspect="1" noMove="1" noResize="1" noEditPoints="1" noAdjustHandles="1" noChangeArrowheads="1" noChangeShapeType="1" noTextEdit="1"/>
                </p:cNvSpPr>
                <p:nvPr/>
              </p:nvSpPr>
              <p:spPr>
                <a:xfrm>
                  <a:off x="1686876" y="2494746"/>
                  <a:ext cx="996156" cy="369332"/>
                </a:xfrm>
                <a:prstGeom prst="rect">
                  <a:avLst/>
                </a:prstGeom>
                <a:blipFill>
                  <a:blip r:embed="rId10"/>
                  <a:stretch>
                    <a:fillRect b="-15000"/>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4B078956-B349-3D86-727A-AA690E348F05}"/>
                </a:ext>
              </a:extLst>
            </p:cNvPr>
            <p:cNvSpPr/>
            <p:nvPr/>
          </p:nvSpPr>
          <p:spPr>
            <a:xfrm>
              <a:off x="1734480" y="262792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100DB5-158C-2E72-7C9A-614450561E23}"/>
                    </a:ext>
                  </a:extLst>
                </p:cNvPr>
                <p:cNvSpPr txBox="1"/>
                <p:nvPr/>
              </p:nvSpPr>
              <p:spPr>
                <a:xfrm>
                  <a:off x="275843" y="2526868"/>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8</m:t>
                        </m:r>
                      </m:oMath>
                    </m:oMathPara>
                  </a14:m>
                  <a:endParaRPr lang="en-US" sz="1400" dirty="0"/>
                </a:p>
              </p:txBody>
            </p:sp>
          </mc:Choice>
          <mc:Fallback xmlns="">
            <p:sp>
              <p:nvSpPr>
                <p:cNvPr id="8" name="TextBox 7">
                  <a:extLst>
                    <a:ext uri="{FF2B5EF4-FFF2-40B4-BE49-F238E27FC236}">
                      <a16:creationId xmlns:a16="http://schemas.microsoft.com/office/drawing/2014/main" id="{A3100DB5-158C-2E72-7C9A-614450561E23}"/>
                    </a:ext>
                  </a:extLst>
                </p:cNvPr>
                <p:cNvSpPr txBox="1">
                  <a:spLocks noRot="1" noChangeAspect="1" noMove="1" noResize="1" noEditPoints="1" noAdjustHandles="1" noChangeArrowheads="1" noChangeShapeType="1" noTextEdit="1"/>
                </p:cNvSpPr>
                <p:nvPr/>
              </p:nvSpPr>
              <p:spPr>
                <a:xfrm>
                  <a:off x="275843" y="2526868"/>
                  <a:ext cx="565704"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56F56B-452C-EBB7-EEF7-607A073D90F8}"/>
                    </a:ext>
                  </a:extLst>
                </p:cNvPr>
                <p:cNvSpPr txBox="1"/>
                <p:nvPr/>
              </p:nvSpPr>
              <p:spPr>
                <a:xfrm>
                  <a:off x="1447958" y="4340480"/>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oMath>
                    </m:oMathPara>
                  </a14:m>
                  <a:endParaRPr lang="en-US" sz="1400" dirty="0"/>
                </a:p>
              </p:txBody>
            </p:sp>
          </mc:Choice>
          <mc:Fallback xmlns="">
            <p:sp>
              <p:nvSpPr>
                <p:cNvPr id="13" name="TextBox 12">
                  <a:extLst>
                    <a:ext uri="{FF2B5EF4-FFF2-40B4-BE49-F238E27FC236}">
                      <a16:creationId xmlns:a16="http://schemas.microsoft.com/office/drawing/2014/main" id="{8556F56B-452C-EBB7-EEF7-607A073D90F8}"/>
                    </a:ext>
                  </a:extLst>
                </p:cNvPr>
                <p:cNvSpPr txBox="1">
                  <a:spLocks noRot="1" noChangeAspect="1" noMove="1" noResize="1" noEditPoints="1" noAdjustHandles="1" noChangeArrowheads="1" noChangeShapeType="1" noTextEdit="1"/>
                </p:cNvSpPr>
                <p:nvPr/>
              </p:nvSpPr>
              <p:spPr>
                <a:xfrm>
                  <a:off x="1447958" y="4340480"/>
                  <a:ext cx="565704" cy="307777"/>
                </a:xfrm>
                <a:prstGeom prst="rect">
                  <a:avLst/>
                </a:prstGeom>
                <a:blipFill>
                  <a:blip r:embed="rId12"/>
                  <a:stretch>
                    <a:fillRect/>
                  </a:stretch>
                </a:blipFill>
              </p:spPr>
              <p:txBody>
                <a:bodyPr/>
                <a:lstStyle/>
                <a:p>
                  <a:r>
                    <a:rPr lang="en-US">
                      <a:noFill/>
                    </a:rPr>
                    <a:t> </a:t>
                  </a:r>
                </a:p>
              </p:txBody>
            </p:sp>
          </mc:Fallback>
        </mc:AlternateContent>
      </p:grpSp>
      <p:grpSp>
        <p:nvGrpSpPr>
          <p:cNvPr id="79" name="Group 78">
            <a:extLst>
              <a:ext uri="{FF2B5EF4-FFF2-40B4-BE49-F238E27FC236}">
                <a16:creationId xmlns:a16="http://schemas.microsoft.com/office/drawing/2014/main" id="{9E1358B3-B0D1-6F63-23B7-C8DB4BFAB2CB}"/>
              </a:ext>
            </a:extLst>
          </p:cNvPr>
          <p:cNvGrpSpPr/>
          <p:nvPr/>
        </p:nvGrpSpPr>
        <p:grpSpPr>
          <a:xfrm>
            <a:off x="62653" y="1813390"/>
            <a:ext cx="3566905" cy="2903774"/>
            <a:chOff x="2664740" y="1642781"/>
            <a:chExt cx="3566905" cy="2903774"/>
          </a:xfrm>
        </p:grpSpPr>
        <p:grpSp>
          <p:nvGrpSpPr>
            <p:cNvPr id="48" name="Group 47">
              <a:extLst>
                <a:ext uri="{FF2B5EF4-FFF2-40B4-BE49-F238E27FC236}">
                  <a16:creationId xmlns:a16="http://schemas.microsoft.com/office/drawing/2014/main" id="{04ABE345-B1A3-2FC4-8E18-B91DF9AA7373}"/>
                </a:ext>
              </a:extLst>
            </p:cNvPr>
            <p:cNvGrpSpPr/>
            <p:nvPr/>
          </p:nvGrpSpPr>
          <p:grpSpPr>
            <a:xfrm>
              <a:off x="2664740" y="1642781"/>
              <a:ext cx="3566905" cy="2903774"/>
              <a:chOff x="2664740" y="1642781"/>
              <a:chExt cx="3566905" cy="2903774"/>
            </a:xfrm>
          </p:grpSpPr>
          <p:sp>
            <p:nvSpPr>
              <p:cNvPr id="35" name="Oval 34">
                <a:extLst>
                  <a:ext uri="{FF2B5EF4-FFF2-40B4-BE49-F238E27FC236}">
                    <a16:creationId xmlns:a16="http://schemas.microsoft.com/office/drawing/2014/main" id="{332AB854-EFDB-A0AB-9FD0-414AAEEDD367}"/>
                  </a:ext>
                </a:extLst>
              </p:cNvPr>
              <p:cNvSpPr/>
              <p:nvPr/>
            </p:nvSpPr>
            <p:spPr>
              <a:xfrm>
                <a:off x="5207435" y="1746738"/>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B0CFD80-7F91-7B3C-CD55-5787E223A1EB}"/>
                      </a:ext>
                    </a:extLst>
                  </p:cNvPr>
                  <p:cNvSpPr txBox="1"/>
                  <p:nvPr/>
                </p:nvSpPr>
                <p:spPr>
                  <a:xfrm>
                    <a:off x="5235489" y="164278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(4,12)</m:t>
                          </m:r>
                        </m:oMath>
                      </m:oMathPara>
                    </a14:m>
                    <a:endParaRPr lang="en-US" dirty="0"/>
                  </a:p>
                </p:txBody>
              </p:sp>
            </mc:Choice>
            <mc:Fallback xmlns="">
              <p:sp>
                <p:nvSpPr>
                  <p:cNvPr id="36" name="TextBox 35">
                    <a:extLst>
                      <a:ext uri="{FF2B5EF4-FFF2-40B4-BE49-F238E27FC236}">
                        <a16:creationId xmlns:a16="http://schemas.microsoft.com/office/drawing/2014/main" id="{2B0CFD80-7F91-7B3C-CD55-5787E223A1EB}"/>
                      </a:ext>
                    </a:extLst>
                  </p:cNvPr>
                  <p:cNvSpPr txBox="1">
                    <a:spLocks noRot="1" noChangeAspect="1" noMove="1" noResize="1" noEditPoints="1" noAdjustHandles="1" noChangeArrowheads="1" noChangeShapeType="1" noTextEdit="1"/>
                  </p:cNvSpPr>
                  <p:nvPr/>
                </p:nvSpPr>
                <p:spPr>
                  <a:xfrm>
                    <a:off x="5235489" y="1642781"/>
                    <a:ext cx="996156" cy="369332"/>
                  </a:xfrm>
                  <a:prstGeom prst="rect">
                    <a:avLst/>
                  </a:prstGeom>
                  <a:blipFill>
                    <a:blip r:embed="rId1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E8EE39-6728-547F-ABAF-8E0945918FF5}"/>
                      </a:ext>
                    </a:extLst>
                  </p:cNvPr>
                  <p:cNvSpPr txBox="1"/>
                  <p:nvPr/>
                </p:nvSpPr>
                <p:spPr>
                  <a:xfrm>
                    <a:off x="2664740" y="1993521"/>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10</m:t>
                          </m:r>
                        </m:oMath>
                      </m:oMathPara>
                    </a14:m>
                    <a:endParaRPr lang="en-US" sz="1400" dirty="0"/>
                  </a:p>
                </p:txBody>
              </p:sp>
            </mc:Choice>
            <mc:Fallback xmlns="">
              <p:sp>
                <p:nvSpPr>
                  <p:cNvPr id="9" name="TextBox 8">
                    <a:extLst>
                      <a:ext uri="{FF2B5EF4-FFF2-40B4-BE49-F238E27FC236}">
                        <a16:creationId xmlns:a16="http://schemas.microsoft.com/office/drawing/2014/main" id="{29E8EE39-6728-547F-ABAF-8E0945918FF5}"/>
                      </a:ext>
                    </a:extLst>
                  </p:cNvPr>
                  <p:cNvSpPr txBox="1">
                    <a:spLocks noRot="1" noChangeAspect="1" noMove="1" noResize="1" noEditPoints="1" noAdjustHandles="1" noChangeArrowheads="1" noChangeShapeType="1" noTextEdit="1"/>
                  </p:cNvSpPr>
                  <p:nvPr/>
                </p:nvSpPr>
                <p:spPr>
                  <a:xfrm>
                    <a:off x="2664740" y="1993521"/>
                    <a:ext cx="565704"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1FD85FA-7E63-5C4F-F5A9-2E88F383F16C}"/>
                      </a:ext>
                    </a:extLst>
                  </p:cNvPr>
                  <p:cNvSpPr txBox="1"/>
                  <p:nvPr/>
                </p:nvSpPr>
                <p:spPr>
                  <a:xfrm>
                    <a:off x="4995901" y="4238778"/>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m:t>
                          </m:r>
                        </m:oMath>
                      </m:oMathPara>
                    </a14:m>
                    <a:endParaRPr lang="en-US" sz="1400" dirty="0"/>
                  </a:p>
                </p:txBody>
              </p:sp>
            </mc:Choice>
            <mc:Fallback xmlns="">
              <p:sp>
                <p:nvSpPr>
                  <p:cNvPr id="14" name="TextBox 13">
                    <a:extLst>
                      <a:ext uri="{FF2B5EF4-FFF2-40B4-BE49-F238E27FC236}">
                        <a16:creationId xmlns:a16="http://schemas.microsoft.com/office/drawing/2014/main" id="{91FD85FA-7E63-5C4F-F5A9-2E88F383F16C}"/>
                      </a:ext>
                    </a:extLst>
                  </p:cNvPr>
                  <p:cNvSpPr txBox="1">
                    <a:spLocks noRot="1" noChangeAspect="1" noMove="1" noResize="1" noEditPoints="1" noAdjustHandles="1" noChangeArrowheads="1" noChangeShapeType="1" noTextEdit="1"/>
                  </p:cNvSpPr>
                  <p:nvPr/>
                </p:nvSpPr>
                <p:spPr>
                  <a:xfrm>
                    <a:off x="4995901" y="4238778"/>
                    <a:ext cx="565704" cy="307777"/>
                  </a:xfrm>
                  <a:prstGeom prst="rect">
                    <a:avLst/>
                  </a:prstGeom>
                  <a:blipFill>
                    <a:blip r:embed="rId15"/>
                    <a:stretch>
                      <a:fillRect/>
                    </a:stretch>
                  </a:blipFill>
                </p:spPr>
                <p:txBody>
                  <a:bodyPr/>
                  <a:lstStyle/>
                  <a:p>
                    <a:r>
                      <a:rPr lang="en-US">
                        <a:noFill/>
                      </a:rPr>
                      <a:t> </a:t>
                    </a:r>
                  </a:p>
                </p:txBody>
              </p:sp>
            </mc:Fallback>
          </mc:AlternateContent>
        </p:grpSp>
        <p:grpSp>
          <p:nvGrpSpPr>
            <p:cNvPr id="64" name="Group 63">
              <a:extLst>
                <a:ext uri="{FF2B5EF4-FFF2-40B4-BE49-F238E27FC236}">
                  <a16:creationId xmlns:a16="http://schemas.microsoft.com/office/drawing/2014/main" id="{9F8AED7F-084A-6E83-A104-DBD5230F65AD}"/>
                </a:ext>
              </a:extLst>
            </p:cNvPr>
            <p:cNvGrpSpPr/>
            <p:nvPr/>
          </p:nvGrpSpPr>
          <p:grpSpPr>
            <a:xfrm>
              <a:off x="3158035" y="1771871"/>
              <a:ext cx="2458083" cy="2774683"/>
              <a:chOff x="3158035" y="1771871"/>
              <a:chExt cx="2458083" cy="2774683"/>
            </a:xfrm>
          </p:grpSpPr>
          <p:cxnSp>
            <p:nvCxnSpPr>
              <p:cNvPr id="24" name="Straight Connector 23">
                <a:extLst>
                  <a:ext uri="{FF2B5EF4-FFF2-40B4-BE49-F238E27FC236}">
                    <a16:creationId xmlns:a16="http://schemas.microsoft.com/office/drawing/2014/main" id="{E21FF7E3-6D6A-987D-1F34-D8152EB6B74F}"/>
                  </a:ext>
                </a:extLst>
              </p:cNvPr>
              <p:cNvCxnSpPr>
                <a:cxnSpLocks/>
              </p:cNvCxnSpPr>
              <p:nvPr/>
            </p:nvCxnSpPr>
            <p:spPr>
              <a:xfrm>
                <a:off x="4782775" y="1771871"/>
                <a:ext cx="0" cy="39164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57B6755-C5EE-15C4-57D2-484783E98DE8}"/>
                      </a:ext>
                    </a:extLst>
                  </p:cNvPr>
                  <p:cNvSpPr txBox="1"/>
                  <p:nvPr/>
                </p:nvSpPr>
                <p:spPr>
                  <a:xfrm>
                    <a:off x="4619962" y="2120199"/>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(3,10)</m:t>
                          </m:r>
                        </m:oMath>
                      </m:oMathPara>
                    </a14:m>
                    <a:endParaRPr lang="en-US" dirty="0"/>
                  </a:p>
                </p:txBody>
              </p:sp>
            </mc:Choice>
            <mc:Fallback xmlns="">
              <p:sp>
                <p:nvSpPr>
                  <p:cNvPr id="26" name="TextBox 25">
                    <a:extLst>
                      <a:ext uri="{FF2B5EF4-FFF2-40B4-BE49-F238E27FC236}">
                        <a16:creationId xmlns:a16="http://schemas.microsoft.com/office/drawing/2014/main" id="{557B6755-C5EE-15C4-57D2-484783E98DE8}"/>
                      </a:ext>
                    </a:extLst>
                  </p:cNvPr>
                  <p:cNvSpPr txBox="1">
                    <a:spLocks noRot="1" noChangeAspect="1" noMove="1" noResize="1" noEditPoints="1" noAdjustHandles="1" noChangeArrowheads="1" noChangeShapeType="1" noTextEdit="1"/>
                  </p:cNvSpPr>
                  <p:nvPr/>
                </p:nvSpPr>
                <p:spPr>
                  <a:xfrm>
                    <a:off x="4619962" y="2120199"/>
                    <a:ext cx="996156" cy="369332"/>
                  </a:xfrm>
                  <a:prstGeom prst="rect">
                    <a:avLst/>
                  </a:prstGeom>
                  <a:blipFill>
                    <a:blip r:embed="rId16"/>
                    <a:stretch>
                      <a:fillRect b="-1500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F6DFDDA5-D420-83BA-0365-6ECD73C391BE}"/>
                  </a:ext>
                </a:extLst>
              </p:cNvPr>
              <p:cNvCxnSpPr>
                <a:cxnSpLocks/>
              </p:cNvCxnSpPr>
              <p:nvPr/>
            </p:nvCxnSpPr>
            <p:spPr>
              <a:xfrm flipH="1">
                <a:off x="3158035" y="2181759"/>
                <a:ext cx="162474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33" name="Oval 32">
                <a:extLst>
                  <a:ext uri="{FF2B5EF4-FFF2-40B4-BE49-F238E27FC236}">
                    <a16:creationId xmlns:a16="http://schemas.microsoft.com/office/drawing/2014/main" id="{0E2ABC44-4D4C-AC29-6064-53F9F0CF2F4C}"/>
                  </a:ext>
                </a:extLst>
              </p:cNvPr>
              <p:cNvSpPr/>
              <p:nvPr/>
            </p:nvSpPr>
            <p:spPr>
              <a:xfrm>
                <a:off x="4727137" y="213793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CFB1238-CEB3-2011-EF76-93F62A43C2AC}"/>
                      </a:ext>
                    </a:extLst>
                  </p:cNvPr>
                  <p:cNvSpPr txBox="1"/>
                  <p:nvPr/>
                </p:nvSpPr>
                <p:spPr>
                  <a:xfrm>
                    <a:off x="4416424" y="4238777"/>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dirty="0"/>
                  </a:p>
                </p:txBody>
              </p:sp>
            </mc:Choice>
            <mc:Fallback xmlns="">
              <p:sp>
                <p:nvSpPr>
                  <p:cNvPr id="15" name="TextBox 14">
                    <a:extLst>
                      <a:ext uri="{FF2B5EF4-FFF2-40B4-BE49-F238E27FC236}">
                        <a16:creationId xmlns:a16="http://schemas.microsoft.com/office/drawing/2014/main" id="{FCFB1238-CEB3-2011-EF76-93F62A43C2AC}"/>
                      </a:ext>
                    </a:extLst>
                  </p:cNvPr>
                  <p:cNvSpPr txBox="1">
                    <a:spLocks noRot="1" noChangeAspect="1" noMove="1" noResize="1" noEditPoints="1" noAdjustHandles="1" noChangeArrowheads="1" noChangeShapeType="1" noTextEdit="1"/>
                  </p:cNvSpPr>
                  <p:nvPr/>
                </p:nvSpPr>
                <p:spPr>
                  <a:xfrm>
                    <a:off x="4416424" y="4238777"/>
                    <a:ext cx="565704" cy="307777"/>
                  </a:xfrm>
                  <a:prstGeom prst="rect">
                    <a:avLst/>
                  </a:prstGeom>
                  <a:blipFill>
                    <a:blip r:embed="rId17"/>
                    <a:stretch>
                      <a:fillRect/>
                    </a:stretch>
                  </a:blipFill>
                </p:spPr>
                <p:txBody>
                  <a:bodyPr/>
                  <a:lstStyle/>
                  <a:p>
                    <a:r>
                      <a:rPr lang="en-US">
                        <a:noFill/>
                      </a:rPr>
                      <a:t> </a:t>
                    </a:r>
                  </a:p>
                </p:txBody>
              </p:sp>
            </mc:Fallback>
          </mc:AlternateContent>
        </p:grpSp>
      </p:grpSp>
      <p:grpSp>
        <p:nvGrpSpPr>
          <p:cNvPr id="65" name="Group 64">
            <a:extLst>
              <a:ext uri="{FF2B5EF4-FFF2-40B4-BE49-F238E27FC236}">
                <a16:creationId xmlns:a16="http://schemas.microsoft.com/office/drawing/2014/main" id="{F46E0B84-0512-C733-7C56-D01EB0BD4ABA}"/>
              </a:ext>
            </a:extLst>
          </p:cNvPr>
          <p:cNvGrpSpPr/>
          <p:nvPr/>
        </p:nvGrpSpPr>
        <p:grpSpPr>
          <a:xfrm>
            <a:off x="54848" y="1785591"/>
            <a:ext cx="2621818" cy="338554"/>
            <a:chOff x="423107" y="2865126"/>
            <a:chExt cx="2383180" cy="338554"/>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E3DE4A2-A791-A6B9-AEF8-66F25A9A8B29}"/>
                    </a:ext>
                  </a:extLst>
                </p:cNvPr>
                <p:cNvSpPr txBox="1"/>
                <p:nvPr/>
              </p:nvSpPr>
              <p:spPr>
                <a:xfrm>
                  <a:off x="423107" y="2865126"/>
                  <a:ext cx="56570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12</m:t>
                        </m:r>
                      </m:oMath>
                    </m:oMathPara>
                  </a14:m>
                  <a:endParaRPr lang="en-US" sz="1600" dirty="0"/>
                </a:p>
              </p:txBody>
            </p:sp>
          </mc:Choice>
          <mc:Fallback xmlns="">
            <p:sp>
              <p:nvSpPr>
                <p:cNvPr id="10" name="TextBox 9">
                  <a:extLst>
                    <a:ext uri="{FF2B5EF4-FFF2-40B4-BE49-F238E27FC236}">
                      <a16:creationId xmlns:a16="http://schemas.microsoft.com/office/drawing/2014/main" id="{BE3DE4A2-A791-A6B9-AEF8-66F25A9A8B29}"/>
                    </a:ext>
                  </a:extLst>
                </p:cNvPr>
                <p:cNvSpPr txBox="1">
                  <a:spLocks noRot="1" noChangeAspect="1" noMove="1" noResize="1" noEditPoints="1" noAdjustHandles="1" noChangeArrowheads="1" noChangeShapeType="1" noTextEdit="1"/>
                </p:cNvSpPr>
                <p:nvPr/>
              </p:nvSpPr>
              <p:spPr>
                <a:xfrm>
                  <a:off x="423107" y="2865126"/>
                  <a:ext cx="565704" cy="338554"/>
                </a:xfrm>
                <a:prstGeom prst="rect">
                  <a:avLst/>
                </a:prstGeom>
                <a:blipFill>
                  <a:blip r:embed="rId18"/>
                  <a:stretch>
                    <a:fillRect/>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626A0C02-28D0-4D47-3795-2C6A707E463D}"/>
                </a:ext>
              </a:extLst>
            </p:cNvPr>
            <p:cNvCxnSpPr>
              <a:cxnSpLocks/>
            </p:cNvCxnSpPr>
            <p:nvPr/>
          </p:nvCxnSpPr>
          <p:spPr>
            <a:xfrm>
              <a:off x="862462" y="3022015"/>
              <a:ext cx="1943825" cy="0"/>
            </a:xfrm>
            <a:prstGeom prst="line">
              <a:avLst/>
            </a:prstGeom>
            <a:ln>
              <a:solidFill>
                <a:srgbClr val="002060"/>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53958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6" grpId="0" animBg="1"/>
      <p:bldP spid="17" grpId="0" animBg="1"/>
      <p:bldP spid="3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Producer Surplus: Intuition</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125247" y="1027140"/>
            <a:ext cx="4850497" cy="3690023"/>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cs typeface="Times New Roman" panose="02020603050405020304" pitchFamily="18" charset="0"/>
              </a:rPr>
              <a:t>Producer Surplus (PS): </a:t>
            </a:r>
            <a:r>
              <a:rPr lang="en-US" sz="1600" dirty="0">
                <a:cs typeface="Times New Roman" panose="02020603050405020304" pitchFamily="18" charset="0"/>
              </a:rPr>
              <a:t>the difference between a producer’s willingness to sell and the price at which the good is exchanged. </a:t>
            </a:r>
            <a:endParaRPr lang="en-US" sz="1600" b="1" dirty="0">
              <a:cs typeface="Times New Roman" panose="02020603050405020304" pitchFamily="18" charset="0"/>
            </a:endParaRPr>
          </a:p>
          <a:p>
            <a:pPr>
              <a:buClr>
                <a:srgbClr val="690304"/>
              </a:buClr>
              <a:buFont typeface="Arial" panose="020B0604020202020204" pitchFamily="34" charset="0"/>
              <a:buChar char="•"/>
            </a:pPr>
            <a:r>
              <a:rPr lang="en-US" sz="1600" dirty="0">
                <a:cs typeface="Times New Roman" panose="02020603050405020304" pitchFamily="18" charset="0"/>
              </a:rPr>
              <a:t>Producer surplus of selling 4 burgers is given by the sum of the marginal benefits obtained for selling each additional burger at price above the willingness to sell. In our example: </a:t>
            </a:r>
          </a:p>
          <a:p>
            <a:pPr>
              <a:buClr>
                <a:srgbClr val="690304"/>
              </a:buClr>
              <a:buFont typeface="Arial" panose="020B0604020202020204" pitchFamily="34" charset="0"/>
              <a:buChar char="•"/>
            </a:pPr>
            <a:r>
              <a:rPr lang="en-US" sz="1600" b="1" dirty="0">
                <a:cs typeface="Times New Roman" panose="02020603050405020304" pitchFamily="18" charset="0"/>
              </a:rPr>
              <a:t>PS = </a:t>
            </a:r>
            <a:r>
              <a:rPr lang="en-US" sz="1600" dirty="0">
                <a:cs typeface="Times New Roman" panose="02020603050405020304" pitchFamily="18" charset="0"/>
              </a:rPr>
              <a:t>(12-6) + (12-8) + (12-10) + (12-12) = 12</a:t>
            </a:r>
            <a:endParaRPr lang="en-US" sz="1600" dirty="0">
              <a:latin typeface="+mn-lt"/>
              <a:cs typeface="Times New Roman" panose="02020603050405020304" pitchFamily="18" charset="0"/>
            </a:endParaRPr>
          </a:p>
        </p:txBody>
      </p:sp>
      <p:sp>
        <p:nvSpPr>
          <p:cNvPr id="16" name="Rectangle 15">
            <a:extLst>
              <a:ext uri="{FF2B5EF4-FFF2-40B4-BE49-F238E27FC236}">
                <a16:creationId xmlns:a16="http://schemas.microsoft.com/office/drawing/2014/main" id="{717F1086-CEFF-99DE-51AA-4F6730CDD617}"/>
              </a:ext>
            </a:extLst>
          </p:cNvPr>
          <p:cNvSpPr/>
          <p:nvPr/>
        </p:nvSpPr>
        <p:spPr>
          <a:xfrm>
            <a:off x="544383" y="1935698"/>
            <a:ext cx="527162" cy="1254885"/>
          </a:xfrm>
          <a:prstGeom prst="rect">
            <a:avLst/>
          </a:prstGeom>
          <a:solidFill>
            <a:schemeClr val="accent5">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458383FB-C5C7-8E60-8577-F5A3DEB5049B}"/>
              </a:ext>
            </a:extLst>
          </p:cNvPr>
          <p:cNvSpPr/>
          <p:nvPr/>
        </p:nvSpPr>
        <p:spPr>
          <a:xfrm>
            <a:off x="1105351" y="1988399"/>
            <a:ext cx="498179" cy="745101"/>
          </a:xfrm>
          <a:prstGeom prst="rect">
            <a:avLst/>
          </a:prstGeom>
          <a:solidFill>
            <a:schemeClr val="accent3">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3" name="Ink 42">
                <a:extLst>
                  <a:ext uri="{FF2B5EF4-FFF2-40B4-BE49-F238E27FC236}">
                    <a16:creationId xmlns:a16="http://schemas.microsoft.com/office/drawing/2014/main" id="{7EEA0F38-2166-8EB4-3844-874FA165237F}"/>
                  </a:ext>
                </a:extLst>
              </p14:cNvPr>
              <p14:cNvContentPartPr/>
              <p14:nvPr/>
            </p14:nvContentPartPr>
            <p14:xfrm>
              <a:off x="2461301" y="2514194"/>
              <a:ext cx="402" cy="402"/>
            </p14:xfrm>
          </p:contentPart>
        </mc:Choice>
        <mc:Fallback xmlns="">
          <p:pic>
            <p:nvPicPr>
              <p:cNvPr id="43" name="Ink 42">
                <a:extLst>
                  <a:ext uri="{FF2B5EF4-FFF2-40B4-BE49-F238E27FC236}">
                    <a16:creationId xmlns:a16="http://schemas.microsoft.com/office/drawing/2014/main" id="{7EEA0F38-2166-8EB4-3844-874FA165237F}"/>
                  </a:ext>
                </a:extLst>
              </p:cNvPr>
              <p:cNvPicPr/>
              <p:nvPr/>
            </p:nvPicPr>
            <p:blipFill>
              <a:blip r:embed="rId3"/>
              <a:stretch>
                <a:fillRect/>
              </a:stretch>
            </p:blipFill>
            <p:spPr>
              <a:xfrm>
                <a:off x="2441201" y="2393594"/>
                <a:ext cx="40200" cy="241200"/>
              </a:xfrm>
              <a:prstGeom prst="rect">
                <a:avLst/>
              </a:prstGeom>
            </p:spPr>
          </p:pic>
        </mc:Fallback>
      </mc:AlternateContent>
      <p:grpSp>
        <p:nvGrpSpPr>
          <p:cNvPr id="45" name="Group 44">
            <a:extLst>
              <a:ext uri="{FF2B5EF4-FFF2-40B4-BE49-F238E27FC236}">
                <a16:creationId xmlns:a16="http://schemas.microsoft.com/office/drawing/2014/main" id="{E9074F60-0D22-C4D4-47BC-8BE0E280F3B1}"/>
              </a:ext>
            </a:extLst>
          </p:cNvPr>
          <p:cNvGrpSpPr/>
          <p:nvPr/>
        </p:nvGrpSpPr>
        <p:grpSpPr>
          <a:xfrm>
            <a:off x="-119372" y="749801"/>
            <a:ext cx="6219335" cy="3867913"/>
            <a:chOff x="207494" y="622906"/>
            <a:chExt cx="6219335" cy="386791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268CF00-47DF-10E1-5234-79A593C618D7}"/>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=4+2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2" name="TextBox 21">
                  <a:extLst>
                    <a:ext uri="{FF2B5EF4-FFF2-40B4-BE49-F238E27FC236}">
                      <a16:creationId xmlns:a16="http://schemas.microsoft.com/office/drawing/2014/main" id="{3268CF00-47DF-10E1-5234-79A593C618D7}"/>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4"/>
                  <a:stretch>
                    <a:fillRect b="-11475"/>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CD67797C-71EF-0AE4-FEB6-BED4FC59AD8B}"/>
                </a:ext>
              </a:extLst>
            </p:cNvPr>
            <p:cNvGrpSpPr/>
            <p:nvPr/>
          </p:nvGrpSpPr>
          <p:grpSpPr>
            <a:xfrm>
              <a:off x="207494" y="622906"/>
              <a:ext cx="6219335" cy="3867913"/>
              <a:chOff x="207494" y="622906"/>
              <a:chExt cx="6219335" cy="3867913"/>
            </a:xfrm>
          </p:grpSpPr>
          <p:cxnSp>
            <p:nvCxnSpPr>
              <p:cNvPr id="40" name="Straight Arrow Connector 39">
                <a:extLst>
                  <a:ext uri="{FF2B5EF4-FFF2-40B4-BE49-F238E27FC236}">
                    <a16:creationId xmlns:a16="http://schemas.microsoft.com/office/drawing/2014/main" id="{25ABFB69-BAEF-8F63-8107-1D8B9E845E02}"/>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6CE6E52-C456-2C16-7A3C-9F9846087479}"/>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00A3732-4BE7-545D-51F1-A06D2B10A533}"/>
                  </a:ext>
                </a:extLst>
              </p:cNvPr>
              <p:cNvCxnSpPr>
                <a:cxnSpLocks/>
              </p:cNvCxnSpPr>
              <p:nvPr/>
            </p:nvCxnSpPr>
            <p:spPr>
              <a:xfrm flipV="1">
                <a:off x="865063" y="1282814"/>
                <a:ext cx="2796229" cy="223232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9BA6592-6688-3188-BCED-68CCE05D6BB4}"/>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38" name="TextBox 37">
                    <a:extLst>
                      <a:ext uri="{FF2B5EF4-FFF2-40B4-BE49-F238E27FC236}">
                        <a16:creationId xmlns:a16="http://schemas.microsoft.com/office/drawing/2014/main" id="{99BA6592-6688-3188-BCED-68CCE05D6BB4}"/>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0DA53E6-89FD-A4CB-BD58-D619EB39A143}"/>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39" name="TextBox 38">
                    <a:extLst>
                      <a:ext uri="{FF2B5EF4-FFF2-40B4-BE49-F238E27FC236}">
                        <a16:creationId xmlns:a16="http://schemas.microsoft.com/office/drawing/2014/main" id="{F0DA53E6-89FD-A4CB-BD58-D619EB39A143}"/>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667"/>
                    </a:stretch>
                  </a:blipFill>
                </p:spPr>
                <p:txBody>
                  <a:bodyPr/>
                  <a:lstStyle/>
                  <a:p>
                    <a:r>
                      <a:rPr lang="en-US">
                        <a:noFill/>
                      </a:rPr>
                      <a:t> </a:t>
                    </a:r>
                  </a:p>
                </p:txBody>
              </p:sp>
            </mc:Fallback>
          </mc:AlternateContent>
        </p:grpSp>
      </p:grpSp>
      <p:sp>
        <p:nvSpPr>
          <p:cNvPr id="31" name="Rectangle 30">
            <a:extLst>
              <a:ext uri="{FF2B5EF4-FFF2-40B4-BE49-F238E27FC236}">
                <a16:creationId xmlns:a16="http://schemas.microsoft.com/office/drawing/2014/main" id="{8BDBC232-EC73-4691-A7B5-5E15339C2385}"/>
              </a:ext>
            </a:extLst>
          </p:cNvPr>
          <p:cNvSpPr/>
          <p:nvPr/>
        </p:nvSpPr>
        <p:spPr>
          <a:xfrm>
            <a:off x="1643525" y="1981528"/>
            <a:ext cx="533426" cy="360112"/>
          </a:xfrm>
          <a:prstGeom prst="rect">
            <a:avLst/>
          </a:prstGeom>
          <a:solidFill>
            <a:schemeClr val="accent2">
              <a:lumMod val="60000"/>
              <a:lumOff val="4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50" name="Group 49">
            <a:extLst>
              <a:ext uri="{FF2B5EF4-FFF2-40B4-BE49-F238E27FC236}">
                <a16:creationId xmlns:a16="http://schemas.microsoft.com/office/drawing/2014/main" id="{AF08B8AA-F693-242B-B624-8628A57BC3B1}"/>
              </a:ext>
            </a:extLst>
          </p:cNvPr>
          <p:cNvGrpSpPr/>
          <p:nvPr/>
        </p:nvGrpSpPr>
        <p:grpSpPr>
          <a:xfrm>
            <a:off x="95854" y="1954868"/>
            <a:ext cx="1767238" cy="2778446"/>
            <a:chOff x="346168" y="1884971"/>
            <a:chExt cx="1767238" cy="2778446"/>
          </a:xfrm>
        </p:grpSpPr>
        <p:cxnSp>
          <p:nvCxnSpPr>
            <p:cNvPr id="28" name="Straight Connector 27">
              <a:extLst>
                <a:ext uri="{FF2B5EF4-FFF2-40B4-BE49-F238E27FC236}">
                  <a16:creationId xmlns:a16="http://schemas.microsoft.com/office/drawing/2014/main" id="{EBC9AC0A-A661-1F32-8659-B2275FF28D25}"/>
                </a:ext>
              </a:extLst>
            </p:cNvPr>
            <p:cNvCxnSpPr>
              <a:cxnSpLocks/>
            </p:cNvCxnSpPr>
            <p:nvPr/>
          </p:nvCxnSpPr>
          <p:spPr>
            <a:xfrm flipH="1">
              <a:off x="806262" y="3149833"/>
              <a:ext cx="520269"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nvGrpSpPr>
            <p:cNvPr id="46" name="Group 45">
              <a:extLst>
                <a:ext uri="{FF2B5EF4-FFF2-40B4-BE49-F238E27FC236}">
                  <a16:creationId xmlns:a16="http://schemas.microsoft.com/office/drawing/2014/main" id="{CA83F2EC-9078-4182-2BE3-9BBD44DF9C2F}"/>
                </a:ext>
              </a:extLst>
            </p:cNvPr>
            <p:cNvGrpSpPr/>
            <p:nvPr/>
          </p:nvGrpSpPr>
          <p:grpSpPr>
            <a:xfrm>
              <a:off x="346168" y="1884971"/>
              <a:ext cx="1767238" cy="2778446"/>
              <a:chOff x="346168" y="1884971"/>
              <a:chExt cx="1767238" cy="2778446"/>
            </a:xfrm>
          </p:grpSpPr>
          <p:cxnSp>
            <p:nvCxnSpPr>
              <p:cNvPr id="27" name="Straight Connector 26">
                <a:extLst>
                  <a:ext uri="{FF2B5EF4-FFF2-40B4-BE49-F238E27FC236}">
                    <a16:creationId xmlns:a16="http://schemas.microsoft.com/office/drawing/2014/main" id="{8A13A47D-7623-09A8-D67B-BEC0D173C117}"/>
                  </a:ext>
                </a:extLst>
              </p:cNvPr>
              <p:cNvCxnSpPr>
                <a:cxnSpLocks/>
                <a:stCxn id="30" idx="4"/>
              </p:cNvCxnSpPr>
              <p:nvPr/>
            </p:nvCxnSpPr>
            <p:spPr>
              <a:xfrm flipV="1">
                <a:off x="1341855" y="1884971"/>
                <a:ext cx="0" cy="131559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C9785530-BF60-10D6-00F3-E692E86BD5C0}"/>
                      </a:ext>
                    </a:extLst>
                  </p:cNvPr>
                  <p:cNvSpPr txBox="1"/>
                  <p:nvPr/>
                </p:nvSpPr>
                <p:spPr>
                  <a:xfrm>
                    <a:off x="1117250" y="3066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(1,6)</m:t>
                          </m:r>
                        </m:oMath>
                      </m:oMathPara>
                    </a14:m>
                    <a:endParaRPr lang="en-US" dirty="0"/>
                  </a:p>
                </p:txBody>
              </p:sp>
            </mc:Choice>
            <mc:Fallback xmlns="">
              <p:sp>
                <p:nvSpPr>
                  <p:cNvPr id="29" name="TextBox 28">
                    <a:extLst>
                      <a:ext uri="{FF2B5EF4-FFF2-40B4-BE49-F238E27FC236}">
                        <a16:creationId xmlns:a16="http://schemas.microsoft.com/office/drawing/2014/main" id="{C9785530-BF60-10D6-00F3-E692E86BD5C0}"/>
                      </a:ext>
                    </a:extLst>
                  </p:cNvPr>
                  <p:cNvSpPr txBox="1">
                    <a:spLocks noRot="1" noChangeAspect="1" noMove="1" noResize="1" noEditPoints="1" noAdjustHandles="1" noChangeArrowheads="1" noChangeShapeType="1" noTextEdit="1"/>
                  </p:cNvSpPr>
                  <p:nvPr/>
                </p:nvSpPr>
                <p:spPr>
                  <a:xfrm>
                    <a:off x="1117250" y="3066906"/>
                    <a:ext cx="996156" cy="369332"/>
                  </a:xfrm>
                  <a:prstGeom prst="rect">
                    <a:avLst/>
                  </a:prstGeom>
                  <a:blipFill>
                    <a:blip r:embed="rId7"/>
                    <a:stretch>
                      <a:fillRect b="-15000"/>
                    </a:stretch>
                  </a:blipFill>
                </p:spPr>
                <p:txBody>
                  <a:bodyPr/>
                  <a:lstStyle/>
                  <a:p>
                    <a:r>
                      <a:rPr lang="en-US">
                        <a:noFill/>
                      </a:rPr>
                      <a:t> </a:t>
                    </a:r>
                  </a:p>
                </p:txBody>
              </p:sp>
            </mc:Fallback>
          </mc:AlternateContent>
          <p:sp>
            <p:nvSpPr>
              <p:cNvPr id="30" name="Oval 29">
                <a:extLst>
                  <a:ext uri="{FF2B5EF4-FFF2-40B4-BE49-F238E27FC236}">
                    <a16:creationId xmlns:a16="http://schemas.microsoft.com/office/drawing/2014/main" id="{D41DD181-4D7E-5EF4-1323-0301B207DF7F}"/>
                  </a:ext>
                </a:extLst>
              </p:cNvPr>
              <p:cNvSpPr/>
              <p:nvPr/>
            </p:nvSpPr>
            <p:spPr>
              <a:xfrm>
                <a:off x="1291118" y="309909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4F0BE95-C18F-F3D8-C078-48E3BC6E7826}"/>
                      </a:ext>
                    </a:extLst>
                  </p:cNvPr>
                  <p:cNvSpPr txBox="1"/>
                  <p:nvPr/>
                </p:nvSpPr>
                <p:spPr>
                  <a:xfrm>
                    <a:off x="346168" y="2941404"/>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6</m:t>
                          </m:r>
                        </m:oMath>
                      </m:oMathPara>
                    </a14:m>
                    <a:endParaRPr lang="en-US" sz="1400" dirty="0"/>
                  </a:p>
                </p:txBody>
              </p:sp>
            </mc:Choice>
            <mc:Fallback xmlns="">
              <p:sp>
                <p:nvSpPr>
                  <p:cNvPr id="7" name="TextBox 6">
                    <a:extLst>
                      <a:ext uri="{FF2B5EF4-FFF2-40B4-BE49-F238E27FC236}">
                        <a16:creationId xmlns:a16="http://schemas.microsoft.com/office/drawing/2014/main" id="{94F0BE95-C18F-F3D8-C078-48E3BC6E7826}"/>
                      </a:ext>
                    </a:extLst>
                  </p:cNvPr>
                  <p:cNvSpPr txBox="1">
                    <a:spLocks noRot="1" noChangeAspect="1" noMove="1" noResize="1" noEditPoints="1" noAdjustHandles="1" noChangeArrowheads="1" noChangeShapeType="1" noTextEdit="1"/>
                  </p:cNvSpPr>
                  <p:nvPr/>
                </p:nvSpPr>
                <p:spPr>
                  <a:xfrm>
                    <a:off x="346168" y="2941404"/>
                    <a:ext cx="565704" cy="30777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8707857-D553-60D9-2A24-3A84B71516AA}"/>
                      </a:ext>
                    </a:extLst>
                  </p:cNvPr>
                  <p:cNvSpPr txBox="1"/>
                  <p:nvPr/>
                </p:nvSpPr>
                <p:spPr>
                  <a:xfrm>
                    <a:off x="1072813" y="4355640"/>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1</m:t>
                          </m:r>
                        </m:oMath>
                      </m:oMathPara>
                    </a14:m>
                    <a:endParaRPr lang="en-US" sz="1400" dirty="0"/>
                  </a:p>
                </p:txBody>
              </p:sp>
            </mc:Choice>
            <mc:Fallback xmlns="">
              <p:sp>
                <p:nvSpPr>
                  <p:cNvPr id="11" name="TextBox 10">
                    <a:extLst>
                      <a:ext uri="{FF2B5EF4-FFF2-40B4-BE49-F238E27FC236}">
                        <a16:creationId xmlns:a16="http://schemas.microsoft.com/office/drawing/2014/main" id="{38707857-D553-60D9-2A24-3A84B71516AA}"/>
                      </a:ext>
                    </a:extLst>
                  </p:cNvPr>
                  <p:cNvSpPr txBox="1">
                    <a:spLocks noRot="1" noChangeAspect="1" noMove="1" noResize="1" noEditPoints="1" noAdjustHandles="1" noChangeArrowheads="1" noChangeShapeType="1" noTextEdit="1"/>
                  </p:cNvSpPr>
                  <p:nvPr/>
                </p:nvSpPr>
                <p:spPr>
                  <a:xfrm>
                    <a:off x="1072813" y="4355640"/>
                    <a:ext cx="565704" cy="307777"/>
                  </a:xfrm>
                  <a:prstGeom prst="rect">
                    <a:avLst/>
                  </a:prstGeom>
                  <a:blipFill>
                    <a:blip r:embed="rId9"/>
                    <a:stretch>
                      <a:fillRect/>
                    </a:stretch>
                  </a:blipFill>
                </p:spPr>
                <p:txBody>
                  <a:bodyPr/>
                  <a:lstStyle/>
                  <a:p>
                    <a:r>
                      <a:rPr lang="en-US">
                        <a:noFill/>
                      </a:rPr>
                      <a:t> </a:t>
                    </a:r>
                  </a:p>
                </p:txBody>
              </p:sp>
            </mc:Fallback>
          </mc:AlternateContent>
        </p:grpSp>
      </p:grpSp>
      <p:grpSp>
        <p:nvGrpSpPr>
          <p:cNvPr id="47" name="Group 46">
            <a:extLst>
              <a:ext uri="{FF2B5EF4-FFF2-40B4-BE49-F238E27FC236}">
                <a16:creationId xmlns:a16="http://schemas.microsoft.com/office/drawing/2014/main" id="{1A6342B5-E527-2B03-F5A4-ED872252F446}"/>
              </a:ext>
            </a:extLst>
          </p:cNvPr>
          <p:cNvGrpSpPr/>
          <p:nvPr/>
        </p:nvGrpSpPr>
        <p:grpSpPr>
          <a:xfrm>
            <a:off x="125273" y="1903433"/>
            <a:ext cx="2407189" cy="2833638"/>
            <a:chOff x="275843" y="1814619"/>
            <a:chExt cx="2407189" cy="2833638"/>
          </a:xfrm>
        </p:grpSpPr>
        <p:cxnSp>
          <p:nvCxnSpPr>
            <p:cNvPr id="20" name="Straight Connector 19">
              <a:extLst>
                <a:ext uri="{FF2B5EF4-FFF2-40B4-BE49-F238E27FC236}">
                  <a16:creationId xmlns:a16="http://schemas.microsoft.com/office/drawing/2014/main" id="{7793800C-5506-9821-E890-DD1CDF62B668}"/>
                </a:ext>
              </a:extLst>
            </p:cNvPr>
            <p:cNvCxnSpPr>
              <a:cxnSpLocks/>
              <a:stCxn id="34" idx="0"/>
            </p:cNvCxnSpPr>
            <p:nvPr/>
          </p:nvCxnSpPr>
          <p:spPr>
            <a:xfrm flipH="1" flipV="1">
              <a:off x="1774098" y="1814619"/>
              <a:ext cx="11119" cy="81330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021D914F-1F2A-52C3-F6CB-E360DCFA4EA0}"/>
                </a:ext>
              </a:extLst>
            </p:cNvPr>
            <p:cNvCxnSpPr>
              <a:cxnSpLocks/>
            </p:cNvCxnSpPr>
            <p:nvPr/>
          </p:nvCxnSpPr>
          <p:spPr>
            <a:xfrm flipH="1">
              <a:off x="738410" y="2678657"/>
              <a:ext cx="100740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3B7153-FC68-ECD7-7D72-BCE4ACF91F70}"/>
                    </a:ext>
                  </a:extLst>
                </p:cNvPr>
                <p:cNvSpPr txBox="1"/>
                <p:nvPr/>
              </p:nvSpPr>
              <p:spPr>
                <a:xfrm>
                  <a:off x="1686876" y="249474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(2,8)</m:t>
                        </m:r>
                      </m:oMath>
                    </m:oMathPara>
                  </a14:m>
                  <a:endParaRPr lang="en-US" dirty="0"/>
                </a:p>
              </p:txBody>
            </p:sp>
          </mc:Choice>
          <mc:Fallback xmlns="">
            <p:sp>
              <p:nvSpPr>
                <p:cNvPr id="25" name="TextBox 24">
                  <a:extLst>
                    <a:ext uri="{FF2B5EF4-FFF2-40B4-BE49-F238E27FC236}">
                      <a16:creationId xmlns:a16="http://schemas.microsoft.com/office/drawing/2014/main" id="{B43B7153-FC68-ECD7-7D72-BCE4ACF91F70}"/>
                    </a:ext>
                  </a:extLst>
                </p:cNvPr>
                <p:cNvSpPr txBox="1">
                  <a:spLocks noRot="1" noChangeAspect="1" noMove="1" noResize="1" noEditPoints="1" noAdjustHandles="1" noChangeArrowheads="1" noChangeShapeType="1" noTextEdit="1"/>
                </p:cNvSpPr>
                <p:nvPr/>
              </p:nvSpPr>
              <p:spPr>
                <a:xfrm>
                  <a:off x="1686876" y="2494746"/>
                  <a:ext cx="996156" cy="369332"/>
                </a:xfrm>
                <a:prstGeom prst="rect">
                  <a:avLst/>
                </a:prstGeom>
                <a:blipFill>
                  <a:blip r:embed="rId10"/>
                  <a:stretch>
                    <a:fillRect b="-15000"/>
                  </a:stretch>
                </a:blipFill>
              </p:spPr>
              <p:txBody>
                <a:bodyPr/>
                <a:lstStyle/>
                <a:p>
                  <a:r>
                    <a:rPr lang="en-US">
                      <a:noFill/>
                    </a:rPr>
                    <a:t> </a:t>
                  </a:r>
                </a:p>
              </p:txBody>
            </p:sp>
          </mc:Fallback>
        </mc:AlternateContent>
        <p:sp>
          <p:nvSpPr>
            <p:cNvPr id="34" name="Oval 33">
              <a:extLst>
                <a:ext uri="{FF2B5EF4-FFF2-40B4-BE49-F238E27FC236}">
                  <a16:creationId xmlns:a16="http://schemas.microsoft.com/office/drawing/2014/main" id="{4B078956-B349-3D86-727A-AA690E348F05}"/>
                </a:ext>
              </a:extLst>
            </p:cNvPr>
            <p:cNvSpPr/>
            <p:nvPr/>
          </p:nvSpPr>
          <p:spPr>
            <a:xfrm>
              <a:off x="1734480" y="262792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3100DB5-158C-2E72-7C9A-614450561E23}"/>
                    </a:ext>
                  </a:extLst>
                </p:cNvPr>
                <p:cNvSpPr txBox="1"/>
                <p:nvPr/>
              </p:nvSpPr>
              <p:spPr>
                <a:xfrm>
                  <a:off x="275843" y="2526868"/>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8</m:t>
                        </m:r>
                      </m:oMath>
                    </m:oMathPara>
                  </a14:m>
                  <a:endParaRPr lang="en-US" sz="1400" dirty="0"/>
                </a:p>
              </p:txBody>
            </p:sp>
          </mc:Choice>
          <mc:Fallback xmlns="">
            <p:sp>
              <p:nvSpPr>
                <p:cNvPr id="8" name="TextBox 7">
                  <a:extLst>
                    <a:ext uri="{FF2B5EF4-FFF2-40B4-BE49-F238E27FC236}">
                      <a16:creationId xmlns:a16="http://schemas.microsoft.com/office/drawing/2014/main" id="{A3100DB5-158C-2E72-7C9A-614450561E23}"/>
                    </a:ext>
                  </a:extLst>
                </p:cNvPr>
                <p:cNvSpPr txBox="1">
                  <a:spLocks noRot="1" noChangeAspect="1" noMove="1" noResize="1" noEditPoints="1" noAdjustHandles="1" noChangeArrowheads="1" noChangeShapeType="1" noTextEdit="1"/>
                </p:cNvSpPr>
                <p:nvPr/>
              </p:nvSpPr>
              <p:spPr>
                <a:xfrm>
                  <a:off x="275843" y="2526868"/>
                  <a:ext cx="565704"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556F56B-452C-EBB7-EEF7-607A073D90F8}"/>
                    </a:ext>
                  </a:extLst>
                </p:cNvPr>
                <p:cNvSpPr txBox="1"/>
                <p:nvPr/>
              </p:nvSpPr>
              <p:spPr>
                <a:xfrm>
                  <a:off x="1447958" y="4340480"/>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2</m:t>
                        </m:r>
                      </m:oMath>
                    </m:oMathPara>
                  </a14:m>
                  <a:endParaRPr lang="en-US" sz="1400" dirty="0"/>
                </a:p>
              </p:txBody>
            </p:sp>
          </mc:Choice>
          <mc:Fallback xmlns="">
            <p:sp>
              <p:nvSpPr>
                <p:cNvPr id="13" name="TextBox 12">
                  <a:extLst>
                    <a:ext uri="{FF2B5EF4-FFF2-40B4-BE49-F238E27FC236}">
                      <a16:creationId xmlns:a16="http://schemas.microsoft.com/office/drawing/2014/main" id="{8556F56B-452C-EBB7-EEF7-607A073D90F8}"/>
                    </a:ext>
                  </a:extLst>
                </p:cNvPr>
                <p:cNvSpPr txBox="1">
                  <a:spLocks noRot="1" noChangeAspect="1" noMove="1" noResize="1" noEditPoints="1" noAdjustHandles="1" noChangeArrowheads="1" noChangeShapeType="1" noTextEdit="1"/>
                </p:cNvSpPr>
                <p:nvPr/>
              </p:nvSpPr>
              <p:spPr>
                <a:xfrm>
                  <a:off x="1447958" y="4340480"/>
                  <a:ext cx="565704" cy="307777"/>
                </a:xfrm>
                <a:prstGeom prst="rect">
                  <a:avLst/>
                </a:prstGeom>
                <a:blipFill>
                  <a:blip r:embed="rId12"/>
                  <a:stretch>
                    <a:fillRect/>
                  </a:stretch>
                </a:blipFill>
              </p:spPr>
              <p:txBody>
                <a:bodyPr/>
                <a:lstStyle/>
                <a:p>
                  <a:r>
                    <a:rPr lang="en-US">
                      <a:noFill/>
                    </a:rPr>
                    <a:t> </a:t>
                  </a:r>
                </a:p>
              </p:txBody>
            </p:sp>
          </mc:Fallback>
        </mc:AlternateContent>
      </p:grpSp>
      <p:grpSp>
        <p:nvGrpSpPr>
          <p:cNvPr id="79" name="Group 78">
            <a:extLst>
              <a:ext uri="{FF2B5EF4-FFF2-40B4-BE49-F238E27FC236}">
                <a16:creationId xmlns:a16="http://schemas.microsoft.com/office/drawing/2014/main" id="{9E1358B3-B0D1-6F63-23B7-C8DB4BFAB2CB}"/>
              </a:ext>
            </a:extLst>
          </p:cNvPr>
          <p:cNvGrpSpPr/>
          <p:nvPr/>
        </p:nvGrpSpPr>
        <p:grpSpPr>
          <a:xfrm>
            <a:off x="62653" y="1813390"/>
            <a:ext cx="3566905" cy="2903774"/>
            <a:chOff x="2664740" y="1642781"/>
            <a:chExt cx="3566905" cy="2903774"/>
          </a:xfrm>
        </p:grpSpPr>
        <p:grpSp>
          <p:nvGrpSpPr>
            <p:cNvPr id="48" name="Group 47">
              <a:extLst>
                <a:ext uri="{FF2B5EF4-FFF2-40B4-BE49-F238E27FC236}">
                  <a16:creationId xmlns:a16="http://schemas.microsoft.com/office/drawing/2014/main" id="{04ABE345-B1A3-2FC4-8E18-B91DF9AA7373}"/>
                </a:ext>
              </a:extLst>
            </p:cNvPr>
            <p:cNvGrpSpPr/>
            <p:nvPr/>
          </p:nvGrpSpPr>
          <p:grpSpPr>
            <a:xfrm>
              <a:off x="2664740" y="1642781"/>
              <a:ext cx="3566905" cy="2903774"/>
              <a:chOff x="2664740" y="1642781"/>
              <a:chExt cx="3566905" cy="2903774"/>
            </a:xfrm>
          </p:grpSpPr>
          <p:sp>
            <p:nvSpPr>
              <p:cNvPr id="35" name="Oval 34">
                <a:extLst>
                  <a:ext uri="{FF2B5EF4-FFF2-40B4-BE49-F238E27FC236}">
                    <a16:creationId xmlns:a16="http://schemas.microsoft.com/office/drawing/2014/main" id="{332AB854-EFDB-A0AB-9FD0-414AAEEDD367}"/>
                  </a:ext>
                </a:extLst>
              </p:cNvPr>
              <p:cNvSpPr/>
              <p:nvPr/>
            </p:nvSpPr>
            <p:spPr>
              <a:xfrm>
                <a:off x="5207435" y="1746738"/>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2B0CFD80-7F91-7B3C-CD55-5787E223A1EB}"/>
                      </a:ext>
                    </a:extLst>
                  </p:cNvPr>
                  <p:cNvSpPr txBox="1"/>
                  <p:nvPr/>
                </p:nvSpPr>
                <p:spPr>
                  <a:xfrm>
                    <a:off x="5235489" y="164278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(4,12)</m:t>
                          </m:r>
                        </m:oMath>
                      </m:oMathPara>
                    </a14:m>
                    <a:endParaRPr lang="en-US" dirty="0"/>
                  </a:p>
                </p:txBody>
              </p:sp>
            </mc:Choice>
            <mc:Fallback xmlns="">
              <p:sp>
                <p:nvSpPr>
                  <p:cNvPr id="36" name="TextBox 35">
                    <a:extLst>
                      <a:ext uri="{FF2B5EF4-FFF2-40B4-BE49-F238E27FC236}">
                        <a16:creationId xmlns:a16="http://schemas.microsoft.com/office/drawing/2014/main" id="{2B0CFD80-7F91-7B3C-CD55-5787E223A1EB}"/>
                      </a:ext>
                    </a:extLst>
                  </p:cNvPr>
                  <p:cNvSpPr txBox="1">
                    <a:spLocks noRot="1" noChangeAspect="1" noMove="1" noResize="1" noEditPoints="1" noAdjustHandles="1" noChangeArrowheads="1" noChangeShapeType="1" noTextEdit="1"/>
                  </p:cNvSpPr>
                  <p:nvPr/>
                </p:nvSpPr>
                <p:spPr>
                  <a:xfrm>
                    <a:off x="5235489" y="1642781"/>
                    <a:ext cx="996156" cy="369332"/>
                  </a:xfrm>
                  <a:prstGeom prst="rect">
                    <a:avLst/>
                  </a:prstGeom>
                  <a:blipFill>
                    <a:blip r:embed="rId1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E8EE39-6728-547F-ABAF-8E0945918FF5}"/>
                      </a:ext>
                    </a:extLst>
                  </p:cNvPr>
                  <p:cNvSpPr txBox="1"/>
                  <p:nvPr/>
                </p:nvSpPr>
                <p:spPr>
                  <a:xfrm>
                    <a:off x="2664740" y="1993521"/>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cs typeface="Times New Roman" panose="02020603050405020304" pitchFamily="18" charset="0"/>
                            </a:rPr>
                            <m:t>10</m:t>
                          </m:r>
                        </m:oMath>
                      </m:oMathPara>
                    </a14:m>
                    <a:endParaRPr lang="en-US" sz="1400" dirty="0"/>
                  </a:p>
                </p:txBody>
              </p:sp>
            </mc:Choice>
            <mc:Fallback xmlns="">
              <p:sp>
                <p:nvSpPr>
                  <p:cNvPr id="9" name="TextBox 8">
                    <a:extLst>
                      <a:ext uri="{FF2B5EF4-FFF2-40B4-BE49-F238E27FC236}">
                        <a16:creationId xmlns:a16="http://schemas.microsoft.com/office/drawing/2014/main" id="{29E8EE39-6728-547F-ABAF-8E0945918FF5}"/>
                      </a:ext>
                    </a:extLst>
                  </p:cNvPr>
                  <p:cNvSpPr txBox="1">
                    <a:spLocks noRot="1" noChangeAspect="1" noMove="1" noResize="1" noEditPoints="1" noAdjustHandles="1" noChangeArrowheads="1" noChangeShapeType="1" noTextEdit="1"/>
                  </p:cNvSpPr>
                  <p:nvPr/>
                </p:nvSpPr>
                <p:spPr>
                  <a:xfrm>
                    <a:off x="2664740" y="1993521"/>
                    <a:ext cx="565704"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1FD85FA-7E63-5C4F-F5A9-2E88F383F16C}"/>
                      </a:ext>
                    </a:extLst>
                  </p:cNvPr>
                  <p:cNvSpPr txBox="1"/>
                  <p:nvPr/>
                </p:nvSpPr>
                <p:spPr>
                  <a:xfrm>
                    <a:off x="4995901" y="4238778"/>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4</m:t>
                          </m:r>
                        </m:oMath>
                      </m:oMathPara>
                    </a14:m>
                    <a:endParaRPr lang="en-US" sz="1400" dirty="0"/>
                  </a:p>
                </p:txBody>
              </p:sp>
            </mc:Choice>
            <mc:Fallback xmlns="">
              <p:sp>
                <p:nvSpPr>
                  <p:cNvPr id="14" name="TextBox 13">
                    <a:extLst>
                      <a:ext uri="{FF2B5EF4-FFF2-40B4-BE49-F238E27FC236}">
                        <a16:creationId xmlns:a16="http://schemas.microsoft.com/office/drawing/2014/main" id="{91FD85FA-7E63-5C4F-F5A9-2E88F383F16C}"/>
                      </a:ext>
                    </a:extLst>
                  </p:cNvPr>
                  <p:cNvSpPr txBox="1">
                    <a:spLocks noRot="1" noChangeAspect="1" noMove="1" noResize="1" noEditPoints="1" noAdjustHandles="1" noChangeArrowheads="1" noChangeShapeType="1" noTextEdit="1"/>
                  </p:cNvSpPr>
                  <p:nvPr/>
                </p:nvSpPr>
                <p:spPr>
                  <a:xfrm>
                    <a:off x="4995901" y="4238778"/>
                    <a:ext cx="565704" cy="307777"/>
                  </a:xfrm>
                  <a:prstGeom prst="rect">
                    <a:avLst/>
                  </a:prstGeom>
                  <a:blipFill>
                    <a:blip r:embed="rId15"/>
                    <a:stretch>
                      <a:fillRect/>
                    </a:stretch>
                  </a:blipFill>
                </p:spPr>
                <p:txBody>
                  <a:bodyPr/>
                  <a:lstStyle/>
                  <a:p>
                    <a:r>
                      <a:rPr lang="en-US">
                        <a:noFill/>
                      </a:rPr>
                      <a:t> </a:t>
                    </a:r>
                  </a:p>
                </p:txBody>
              </p:sp>
            </mc:Fallback>
          </mc:AlternateContent>
        </p:grpSp>
        <p:grpSp>
          <p:nvGrpSpPr>
            <p:cNvPr id="64" name="Group 63">
              <a:extLst>
                <a:ext uri="{FF2B5EF4-FFF2-40B4-BE49-F238E27FC236}">
                  <a16:creationId xmlns:a16="http://schemas.microsoft.com/office/drawing/2014/main" id="{9F8AED7F-084A-6E83-A104-DBD5230F65AD}"/>
                </a:ext>
              </a:extLst>
            </p:cNvPr>
            <p:cNvGrpSpPr/>
            <p:nvPr/>
          </p:nvGrpSpPr>
          <p:grpSpPr>
            <a:xfrm>
              <a:off x="3158035" y="1771871"/>
              <a:ext cx="2458083" cy="2774683"/>
              <a:chOff x="3158035" y="1771871"/>
              <a:chExt cx="2458083" cy="2774683"/>
            </a:xfrm>
          </p:grpSpPr>
          <p:cxnSp>
            <p:nvCxnSpPr>
              <p:cNvPr id="24" name="Straight Connector 23">
                <a:extLst>
                  <a:ext uri="{FF2B5EF4-FFF2-40B4-BE49-F238E27FC236}">
                    <a16:creationId xmlns:a16="http://schemas.microsoft.com/office/drawing/2014/main" id="{E21FF7E3-6D6A-987D-1F34-D8152EB6B74F}"/>
                  </a:ext>
                </a:extLst>
              </p:cNvPr>
              <p:cNvCxnSpPr>
                <a:cxnSpLocks/>
              </p:cNvCxnSpPr>
              <p:nvPr/>
            </p:nvCxnSpPr>
            <p:spPr>
              <a:xfrm>
                <a:off x="4782775" y="1771871"/>
                <a:ext cx="0" cy="391649"/>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57B6755-C5EE-15C4-57D2-484783E98DE8}"/>
                      </a:ext>
                    </a:extLst>
                  </p:cNvPr>
                  <p:cNvSpPr txBox="1"/>
                  <p:nvPr/>
                </p:nvSpPr>
                <p:spPr>
                  <a:xfrm>
                    <a:off x="4619962" y="2120199"/>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(3,10)</m:t>
                          </m:r>
                        </m:oMath>
                      </m:oMathPara>
                    </a14:m>
                    <a:endParaRPr lang="en-US" dirty="0"/>
                  </a:p>
                </p:txBody>
              </p:sp>
            </mc:Choice>
            <mc:Fallback xmlns="">
              <p:sp>
                <p:nvSpPr>
                  <p:cNvPr id="26" name="TextBox 25">
                    <a:extLst>
                      <a:ext uri="{FF2B5EF4-FFF2-40B4-BE49-F238E27FC236}">
                        <a16:creationId xmlns:a16="http://schemas.microsoft.com/office/drawing/2014/main" id="{557B6755-C5EE-15C4-57D2-484783E98DE8}"/>
                      </a:ext>
                    </a:extLst>
                  </p:cNvPr>
                  <p:cNvSpPr txBox="1">
                    <a:spLocks noRot="1" noChangeAspect="1" noMove="1" noResize="1" noEditPoints="1" noAdjustHandles="1" noChangeArrowheads="1" noChangeShapeType="1" noTextEdit="1"/>
                  </p:cNvSpPr>
                  <p:nvPr/>
                </p:nvSpPr>
                <p:spPr>
                  <a:xfrm>
                    <a:off x="4619962" y="2120199"/>
                    <a:ext cx="996156" cy="369332"/>
                  </a:xfrm>
                  <a:prstGeom prst="rect">
                    <a:avLst/>
                  </a:prstGeom>
                  <a:blipFill>
                    <a:blip r:embed="rId16"/>
                    <a:stretch>
                      <a:fillRect b="-1500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F6DFDDA5-D420-83BA-0365-6ECD73C391BE}"/>
                  </a:ext>
                </a:extLst>
              </p:cNvPr>
              <p:cNvCxnSpPr>
                <a:cxnSpLocks/>
              </p:cNvCxnSpPr>
              <p:nvPr/>
            </p:nvCxnSpPr>
            <p:spPr>
              <a:xfrm flipH="1">
                <a:off x="3158035" y="2181759"/>
                <a:ext cx="162474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33" name="Oval 32">
                <a:extLst>
                  <a:ext uri="{FF2B5EF4-FFF2-40B4-BE49-F238E27FC236}">
                    <a16:creationId xmlns:a16="http://schemas.microsoft.com/office/drawing/2014/main" id="{0E2ABC44-4D4C-AC29-6064-53F9F0CF2F4C}"/>
                  </a:ext>
                </a:extLst>
              </p:cNvPr>
              <p:cNvSpPr/>
              <p:nvPr/>
            </p:nvSpPr>
            <p:spPr>
              <a:xfrm>
                <a:off x="4727137" y="213793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CFB1238-CEB3-2011-EF76-93F62A43C2AC}"/>
                      </a:ext>
                    </a:extLst>
                  </p:cNvPr>
                  <p:cNvSpPr txBox="1"/>
                  <p:nvPr/>
                </p:nvSpPr>
                <p:spPr>
                  <a:xfrm>
                    <a:off x="4416424" y="4238777"/>
                    <a:ext cx="565704"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m:t>
                          </m:r>
                        </m:oMath>
                      </m:oMathPara>
                    </a14:m>
                    <a:endParaRPr lang="en-US" sz="1400" dirty="0"/>
                  </a:p>
                </p:txBody>
              </p:sp>
            </mc:Choice>
            <mc:Fallback xmlns="">
              <p:sp>
                <p:nvSpPr>
                  <p:cNvPr id="15" name="TextBox 14">
                    <a:extLst>
                      <a:ext uri="{FF2B5EF4-FFF2-40B4-BE49-F238E27FC236}">
                        <a16:creationId xmlns:a16="http://schemas.microsoft.com/office/drawing/2014/main" id="{FCFB1238-CEB3-2011-EF76-93F62A43C2AC}"/>
                      </a:ext>
                    </a:extLst>
                  </p:cNvPr>
                  <p:cNvSpPr txBox="1">
                    <a:spLocks noRot="1" noChangeAspect="1" noMove="1" noResize="1" noEditPoints="1" noAdjustHandles="1" noChangeArrowheads="1" noChangeShapeType="1" noTextEdit="1"/>
                  </p:cNvSpPr>
                  <p:nvPr/>
                </p:nvSpPr>
                <p:spPr>
                  <a:xfrm>
                    <a:off x="4416424" y="4238777"/>
                    <a:ext cx="565704" cy="307777"/>
                  </a:xfrm>
                  <a:prstGeom prst="rect">
                    <a:avLst/>
                  </a:prstGeom>
                  <a:blipFill>
                    <a:blip r:embed="rId17"/>
                    <a:stretch>
                      <a:fillRect/>
                    </a:stretch>
                  </a:blipFill>
                </p:spPr>
                <p:txBody>
                  <a:bodyPr/>
                  <a:lstStyle/>
                  <a:p>
                    <a:r>
                      <a:rPr lang="en-US">
                        <a:noFill/>
                      </a:rPr>
                      <a:t> </a:t>
                    </a:r>
                  </a:p>
                </p:txBody>
              </p:sp>
            </mc:Fallback>
          </mc:AlternateContent>
        </p:grpSp>
      </p:grpSp>
      <p:grpSp>
        <p:nvGrpSpPr>
          <p:cNvPr id="65" name="Group 64">
            <a:extLst>
              <a:ext uri="{FF2B5EF4-FFF2-40B4-BE49-F238E27FC236}">
                <a16:creationId xmlns:a16="http://schemas.microsoft.com/office/drawing/2014/main" id="{F46E0B84-0512-C733-7C56-D01EB0BD4ABA}"/>
              </a:ext>
            </a:extLst>
          </p:cNvPr>
          <p:cNvGrpSpPr/>
          <p:nvPr/>
        </p:nvGrpSpPr>
        <p:grpSpPr>
          <a:xfrm>
            <a:off x="54848" y="1785591"/>
            <a:ext cx="2621818" cy="338554"/>
            <a:chOff x="423107" y="2865126"/>
            <a:chExt cx="2383180" cy="338554"/>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E3DE4A2-A791-A6B9-AEF8-66F25A9A8B29}"/>
                    </a:ext>
                  </a:extLst>
                </p:cNvPr>
                <p:cNvSpPr txBox="1"/>
                <p:nvPr/>
              </p:nvSpPr>
              <p:spPr>
                <a:xfrm>
                  <a:off x="423107" y="2865126"/>
                  <a:ext cx="56570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12</m:t>
                        </m:r>
                      </m:oMath>
                    </m:oMathPara>
                  </a14:m>
                  <a:endParaRPr lang="en-US" sz="1600" dirty="0"/>
                </a:p>
              </p:txBody>
            </p:sp>
          </mc:Choice>
          <mc:Fallback xmlns="">
            <p:sp>
              <p:nvSpPr>
                <p:cNvPr id="10" name="TextBox 9">
                  <a:extLst>
                    <a:ext uri="{FF2B5EF4-FFF2-40B4-BE49-F238E27FC236}">
                      <a16:creationId xmlns:a16="http://schemas.microsoft.com/office/drawing/2014/main" id="{BE3DE4A2-A791-A6B9-AEF8-66F25A9A8B29}"/>
                    </a:ext>
                  </a:extLst>
                </p:cNvPr>
                <p:cNvSpPr txBox="1">
                  <a:spLocks noRot="1" noChangeAspect="1" noMove="1" noResize="1" noEditPoints="1" noAdjustHandles="1" noChangeArrowheads="1" noChangeShapeType="1" noTextEdit="1"/>
                </p:cNvSpPr>
                <p:nvPr/>
              </p:nvSpPr>
              <p:spPr>
                <a:xfrm>
                  <a:off x="423107" y="2865126"/>
                  <a:ext cx="565704" cy="338554"/>
                </a:xfrm>
                <a:prstGeom prst="rect">
                  <a:avLst/>
                </a:prstGeom>
                <a:blipFill>
                  <a:blip r:embed="rId18"/>
                  <a:stretch>
                    <a:fillRect/>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626A0C02-28D0-4D47-3795-2C6A707E463D}"/>
                </a:ext>
              </a:extLst>
            </p:cNvPr>
            <p:cNvCxnSpPr>
              <a:cxnSpLocks/>
            </p:cNvCxnSpPr>
            <p:nvPr/>
          </p:nvCxnSpPr>
          <p:spPr>
            <a:xfrm>
              <a:off x="862462" y="3022015"/>
              <a:ext cx="1943825" cy="0"/>
            </a:xfrm>
            <a:prstGeom prst="line">
              <a:avLst/>
            </a:prstGeom>
            <a:ln>
              <a:solidFill>
                <a:srgbClr val="002060"/>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615113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Producer Surplus: Exact Measure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43" name="Ink 42">
                <a:extLst>
                  <a:ext uri="{FF2B5EF4-FFF2-40B4-BE49-F238E27FC236}">
                    <a16:creationId xmlns:a16="http://schemas.microsoft.com/office/drawing/2014/main" id="{7EEA0F38-2166-8EB4-3844-874FA165237F}"/>
                  </a:ext>
                </a:extLst>
              </p14:cNvPr>
              <p14:cNvContentPartPr/>
              <p14:nvPr/>
            </p14:nvContentPartPr>
            <p14:xfrm>
              <a:off x="2461301" y="2514194"/>
              <a:ext cx="402" cy="402"/>
            </p14:xfrm>
          </p:contentPart>
        </mc:Choice>
        <mc:Fallback xmlns="">
          <p:pic>
            <p:nvPicPr>
              <p:cNvPr id="43" name="Ink 42">
                <a:extLst>
                  <a:ext uri="{FF2B5EF4-FFF2-40B4-BE49-F238E27FC236}">
                    <a16:creationId xmlns:a16="http://schemas.microsoft.com/office/drawing/2014/main" id="{7EEA0F38-2166-8EB4-3844-874FA165237F}"/>
                  </a:ext>
                </a:extLst>
              </p:cNvPr>
              <p:cNvPicPr/>
              <p:nvPr/>
            </p:nvPicPr>
            <p:blipFill>
              <a:blip r:embed="rId3"/>
              <a:stretch>
                <a:fillRect/>
              </a:stretch>
            </p:blipFill>
            <p:spPr>
              <a:xfrm>
                <a:off x="2441201" y="2393594"/>
                <a:ext cx="40200" cy="241200"/>
              </a:xfrm>
              <a:prstGeom prst="rect">
                <a:avLst/>
              </a:prstGeom>
            </p:spPr>
          </p:pic>
        </mc:Fallback>
      </mc:AlternateContent>
      <p:grpSp>
        <p:nvGrpSpPr>
          <p:cNvPr id="45" name="Group 44">
            <a:extLst>
              <a:ext uri="{FF2B5EF4-FFF2-40B4-BE49-F238E27FC236}">
                <a16:creationId xmlns:a16="http://schemas.microsoft.com/office/drawing/2014/main" id="{E9074F60-0D22-C4D4-47BC-8BE0E280F3B1}"/>
              </a:ext>
            </a:extLst>
          </p:cNvPr>
          <p:cNvGrpSpPr/>
          <p:nvPr/>
        </p:nvGrpSpPr>
        <p:grpSpPr>
          <a:xfrm>
            <a:off x="-119372" y="749801"/>
            <a:ext cx="6219335" cy="3867913"/>
            <a:chOff x="207494" y="622906"/>
            <a:chExt cx="6219335" cy="3867913"/>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3268CF00-47DF-10E1-5234-79A593C618D7}"/>
                    </a:ext>
                  </a:extLst>
                </p:cNvPr>
                <p:cNvSpPr txBox="1"/>
                <p:nvPr/>
              </p:nvSpPr>
              <p:spPr>
                <a:xfrm>
                  <a:off x="1218770" y="844159"/>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=4+2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2" name="TextBox 21">
                  <a:extLst>
                    <a:ext uri="{FF2B5EF4-FFF2-40B4-BE49-F238E27FC236}">
                      <a16:creationId xmlns:a16="http://schemas.microsoft.com/office/drawing/2014/main" id="{3268CF00-47DF-10E1-5234-79A593C618D7}"/>
                    </a:ext>
                  </a:extLst>
                </p:cNvPr>
                <p:cNvSpPr txBox="1">
                  <a:spLocks noRot="1" noChangeAspect="1" noMove="1" noResize="1" noEditPoints="1" noAdjustHandles="1" noChangeArrowheads="1" noChangeShapeType="1" noTextEdit="1"/>
                </p:cNvSpPr>
                <p:nvPr/>
              </p:nvSpPr>
              <p:spPr>
                <a:xfrm>
                  <a:off x="1218770" y="844159"/>
                  <a:ext cx="2539121" cy="369332"/>
                </a:xfrm>
                <a:prstGeom prst="rect">
                  <a:avLst/>
                </a:prstGeom>
                <a:blipFill>
                  <a:blip r:embed="rId4"/>
                  <a:stretch>
                    <a:fillRect b="-11475"/>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CD67797C-71EF-0AE4-FEB6-BED4FC59AD8B}"/>
                </a:ext>
              </a:extLst>
            </p:cNvPr>
            <p:cNvGrpSpPr/>
            <p:nvPr/>
          </p:nvGrpSpPr>
          <p:grpSpPr>
            <a:xfrm>
              <a:off x="207494" y="622906"/>
              <a:ext cx="6219335" cy="3867913"/>
              <a:chOff x="207494" y="622906"/>
              <a:chExt cx="6219335" cy="3867913"/>
            </a:xfrm>
          </p:grpSpPr>
          <p:cxnSp>
            <p:nvCxnSpPr>
              <p:cNvPr id="40" name="Straight Arrow Connector 39">
                <a:extLst>
                  <a:ext uri="{FF2B5EF4-FFF2-40B4-BE49-F238E27FC236}">
                    <a16:creationId xmlns:a16="http://schemas.microsoft.com/office/drawing/2014/main" id="{25ABFB69-BAEF-8F63-8107-1D8B9E845E02}"/>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56CE6E52-C456-2C16-7A3C-9F9846087479}"/>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E00A3732-4BE7-545D-51F1-A06D2B10A533}"/>
                  </a:ext>
                </a:extLst>
              </p:cNvPr>
              <p:cNvCxnSpPr>
                <a:cxnSpLocks/>
              </p:cNvCxnSpPr>
              <p:nvPr/>
            </p:nvCxnSpPr>
            <p:spPr>
              <a:xfrm flipV="1">
                <a:off x="865063" y="1282814"/>
                <a:ext cx="2796229" cy="2232320"/>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99BA6592-6688-3188-BCED-68CCE05D6BB4}"/>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38" name="TextBox 37">
                    <a:extLst>
                      <a:ext uri="{FF2B5EF4-FFF2-40B4-BE49-F238E27FC236}">
                        <a16:creationId xmlns:a16="http://schemas.microsoft.com/office/drawing/2014/main" id="{99BA6592-6688-3188-BCED-68CCE05D6BB4}"/>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F0DA53E6-89FD-A4CB-BD58-D619EB39A143}"/>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39" name="TextBox 38">
                    <a:extLst>
                      <a:ext uri="{FF2B5EF4-FFF2-40B4-BE49-F238E27FC236}">
                        <a16:creationId xmlns:a16="http://schemas.microsoft.com/office/drawing/2014/main" id="{F0DA53E6-89FD-A4CB-BD58-D619EB39A143}"/>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6"/>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5D1A1E6-033C-A595-1080-06FFA73D3C74}"/>
                      </a:ext>
                    </a:extLst>
                  </p:cNvPr>
                  <p:cNvSpPr txBox="1"/>
                  <p:nvPr/>
                </p:nvSpPr>
                <p:spPr>
                  <a:xfrm>
                    <a:off x="222614" y="339979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 name="TextBox 2">
                    <a:extLst>
                      <a:ext uri="{FF2B5EF4-FFF2-40B4-BE49-F238E27FC236}">
                        <a16:creationId xmlns:a16="http://schemas.microsoft.com/office/drawing/2014/main" id="{D5D1A1E6-033C-A595-1080-06FFA73D3C74}"/>
                      </a:ext>
                    </a:extLst>
                  </p:cNvPr>
                  <p:cNvSpPr txBox="1">
                    <a:spLocks noRot="1" noChangeAspect="1" noMove="1" noResize="1" noEditPoints="1" noAdjustHandles="1" noChangeArrowheads="1" noChangeShapeType="1" noTextEdit="1"/>
                  </p:cNvSpPr>
                  <p:nvPr/>
                </p:nvSpPr>
                <p:spPr>
                  <a:xfrm>
                    <a:off x="222614" y="3399791"/>
                    <a:ext cx="996156" cy="369332"/>
                  </a:xfrm>
                  <a:prstGeom prst="rect">
                    <a:avLst/>
                  </a:prstGeom>
                  <a:blipFill>
                    <a:blip r:embed="rId7"/>
                    <a:stretch>
                      <a:fillRect/>
                    </a:stretch>
                  </a:blipFill>
                </p:spPr>
                <p:txBody>
                  <a:bodyPr/>
                  <a:lstStyle/>
                  <a:p>
                    <a:r>
                      <a:rPr lang="en-US">
                        <a:noFill/>
                      </a:rPr>
                      <a:t> </a:t>
                    </a:r>
                  </a:p>
                </p:txBody>
              </p:sp>
            </mc:Fallback>
          </mc:AlternateContent>
        </p:grpSp>
      </p:grpSp>
      <p:grpSp>
        <p:nvGrpSpPr>
          <p:cNvPr id="65" name="Group 64">
            <a:extLst>
              <a:ext uri="{FF2B5EF4-FFF2-40B4-BE49-F238E27FC236}">
                <a16:creationId xmlns:a16="http://schemas.microsoft.com/office/drawing/2014/main" id="{F46E0B84-0512-C733-7C56-D01EB0BD4ABA}"/>
              </a:ext>
            </a:extLst>
          </p:cNvPr>
          <p:cNvGrpSpPr/>
          <p:nvPr/>
        </p:nvGrpSpPr>
        <p:grpSpPr>
          <a:xfrm>
            <a:off x="54848" y="1785591"/>
            <a:ext cx="2621818" cy="338554"/>
            <a:chOff x="423107" y="2865126"/>
            <a:chExt cx="2383180" cy="338554"/>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E3DE4A2-A791-A6B9-AEF8-66F25A9A8B29}"/>
                    </a:ext>
                  </a:extLst>
                </p:cNvPr>
                <p:cNvSpPr txBox="1"/>
                <p:nvPr/>
              </p:nvSpPr>
              <p:spPr>
                <a:xfrm>
                  <a:off x="423107" y="2865126"/>
                  <a:ext cx="56570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12</m:t>
                        </m:r>
                      </m:oMath>
                    </m:oMathPara>
                  </a14:m>
                  <a:endParaRPr lang="en-US" sz="1600" dirty="0"/>
                </a:p>
              </p:txBody>
            </p:sp>
          </mc:Choice>
          <mc:Fallback xmlns="">
            <p:sp>
              <p:nvSpPr>
                <p:cNvPr id="10" name="TextBox 9">
                  <a:extLst>
                    <a:ext uri="{FF2B5EF4-FFF2-40B4-BE49-F238E27FC236}">
                      <a16:creationId xmlns:a16="http://schemas.microsoft.com/office/drawing/2014/main" id="{BE3DE4A2-A791-A6B9-AEF8-66F25A9A8B29}"/>
                    </a:ext>
                  </a:extLst>
                </p:cNvPr>
                <p:cNvSpPr txBox="1">
                  <a:spLocks noRot="1" noChangeAspect="1" noMove="1" noResize="1" noEditPoints="1" noAdjustHandles="1" noChangeArrowheads="1" noChangeShapeType="1" noTextEdit="1"/>
                </p:cNvSpPr>
                <p:nvPr/>
              </p:nvSpPr>
              <p:spPr>
                <a:xfrm>
                  <a:off x="423107" y="2865126"/>
                  <a:ext cx="565704" cy="338554"/>
                </a:xfrm>
                <a:prstGeom prst="rect">
                  <a:avLst/>
                </a:prstGeom>
                <a:blipFill>
                  <a:blip r:embed="rId8"/>
                  <a:stretch>
                    <a:fillRect/>
                  </a:stretch>
                </a:blipFill>
              </p:spPr>
              <p:txBody>
                <a:bodyPr/>
                <a:lstStyle/>
                <a:p>
                  <a:r>
                    <a:rPr lang="en-US">
                      <a:noFill/>
                    </a:rPr>
                    <a:t> </a:t>
                  </a:r>
                </a:p>
              </p:txBody>
            </p:sp>
          </mc:Fallback>
        </mc:AlternateContent>
        <p:cxnSp>
          <p:nvCxnSpPr>
            <p:cNvPr id="52" name="Straight Connector 51">
              <a:extLst>
                <a:ext uri="{FF2B5EF4-FFF2-40B4-BE49-F238E27FC236}">
                  <a16:creationId xmlns:a16="http://schemas.microsoft.com/office/drawing/2014/main" id="{626A0C02-28D0-4D47-3795-2C6A707E463D}"/>
                </a:ext>
              </a:extLst>
            </p:cNvPr>
            <p:cNvCxnSpPr>
              <a:cxnSpLocks/>
            </p:cNvCxnSpPr>
            <p:nvPr/>
          </p:nvCxnSpPr>
          <p:spPr>
            <a:xfrm>
              <a:off x="862462" y="3022015"/>
              <a:ext cx="1943825" cy="0"/>
            </a:xfrm>
            <a:prstGeom prst="line">
              <a:avLst/>
            </a:prstGeom>
            <a:ln>
              <a:solidFill>
                <a:srgbClr val="002060"/>
              </a:solidFill>
              <a:prstDash val="sysDash"/>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 name="Content Placeholder 3">
                <a:extLst>
                  <a:ext uri="{FF2B5EF4-FFF2-40B4-BE49-F238E27FC236}">
                    <a16:creationId xmlns:a16="http://schemas.microsoft.com/office/drawing/2014/main" id="{874B6E17-C6C3-ADEA-769A-6289D0E65890}"/>
                  </a:ext>
                </a:extLst>
              </p:cNvPr>
              <p:cNvSpPr txBox="1">
                <a:spLocks/>
              </p:cNvSpPr>
              <p:nvPr/>
            </p:nvSpPr>
            <p:spPr>
              <a:xfrm>
                <a:off x="3841799" y="699065"/>
                <a:ext cx="5042982" cy="3791754"/>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Like before, there is an implicit assumption: Bob cannot sell fractions of burgers. </a:t>
                </a:r>
                <a:r>
                  <a:rPr lang="en-US" sz="1600" u="sng" dirty="0">
                    <a:latin typeface="+mn-lt"/>
                    <a:cs typeface="Times New Roman" panose="02020603050405020304" pitchFamily="18" charset="0"/>
                  </a:rPr>
                  <a:t>In general, we will abandon this assumption. </a:t>
                </a:r>
                <a:endParaRPr lang="en-US" sz="1600" dirty="0">
                  <a:latin typeface="+mn-lt"/>
                  <a:cs typeface="Times New Roman" panose="02020603050405020304" pitchFamily="18" charset="0"/>
                </a:endParaRPr>
              </a:p>
              <a:p>
                <a:pPr>
                  <a:buClr>
                    <a:srgbClr val="690304"/>
                  </a:buClr>
                  <a:buFont typeface="Arial" panose="020B0604020202020204" pitchFamily="34" charset="0"/>
                  <a:buChar char="•"/>
                </a:pPr>
                <a:r>
                  <a:rPr lang="en-US" sz="1600" dirty="0">
                    <a:latin typeface="+mn-lt"/>
                    <a:cs typeface="Times New Roman" panose="02020603050405020304" pitchFamily="18" charset="0"/>
                  </a:rPr>
                  <a:t>For the purpose of this course, we will assume that supply is continuous. This implies that firms can sell small fractions of burgers.</a:t>
                </a:r>
              </a:p>
              <a:p>
                <a:pPr>
                  <a:buClr>
                    <a:srgbClr val="690304"/>
                  </a:buClr>
                  <a:buFont typeface="Arial" panose="020B0604020202020204" pitchFamily="34" charset="0"/>
                  <a:buChar char="•"/>
                </a:pPr>
                <a:r>
                  <a:rPr lang="en-US" sz="1600" dirty="0">
                    <a:latin typeface="+mn-lt"/>
                    <a:cs typeface="Times New Roman" panose="02020603050405020304" pitchFamily="18" charset="0"/>
                  </a:rPr>
                  <a:t>To calculate Bob’s exact producer surplus we need to consider his </a:t>
                </a:r>
                <a:r>
                  <a:rPr lang="en-US" sz="1600" b="1" dirty="0">
                    <a:latin typeface="+mn-lt"/>
                    <a:cs typeface="Times New Roman" panose="02020603050405020304" pitchFamily="18" charset="0"/>
                  </a:rPr>
                  <a:t>reservation price</a:t>
                </a:r>
                <a:r>
                  <a:rPr lang="en-US" sz="1600" dirty="0">
                    <a:latin typeface="+mn-lt"/>
                    <a:cs typeface="Times New Roman" panose="02020603050405020304" pitchFamily="18" charset="0"/>
                  </a:rPr>
                  <a:t>, </a:t>
                </a:r>
                <a:r>
                  <a:rPr lang="en-US" sz="1600" b="1" dirty="0">
                    <a:latin typeface="+mn-lt"/>
                    <a:cs typeface="Times New Roman" panose="02020603050405020304" pitchFamily="18" charset="0"/>
                  </a:rPr>
                  <a:t>which is given by the inverse supply intercept!</a:t>
                </a:r>
              </a:p>
              <a:p>
                <a:pPr>
                  <a:buClr>
                    <a:srgbClr val="690304"/>
                  </a:buClr>
                  <a:buFont typeface="Arial" panose="020B0604020202020204" pitchFamily="34" charset="0"/>
                  <a:buChar char="•"/>
                </a:pPr>
                <a:r>
                  <a:rPr lang="en-US" sz="1600" b="1" dirty="0">
                    <a:latin typeface="+mn-lt"/>
                    <a:cs typeface="Times New Roman" panose="02020603050405020304" pitchFamily="18" charset="0"/>
                  </a:rPr>
                  <a:t>Producer surplus is given by the area of the triangle created by the intercept and the amount consumed</a:t>
                </a:r>
                <a:r>
                  <a:rPr lang="en-US" sz="1600" dirty="0">
                    <a:latin typeface="+mn-lt"/>
                    <a:cs typeface="Times New Roman" panose="02020603050405020304" pitchFamily="18" charset="0"/>
                  </a:rPr>
                  <a:t>. </a:t>
                </a: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𝑃𝑆</m:t>
                      </m:r>
                      <m:r>
                        <a:rPr lang="en-US" sz="1600" b="0" i="1" smtClean="0">
                          <a:latin typeface="Cambria Math" panose="02040503050406030204" pitchFamily="18" charset="0"/>
                          <a:cs typeface="Times New Roman" panose="02020603050405020304" pitchFamily="18" charset="0"/>
                        </a:rPr>
                        <m:t>=</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12 −4</m:t>
                          </m:r>
                        </m:e>
                      </m:d>
                      <m:r>
                        <a:rPr lang="en-US" sz="1600" b="0" i="1" smtClean="0">
                          <a:latin typeface="Cambria Math" panose="02040503050406030204" pitchFamily="18" charset="0"/>
                          <a:cs typeface="Times New Roman" panose="02020603050405020304" pitchFamily="18" charset="0"/>
                        </a:rPr>
                        <m:t>×4×</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r>
                        <a:rPr lang="en-US" sz="1600" b="0" i="1" smtClean="0">
                          <a:latin typeface="Cambria Math" panose="02040503050406030204" pitchFamily="18" charset="0"/>
                          <a:cs typeface="Times New Roman" panose="02020603050405020304" pitchFamily="18" charset="0"/>
                        </a:rPr>
                        <m:t>=8×2=16</m:t>
                      </m:r>
                    </m:oMath>
                  </m:oMathPara>
                </a14:m>
                <a:endParaRPr lang="en-US" sz="1600" dirty="0">
                  <a:latin typeface="+mn-lt"/>
                  <a:cs typeface="Times New Roman" panose="02020603050405020304" pitchFamily="18" charset="0"/>
                </a:endParaRPr>
              </a:p>
            </p:txBody>
          </p:sp>
        </mc:Choice>
        <mc:Fallback xmlns="">
          <p:sp>
            <p:nvSpPr>
              <p:cNvPr id="2" name="Content Placeholder 3">
                <a:extLst>
                  <a:ext uri="{FF2B5EF4-FFF2-40B4-BE49-F238E27FC236}">
                    <a16:creationId xmlns:a16="http://schemas.microsoft.com/office/drawing/2014/main" id="{874B6E17-C6C3-ADEA-769A-6289D0E65890}"/>
                  </a:ext>
                </a:extLst>
              </p:cNvPr>
              <p:cNvSpPr txBox="1">
                <a:spLocks noRot="1" noChangeAspect="1" noMove="1" noResize="1" noEditPoints="1" noAdjustHandles="1" noChangeArrowheads="1" noChangeShapeType="1" noTextEdit="1"/>
              </p:cNvSpPr>
              <p:nvPr/>
            </p:nvSpPr>
            <p:spPr>
              <a:xfrm>
                <a:off x="3841799" y="699065"/>
                <a:ext cx="5042982" cy="3791754"/>
              </a:xfrm>
              <a:prstGeom prst="rect">
                <a:avLst/>
              </a:prstGeom>
              <a:blipFill>
                <a:blip r:embed="rId9"/>
                <a:stretch>
                  <a:fillRect l="-121" t="-804"/>
                </a:stretch>
              </a:blipFill>
            </p:spPr>
            <p:txBody>
              <a:bodyPr/>
              <a:lstStyle/>
              <a:p>
                <a:r>
                  <a:rPr lang="en-US">
                    <a:noFill/>
                  </a:rPr>
                  <a:t> </a:t>
                </a:r>
              </a:p>
            </p:txBody>
          </p:sp>
        </mc:Fallback>
      </mc:AlternateContent>
      <p:sp>
        <p:nvSpPr>
          <p:cNvPr id="5" name="Isosceles Triangle 4">
            <a:extLst>
              <a:ext uri="{FF2B5EF4-FFF2-40B4-BE49-F238E27FC236}">
                <a16:creationId xmlns:a16="http://schemas.microsoft.com/office/drawing/2014/main" id="{19B4A367-48FF-BC3C-AA9D-F43DB3C7660B}"/>
              </a:ext>
            </a:extLst>
          </p:cNvPr>
          <p:cNvSpPr>
            <a:spLocks/>
          </p:cNvSpPr>
          <p:nvPr/>
        </p:nvSpPr>
        <p:spPr>
          <a:xfrm rot="5400000">
            <a:off x="768719" y="1759540"/>
            <a:ext cx="1651394" cy="2059002"/>
          </a:xfrm>
          <a:prstGeom prst="triangle">
            <a:avLst>
              <a:gd name="adj" fmla="val 0"/>
            </a:avLst>
          </a:prstGeom>
          <a:solidFill>
            <a:schemeClr val="accent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67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Individual Supply vs Market Supply</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So far, we have only studied Bob’s supply curve for burgers. But there are other burger places in town. To study all the market, we need to sum everyone’s supply. For simplicity suppose there are only two burger places in our economy: </a:t>
            </a:r>
            <a:r>
              <a:rPr lang="en-US" sz="1600" b="1" dirty="0">
                <a:latin typeface="+mn-lt"/>
                <a:cs typeface="Times New Roman" panose="02020603050405020304" pitchFamily="18" charset="0"/>
              </a:rPr>
              <a:t>Bob’s burgers and Sandy’s burgers</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 market supply curve is the </a:t>
            </a:r>
            <a:r>
              <a:rPr lang="en-US" sz="1600" b="1" dirty="0">
                <a:latin typeface="+mn-lt"/>
                <a:cs typeface="Times New Roman" panose="02020603050405020304" pitchFamily="18" charset="0"/>
              </a:rPr>
              <a:t>horizontal sum of individual supply curves</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Like in the individual case, it represents </a:t>
            </a:r>
            <a:r>
              <a:rPr lang="en-US" sz="1600" b="1" dirty="0">
                <a:latin typeface="+mn-lt"/>
                <a:cs typeface="Times New Roman" panose="02020603050405020304" pitchFamily="18" charset="0"/>
              </a:rPr>
              <a:t>market’s willingness to sell</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two firms have different production processes or cost functions, then the slopes (elasticity) of their supply curve might be differ, and the market supply curve might have some kinks.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Still, it will satisfy the Law of Supply. </a:t>
            </a:r>
          </a:p>
        </p:txBody>
      </p:sp>
    </p:spTree>
    <p:extLst>
      <p:ext uri="{BB962C8B-B14F-4D97-AF65-F5344CB8AC3E}">
        <p14:creationId xmlns:p14="http://schemas.microsoft.com/office/powerpoint/2010/main" val="399371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Individual Supply vs Market Supply</a:t>
            </a:r>
          </a:p>
        </p:txBody>
      </p:sp>
      <p:grpSp>
        <p:nvGrpSpPr>
          <p:cNvPr id="16" name="Group 15">
            <a:extLst>
              <a:ext uri="{FF2B5EF4-FFF2-40B4-BE49-F238E27FC236}">
                <a16:creationId xmlns:a16="http://schemas.microsoft.com/office/drawing/2014/main" id="{31083B9D-9114-65A0-43F5-D696736CD7CF}"/>
              </a:ext>
            </a:extLst>
          </p:cNvPr>
          <p:cNvGrpSpPr/>
          <p:nvPr/>
        </p:nvGrpSpPr>
        <p:grpSpPr>
          <a:xfrm>
            <a:off x="-416557" y="699065"/>
            <a:ext cx="9077956" cy="887620"/>
            <a:chOff x="-416557" y="699065"/>
            <a:chExt cx="9077956" cy="887620"/>
          </a:xfrm>
        </p:grpSpPr>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0" y="699065"/>
              <a:ext cx="8661399" cy="405835"/>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Example: Market supply for Burgers. </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4A96880-AC2D-4104-30B9-581FF1545E50}"/>
                    </a:ext>
                  </a:extLst>
                </p:cNvPr>
                <p:cNvSpPr txBox="1"/>
                <p:nvPr/>
              </p:nvSpPr>
              <p:spPr>
                <a:xfrm>
                  <a:off x="-416557" y="1120585"/>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C00000"/>
                                </a:solidFill>
                                <a:latin typeface="Cambria Math" panose="02040503050406030204" pitchFamily="18" charset="0"/>
                                <a:cs typeface="Times New Roman" panose="02020603050405020304" pitchFamily="18" charset="0"/>
                              </a:rPr>
                            </m:ctrlPr>
                          </m:sSubPr>
                          <m:e>
                            <m:r>
                              <a:rPr lang="en-US" sz="1800" b="0" i="1" smtClean="0">
                                <a:solidFill>
                                  <a:srgbClr val="C00000"/>
                                </a:solidFill>
                                <a:latin typeface="Cambria Math" panose="02040503050406030204" pitchFamily="18" charset="0"/>
                                <a:cs typeface="Times New Roman" panose="02020603050405020304" pitchFamily="18" charset="0"/>
                              </a:rPr>
                              <m:t>𝑄</m:t>
                            </m:r>
                          </m:e>
                          <m:sub>
                            <m:r>
                              <a:rPr lang="en-US" sz="1800" b="0" i="1" smtClean="0">
                                <a:solidFill>
                                  <a:srgbClr val="C00000"/>
                                </a:solidFill>
                                <a:latin typeface="Cambria Math" panose="02040503050406030204" pitchFamily="18" charset="0"/>
                                <a:cs typeface="Times New Roman" panose="02020603050405020304" pitchFamily="18" charset="0"/>
                              </a:rPr>
                              <m:t>𝐵</m:t>
                            </m:r>
                          </m:sub>
                        </m:sSub>
                        <m:d>
                          <m:dPr>
                            <m:ctrlPr>
                              <a:rPr lang="en-US" sz="1800" b="0" i="1" smtClean="0">
                                <a:solidFill>
                                  <a:srgbClr val="C00000"/>
                                </a:solidFill>
                                <a:latin typeface="Cambria Math" panose="02040503050406030204" pitchFamily="18" charset="0"/>
                                <a:cs typeface="Times New Roman" panose="02020603050405020304" pitchFamily="18" charset="0"/>
                              </a:rPr>
                            </m:ctrlPr>
                          </m:dPr>
                          <m:e>
                            <m:r>
                              <a:rPr lang="en-US" sz="1800" b="0" i="1" smtClean="0">
                                <a:solidFill>
                                  <a:srgbClr val="C00000"/>
                                </a:solidFill>
                                <a:latin typeface="Cambria Math" panose="02040503050406030204" pitchFamily="18" charset="0"/>
                                <a:cs typeface="Times New Roman" panose="02020603050405020304" pitchFamily="18" charset="0"/>
                              </a:rPr>
                              <m:t>𝑃</m:t>
                            </m:r>
                          </m:e>
                        </m:d>
                        <m:r>
                          <a:rPr lang="en-US" sz="1800" b="0" i="1" smtClean="0">
                            <a:solidFill>
                              <a:srgbClr val="C00000"/>
                            </a:solidFill>
                            <a:latin typeface="Cambria Math" panose="02040503050406030204" pitchFamily="18" charset="0"/>
                            <a:cs typeface="Times New Roman" panose="02020603050405020304" pitchFamily="18" charset="0"/>
                          </a:rPr>
                          <m:t>=</m:t>
                        </m:r>
                        <m:r>
                          <a:rPr lang="en-US" sz="1800" b="0" i="1" smtClean="0">
                            <a:solidFill>
                              <a:srgbClr val="C00000"/>
                            </a:solidFill>
                            <a:latin typeface="Cambria Math" panose="02040503050406030204" pitchFamily="18" charset="0"/>
                            <a:cs typeface="Times New Roman" panose="02020603050405020304" pitchFamily="18" charset="0"/>
                          </a:rPr>
                          <m:t>𝑃</m:t>
                        </m:r>
                        <m:r>
                          <a:rPr lang="en-US" sz="1800" b="0" i="1" smtClean="0">
                            <a:solidFill>
                              <a:srgbClr val="C00000"/>
                            </a:solidFill>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 name="TextBox 2">
                  <a:extLst>
                    <a:ext uri="{FF2B5EF4-FFF2-40B4-BE49-F238E27FC236}">
                      <a16:creationId xmlns:a16="http://schemas.microsoft.com/office/drawing/2014/main" id="{B4A96880-AC2D-4104-30B9-581FF1545E50}"/>
                    </a:ext>
                  </a:extLst>
                </p:cNvPr>
                <p:cNvSpPr txBox="1">
                  <a:spLocks noRot="1" noChangeAspect="1" noMove="1" noResize="1" noEditPoints="1" noAdjustHandles="1" noChangeArrowheads="1" noChangeShapeType="1" noTextEdit="1"/>
                </p:cNvSpPr>
                <p:nvPr/>
              </p:nvSpPr>
              <p:spPr>
                <a:xfrm>
                  <a:off x="-416557" y="1120585"/>
                  <a:ext cx="2539121" cy="369332"/>
                </a:xfrm>
                <a:prstGeom prst="rect">
                  <a:avLst/>
                </a:prstGeom>
                <a:blipFill>
                  <a:blip r:embed="rId2"/>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312003-CAF4-394F-3261-47D696635BF8}"/>
                    </a:ext>
                  </a:extLst>
                </p:cNvPr>
                <p:cNvSpPr txBox="1"/>
                <p:nvPr/>
              </p:nvSpPr>
              <p:spPr>
                <a:xfrm>
                  <a:off x="1471849" y="975749"/>
                  <a:ext cx="2539121"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solidFill>
                                  <a:srgbClr val="002060"/>
                                </a:solidFill>
                                <a:latin typeface="Cambria Math" panose="02040503050406030204" pitchFamily="18" charset="0"/>
                                <a:cs typeface="Times New Roman" panose="02020603050405020304" pitchFamily="18" charset="0"/>
                              </a:rPr>
                            </m:ctrlPr>
                          </m:sSubPr>
                          <m:e>
                            <m:r>
                              <a:rPr lang="en-US" sz="1800" b="0" i="1" smtClean="0">
                                <a:solidFill>
                                  <a:srgbClr val="002060"/>
                                </a:solidFill>
                                <a:latin typeface="Cambria Math" panose="02040503050406030204" pitchFamily="18" charset="0"/>
                                <a:cs typeface="Times New Roman" panose="02020603050405020304" pitchFamily="18" charset="0"/>
                              </a:rPr>
                              <m:t>𝑄</m:t>
                            </m:r>
                          </m:e>
                          <m:sub>
                            <m:r>
                              <a:rPr lang="en-US" sz="1800" b="0" i="1" smtClean="0">
                                <a:solidFill>
                                  <a:srgbClr val="002060"/>
                                </a:solidFill>
                                <a:latin typeface="Cambria Math" panose="02040503050406030204" pitchFamily="18" charset="0"/>
                                <a:cs typeface="Times New Roman" panose="02020603050405020304" pitchFamily="18" charset="0"/>
                              </a:rPr>
                              <m:t>𝑆</m:t>
                            </m:r>
                          </m:sub>
                        </m:sSub>
                        <m:d>
                          <m:dPr>
                            <m:ctrlPr>
                              <a:rPr lang="en-US" sz="1800" b="0" i="1" smtClean="0">
                                <a:solidFill>
                                  <a:srgbClr val="002060"/>
                                </a:solidFill>
                                <a:latin typeface="Cambria Math" panose="02040503050406030204" pitchFamily="18" charset="0"/>
                                <a:cs typeface="Times New Roman" panose="02020603050405020304" pitchFamily="18" charset="0"/>
                              </a:rPr>
                            </m:ctrlPr>
                          </m:dPr>
                          <m:e>
                            <m:r>
                              <a:rPr lang="en-US" sz="1800" b="0" i="1" smtClean="0">
                                <a:solidFill>
                                  <a:srgbClr val="002060"/>
                                </a:solidFill>
                                <a:latin typeface="Cambria Math" panose="02040503050406030204" pitchFamily="18" charset="0"/>
                                <a:cs typeface="Times New Roman" panose="02020603050405020304" pitchFamily="18" charset="0"/>
                              </a:rPr>
                              <m:t>𝑃</m:t>
                            </m:r>
                          </m:e>
                        </m:d>
                        <m:r>
                          <a:rPr lang="en-US" sz="1800" b="0" i="1" smtClean="0">
                            <a:solidFill>
                              <a:srgbClr val="002060"/>
                            </a:solidFill>
                            <a:latin typeface="Cambria Math" panose="02040503050406030204" pitchFamily="18" charset="0"/>
                            <a:cs typeface="Times New Roman" panose="02020603050405020304" pitchFamily="18" charset="0"/>
                          </a:rPr>
                          <m:t>=</m:t>
                        </m:r>
                        <m:f>
                          <m:fPr>
                            <m:ctrlPr>
                              <a:rPr lang="en-US" sz="1800" b="0" i="1" smtClean="0">
                                <a:solidFill>
                                  <a:srgbClr val="002060"/>
                                </a:solidFill>
                                <a:latin typeface="Cambria Math" panose="02040503050406030204" pitchFamily="18" charset="0"/>
                                <a:cs typeface="Times New Roman" panose="02020603050405020304" pitchFamily="18" charset="0"/>
                              </a:rPr>
                            </m:ctrlPr>
                          </m:fPr>
                          <m:num>
                            <m:r>
                              <a:rPr lang="en-US" sz="1800" b="0" i="1" smtClean="0">
                                <a:solidFill>
                                  <a:srgbClr val="002060"/>
                                </a:solidFill>
                                <a:latin typeface="Cambria Math" panose="02040503050406030204" pitchFamily="18" charset="0"/>
                                <a:cs typeface="Times New Roman" panose="02020603050405020304" pitchFamily="18" charset="0"/>
                              </a:rPr>
                              <m:t>1</m:t>
                            </m:r>
                          </m:num>
                          <m:den>
                            <m:r>
                              <a:rPr lang="en-US" sz="1800" b="0" i="1" smtClean="0">
                                <a:solidFill>
                                  <a:srgbClr val="002060"/>
                                </a:solidFill>
                                <a:latin typeface="Cambria Math" panose="02040503050406030204" pitchFamily="18" charset="0"/>
                                <a:cs typeface="Times New Roman" panose="02020603050405020304" pitchFamily="18" charset="0"/>
                              </a:rPr>
                              <m:t>2</m:t>
                            </m:r>
                          </m:den>
                        </m:f>
                        <m:r>
                          <a:rPr lang="en-US" sz="1800" b="0" i="1" smtClean="0">
                            <a:solidFill>
                              <a:srgbClr val="002060"/>
                            </a:solidFill>
                            <a:latin typeface="Cambria Math" panose="02040503050406030204" pitchFamily="18" charset="0"/>
                            <a:cs typeface="Times New Roman" panose="02020603050405020304" pitchFamily="18" charset="0"/>
                          </a:rPr>
                          <m:t>𝑃</m:t>
                        </m:r>
                        <m:r>
                          <a:rPr lang="en-US" sz="1800" b="0" i="1" smtClean="0">
                            <a:solidFill>
                              <a:srgbClr val="002060"/>
                            </a:solidFill>
                            <a:latin typeface="Cambria Math" panose="02040503050406030204" pitchFamily="18" charset="0"/>
                            <a:cs typeface="Times New Roman" panose="02020603050405020304" pitchFamily="18" charset="0"/>
                          </a:rPr>
                          <m:t>−1</m:t>
                        </m:r>
                      </m:oMath>
                    </m:oMathPara>
                  </a14:m>
                  <a:endParaRPr lang="en-US" dirty="0">
                    <a:solidFill>
                      <a:srgbClr val="002060"/>
                    </a:solidFill>
                  </a:endParaRPr>
                </a:p>
              </p:txBody>
            </p:sp>
          </mc:Choice>
          <mc:Fallback xmlns="">
            <p:sp>
              <p:nvSpPr>
                <p:cNvPr id="5" name="TextBox 4">
                  <a:extLst>
                    <a:ext uri="{FF2B5EF4-FFF2-40B4-BE49-F238E27FC236}">
                      <a16:creationId xmlns:a16="http://schemas.microsoft.com/office/drawing/2014/main" id="{4E312003-CAF4-394F-3261-47D696635BF8}"/>
                    </a:ext>
                  </a:extLst>
                </p:cNvPr>
                <p:cNvSpPr txBox="1">
                  <a:spLocks noRot="1" noChangeAspect="1" noMove="1" noResize="1" noEditPoints="1" noAdjustHandles="1" noChangeArrowheads="1" noChangeShapeType="1" noTextEdit="1"/>
                </p:cNvSpPr>
                <p:nvPr/>
              </p:nvSpPr>
              <p:spPr>
                <a:xfrm>
                  <a:off x="1471849" y="975749"/>
                  <a:ext cx="2539121" cy="610936"/>
                </a:xfrm>
                <a:prstGeom prst="rect">
                  <a:avLst/>
                </a:prstGeom>
                <a:blipFill>
                  <a:blip r:embed="rId3"/>
                  <a:stretch>
                    <a:fillRect/>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79FFF7C7-0B1A-8FF4-64C3-408F050A5046}"/>
              </a:ext>
            </a:extLst>
          </p:cNvPr>
          <p:cNvGrpSpPr/>
          <p:nvPr/>
        </p:nvGrpSpPr>
        <p:grpSpPr>
          <a:xfrm>
            <a:off x="3823607" y="893295"/>
            <a:ext cx="2744666" cy="2497045"/>
            <a:chOff x="4960776" y="657344"/>
            <a:chExt cx="2744666" cy="2497045"/>
          </a:xfrm>
        </p:grpSpPr>
        <p:cxnSp>
          <p:nvCxnSpPr>
            <p:cNvPr id="14" name="Straight Connector 13">
              <a:extLst>
                <a:ext uri="{FF2B5EF4-FFF2-40B4-BE49-F238E27FC236}">
                  <a16:creationId xmlns:a16="http://schemas.microsoft.com/office/drawing/2014/main" id="{78D20BE5-970D-8BAC-75B5-2166B571F70A}"/>
                </a:ext>
              </a:extLst>
            </p:cNvPr>
            <p:cNvCxnSpPr>
              <a:cxnSpLocks/>
            </p:cNvCxnSpPr>
            <p:nvPr/>
          </p:nvCxnSpPr>
          <p:spPr>
            <a:xfrm flipV="1">
              <a:off x="5401257" y="657344"/>
              <a:ext cx="2304185" cy="2314757"/>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E1EA1EC8-75E8-7158-1784-6B25AB3D9CA5}"/>
                    </a:ext>
                  </a:extLst>
                </p:cNvPr>
                <p:cNvSpPr txBox="1"/>
                <p:nvPr/>
              </p:nvSpPr>
              <p:spPr>
                <a:xfrm>
                  <a:off x="4960776" y="2846612"/>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690304"/>
                            </a:solidFill>
                            <a:latin typeface="Cambria Math" panose="02040503050406030204" pitchFamily="18" charset="0"/>
                            <a:cs typeface="Times New Roman" panose="02020603050405020304" pitchFamily="18" charset="0"/>
                          </a:rPr>
                          <m:t>4</m:t>
                        </m:r>
                      </m:oMath>
                    </m:oMathPara>
                  </a14:m>
                  <a:endParaRPr lang="en-US" sz="1400" dirty="0">
                    <a:solidFill>
                      <a:srgbClr val="690304"/>
                    </a:solidFill>
                  </a:endParaRPr>
                </a:p>
              </p:txBody>
            </p:sp>
          </mc:Choice>
          <mc:Fallback xmlns="">
            <p:sp>
              <p:nvSpPr>
                <p:cNvPr id="26" name="TextBox 25">
                  <a:extLst>
                    <a:ext uri="{FF2B5EF4-FFF2-40B4-BE49-F238E27FC236}">
                      <a16:creationId xmlns:a16="http://schemas.microsoft.com/office/drawing/2014/main" id="{E1EA1EC8-75E8-7158-1784-6B25AB3D9CA5}"/>
                    </a:ext>
                  </a:extLst>
                </p:cNvPr>
                <p:cNvSpPr txBox="1">
                  <a:spLocks noRot="1" noChangeAspect="1" noMove="1" noResize="1" noEditPoints="1" noAdjustHandles="1" noChangeArrowheads="1" noChangeShapeType="1" noTextEdit="1"/>
                </p:cNvSpPr>
                <p:nvPr/>
              </p:nvSpPr>
              <p:spPr>
                <a:xfrm>
                  <a:off x="4960776" y="2846612"/>
                  <a:ext cx="732768" cy="307777"/>
                </a:xfrm>
                <a:prstGeom prst="rect">
                  <a:avLst/>
                </a:prstGeom>
                <a:blipFill>
                  <a:blip r:embed="rId4"/>
                  <a:stretch>
                    <a:fillRect/>
                  </a:stretch>
                </a:blipFill>
              </p:spPr>
              <p:txBody>
                <a:bodyPr/>
                <a:lstStyle/>
                <a:p>
                  <a:r>
                    <a:rPr lang="en-US">
                      <a:noFill/>
                    </a:rPr>
                    <a:t> </a:t>
                  </a:r>
                </a:p>
              </p:txBody>
            </p:sp>
          </mc:Fallback>
        </mc:AlternateContent>
      </p:grpSp>
      <p:graphicFrame>
        <p:nvGraphicFramePr>
          <p:cNvPr id="18" name="Table 2">
            <a:extLst>
              <a:ext uri="{FF2B5EF4-FFF2-40B4-BE49-F238E27FC236}">
                <a16:creationId xmlns:a16="http://schemas.microsoft.com/office/drawing/2014/main" id="{103F9AE5-5478-15ED-4F45-64E44E0927F8}"/>
              </a:ext>
            </a:extLst>
          </p:cNvPr>
          <p:cNvGraphicFramePr>
            <a:graphicFrameLocks noGrp="1"/>
          </p:cNvGraphicFramePr>
          <p:nvPr>
            <p:extLst>
              <p:ext uri="{D42A27DB-BD31-4B8C-83A1-F6EECF244321}">
                <p14:modId xmlns:p14="http://schemas.microsoft.com/office/powerpoint/2010/main" val="2946553875"/>
              </p:ext>
            </p:extLst>
          </p:nvPr>
        </p:nvGraphicFramePr>
        <p:xfrm>
          <a:off x="2006076" y="2241481"/>
          <a:ext cx="689877" cy="1813560"/>
        </p:xfrm>
        <a:graphic>
          <a:graphicData uri="http://schemas.openxmlformats.org/drawingml/2006/table">
            <a:tbl>
              <a:tblPr firstRow="1" bandRow="1">
                <a:tableStyleId>{5C22544A-7EE6-4342-B048-85BDC9FD1C3A}</a:tableStyleId>
              </a:tblPr>
              <a:tblGrid>
                <a:gridCol w="689877">
                  <a:extLst>
                    <a:ext uri="{9D8B030D-6E8A-4147-A177-3AD203B41FA5}">
                      <a16:colId xmlns:a16="http://schemas.microsoft.com/office/drawing/2014/main" val="553469400"/>
                    </a:ext>
                  </a:extLst>
                </a:gridCol>
              </a:tblGrid>
              <a:tr h="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100" b="0" dirty="0">
                          <a:solidFill>
                            <a:schemeClr val="bg1"/>
                          </a:solidFill>
                        </a:rPr>
                        <a:t>Sandy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70C0"/>
                    </a:solidFill>
                  </a:tcPr>
                </a:tc>
                <a:extLst>
                  <a:ext uri="{0D108BD9-81ED-4DB2-BD59-A6C34878D82A}">
                    <a16:rowId xmlns:a16="http://schemas.microsoft.com/office/drawing/2014/main" val="3095528062"/>
                  </a:ext>
                </a:extLst>
              </a:tr>
              <a:tr h="0">
                <a:tc>
                  <a:txBody>
                    <a:bodyPr/>
                    <a:lstStyle/>
                    <a:p>
                      <a:pPr algn="ctr"/>
                      <a:r>
                        <a:rPr lang="en-US" sz="11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112874832"/>
                  </a:ext>
                </a:extLst>
              </a:tr>
              <a:tr h="0">
                <a:tc>
                  <a:txBody>
                    <a:bodyPr/>
                    <a:lstStyle/>
                    <a:p>
                      <a:pPr algn="ctr"/>
                      <a:r>
                        <a:rPr lang="en-US" sz="11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424149241"/>
                  </a:ext>
                </a:extLst>
              </a:tr>
              <a:tr h="0">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906894273"/>
                  </a:ext>
                </a:extLst>
              </a:tr>
              <a:tr h="0">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4266303768"/>
                  </a:ext>
                </a:extLst>
              </a:tr>
              <a:tr h="0">
                <a:tc>
                  <a:txBody>
                    <a:bodyPr/>
                    <a:lstStyle/>
                    <a:p>
                      <a:pPr algn="ctr"/>
                      <a:r>
                        <a:rPr lang="en-US" sz="1100" dirty="0"/>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2689009579"/>
                  </a:ext>
                </a:extLst>
              </a:tr>
              <a:tr h="0">
                <a:tc>
                  <a:txBody>
                    <a:bodyPr/>
                    <a:lstStyle/>
                    <a:p>
                      <a:pPr algn="ctr"/>
                      <a:r>
                        <a:rPr lang="en-US" sz="11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3437389229"/>
                  </a:ext>
                </a:extLst>
              </a:tr>
            </a:tbl>
          </a:graphicData>
        </a:graphic>
      </p:graphicFrame>
      <p:graphicFrame>
        <p:nvGraphicFramePr>
          <p:cNvPr id="19" name="Table 2">
            <a:extLst>
              <a:ext uri="{FF2B5EF4-FFF2-40B4-BE49-F238E27FC236}">
                <a16:creationId xmlns:a16="http://schemas.microsoft.com/office/drawing/2014/main" id="{1A8299BA-16E9-E016-EC9D-990D014C8DB4}"/>
              </a:ext>
            </a:extLst>
          </p:cNvPr>
          <p:cNvGraphicFramePr>
            <a:graphicFrameLocks noGrp="1"/>
          </p:cNvGraphicFramePr>
          <p:nvPr>
            <p:extLst>
              <p:ext uri="{D42A27DB-BD31-4B8C-83A1-F6EECF244321}">
                <p14:modId xmlns:p14="http://schemas.microsoft.com/office/powerpoint/2010/main" val="1555375962"/>
              </p:ext>
            </p:extLst>
          </p:nvPr>
        </p:nvGraphicFramePr>
        <p:xfrm>
          <a:off x="1270566" y="2243456"/>
          <a:ext cx="734719" cy="1813560"/>
        </p:xfrm>
        <a:graphic>
          <a:graphicData uri="http://schemas.openxmlformats.org/drawingml/2006/table">
            <a:tbl>
              <a:tblPr firstRow="1" bandRow="1">
                <a:tableStyleId>{5C22544A-7EE6-4342-B048-85BDC9FD1C3A}</a:tableStyleId>
              </a:tblPr>
              <a:tblGrid>
                <a:gridCol w="734719">
                  <a:extLst>
                    <a:ext uri="{9D8B030D-6E8A-4147-A177-3AD203B41FA5}">
                      <a16:colId xmlns:a16="http://schemas.microsoft.com/office/drawing/2014/main" val="3848260396"/>
                    </a:ext>
                  </a:extLst>
                </a:gridCol>
              </a:tblGrid>
              <a:tr h="0">
                <a:tc>
                  <a:txBody>
                    <a:bodyPr/>
                    <a:lstStyle/>
                    <a:p>
                      <a:pPr algn="ctr"/>
                      <a:r>
                        <a:rPr lang="en-US" sz="1100" b="0" dirty="0">
                          <a:solidFill>
                            <a:schemeClr val="bg1"/>
                          </a:solidFill>
                        </a:rPr>
                        <a:t>Bob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095528062"/>
                  </a:ext>
                </a:extLst>
              </a:tr>
              <a:tr h="0">
                <a:tc>
                  <a:txBody>
                    <a:bodyPr/>
                    <a:lstStyle/>
                    <a:p>
                      <a:pPr algn="ctr"/>
                      <a:r>
                        <a:rPr lang="en-US" sz="11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112874832"/>
                  </a:ext>
                </a:extLst>
              </a:tr>
              <a:tr h="0">
                <a:tc>
                  <a:txBody>
                    <a:bodyPr/>
                    <a:lstStyle/>
                    <a:p>
                      <a:pPr algn="ctr"/>
                      <a:r>
                        <a:rPr lang="en-US" sz="11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424149241"/>
                  </a:ext>
                </a:extLst>
              </a:tr>
              <a:tr h="0">
                <a:tc>
                  <a:txBody>
                    <a:bodyPr/>
                    <a:lstStyle/>
                    <a:p>
                      <a:pPr algn="ctr"/>
                      <a:r>
                        <a:rPr lang="en-US" sz="11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906894273"/>
                  </a:ext>
                </a:extLst>
              </a:tr>
              <a:tr h="0">
                <a:tc>
                  <a:txBody>
                    <a:bodyPr/>
                    <a:lstStyle/>
                    <a:p>
                      <a:pPr algn="ctr"/>
                      <a:r>
                        <a:rPr lang="en-US" sz="1100" dirty="0"/>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4266303768"/>
                  </a:ext>
                </a:extLst>
              </a:tr>
              <a:tr h="0">
                <a:tc>
                  <a:txBody>
                    <a:bodyPr/>
                    <a:lstStyle/>
                    <a:p>
                      <a:pPr algn="ctr"/>
                      <a:r>
                        <a:rPr lang="en-US" sz="11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89009579"/>
                  </a:ext>
                </a:extLst>
              </a:tr>
              <a:tr h="0">
                <a:tc>
                  <a:txBody>
                    <a:bodyPr/>
                    <a:lstStyle/>
                    <a:p>
                      <a:pPr algn="ctr"/>
                      <a:r>
                        <a:rPr lang="en-US" sz="1100" dirty="0"/>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329596733"/>
                  </a:ext>
                </a:extLst>
              </a:tr>
            </a:tbl>
          </a:graphicData>
        </a:graphic>
      </p:graphicFrame>
      <p:graphicFrame>
        <p:nvGraphicFramePr>
          <p:cNvPr id="20" name="Table 2">
            <a:extLst>
              <a:ext uri="{FF2B5EF4-FFF2-40B4-BE49-F238E27FC236}">
                <a16:creationId xmlns:a16="http://schemas.microsoft.com/office/drawing/2014/main" id="{AE8DF212-259A-66FE-A5FD-B87DF6C184AC}"/>
              </a:ext>
            </a:extLst>
          </p:cNvPr>
          <p:cNvGraphicFramePr>
            <a:graphicFrameLocks noGrp="1"/>
          </p:cNvGraphicFramePr>
          <p:nvPr>
            <p:extLst>
              <p:ext uri="{D42A27DB-BD31-4B8C-83A1-F6EECF244321}">
                <p14:modId xmlns:p14="http://schemas.microsoft.com/office/powerpoint/2010/main" val="3456096490"/>
              </p:ext>
            </p:extLst>
          </p:nvPr>
        </p:nvGraphicFramePr>
        <p:xfrm>
          <a:off x="2692429" y="2243456"/>
          <a:ext cx="689877" cy="1813560"/>
        </p:xfrm>
        <a:graphic>
          <a:graphicData uri="http://schemas.openxmlformats.org/drawingml/2006/table">
            <a:tbl>
              <a:tblPr firstRow="1" bandRow="1">
                <a:tableStyleId>{5C22544A-7EE6-4342-B048-85BDC9FD1C3A}</a:tableStyleId>
              </a:tblPr>
              <a:tblGrid>
                <a:gridCol w="689877">
                  <a:extLst>
                    <a:ext uri="{9D8B030D-6E8A-4147-A177-3AD203B41FA5}">
                      <a16:colId xmlns:a16="http://schemas.microsoft.com/office/drawing/2014/main" val="1540525705"/>
                    </a:ext>
                  </a:extLst>
                </a:gridCol>
              </a:tblGrid>
              <a:tr h="0">
                <a:tc>
                  <a:txBody>
                    <a:bodyPr/>
                    <a:lstStyle/>
                    <a:p>
                      <a:pPr algn="ctr"/>
                      <a:r>
                        <a:rPr lang="en-US" sz="1100" b="0" dirty="0">
                          <a:solidFill>
                            <a:schemeClr val="bg1"/>
                          </a:solidFill>
                        </a:rPr>
                        <a:t>Market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6600"/>
                    </a:solidFill>
                  </a:tcPr>
                </a:tc>
                <a:extLst>
                  <a:ext uri="{0D108BD9-81ED-4DB2-BD59-A6C34878D82A}">
                    <a16:rowId xmlns:a16="http://schemas.microsoft.com/office/drawing/2014/main" val="3095528062"/>
                  </a:ext>
                </a:extLst>
              </a:tr>
              <a:tr h="0">
                <a:tc>
                  <a:txBody>
                    <a:bodyPr/>
                    <a:lstStyle/>
                    <a:p>
                      <a:pPr algn="ctr"/>
                      <a:r>
                        <a:rPr lang="en-US" sz="11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112874832"/>
                  </a:ext>
                </a:extLst>
              </a:tr>
              <a:tr h="0">
                <a:tc>
                  <a:txBody>
                    <a:bodyPr/>
                    <a:lstStyle/>
                    <a:p>
                      <a:pPr algn="ctr"/>
                      <a:r>
                        <a:rPr lang="en-US" sz="1100" dirty="0"/>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073001680"/>
                  </a:ext>
                </a:extLst>
              </a:tr>
              <a:tr h="0">
                <a:tc>
                  <a:txBody>
                    <a:bodyPr/>
                    <a:lstStyle/>
                    <a:p>
                      <a:pPr algn="ctr"/>
                      <a:r>
                        <a:rPr lang="en-US" sz="1100" dirty="0"/>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2424149241"/>
                  </a:ext>
                </a:extLst>
              </a:tr>
              <a:tr h="0">
                <a:tc>
                  <a:txBody>
                    <a:bodyPr/>
                    <a:lstStyle/>
                    <a:p>
                      <a:pPr algn="ctr"/>
                      <a:r>
                        <a:rPr lang="en-US" sz="1100" dirty="0"/>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3906894273"/>
                  </a:ext>
                </a:extLst>
              </a:tr>
              <a:tr h="0">
                <a:tc>
                  <a:txBody>
                    <a:bodyPr/>
                    <a:lstStyle/>
                    <a:p>
                      <a:pPr algn="ctr"/>
                      <a:r>
                        <a:rPr lang="en-US" sz="1100" dirty="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4266303768"/>
                  </a:ext>
                </a:extLst>
              </a:tr>
              <a:tr h="0">
                <a:tc>
                  <a:txBody>
                    <a:bodyPr/>
                    <a:lstStyle/>
                    <a:p>
                      <a:pPr algn="ctr"/>
                      <a:r>
                        <a:rPr lang="en-US" sz="1100" dirty="0"/>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33"/>
                    </a:solidFill>
                  </a:tcPr>
                </a:tc>
                <a:extLst>
                  <a:ext uri="{0D108BD9-81ED-4DB2-BD59-A6C34878D82A}">
                    <a16:rowId xmlns:a16="http://schemas.microsoft.com/office/drawing/2014/main" val="2689009579"/>
                  </a:ext>
                </a:extLst>
              </a:tr>
            </a:tbl>
          </a:graphicData>
        </a:graphic>
      </p:graphicFrame>
      <p:graphicFrame>
        <p:nvGraphicFramePr>
          <p:cNvPr id="2" name="Table 2">
            <a:extLst>
              <a:ext uri="{FF2B5EF4-FFF2-40B4-BE49-F238E27FC236}">
                <a16:creationId xmlns:a16="http://schemas.microsoft.com/office/drawing/2014/main" id="{5F91CAD5-792D-14DD-8ABA-0F386B32CF50}"/>
              </a:ext>
            </a:extLst>
          </p:cNvPr>
          <p:cNvGraphicFramePr>
            <a:graphicFrameLocks noGrp="1"/>
          </p:cNvGraphicFramePr>
          <p:nvPr>
            <p:extLst>
              <p:ext uri="{D42A27DB-BD31-4B8C-83A1-F6EECF244321}">
                <p14:modId xmlns:p14="http://schemas.microsoft.com/office/powerpoint/2010/main" val="4076784080"/>
              </p:ext>
            </p:extLst>
          </p:nvPr>
        </p:nvGraphicFramePr>
        <p:xfrm>
          <a:off x="625531" y="2243456"/>
          <a:ext cx="645035" cy="1813560"/>
        </p:xfrm>
        <a:graphic>
          <a:graphicData uri="http://schemas.openxmlformats.org/drawingml/2006/table">
            <a:tbl>
              <a:tblPr firstRow="1" bandRow="1">
                <a:tableStyleId>{5C22544A-7EE6-4342-B048-85BDC9FD1C3A}</a:tableStyleId>
              </a:tblPr>
              <a:tblGrid>
                <a:gridCol w="645035">
                  <a:extLst>
                    <a:ext uri="{9D8B030D-6E8A-4147-A177-3AD203B41FA5}">
                      <a16:colId xmlns:a16="http://schemas.microsoft.com/office/drawing/2014/main" val="96168433"/>
                    </a:ext>
                  </a:extLst>
                </a:gridCol>
              </a:tblGrid>
              <a:tr h="0">
                <a:tc>
                  <a:txBody>
                    <a:bodyPr/>
                    <a:lstStyle/>
                    <a:p>
                      <a:pPr algn="ctr"/>
                      <a:r>
                        <a:rPr lang="en-US" sz="1100" b="0" dirty="0">
                          <a:solidFill>
                            <a:schemeClr val="bg1"/>
                          </a:solidFill>
                        </a:rPr>
                        <a:t>Price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75000"/>
                        <a:lumOff val="25000"/>
                      </a:schemeClr>
                    </a:solidFill>
                  </a:tcPr>
                </a:tc>
                <a:extLst>
                  <a:ext uri="{0D108BD9-81ED-4DB2-BD59-A6C34878D82A}">
                    <a16:rowId xmlns:a16="http://schemas.microsoft.com/office/drawing/2014/main" val="3095528062"/>
                  </a:ext>
                </a:extLst>
              </a:tr>
              <a:tr h="0">
                <a:tc>
                  <a:txBody>
                    <a:bodyPr/>
                    <a:lstStyle/>
                    <a:p>
                      <a:pPr algn="ctr"/>
                      <a:r>
                        <a:rPr lang="en-US" sz="11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112874832"/>
                  </a:ext>
                </a:extLst>
              </a:tr>
              <a:tr h="0">
                <a:tc>
                  <a:txBody>
                    <a:bodyPr/>
                    <a:lstStyle/>
                    <a:p>
                      <a:pPr algn="ctr"/>
                      <a:r>
                        <a:rPr lang="en-US" sz="11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424149241"/>
                  </a:ext>
                </a:extLst>
              </a:tr>
              <a:tr h="0">
                <a:tc>
                  <a:txBody>
                    <a:bodyPr/>
                    <a:lstStyle/>
                    <a:p>
                      <a:pPr algn="ctr"/>
                      <a:r>
                        <a:rPr lang="en-US" sz="11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906894273"/>
                  </a:ext>
                </a:extLst>
              </a:tr>
              <a:tr h="0">
                <a:tc>
                  <a:txBody>
                    <a:bodyPr/>
                    <a:lstStyle/>
                    <a:p>
                      <a:pPr algn="ctr"/>
                      <a:r>
                        <a:rPr lang="en-US" sz="1100" dirty="0"/>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4266303768"/>
                  </a:ext>
                </a:extLst>
              </a:tr>
              <a:tr h="0">
                <a:tc>
                  <a:txBody>
                    <a:bodyPr/>
                    <a:lstStyle/>
                    <a:p>
                      <a:pPr algn="ctr"/>
                      <a:r>
                        <a:rPr lang="en-US" sz="1100"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689009579"/>
                  </a:ext>
                </a:extLst>
              </a:tr>
              <a:tr h="0">
                <a:tc>
                  <a:txBody>
                    <a:bodyPr/>
                    <a:lstStyle/>
                    <a:p>
                      <a:pPr algn="ctr"/>
                      <a:r>
                        <a:rPr lang="en-US" sz="1100"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943399730"/>
                  </a:ext>
                </a:extLst>
              </a:tr>
            </a:tbl>
          </a:graphicData>
        </a:graphic>
      </p:graphicFrame>
      <p:sp>
        <p:nvSpPr>
          <p:cNvPr id="7" name="Content Placeholder 3">
            <a:extLst>
              <a:ext uri="{FF2B5EF4-FFF2-40B4-BE49-F238E27FC236}">
                <a16:creationId xmlns:a16="http://schemas.microsoft.com/office/drawing/2014/main" id="{114F6DD6-BEA9-56C3-752C-356D7E70DB23}"/>
              </a:ext>
            </a:extLst>
          </p:cNvPr>
          <p:cNvSpPr txBox="1">
            <a:spLocks/>
          </p:cNvSpPr>
          <p:nvPr/>
        </p:nvSpPr>
        <p:spPr>
          <a:xfrm>
            <a:off x="165305" y="1954604"/>
            <a:ext cx="3764280" cy="405835"/>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690304"/>
              </a:buClr>
              <a:buNone/>
            </a:pPr>
            <a:r>
              <a:rPr lang="en-US" sz="1200" dirty="0">
                <a:latin typeface="+mn-lt"/>
                <a:cs typeface="Times New Roman" panose="02020603050405020304" pitchFamily="18" charset="0"/>
              </a:rPr>
              <a:t>WTP/Quantity Supplied by:</a:t>
            </a:r>
          </a:p>
        </p:txBody>
      </p:sp>
      <p:grpSp>
        <p:nvGrpSpPr>
          <p:cNvPr id="28" name="Group 27">
            <a:extLst>
              <a:ext uri="{FF2B5EF4-FFF2-40B4-BE49-F238E27FC236}">
                <a16:creationId xmlns:a16="http://schemas.microsoft.com/office/drawing/2014/main" id="{3C7CBD22-CCE8-707C-68A8-BF8EB6883EFB}"/>
              </a:ext>
            </a:extLst>
          </p:cNvPr>
          <p:cNvGrpSpPr/>
          <p:nvPr/>
        </p:nvGrpSpPr>
        <p:grpSpPr>
          <a:xfrm>
            <a:off x="3682779" y="1051515"/>
            <a:ext cx="4686720" cy="3436155"/>
            <a:chOff x="4277139" y="1051515"/>
            <a:chExt cx="4686720" cy="3436155"/>
          </a:xfrm>
        </p:grpSpPr>
        <p:cxnSp>
          <p:nvCxnSpPr>
            <p:cNvPr id="12" name="Straight Arrow Connector 11">
              <a:extLst>
                <a:ext uri="{FF2B5EF4-FFF2-40B4-BE49-F238E27FC236}">
                  <a16:creationId xmlns:a16="http://schemas.microsoft.com/office/drawing/2014/main" id="{7893AD5B-9E5E-583B-DB3E-DF6C06CB31A5}"/>
                </a:ext>
              </a:extLst>
            </p:cNvPr>
            <p:cNvCxnSpPr>
              <a:cxnSpLocks/>
            </p:cNvCxnSpPr>
            <p:nvPr/>
          </p:nvCxnSpPr>
          <p:spPr>
            <a:xfrm flipV="1">
              <a:off x="4862490" y="1101529"/>
              <a:ext cx="0" cy="3221525"/>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567EDFB7-FD75-35AA-8F9B-30D6ED50BE7C}"/>
                </a:ext>
              </a:extLst>
            </p:cNvPr>
            <p:cNvCxnSpPr>
              <a:cxnSpLocks/>
            </p:cNvCxnSpPr>
            <p:nvPr/>
          </p:nvCxnSpPr>
          <p:spPr>
            <a:xfrm>
              <a:off x="4851368" y="4323053"/>
              <a:ext cx="3642706"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5" name="Ink 14">
                  <a:extLst>
                    <a:ext uri="{FF2B5EF4-FFF2-40B4-BE49-F238E27FC236}">
                      <a16:creationId xmlns:a16="http://schemas.microsoft.com/office/drawing/2014/main" id="{E5711376-339B-370D-247C-6C4B1EB376C5}"/>
                    </a:ext>
                  </a:extLst>
                </p14:cNvPr>
                <p14:cNvContentPartPr/>
                <p14:nvPr/>
              </p14:nvContentPartPr>
              <p14:xfrm>
                <a:off x="6046835" y="2725637"/>
                <a:ext cx="295" cy="358"/>
              </p14:xfrm>
            </p:contentPart>
          </mc:Choice>
          <mc:Fallback xmlns="">
            <p:pic>
              <p:nvPicPr>
                <p:cNvPr id="15" name="Ink 14">
                  <a:extLst>
                    <a:ext uri="{FF2B5EF4-FFF2-40B4-BE49-F238E27FC236}">
                      <a16:creationId xmlns:a16="http://schemas.microsoft.com/office/drawing/2014/main" id="{E5711376-339B-370D-247C-6C4B1EB376C5}"/>
                    </a:ext>
                  </a:extLst>
                </p:cNvPr>
                <p:cNvPicPr/>
                <p:nvPr/>
              </p:nvPicPr>
              <p:blipFill>
                <a:blip r:embed="rId7"/>
                <a:stretch>
                  <a:fillRect/>
                </a:stretch>
              </p:blipFill>
              <p:spPr>
                <a:xfrm>
                  <a:off x="6032085" y="2618237"/>
                  <a:ext cx="29500" cy="214800"/>
                </a:xfrm>
                <a:prstGeom prst="rect">
                  <a:avLst/>
                </a:prstGeom>
              </p:spPr>
            </p:pic>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E81689A-D7D4-5B14-2785-43A04095ADB0}"/>
                    </a:ext>
                  </a:extLst>
                </p:cNvPr>
                <p:cNvSpPr txBox="1"/>
                <p:nvPr/>
              </p:nvSpPr>
              <p:spPr>
                <a:xfrm>
                  <a:off x="4277139" y="1051515"/>
                  <a:ext cx="732768" cy="329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0" name="TextBox 9">
                  <a:extLst>
                    <a:ext uri="{FF2B5EF4-FFF2-40B4-BE49-F238E27FC236}">
                      <a16:creationId xmlns:a16="http://schemas.microsoft.com/office/drawing/2014/main" id="{6E81689A-D7D4-5B14-2785-43A04095ADB0}"/>
                    </a:ext>
                  </a:extLst>
                </p:cNvPr>
                <p:cNvSpPr txBox="1">
                  <a:spLocks noRot="1" noChangeAspect="1" noMove="1" noResize="1" noEditPoints="1" noAdjustHandles="1" noChangeArrowheads="1" noChangeShapeType="1" noTextEdit="1"/>
                </p:cNvSpPr>
                <p:nvPr/>
              </p:nvSpPr>
              <p:spPr>
                <a:xfrm>
                  <a:off x="4277139" y="1051515"/>
                  <a:ext cx="732768" cy="329235"/>
                </a:xfrm>
                <a:prstGeom prst="rect">
                  <a:avLst/>
                </a:prstGeom>
                <a:blipFill>
                  <a:blip r:embed="rId8"/>
                  <a:stretch>
                    <a:fillRect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0D8505-46EA-F94E-942C-590DBA3AD0A7}"/>
                    </a:ext>
                  </a:extLst>
                </p:cNvPr>
                <p:cNvSpPr txBox="1"/>
                <p:nvPr/>
              </p:nvSpPr>
              <p:spPr>
                <a:xfrm>
                  <a:off x="8231091" y="4158435"/>
                  <a:ext cx="732768" cy="3292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1" name="TextBox 10">
                  <a:extLst>
                    <a:ext uri="{FF2B5EF4-FFF2-40B4-BE49-F238E27FC236}">
                      <a16:creationId xmlns:a16="http://schemas.microsoft.com/office/drawing/2014/main" id="{260D8505-46EA-F94E-942C-590DBA3AD0A7}"/>
                    </a:ext>
                  </a:extLst>
                </p:cNvPr>
                <p:cNvSpPr txBox="1">
                  <a:spLocks noRot="1" noChangeAspect="1" noMove="1" noResize="1" noEditPoints="1" noAdjustHandles="1" noChangeArrowheads="1" noChangeShapeType="1" noTextEdit="1"/>
                </p:cNvSpPr>
                <p:nvPr/>
              </p:nvSpPr>
              <p:spPr>
                <a:xfrm>
                  <a:off x="8231091" y="4158435"/>
                  <a:ext cx="732768" cy="329235"/>
                </a:xfrm>
                <a:prstGeom prst="rect">
                  <a:avLst/>
                </a:prstGeom>
                <a:blipFill>
                  <a:blip r:embed="rId9"/>
                  <a:stretch>
                    <a:fillRect b="-25926"/>
                  </a:stretch>
                </a:blipFill>
              </p:spPr>
              <p:txBody>
                <a:bodyPr/>
                <a:lstStyle/>
                <a:p>
                  <a:r>
                    <a:rPr lang="en-US">
                      <a:noFill/>
                    </a:rPr>
                    <a:t> </a:t>
                  </a:r>
                </a:p>
              </p:txBody>
            </p:sp>
          </mc:Fallback>
        </mc:AlternateContent>
      </p:grpSp>
      <p:sp>
        <p:nvSpPr>
          <p:cNvPr id="54" name="Content Placeholder 3">
            <a:extLst>
              <a:ext uri="{FF2B5EF4-FFF2-40B4-BE49-F238E27FC236}">
                <a16:creationId xmlns:a16="http://schemas.microsoft.com/office/drawing/2014/main" id="{C65CADF8-8DD3-BF30-D14A-1CFA66050041}"/>
              </a:ext>
            </a:extLst>
          </p:cNvPr>
          <p:cNvSpPr txBox="1">
            <a:spLocks/>
          </p:cNvSpPr>
          <p:nvPr/>
        </p:nvSpPr>
        <p:spPr>
          <a:xfrm>
            <a:off x="6553317" y="1954604"/>
            <a:ext cx="2549380" cy="2340976"/>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400" dirty="0">
                <a:latin typeface="+mn-lt"/>
                <a:cs typeface="Times New Roman" panose="02020603050405020304" pitchFamily="18" charset="0"/>
              </a:rPr>
              <a:t>For prices below $2, there is no market. Supply = 0. </a:t>
            </a:r>
          </a:p>
          <a:p>
            <a:pPr>
              <a:buClr>
                <a:srgbClr val="690304"/>
              </a:buClr>
              <a:buFont typeface="Arial" panose="020B0604020202020204" pitchFamily="34" charset="0"/>
              <a:buChar char="•"/>
            </a:pPr>
            <a:r>
              <a:rPr lang="en-US" sz="1400" b="1" dirty="0">
                <a:solidFill>
                  <a:srgbClr val="690304"/>
                </a:solidFill>
                <a:latin typeface="+mn-lt"/>
                <a:cs typeface="Times New Roman" panose="02020603050405020304" pitchFamily="18" charset="0"/>
              </a:rPr>
              <a:t>Bob</a:t>
            </a:r>
            <a:r>
              <a:rPr lang="en-US" sz="1400" dirty="0">
                <a:latin typeface="+mn-lt"/>
                <a:cs typeface="Times New Roman" panose="02020603050405020304" pitchFamily="18" charset="0"/>
              </a:rPr>
              <a:t> is not willing to sell for prices below $4. </a:t>
            </a:r>
          </a:p>
          <a:p>
            <a:pPr>
              <a:buClr>
                <a:srgbClr val="690304"/>
              </a:buClr>
              <a:buFont typeface="Arial" panose="020B0604020202020204" pitchFamily="34" charset="0"/>
              <a:buChar char="•"/>
            </a:pPr>
            <a:r>
              <a:rPr lang="en-US" sz="1400" dirty="0">
                <a:latin typeface="+mn-lt"/>
                <a:cs typeface="Times New Roman" panose="02020603050405020304" pitchFamily="18" charset="0"/>
              </a:rPr>
              <a:t>Prices between 2 and 4, then Sandy is the only burger place in town willing to sell. </a:t>
            </a:r>
          </a:p>
        </p:txBody>
      </p:sp>
      <p:grpSp>
        <p:nvGrpSpPr>
          <p:cNvPr id="107" name="Group 106">
            <a:extLst>
              <a:ext uri="{FF2B5EF4-FFF2-40B4-BE49-F238E27FC236}">
                <a16:creationId xmlns:a16="http://schemas.microsoft.com/office/drawing/2014/main" id="{B03C14BE-11DD-2DE0-FE1C-68203167689D}"/>
              </a:ext>
            </a:extLst>
          </p:cNvPr>
          <p:cNvGrpSpPr/>
          <p:nvPr/>
        </p:nvGrpSpPr>
        <p:grpSpPr>
          <a:xfrm>
            <a:off x="3788481" y="946311"/>
            <a:ext cx="1942157" cy="3684489"/>
            <a:chOff x="3788481" y="946311"/>
            <a:chExt cx="1942157" cy="3684489"/>
          </a:xfrm>
        </p:grpSpPr>
        <p:cxnSp>
          <p:nvCxnSpPr>
            <p:cNvPr id="31" name="Straight Connector 30">
              <a:extLst>
                <a:ext uri="{FF2B5EF4-FFF2-40B4-BE49-F238E27FC236}">
                  <a16:creationId xmlns:a16="http://schemas.microsoft.com/office/drawing/2014/main" id="{BFD878AB-60A2-D6A8-BE5D-7BBF175893F6}"/>
                </a:ext>
              </a:extLst>
            </p:cNvPr>
            <p:cNvCxnSpPr>
              <a:cxnSpLocks/>
            </p:cNvCxnSpPr>
            <p:nvPr/>
          </p:nvCxnSpPr>
          <p:spPr>
            <a:xfrm flipV="1">
              <a:off x="4284800" y="946311"/>
              <a:ext cx="1445838" cy="2912555"/>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D2BB756-11BE-58FA-3AC3-025C429C9CFC}"/>
                    </a:ext>
                  </a:extLst>
                </p:cNvPr>
                <p:cNvSpPr txBox="1"/>
                <p:nvPr/>
              </p:nvSpPr>
              <p:spPr>
                <a:xfrm>
                  <a:off x="3788481" y="3715707"/>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2060"/>
                            </a:solidFill>
                            <a:latin typeface="Cambria Math" panose="02040503050406030204" pitchFamily="18" charset="0"/>
                            <a:cs typeface="Times New Roman" panose="02020603050405020304" pitchFamily="18" charset="0"/>
                          </a:rPr>
                          <m:t>2</m:t>
                        </m:r>
                      </m:oMath>
                    </m:oMathPara>
                  </a14:m>
                  <a:endParaRPr lang="en-US" sz="1400" dirty="0">
                    <a:solidFill>
                      <a:srgbClr val="002060"/>
                    </a:solidFill>
                  </a:endParaRPr>
                </a:p>
              </p:txBody>
            </p:sp>
          </mc:Choice>
          <mc:Fallback xmlns="">
            <p:sp>
              <p:nvSpPr>
                <p:cNvPr id="32" name="TextBox 31">
                  <a:extLst>
                    <a:ext uri="{FF2B5EF4-FFF2-40B4-BE49-F238E27FC236}">
                      <a16:creationId xmlns:a16="http://schemas.microsoft.com/office/drawing/2014/main" id="{4D2BB756-11BE-58FA-3AC3-025C429C9CFC}"/>
                    </a:ext>
                  </a:extLst>
                </p:cNvPr>
                <p:cNvSpPr txBox="1">
                  <a:spLocks noRot="1" noChangeAspect="1" noMove="1" noResize="1" noEditPoints="1" noAdjustHandles="1" noChangeArrowheads="1" noChangeShapeType="1" noTextEdit="1"/>
                </p:cNvSpPr>
                <p:nvPr/>
              </p:nvSpPr>
              <p:spPr>
                <a:xfrm>
                  <a:off x="3788481" y="3715707"/>
                  <a:ext cx="732768" cy="307777"/>
                </a:xfrm>
                <a:prstGeom prst="rect">
                  <a:avLst/>
                </a:prstGeom>
                <a:blipFill>
                  <a:blip r:embed="rId10"/>
                  <a:stretch>
                    <a:fillRect/>
                  </a:stretch>
                </a:blipFill>
              </p:spPr>
              <p:txBody>
                <a:bodyPr/>
                <a:lstStyle/>
                <a:p>
                  <a:r>
                    <a:rPr lang="en-US">
                      <a:noFill/>
                    </a:rPr>
                    <a:t> </a:t>
                  </a:r>
                </a:p>
              </p:txBody>
            </p:sp>
          </mc:Fallback>
        </mc:AlternateContent>
        <p:grpSp>
          <p:nvGrpSpPr>
            <p:cNvPr id="98" name="Group 97">
              <a:extLst>
                <a:ext uri="{FF2B5EF4-FFF2-40B4-BE49-F238E27FC236}">
                  <a16:creationId xmlns:a16="http://schemas.microsoft.com/office/drawing/2014/main" id="{6BBF58FF-46AD-7919-188A-8A2C902E35A0}"/>
                </a:ext>
              </a:extLst>
            </p:cNvPr>
            <p:cNvGrpSpPr/>
            <p:nvPr/>
          </p:nvGrpSpPr>
          <p:grpSpPr>
            <a:xfrm>
              <a:off x="3831230" y="2359857"/>
              <a:ext cx="1316830" cy="2270943"/>
              <a:chOff x="3831230" y="2359857"/>
              <a:chExt cx="1316830" cy="2270943"/>
            </a:xfrm>
          </p:grpSpPr>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10E3BBD-48B6-29BA-03C0-BBFB34479675}"/>
                      </a:ext>
                    </a:extLst>
                  </p:cNvPr>
                  <p:cNvSpPr txBox="1"/>
                  <p:nvPr/>
                </p:nvSpPr>
                <p:spPr>
                  <a:xfrm>
                    <a:off x="4829534" y="4323023"/>
                    <a:ext cx="31852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2060"/>
                              </a:solidFill>
                              <a:latin typeface="Cambria Math" panose="02040503050406030204" pitchFamily="18" charset="0"/>
                              <a:cs typeface="Times New Roman" panose="02020603050405020304" pitchFamily="18" charset="0"/>
                            </a:rPr>
                            <m:t>2</m:t>
                          </m:r>
                        </m:oMath>
                      </m:oMathPara>
                    </a14:m>
                    <a:endParaRPr lang="en-US" sz="1400" dirty="0">
                      <a:solidFill>
                        <a:srgbClr val="002060"/>
                      </a:solidFill>
                    </a:endParaRPr>
                  </a:p>
                </p:txBody>
              </p:sp>
            </mc:Choice>
            <mc:Fallback xmlns="">
              <p:sp>
                <p:nvSpPr>
                  <p:cNvPr id="33" name="TextBox 32">
                    <a:extLst>
                      <a:ext uri="{FF2B5EF4-FFF2-40B4-BE49-F238E27FC236}">
                        <a16:creationId xmlns:a16="http://schemas.microsoft.com/office/drawing/2014/main" id="{610E3BBD-48B6-29BA-03C0-BBFB34479675}"/>
                      </a:ext>
                    </a:extLst>
                  </p:cNvPr>
                  <p:cNvSpPr txBox="1">
                    <a:spLocks noRot="1" noChangeAspect="1" noMove="1" noResize="1" noEditPoints="1" noAdjustHandles="1" noChangeArrowheads="1" noChangeShapeType="1" noTextEdit="1"/>
                  </p:cNvSpPr>
                  <p:nvPr/>
                </p:nvSpPr>
                <p:spPr>
                  <a:xfrm>
                    <a:off x="4829534" y="4323023"/>
                    <a:ext cx="318526"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70DF536-5DD6-39BB-D1BA-B74634A6A000}"/>
                      </a:ext>
                    </a:extLst>
                  </p:cNvPr>
                  <p:cNvSpPr txBox="1"/>
                  <p:nvPr/>
                </p:nvSpPr>
                <p:spPr>
                  <a:xfrm>
                    <a:off x="3831230" y="2359857"/>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2060"/>
                              </a:solidFill>
                              <a:latin typeface="Cambria Math" panose="02040503050406030204" pitchFamily="18" charset="0"/>
                              <a:cs typeface="Times New Roman" panose="02020603050405020304" pitchFamily="18" charset="0"/>
                            </a:rPr>
                            <m:t>6</m:t>
                          </m:r>
                        </m:oMath>
                      </m:oMathPara>
                    </a14:m>
                    <a:endParaRPr lang="en-US" sz="1400" dirty="0">
                      <a:solidFill>
                        <a:srgbClr val="002060"/>
                      </a:solidFill>
                    </a:endParaRPr>
                  </a:p>
                </p:txBody>
              </p:sp>
            </mc:Choice>
            <mc:Fallback xmlns="">
              <p:sp>
                <p:nvSpPr>
                  <p:cNvPr id="36" name="TextBox 35">
                    <a:extLst>
                      <a:ext uri="{FF2B5EF4-FFF2-40B4-BE49-F238E27FC236}">
                        <a16:creationId xmlns:a16="http://schemas.microsoft.com/office/drawing/2014/main" id="{770DF536-5DD6-39BB-D1BA-B74634A6A000}"/>
                      </a:ext>
                    </a:extLst>
                  </p:cNvPr>
                  <p:cNvSpPr txBox="1">
                    <a:spLocks noRot="1" noChangeAspect="1" noMove="1" noResize="1" noEditPoints="1" noAdjustHandles="1" noChangeArrowheads="1" noChangeShapeType="1" noTextEdit="1"/>
                  </p:cNvSpPr>
                  <p:nvPr/>
                </p:nvSpPr>
                <p:spPr>
                  <a:xfrm>
                    <a:off x="3831230" y="2359857"/>
                    <a:ext cx="732768" cy="307777"/>
                  </a:xfrm>
                  <a:prstGeom prst="rect">
                    <a:avLst/>
                  </a:prstGeom>
                  <a:blipFill>
                    <a:blip r:embed="rId12"/>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AAB71F09-A67D-F1CC-BF32-E20D9C77D694}"/>
                  </a:ext>
                </a:extLst>
              </p:cNvPr>
              <p:cNvCxnSpPr>
                <a:cxnSpLocks/>
              </p:cNvCxnSpPr>
              <p:nvPr/>
            </p:nvCxnSpPr>
            <p:spPr>
              <a:xfrm flipH="1">
                <a:off x="4281418" y="2513867"/>
                <a:ext cx="688507" cy="0"/>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8FF79A3E-A99F-E3E4-2085-F8B13E5A36DF}"/>
                  </a:ext>
                </a:extLst>
              </p:cNvPr>
              <p:cNvCxnSpPr>
                <a:cxnSpLocks/>
              </p:cNvCxnSpPr>
              <p:nvPr/>
            </p:nvCxnSpPr>
            <p:spPr>
              <a:xfrm flipH="1" flipV="1">
                <a:off x="4963472" y="2509812"/>
                <a:ext cx="19186" cy="1804445"/>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grpSp>
      </p:grpSp>
      <p:grpSp>
        <p:nvGrpSpPr>
          <p:cNvPr id="103" name="Group 102">
            <a:extLst>
              <a:ext uri="{FF2B5EF4-FFF2-40B4-BE49-F238E27FC236}">
                <a16:creationId xmlns:a16="http://schemas.microsoft.com/office/drawing/2014/main" id="{7AFD4D31-BB1A-DA42-2594-8ADBF08001B3}"/>
              </a:ext>
            </a:extLst>
          </p:cNvPr>
          <p:cNvGrpSpPr/>
          <p:nvPr/>
        </p:nvGrpSpPr>
        <p:grpSpPr>
          <a:xfrm>
            <a:off x="3739091" y="1489917"/>
            <a:ext cx="3354179" cy="3127417"/>
            <a:chOff x="3775367" y="1488940"/>
            <a:chExt cx="3354179" cy="3127417"/>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1BF002D-B9AD-0299-C0AE-10C8FB5D5FA4}"/>
                    </a:ext>
                  </a:extLst>
                </p:cNvPr>
                <p:cNvSpPr txBox="1"/>
                <p:nvPr/>
              </p:nvSpPr>
              <p:spPr>
                <a:xfrm>
                  <a:off x="3775367" y="1699447"/>
                  <a:ext cx="73276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2060"/>
                            </a:solidFill>
                            <a:latin typeface="Cambria Math" panose="02040503050406030204" pitchFamily="18" charset="0"/>
                            <a:cs typeface="Times New Roman" panose="02020603050405020304" pitchFamily="18" charset="0"/>
                          </a:rPr>
                          <m:t>8</m:t>
                        </m:r>
                      </m:oMath>
                    </m:oMathPara>
                  </a14:m>
                  <a:endParaRPr lang="en-US" sz="1400" dirty="0">
                    <a:solidFill>
                      <a:srgbClr val="002060"/>
                    </a:solidFill>
                  </a:endParaRPr>
                </a:p>
              </p:txBody>
            </p:sp>
          </mc:Choice>
          <mc:Fallback xmlns="">
            <p:sp>
              <p:nvSpPr>
                <p:cNvPr id="72" name="TextBox 71">
                  <a:extLst>
                    <a:ext uri="{FF2B5EF4-FFF2-40B4-BE49-F238E27FC236}">
                      <a16:creationId xmlns:a16="http://schemas.microsoft.com/office/drawing/2014/main" id="{91BF002D-B9AD-0299-C0AE-10C8FB5D5FA4}"/>
                    </a:ext>
                  </a:extLst>
                </p:cNvPr>
                <p:cNvSpPr txBox="1">
                  <a:spLocks noRot="1" noChangeAspect="1" noMove="1" noResize="1" noEditPoints="1" noAdjustHandles="1" noChangeArrowheads="1" noChangeShapeType="1" noTextEdit="1"/>
                </p:cNvSpPr>
                <p:nvPr/>
              </p:nvSpPr>
              <p:spPr>
                <a:xfrm>
                  <a:off x="3775367" y="1699447"/>
                  <a:ext cx="732768" cy="307777"/>
                </a:xfrm>
                <a:prstGeom prst="rect">
                  <a:avLst/>
                </a:prstGeom>
                <a:blipFill>
                  <a:blip r:embed="rId13"/>
                  <a:stretch>
                    <a:fillRect/>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448F68AD-5F4F-4059-89FF-A325F6243010}"/>
                </a:ext>
              </a:extLst>
            </p:cNvPr>
            <p:cNvCxnSpPr>
              <a:cxnSpLocks/>
            </p:cNvCxnSpPr>
            <p:nvPr/>
          </p:nvCxnSpPr>
          <p:spPr>
            <a:xfrm flipV="1">
              <a:off x="4624735" y="1488940"/>
              <a:ext cx="2504811" cy="1723510"/>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2110F626-A0EF-FCF1-AA52-320126325842}"/>
                    </a:ext>
                  </a:extLst>
                </p:cNvPr>
                <p:cNvSpPr txBox="1"/>
                <p:nvPr/>
              </p:nvSpPr>
              <p:spPr>
                <a:xfrm>
                  <a:off x="5482350" y="4300593"/>
                  <a:ext cx="31968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cs typeface="Times New Roman" panose="02020603050405020304" pitchFamily="18" charset="0"/>
                          </a:rPr>
                          <m:t>4</m:t>
                        </m:r>
                      </m:oMath>
                    </m:oMathPara>
                  </a14:m>
                  <a:endParaRPr lang="en-US" sz="1400" dirty="0">
                    <a:solidFill>
                      <a:srgbClr val="006600"/>
                    </a:solidFill>
                  </a:endParaRPr>
                </a:p>
              </p:txBody>
            </p:sp>
          </mc:Choice>
          <mc:Fallback xmlns="">
            <p:sp>
              <p:nvSpPr>
                <p:cNvPr id="43" name="TextBox 42">
                  <a:extLst>
                    <a:ext uri="{FF2B5EF4-FFF2-40B4-BE49-F238E27FC236}">
                      <a16:creationId xmlns:a16="http://schemas.microsoft.com/office/drawing/2014/main" id="{2110F626-A0EF-FCF1-AA52-320126325842}"/>
                    </a:ext>
                  </a:extLst>
                </p:cNvPr>
                <p:cNvSpPr txBox="1">
                  <a:spLocks noRot="1" noChangeAspect="1" noMove="1" noResize="1" noEditPoints="1" noAdjustHandles="1" noChangeArrowheads="1" noChangeShapeType="1" noTextEdit="1"/>
                </p:cNvSpPr>
                <p:nvPr/>
              </p:nvSpPr>
              <p:spPr>
                <a:xfrm>
                  <a:off x="5482350" y="4300593"/>
                  <a:ext cx="319686" cy="307777"/>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A339B430-CBF5-2BDC-306E-C3D675E65099}"/>
                    </a:ext>
                  </a:extLst>
                </p:cNvPr>
                <p:cNvSpPr txBox="1"/>
                <p:nvPr/>
              </p:nvSpPr>
              <p:spPr>
                <a:xfrm>
                  <a:off x="6429750" y="4308580"/>
                  <a:ext cx="31968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cs typeface="Times New Roman" panose="02020603050405020304" pitchFamily="18" charset="0"/>
                          </a:rPr>
                          <m:t>7</m:t>
                        </m:r>
                      </m:oMath>
                    </m:oMathPara>
                  </a14:m>
                  <a:endParaRPr lang="en-US" sz="1400" dirty="0">
                    <a:solidFill>
                      <a:srgbClr val="006600"/>
                    </a:solidFill>
                  </a:endParaRPr>
                </a:p>
              </p:txBody>
            </p:sp>
          </mc:Choice>
          <mc:Fallback xmlns="">
            <p:sp>
              <p:nvSpPr>
                <p:cNvPr id="79" name="TextBox 78">
                  <a:extLst>
                    <a:ext uri="{FF2B5EF4-FFF2-40B4-BE49-F238E27FC236}">
                      <a16:creationId xmlns:a16="http://schemas.microsoft.com/office/drawing/2014/main" id="{A339B430-CBF5-2BDC-306E-C3D675E65099}"/>
                    </a:ext>
                  </a:extLst>
                </p:cNvPr>
                <p:cNvSpPr txBox="1">
                  <a:spLocks noRot="1" noChangeAspect="1" noMove="1" noResize="1" noEditPoints="1" noAdjustHandles="1" noChangeArrowheads="1" noChangeShapeType="1" noTextEdit="1"/>
                </p:cNvSpPr>
                <p:nvPr/>
              </p:nvSpPr>
              <p:spPr>
                <a:xfrm>
                  <a:off x="6429750" y="4308580"/>
                  <a:ext cx="319686" cy="307777"/>
                </a:xfrm>
                <a:prstGeom prst="rect">
                  <a:avLst/>
                </a:prstGeom>
                <a:blipFill>
                  <a:blip r:embed="rId15"/>
                  <a:stretch>
                    <a:fillRect/>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61CD478D-5CC8-9922-1175-B487A537268A}"/>
                </a:ext>
              </a:extLst>
            </p:cNvPr>
            <p:cNvCxnSpPr>
              <a:cxnSpLocks/>
            </p:cNvCxnSpPr>
            <p:nvPr/>
          </p:nvCxnSpPr>
          <p:spPr>
            <a:xfrm flipH="1" flipV="1">
              <a:off x="5622848" y="1860366"/>
              <a:ext cx="20285" cy="2434381"/>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815F5C4E-5075-E5A3-3899-976A5F67CE81}"/>
                </a:ext>
              </a:extLst>
            </p:cNvPr>
            <p:cNvCxnSpPr>
              <a:cxnSpLocks/>
            </p:cNvCxnSpPr>
            <p:nvPr/>
          </p:nvCxnSpPr>
          <p:spPr>
            <a:xfrm flipH="1">
              <a:off x="4241738" y="1854404"/>
              <a:ext cx="2362811" cy="0"/>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5F2DDC04-F9AE-46F1-02BC-C58738583710}"/>
                </a:ext>
              </a:extLst>
            </p:cNvPr>
            <p:cNvCxnSpPr>
              <a:cxnSpLocks/>
            </p:cNvCxnSpPr>
            <p:nvPr/>
          </p:nvCxnSpPr>
          <p:spPr>
            <a:xfrm flipH="1" flipV="1">
              <a:off x="6589593" y="1844044"/>
              <a:ext cx="16804" cy="2471652"/>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7629478B-EE49-8653-B6F6-14C7B3435918}"/>
                </a:ext>
              </a:extLst>
            </p:cNvPr>
            <p:cNvCxnSpPr>
              <a:cxnSpLocks/>
            </p:cNvCxnSpPr>
            <p:nvPr/>
          </p:nvCxnSpPr>
          <p:spPr>
            <a:xfrm flipH="1">
              <a:off x="4953313" y="2512890"/>
              <a:ext cx="669497" cy="0"/>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grpSp>
      <p:grpSp>
        <p:nvGrpSpPr>
          <p:cNvPr id="123" name="Group 122">
            <a:extLst>
              <a:ext uri="{FF2B5EF4-FFF2-40B4-BE49-F238E27FC236}">
                <a16:creationId xmlns:a16="http://schemas.microsoft.com/office/drawing/2014/main" id="{493B8D4A-ABFA-C964-C119-14279B1AA367}"/>
              </a:ext>
            </a:extLst>
          </p:cNvPr>
          <p:cNvGrpSpPr/>
          <p:nvPr/>
        </p:nvGrpSpPr>
        <p:grpSpPr>
          <a:xfrm>
            <a:off x="4064530" y="3221241"/>
            <a:ext cx="550209" cy="1956843"/>
            <a:chOff x="4064530" y="3221241"/>
            <a:chExt cx="550209" cy="1956843"/>
          </a:xfrm>
        </p:grpSpPr>
        <p:grpSp>
          <p:nvGrpSpPr>
            <p:cNvPr id="121" name="Group 120">
              <a:extLst>
                <a:ext uri="{FF2B5EF4-FFF2-40B4-BE49-F238E27FC236}">
                  <a16:creationId xmlns:a16="http://schemas.microsoft.com/office/drawing/2014/main" id="{B57FDDE5-35EB-2523-B071-79A0AD0596BC}"/>
                </a:ext>
              </a:extLst>
            </p:cNvPr>
            <p:cNvGrpSpPr/>
            <p:nvPr/>
          </p:nvGrpSpPr>
          <p:grpSpPr>
            <a:xfrm>
              <a:off x="4064530" y="3221241"/>
              <a:ext cx="536125" cy="1956843"/>
              <a:chOff x="4064530" y="3221241"/>
              <a:chExt cx="536125" cy="1956843"/>
            </a:xfrm>
          </p:grpSpPr>
          <p:grpSp>
            <p:nvGrpSpPr>
              <p:cNvPr id="88" name="Group 87">
                <a:extLst>
                  <a:ext uri="{FF2B5EF4-FFF2-40B4-BE49-F238E27FC236}">
                    <a16:creationId xmlns:a16="http://schemas.microsoft.com/office/drawing/2014/main" id="{6C26C45B-CECE-D72B-E116-1171A2745547}"/>
                  </a:ext>
                </a:extLst>
              </p:cNvPr>
              <p:cNvGrpSpPr/>
              <p:nvPr/>
            </p:nvGrpSpPr>
            <p:grpSpPr>
              <a:xfrm>
                <a:off x="4064530" y="3270576"/>
                <a:ext cx="507412" cy="1907508"/>
                <a:chOff x="4423812" y="2714526"/>
                <a:chExt cx="507412" cy="1907508"/>
              </a:xfrm>
            </p:grpSpPr>
            <p:cxnSp>
              <p:nvCxnSpPr>
                <p:cNvPr id="46" name="Straight Connector 45">
                  <a:extLst>
                    <a:ext uri="{FF2B5EF4-FFF2-40B4-BE49-F238E27FC236}">
                      <a16:creationId xmlns:a16="http://schemas.microsoft.com/office/drawing/2014/main" id="{3BE566AD-C089-7F6D-DFC5-C3CD627EDF53}"/>
                    </a:ext>
                  </a:extLst>
                </p:cNvPr>
                <p:cNvCxnSpPr>
                  <a:cxnSpLocks/>
                </p:cNvCxnSpPr>
                <p:nvPr/>
              </p:nvCxnSpPr>
              <p:spPr>
                <a:xfrm flipV="1">
                  <a:off x="4611817" y="2714526"/>
                  <a:ext cx="319407" cy="613591"/>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C0E0070-C4D4-D583-003E-38DF52F592D7}"/>
                        </a:ext>
                      </a:extLst>
                    </p:cNvPr>
                    <p:cNvSpPr txBox="1"/>
                    <p:nvPr/>
                  </p:nvSpPr>
                  <p:spPr>
                    <a:xfrm>
                      <a:off x="4423812" y="4314257"/>
                      <a:ext cx="368229"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rgbClr val="006600"/>
                                </a:solidFill>
                                <a:latin typeface="Cambria Math" panose="02040503050406030204" pitchFamily="18" charset="0"/>
                                <a:cs typeface="Times New Roman" panose="02020603050405020304" pitchFamily="18" charset="0"/>
                              </a:rPr>
                              <m:t>1</m:t>
                            </m:r>
                          </m:oMath>
                        </m:oMathPara>
                      </a14:m>
                      <a:endParaRPr lang="en-US" sz="1400" dirty="0">
                        <a:solidFill>
                          <a:srgbClr val="006600"/>
                        </a:solidFill>
                      </a:endParaRPr>
                    </a:p>
                  </p:txBody>
                </p:sp>
              </mc:Choice>
              <mc:Fallback xmlns="">
                <p:sp>
                  <p:nvSpPr>
                    <p:cNvPr id="58" name="TextBox 57">
                      <a:extLst>
                        <a:ext uri="{FF2B5EF4-FFF2-40B4-BE49-F238E27FC236}">
                          <a16:creationId xmlns:a16="http://schemas.microsoft.com/office/drawing/2014/main" id="{DC0E0070-C4D4-D583-003E-38DF52F592D7}"/>
                        </a:ext>
                      </a:extLst>
                    </p:cNvPr>
                    <p:cNvSpPr txBox="1">
                      <a:spLocks noRot="1" noChangeAspect="1" noMove="1" noResize="1" noEditPoints="1" noAdjustHandles="1" noChangeArrowheads="1" noChangeShapeType="1" noTextEdit="1"/>
                    </p:cNvSpPr>
                    <p:nvPr/>
                  </p:nvSpPr>
                  <p:spPr>
                    <a:xfrm>
                      <a:off x="4423812" y="4314257"/>
                      <a:ext cx="368229" cy="307777"/>
                    </a:xfrm>
                    <a:prstGeom prst="rect">
                      <a:avLst/>
                    </a:prstGeom>
                    <a:blipFill>
                      <a:blip r:embed="rId16"/>
                      <a:stretch>
                        <a:fillRect/>
                      </a:stretch>
                    </a:blipFill>
                  </p:spPr>
                  <p:txBody>
                    <a:bodyPr/>
                    <a:lstStyle/>
                    <a:p>
                      <a:r>
                        <a:rPr lang="en-US">
                          <a:noFill/>
                        </a:rPr>
                        <a:t> </a:t>
                      </a:r>
                    </a:p>
                  </p:txBody>
                </p:sp>
              </mc:Fallback>
            </mc:AlternateContent>
          </p:grpSp>
          <p:cxnSp>
            <p:nvCxnSpPr>
              <p:cNvPr id="115" name="Straight Connector 114">
                <a:extLst>
                  <a:ext uri="{FF2B5EF4-FFF2-40B4-BE49-F238E27FC236}">
                    <a16:creationId xmlns:a16="http://schemas.microsoft.com/office/drawing/2014/main" id="{5559F56D-096C-7CC6-7A19-74488BF13887}"/>
                  </a:ext>
                </a:extLst>
              </p:cNvPr>
              <p:cNvCxnSpPr>
                <a:cxnSpLocks/>
              </p:cNvCxnSpPr>
              <p:nvPr/>
            </p:nvCxnSpPr>
            <p:spPr>
              <a:xfrm flipH="1">
                <a:off x="4277528" y="3221241"/>
                <a:ext cx="323127" cy="0"/>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grpSp>
        <p:cxnSp>
          <p:nvCxnSpPr>
            <p:cNvPr id="122" name="Straight Connector 121">
              <a:extLst>
                <a:ext uri="{FF2B5EF4-FFF2-40B4-BE49-F238E27FC236}">
                  <a16:creationId xmlns:a16="http://schemas.microsoft.com/office/drawing/2014/main" id="{DD96BC8C-CD5D-F06C-967A-C915AE6D5584}"/>
                </a:ext>
              </a:extLst>
            </p:cNvPr>
            <p:cNvCxnSpPr>
              <a:cxnSpLocks/>
            </p:cNvCxnSpPr>
            <p:nvPr/>
          </p:nvCxnSpPr>
          <p:spPr>
            <a:xfrm flipH="1" flipV="1">
              <a:off x="4603071" y="3221241"/>
              <a:ext cx="11668" cy="1097414"/>
            </a:xfrm>
            <a:prstGeom prst="line">
              <a:avLst/>
            </a:prstGeom>
            <a:ln w="12700">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8946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5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Individual Supply vs Market Supply</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377483" y="113809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just">
              <a:buClr>
                <a:srgbClr val="690304"/>
              </a:buClr>
              <a:buNone/>
            </a:pPr>
            <a:r>
              <a:rPr lang="en-US" sz="1600" b="1" dirty="0">
                <a:latin typeface="+mn-lt"/>
                <a:cs typeface="Times New Roman" panose="02020603050405020304" pitchFamily="18" charset="0"/>
              </a:rPr>
              <a:t>Some Lessons:</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Market supply is greater than individual supply, for all firms.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Greater quantity supplied at any price.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There are more sellers: 2 burger places in town.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Lower price for any quantity supplied: with more sellers, more units available with lower marginal cost. </a:t>
            </a:r>
          </a:p>
        </p:txBody>
      </p:sp>
    </p:spTree>
    <p:extLst>
      <p:ext uri="{BB962C8B-B14F-4D97-AF65-F5344CB8AC3E}">
        <p14:creationId xmlns:p14="http://schemas.microsoft.com/office/powerpoint/2010/main" val="797763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normAutofit/>
          </a:bodyPr>
          <a:lstStyle/>
          <a:p>
            <a:r>
              <a:rPr lang="en-US" dirty="0">
                <a:solidFill>
                  <a:schemeClr val="tx1"/>
                </a:solidFill>
                <a:latin typeface="+mn-lt"/>
              </a:rPr>
              <a:t>Change in Supply vs Change in Quantity Supplied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669382" y="747704"/>
            <a:ext cx="5572625"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latin typeface="+mn-lt"/>
                <a:cs typeface="Times New Roman" panose="02020603050405020304" pitchFamily="18" charset="0"/>
              </a:rPr>
              <a:t>Crucial difference: </a:t>
            </a:r>
            <a:r>
              <a:rPr lang="en-US" sz="1600" dirty="0">
                <a:latin typeface="+mn-lt"/>
                <a:cs typeface="Times New Roman" panose="02020603050405020304" pitchFamily="18" charset="0"/>
              </a:rPr>
              <a:t>quantity supplied is not the same as the supply curve.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Quantity supplied </a:t>
            </a:r>
            <a:r>
              <a:rPr lang="en-US" sz="1600" dirty="0">
                <a:latin typeface="+mn-lt"/>
                <a:cs typeface="Times New Roman" panose="02020603050405020304" pitchFamily="18" charset="0"/>
              </a:rPr>
              <a:t>refers to points </a:t>
            </a:r>
            <a:r>
              <a:rPr lang="en-US" sz="1600" b="1" dirty="0">
                <a:latin typeface="+mn-lt"/>
                <a:cs typeface="Times New Roman" panose="02020603050405020304" pitchFamily="18" charset="0"/>
              </a:rPr>
              <a:t>on the supply curve</a:t>
            </a:r>
            <a:r>
              <a:rPr lang="en-US" sz="1600" dirty="0">
                <a:latin typeface="+mn-lt"/>
                <a:cs typeface="Times New Roman" panose="02020603050405020304" pitchFamily="18" charset="0"/>
              </a:rPr>
              <a:t>. At p=6, supply for burgers equals q = 4.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Changes in quantity supplied occur upon price changes. </a:t>
            </a:r>
            <a:r>
              <a:rPr lang="en-US" sz="1600" b="1" dirty="0">
                <a:solidFill>
                  <a:srgbClr val="690304"/>
                </a:solidFill>
                <a:latin typeface="+mn-lt"/>
                <a:cs typeface="Times New Roman" panose="02020603050405020304" pitchFamily="18" charset="0"/>
              </a:rPr>
              <a:t>We move along the curve</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Factors that influence firm’s willingness to sell lead to </a:t>
            </a:r>
            <a:r>
              <a:rPr lang="en-US" sz="1600" b="1" dirty="0">
                <a:solidFill>
                  <a:srgbClr val="002060"/>
                </a:solidFill>
                <a:latin typeface="+mn-lt"/>
                <a:cs typeface="Times New Roman" panose="02020603050405020304" pitchFamily="18" charset="0"/>
              </a:rPr>
              <a:t>shifts on the supply curve</a:t>
            </a:r>
            <a:r>
              <a:rPr lang="en-US" sz="1600" b="1" dirty="0">
                <a:latin typeface="+mn-lt"/>
                <a:cs typeface="Times New Roman" panose="02020603050405020304" pitchFamily="18" charset="0"/>
              </a:rPr>
              <a:t>. </a:t>
            </a:r>
            <a:r>
              <a:rPr lang="en-US" sz="1600" dirty="0">
                <a:latin typeface="+mn-lt"/>
                <a:cs typeface="Times New Roman" panose="02020603050405020304" pitchFamily="18" charset="0"/>
              </a:rPr>
              <a:t> </a:t>
            </a:r>
          </a:p>
          <a:p>
            <a:pPr lvl="1">
              <a:buClr>
                <a:srgbClr val="690304"/>
              </a:buClr>
              <a:buFont typeface="Arial" panose="020B0604020202020204" pitchFamily="34" charset="0"/>
              <a:buChar char="•"/>
            </a:pPr>
            <a:r>
              <a:rPr lang="en-US" sz="1600" b="0" dirty="0">
                <a:latin typeface="+mn-lt"/>
                <a:cs typeface="Times New Roman" panose="02020603050405020304" pitchFamily="18" charset="0"/>
              </a:rPr>
              <a:t>It could </a:t>
            </a:r>
            <a:r>
              <a:rPr lang="en-US" sz="1600" b="1" dirty="0">
                <a:solidFill>
                  <a:srgbClr val="002060"/>
                </a:solidFill>
                <a:latin typeface="+mn-lt"/>
                <a:cs typeface="Times New Roman" panose="02020603050405020304" pitchFamily="18" charset="0"/>
              </a:rPr>
              <a:t>increase/decrease</a:t>
            </a:r>
            <a:r>
              <a:rPr lang="en-US" sz="1600" b="0" dirty="0">
                <a:latin typeface="+mn-lt"/>
                <a:cs typeface="Times New Roman" panose="02020603050405020304" pitchFamily="18" charset="0"/>
              </a:rPr>
              <a:t> or </a:t>
            </a:r>
            <a:r>
              <a:rPr lang="en-US" sz="1600" b="1" dirty="0">
                <a:solidFill>
                  <a:srgbClr val="0070C0"/>
                </a:solidFill>
                <a:latin typeface="+mn-lt"/>
                <a:cs typeface="Times New Roman" panose="02020603050405020304" pitchFamily="18" charset="0"/>
              </a:rPr>
              <a:t>pivot</a:t>
            </a:r>
            <a:r>
              <a:rPr lang="en-US" sz="1600" b="0" dirty="0">
                <a:latin typeface="+mn-lt"/>
                <a:cs typeface="Times New Roman" panose="02020603050405020304" pitchFamily="18" charset="0"/>
              </a:rPr>
              <a:t>. </a:t>
            </a:r>
            <a:endParaRPr lang="en-US" sz="1600" b="0" dirty="0">
              <a:latin typeface="Cambria Math" panose="02040503050406030204" pitchFamily="18" charset="0"/>
              <a:cs typeface="Times New Roman" panose="02020603050405020304" pitchFamily="18"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cxnSp>
        <p:nvCxnSpPr>
          <p:cNvPr id="26" name="Straight Connector 25">
            <a:extLst>
              <a:ext uri="{FF2B5EF4-FFF2-40B4-BE49-F238E27FC236}">
                <a16:creationId xmlns:a16="http://schemas.microsoft.com/office/drawing/2014/main" id="{85726AAE-1665-7D8A-525E-1D03C96E72C2}"/>
              </a:ext>
            </a:extLst>
          </p:cNvPr>
          <p:cNvCxnSpPr>
            <a:cxnSpLocks/>
          </p:cNvCxnSpPr>
          <p:nvPr/>
        </p:nvCxnSpPr>
        <p:spPr>
          <a:xfrm flipV="1">
            <a:off x="366029" y="1363789"/>
            <a:ext cx="3095137" cy="296980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62E80D7-EEE8-6D3B-FBEC-F28F43CEC7F3}"/>
              </a:ext>
            </a:extLst>
          </p:cNvPr>
          <p:cNvCxnSpPr>
            <a:cxnSpLocks/>
          </p:cNvCxnSpPr>
          <p:nvPr/>
        </p:nvCxnSpPr>
        <p:spPr>
          <a:xfrm flipV="1">
            <a:off x="385336" y="2382245"/>
            <a:ext cx="3189714" cy="1232253"/>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BB6F6A8C-D69A-F348-B948-7616D837027B}"/>
              </a:ext>
            </a:extLst>
          </p:cNvPr>
          <p:cNvGrpSpPr/>
          <p:nvPr/>
        </p:nvGrpSpPr>
        <p:grpSpPr>
          <a:xfrm>
            <a:off x="-311566" y="1536832"/>
            <a:ext cx="2915869" cy="3184802"/>
            <a:chOff x="-1069015" y="3093087"/>
            <a:chExt cx="2915869" cy="3184802"/>
          </a:xfrm>
        </p:grpSpPr>
        <p:grpSp>
          <p:nvGrpSpPr>
            <p:cNvPr id="48" name="Group 47">
              <a:extLst>
                <a:ext uri="{FF2B5EF4-FFF2-40B4-BE49-F238E27FC236}">
                  <a16:creationId xmlns:a16="http://schemas.microsoft.com/office/drawing/2014/main" id="{7B55729A-3F66-E65B-6A46-B10209B166E5}"/>
                </a:ext>
              </a:extLst>
            </p:cNvPr>
            <p:cNvGrpSpPr/>
            <p:nvPr/>
          </p:nvGrpSpPr>
          <p:grpSpPr>
            <a:xfrm>
              <a:off x="-1069015" y="3093087"/>
              <a:ext cx="2915869" cy="3184802"/>
              <a:chOff x="50193" y="2554881"/>
              <a:chExt cx="2915869" cy="3184802"/>
            </a:xfrm>
          </p:grpSpPr>
          <p:cxnSp>
            <p:nvCxnSpPr>
              <p:cNvPr id="24" name="Straight Arrow Connector 23">
                <a:extLst>
                  <a:ext uri="{FF2B5EF4-FFF2-40B4-BE49-F238E27FC236}">
                    <a16:creationId xmlns:a16="http://schemas.microsoft.com/office/drawing/2014/main" id="{A25A8F15-4E97-2990-AA36-E6148D0C37AA}"/>
                  </a:ext>
                </a:extLst>
              </p:cNvPr>
              <p:cNvCxnSpPr>
                <a:cxnSpLocks/>
              </p:cNvCxnSpPr>
              <p:nvPr/>
            </p:nvCxnSpPr>
            <p:spPr>
              <a:xfrm flipV="1">
                <a:off x="1719568" y="3101127"/>
                <a:ext cx="717604" cy="708376"/>
              </a:xfrm>
              <a:prstGeom prst="straightConnector1">
                <a:avLst/>
              </a:prstGeom>
              <a:ln>
                <a:solidFill>
                  <a:srgbClr val="990000"/>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422F077C-ED6E-9654-F5A9-5235C3D867DB}"/>
                  </a:ext>
                </a:extLst>
              </p:cNvPr>
              <p:cNvGrpSpPr/>
              <p:nvPr/>
            </p:nvGrpSpPr>
            <p:grpSpPr>
              <a:xfrm>
                <a:off x="50193" y="2554881"/>
                <a:ext cx="2915869" cy="3184802"/>
                <a:chOff x="50193" y="2554881"/>
                <a:chExt cx="2915869" cy="3184802"/>
              </a:xfrm>
            </p:grpSpPr>
            <p:cxnSp>
              <p:nvCxnSpPr>
                <p:cNvPr id="34" name="Straight Connector 33">
                  <a:extLst>
                    <a:ext uri="{FF2B5EF4-FFF2-40B4-BE49-F238E27FC236}">
                      <a16:creationId xmlns:a16="http://schemas.microsoft.com/office/drawing/2014/main" id="{4972DFF5-9E48-9AE8-0094-B4DE6DDA447D}"/>
                    </a:ext>
                  </a:extLst>
                </p:cNvPr>
                <p:cNvCxnSpPr>
                  <a:cxnSpLocks/>
                </p:cNvCxnSpPr>
                <p:nvPr/>
              </p:nvCxnSpPr>
              <p:spPr>
                <a:xfrm flipH="1">
                  <a:off x="730411" y="2980448"/>
                  <a:ext cx="173089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B95A94A-D8E4-CBD3-65D6-5A9B4299C6D2}"/>
                    </a:ext>
                  </a:extLst>
                </p:cNvPr>
                <p:cNvCxnSpPr>
                  <a:cxnSpLocks/>
                </p:cNvCxnSpPr>
                <p:nvPr/>
              </p:nvCxnSpPr>
              <p:spPr>
                <a:xfrm flipV="1">
                  <a:off x="2477946" y="3009839"/>
                  <a:ext cx="0" cy="2420361"/>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9A7956D-B102-C939-7262-9045D8377027}"/>
                        </a:ext>
                      </a:extLst>
                    </p:cNvPr>
                    <p:cNvSpPr txBox="1"/>
                    <p:nvPr/>
                  </p:nvSpPr>
                  <p:spPr>
                    <a:xfrm>
                      <a:off x="50193" y="280368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10</m:t>
                            </m:r>
                          </m:oMath>
                        </m:oMathPara>
                      </a14:m>
                      <a:endParaRPr lang="en-US" dirty="0"/>
                    </a:p>
                  </p:txBody>
                </p:sp>
              </mc:Choice>
              <mc:Fallback xmlns="">
                <p:sp>
                  <p:nvSpPr>
                    <p:cNvPr id="36" name="TextBox 35">
                      <a:extLst>
                        <a:ext uri="{FF2B5EF4-FFF2-40B4-BE49-F238E27FC236}">
                          <a16:creationId xmlns:a16="http://schemas.microsoft.com/office/drawing/2014/main" id="{89A7956D-B102-C939-7262-9045D8377027}"/>
                        </a:ext>
                      </a:extLst>
                    </p:cNvPr>
                    <p:cNvSpPr txBox="1">
                      <a:spLocks noRot="1" noChangeAspect="1" noMove="1" noResize="1" noEditPoints="1" noAdjustHandles="1" noChangeArrowheads="1" noChangeShapeType="1" noTextEdit="1"/>
                    </p:cNvSpPr>
                    <p:nvPr/>
                  </p:nvSpPr>
                  <p:spPr>
                    <a:xfrm>
                      <a:off x="50193" y="280368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1B61364-6EB2-7494-DABE-318CCF9622CF}"/>
                        </a:ext>
                      </a:extLst>
                    </p:cNvPr>
                    <p:cNvSpPr txBox="1"/>
                    <p:nvPr/>
                  </p:nvSpPr>
                  <p:spPr>
                    <a:xfrm>
                      <a:off x="1719568" y="255488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(8,10)</m:t>
                            </m:r>
                          </m:oMath>
                        </m:oMathPara>
                      </a14:m>
                      <a:endParaRPr lang="en-US" dirty="0"/>
                    </a:p>
                  </p:txBody>
                </p:sp>
              </mc:Choice>
              <mc:Fallback xmlns="">
                <p:sp>
                  <p:nvSpPr>
                    <p:cNvPr id="37" name="TextBox 36">
                      <a:extLst>
                        <a:ext uri="{FF2B5EF4-FFF2-40B4-BE49-F238E27FC236}">
                          <a16:creationId xmlns:a16="http://schemas.microsoft.com/office/drawing/2014/main" id="{21B61364-6EB2-7494-DABE-318CCF9622CF}"/>
                        </a:ext>
                      </a:extLst>
                    </p:cNvPr>
                    <p:cNvSpPr txBox="1">
                      <a:spLocks noRot="1" noChangeAspect="1" noMove="1" noResize="1" noEditPoints="1" noAdjustHandles="1" noChangeArrowheads="1" noChangeShapeType="1" noTextEdit="1"/>
                    </p:cNvSpPr>
                    <p:nvPr/>
                  </p:nvSpPr>
                  <p:spPr>
                    <a:xfrm>
                      <a:off x="1719568" y="2554881"/>
                      <a:ext cx="996156" cy="369332"/>
                    </a:xfrm>
                    <a:prstGeom prst="rect">
                      <a:avLst/>
                    </a:prstGeom>
                    <a:blipFill>
                      <a:blip r:embed="rId5"/>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1A3CFB-405B-5C9B-28C5-E241C16E9A96}"/>
                        </a:ext>
                      </a:extLst>
                    </p:cNvPr>
                    <p:cNvSpPr txBox="1"/>
                    <p:nvPr/>
                  </p:nvSpPr>
                  <p:spPr>
                    <a:xfrm>
                      <a:off x="1969906" y="537035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8</m:t>
                            </m:r>
                          </m:oMath>
                        </m:oMathPara>
                      </a14:m>
                      <a:endParaRPr lang="en-US" dirty="0"/>
                    </a:p>
                  </p:txBody>
                </p:sp>
              </mc:Choice>
              <mc:Fallback xmlns="">
                <p:sp>
                  <p:nvSpPr>
                    <p:cNvPr id="8" name="TextBox 7">
                      <a:extLst>
                        <a:ext uri="{FF2B5EF4-FFF2-40B4-BE49-F238E27FC236}">
                          <a16:creationId xmlns:a16="http://schemas.microsoft.com/office/drawing/2014/main" id="{721A3CFB-405B-5C9B-28C5-E241C16E9A96}"/>
                        </a:ext>
                      </a:extLst>
                    </p:cNvPr>
                    <p:cNvSpPr txBox="1">
                      <a:spLocks noRot="1" noChangeAspect="1" noMove="1" noResize="1" noEditPoints="1" noAdjustHandles="1" noChangeArrowheads="1" noChangeShapeType="1" noTextEdit="1"/>
                    </p:cNvSpPr>
                    <p:nvPr/>
                  </p:nvSpPr>
                  <p:spPr>
                    <a:xfrm>
                      <a:off x="1969906" y="5370351"/>
                      <a:ext cx="996156" cy="369332"/>
                    </a:xfrm>
                    <a:prstGeom prst="rect">
                      <a:avLst/>
                    </a:prstGeom>
                    <a:blipFill>
                      <a:blip r:embed="rId6"/>
                      <a:stretch>
                        <a:fillRect/>
                      </a:stretch>
                    </a:blipFill>
                  </p:spPr>
                  <p:txBody>
                    <a:bodyPr/>
                    <a:lstStyle/>
                    <a:p>
                      <a:r>
                        <a:rPr lang="en-US">
                          <a:noFill/>
                        </a:rPr>
                        <a:t> </a:t>
                      </a:r>
                    </a:p>
                  </p:txBody>
                </p:sp>
              </mc:Fallback>
            </mc:AlternateContent>
          </p:grpSp>
        </p:grpSp>
        <p:sp>
          <p:nvSpPr>
            <p:cNvPr id="9" name="Oval 8">
              <a:extLst>
                <a:ext uri="{FF2B5EF4-FFF2-40B4-BE49-F238E27FC236}">
                  <a16:creationId xmlns:a16="http://schemas.microsoft.com/office/drawing/2014/main" id="{9DD2FD30-248E-9852-5D4C-6AB8322421CB}"/>
                </a:ext>
              </a:extLst>
            </p:cNvPr>
            <p:cNvSpPr/>
            <p:nvPr/>
          </p:nvSpPr>
          <p:spPr>
            <a:xfrm>
              <a:off x="1298040" y="345270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9D5700B2-1226-28AD-BBBE-81AE0CCBE58F}"/>
              </a:ext>
            </a:extLst>
          </p:cNvPr>
          <p:cNvGrpSpPr/>
          <p:nvPr/>
        </p:nvGrpSpPr>
        <p:grpSpPr>
          <a:xfrm>
            <a:off x="-275022" y="2431295"/>
            <a:ext cx="2008546" cy="2282150"/>
            <a:chOff x="1852910" y="1790764"/>
            <a:chExt cx="2008546" cy="2282150"/>
          </a:xfrm>
        </p:grpSpPr>
        <p:grpSp>
          <p:nvGrpSpPr>
            <p:cNvPr id="25" name="Group 24">
              <a:extLst>
                <a:ext uri="{FF2B5EF4-FFF2-40B4-BE49-F238E27FC236}">
                  <a16:creationId xmlns:a16="http://schemas.microsoft.com/office/drawing/2014/main" id="{EEE9D1E9-5199-E674-3A55-7D229D053BC8}"/>
                </a:ext>
              </a:extLst>
            </p:cNvPr>
            <p:cNvGrpSpPr/>
            <p:nvPr/>
          </p:nvGrpSpPr>
          <p:grpSpPr>
            <a:xfrm>
              <a:off x="1852910" y="1790764"/>
              <a:ext cx="2008546" cy="2282150"/>
              <a:chOff x="936074" y="2620693"/>
              <a:chExt cx="2008546" cy="2282150"/>
            </a:xfrm>
          </p:grpSpPr>
          <p:cxnSp>
            <p:nvCxnSpPr>
              <p:cNvPr id="27" name="Straight Connector 26">
                <a:extLst>
                  <a:ext uri="{FF2B5EF4-FFF2-40B4-BE49-F238E27FC236}">
                    <a16:creationId xmlns:a16="http://schemas.microsoft.com/office/drawing/2014/main" id="{C9718A72-CC44-9C91-D6A0-74EE68835E98}"/>
                  </a:ext>
                </a:extLst>
              </p:cNvPr>
              <p:cNvCxnSpPr>
                <a:cxnSpLocks/>
              </p:cNvCxnSpPr>
              <p:nvPr/>
            </p:nvCxnSpPr>
            <p:spPr>
              <a:xfrm flipH="1">
                <a:off x="1607949" y="2980448"/>
                <a:ext cx="853352"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1F8452-A838-044A-2A24-59E4F4684DB7}"/>
                  </a:ext>
                </a:extLst>
              </p:cNvPr>
              <p:cNvCxnSpPr>
                <a:cxnSpLocks/>
              </p:cNvCxnSpPr>
              <p:nvPr/>
            </p:nvCxnSpPr>
            <p:spPr>
              <a:xfrm flipV="1">
                <a:off x="2461301" y="2973309"/>
                <a:ext cx="0" cy="157370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2CCF5B-EED2-2721-318C-C652FE0A1EBE}"/>
                      </a:ext>
                    </a:extLst>
                  </p:cNvPr>
                  <p:cNvSpPr txBox="1"/>
                  <p:nvPr/>
                </p:nvSpPr>
                <p:spPr>
                  <a:xfrm>
                    <a:off x="936074" y="274863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722CCF5B-EED2-2721-318C-C652FE0A1EBE}"/>
                      </a:ext>
                    </a:extLst>
                  </p:cNvPr>
                  <p:cNvSpPr txBox="1">
                    <a:spLocks noRot="1" noChangeAspect="1" noMove="1" noResize="1" noEditPoints="1" noAdjustHandles="1" noChangeArrowheads="1" noChangeShapeType="1" noTextEdit="1"/>
                  </p:cNvSpPr>
                  <p:nvPr/>
                </p:nvSpPr>
                <p:spPr>
                  <a:xfrm>
                    <a:off x="936074" y="2748630"/>
                    <a:ext cx="99615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D0A12FA-39E0-B6C5-8CB3-042851F50107}"/>
                      </a:ext>
                    </a:extLst>
                  </p:cNvPr>
                  <p:cNvSpPr txBox="1"/>
                  <p:nvPr/>
                </p:nvSpPr>
                <p:spPr>
                  <a:xfrm>
                    <a:off x="1751493" y="262069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(4,6)</m:t>
                          </m:r>
                        </m:oMath>
                      </m:oMathPara>
                    </a14:m>
                    <a:endParaRPr lang="en-US" dirty="0"/>
                  </a:p>
                </p:txBody>
              </p:sp>
            </mc:Choice>
            <mc:Fallback xmlns="">
              <p:sp>
                <p:nvSpPr>
                  <p:cNvPr id="31" name="TextBox 30">
                    <a:extLst>
                      <a:ext uri="{FF2B5EF4-FFF2-40B4-BE49-F238E27FC236}">
                        <a16:creationId xmlns:a16="http://schemas.microsoft.com/office/drawing/2014/main" id="{3D0A12FA-39E0-B6C5-8CB3-042851F50107}"/>
                      </a:ext>
                    </a:extLst>
                  </p:cNvPr>
                  <p:cNvSpPr txBox="1">
                    <a:spLocks noRot="1" noChangeAspect="1" noMove="1" noResize="1" noEditPoints="1" noAdjustHandles="1" noChangeArrowheads="1" noChangeShapeType="1" noTextEdit="1"/>
                  </p:cNvSpPr>
                  <p:nvPr/>
                </p:nvSpPr>
                <p:spPr>
                  <a:xfrm>
                    <a:off x="1751493" y="2620693"/>
                    <a:ext cx="996156" cy="369332"/>
                  </a:xfrm>
                  <a:prstGeom prst="rect">
                    <a:avLst/>
                  </a:prstGeom>
                  <a:blipFill>
                    <a:blip r:embed="rId8"/>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5D25C3-E403-1721-9C33-9858D8A7890F}"/>
                      </a:ext>
                    </a:extLst>
                  </p:cNvPr>
                  <p:cNvSpPr txBox="1"/>
                  <p:nvPr/>
                </p:nvSpPr>
                <p:spPr>
                  <a:xfrm>
                    <a:off x="1948464" y="453351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2" name="TextBox 31">
                    <a:extLst>
                      <a:ext uri="{FF2B5EF4-FFF2-40B4-BE49-F238E27FC236}">
                        <a16:creationId xmlns:a16="http://schemas.microsoft.com/office/drawing/2014/main" id="{C15D25C3-E403-1721-9C33-9858D8A7890F}"/>
                      </a:ext>
                    </a:extLst>
                  </p:cNvPr>
                  <p:cNvSpPr txBox="1">
                    <a:spLocks noRot="1" noChangeAspect="1" noMove="1" noResize="1" noEditPoints="1" noAdjustHandles="1" noChangeArrowheads="1" noChangeShapeType="1" noTextEdit="1"/>
                  </p:cNvSpPr>
                  <p:nvPr/>
                </p:nvSpPr>
                <p:spPr>
                  <a:xfrm>
                    <a:off x="1948464" y="4533511"/>
                    <a:ext cx="996156" cy="369332"/>
                  </a:xfrm>
                  <a:prstGeom prst="rect">
                    <a:avLst/>
                  </a:prstGeom>
                  <a:blipFill>
                    <a:blip r:embed="rId9"/>
                    <a:stretch>
                      <a:fillRect/>
                    </a:stretch>
                  </a:blipFill>
                </p:spPr>
                <p:txBody>
                  <a:bodyPr/>
                  <a:lstStyle/>
                  <a:p>
                    <a:r>
                      <a:rPr lang="en-US">
                        <a:noFill/>
                      </a:rPr>
                      <a:t> </a:t>
                    </a:r>
                  </a:p>
                </p:txBody>
              </p:sp>
            </mc:Fallback>
          </mc:AlternateContent>
        </p:grpSp>
        <p:sp>
          <p:nvSpPr>
            <p:cNvPr id="23" name="Oval 22">
              <a:extLst>
                <a:ext uri="{FF2B5EF4-FFF2-40B4-BE49-F238E27FC236}">
                  <a16:creationId xmlns:a16="http://schemas.microsoft.com/office/drawing/2014/main" id="{35F8F57B-CB20-94FD-FFE3-E241FC95F35F}"/>
                </a:ext>
              </a:extLst>
            </p:cNvPr>
            <p:cNvSpPr/>
            <p:nvPr/>
          </p:nvSpPr>
          <p:spPr>
            <a:xfrm>
              <a:off x="3339279" y="209264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0E76CF91-3579-7678-E435-D0453DB1CE6F}"/>
              </a:ext>
            </a:extLst>
          </p:cNvPr>
          <p:cNvGrpSpPr/>
          <p:nvPr/>
        </p:nvGrpSpPr>
        <p:grpSpPr>
          <a:xfrm>
            <a:off x="-277729" y="728904"/>
            <a:ext cx="6219335" cy="3867913"/>
            <a:chOff x="207494" y="622906"/>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888242" y="775201"/>
              <a:ext cx="2796606" cy="2739127"/>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11"/>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01BE42E-99DC-7E2E-5B38-98D4176BB26C}"/>
                    </a:ext>
                  </a:extLst>
                </p:cNvPr>
                <p:cNvSpPr txBox="1"/>
                <p:nvPr/>
              </p:nvSpPr>
              <p:spPr>
                <a:xfrm>
                  <a:off x="449759" y="730192"/>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44" name="TextBox 43">
                  <a:extLst>
                    <a:ext uri="{FF2B5EF4-FFF2-40B4-BE49-F238E27FC236}">
                      <a16:creationId xmlns:a16="http://schemas.microsoft.com/office/drawing/2014/main" id="{F01BE42E-99DC-7E2E-5B38-98D4176BB26C}"/>
                    </a:ext>
                  </a:extLst>
                </p:cNvPr>
                <p:cNvSpPr txBox="1">
                  <a:spLocks noRot="1" noChangeAspect="1" noMove="1" noResize="1" noEditPoints="1" noAdjustHandles="1" noChangeArrowheads="1" noChangeShapeType="1" noTextEdit="1"/>
                </p:cNvSpPr>
                <p:nvPr/>
              </p:nvSpPr>
              <p:spPr>
                <a:xfrm>
                  <a:off x="449759" y="730192"/>
                  <a:ext cx="2539121" cy="369332"/>
                </a:xfrm>
                <a:prstGeom prst="rect">
                  <a:avLst/>
                </a:prstGeom>
                <a:blipFill>
                  <a:blip r:embed="rId12"/>
                  <a:stretch>
                    <a:fillRect b="-11475"/>
                  </a:stretch>
                </a:blipFill>
              </p:spPr>
              <p:txBody>
                <a:bodyPr/>
                <a:lstStyle/>
                <a:p>
                  <a:r>
                    <a:rPr lang="en-US">
                      <a:noFill/>
                    </a:rPr>
                    <a:t> </a:t>
                  </a:r>
                </a:p>
              </p:txBody>
            </p:sp>
          </mc:Fallback>
        </mc:AlternateContent>
      </p:grpSp>
    </p:spTree>
    <p:extLst>
      <p:ext uri="{BB962C8B-B14F-4D97-AF65-F5344CB8AC3E}">
        <p14:creationId xmlns:p14="http://schemas.microsoft.com/office/powerpoint/2010/main" val="2794356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normAutofit/>
          </a:bodyPr>
          <a:lstStyle/>
          <a:p>
            <a:r>
              <a:rPr lang="en-US" dirty="0">
                <a:solidFill>
                  <a:schemeClr val="tx1"/>
                </a:solidFill>
                <a:latin typeface="+mn-lt"/>
              </a:rPr>
              <a:t>Change in Supply vs Change in Quantity Supplied</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669383" y="747704"/>
            <a:ext cx="5233318" cy="361386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cs typeface="Times New Roman" panose="02020603050405020304" pitchFamily="18" charset="0"/>
              </a:rPr>
              <a:t>Example: </a:t>
            </a:r>
            <a:r>
              <a:rPr lang="en-US" sz="1600" dirty="0">
                <a:cs typeface="Times New Roman" panose="02020603050405020304" pitchFamily="18" charset="0"/>
              </a:rPr>
              <a:t>change in quantity supplied vs change in the supply curve. </a:t>
            </a:r>
            <a:endParaRPr lang="en-US" sz="1600" b="1" dirty="0">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690304"/>
                </a:solidFill>
                <a:cs typeface="Times New Roman" panose="02020603050405020304" pitchFamily="18" charset="0"/>
              </a:rPr>
              <a:t>Change in quantity supplied: </a:t>
            </a:r>
            <a:r>
              <a:rPr lang="en-US" sz="1600" dirty="0">
                <a:cs typeface="Times New Roman" panose="02020603050405020304" pitchFamily="18" charset="0"/>
              </a:rPr>
              <a:t>price of burgers rises.</a:t>
            </a:r>
            <a:endParaRPr lang="en-US" sz="1600" b="1" dirty="0">
              <a:cs typeface="Times New Roman" panose="02020603050405020304" pitchFamily="18" charset="0"/>
            </a:endParaRPr>
          </a:p>
          <a:p>
            <a:pPr>
              <a:buClr>
                <a:srgbClr val="690304"/>
              </a:buClr>
              <a:buFont typeface="Arial" panose="020B0604020202020204" pitchFamily="34" charset="0"/>
              <a:buChar char="•"/>
            </a:pPr>
            <a:r>
              <a:rPr lang="en-US" sz="1600" b="1" dirty="0">
                <a:solidFill>
                  <a:srgbClr val="002060"/>
                </a:solidFill>
                <a:cs typeface="Times New Roman" panose="02020603050405020304" pitchFamily="18" charset="0"/>
              </a:rPr>
              <a:t>Change in supply curve (shift): </a:t>
            </a:r>
            <a:r>
              <a:rPr lang="en-US" sz="1600" dirty="0">
                <a:cs typeface="Times New Roman" panose="02020603050405020304" pitchFamily="18" charset="0"/>
              </a:rPr>
              <a:t>Bob’s got a bigger place that allows him to increase the size of the kitchen and scale production up. </a:t>
            </a:r>
          </a:p>
          <a:p>
            <a:pPr>
              <a:buClr>
                <a:srgbClr val="690304"/>
              </a:buClr>
              <a:buFont typeface="Arial" panose="020B0604020202020204" pitchFamily="34" charset="0"/>
              <a:buChar char="•"/>
            </a:pPr>
            <a:r>
              <a:rPr lang="en-US" sz="1600" b="1" dirty="0">
                <a:solidFill>
                  <a:srgbClr val="0070C0"/>
                </a:solidFill>
                <a:cs typeface="Times New Roman" panose="02020603050405020304" pitchFamily="18" charset="0"/>
              </a:rPr>
              <a:t>Change in supply curve (pivot): </a:t>
            </a:r>
            <a:r>
              <a:rPr lang="en-US" sz="1600" dirty="0">
                <a:cs typeface="Times New Roman" panose="02020603050405020304" pitchFamily="18" charset="0"/>
              </a:rPr>
              <a:t>Bob’s got a new cook that is more efficient making burgers (i.e. cooks more burgers with the same inputs). </a:t>
            </a:r>
            <a:endParaRPr lang="en-US" sz="1600" dirty="0">
              <a:latin typeface="Cambria Math" panose="02040503050406030204" pitchFamily="18" charset="0"/>
              <a:cs typeface="Times New Roman" panose="02020603050405020304" pitchFamily="18" charset="0"/>
            </a:endParaRP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cxnSp>
        <p:nvCxnSpPr>
          <p:cNvPr id="26" name="Straight Connector 25">
            <a:extLst>
              <a:ext uri="{FF2B5EF4-FFF2-40B4-BE49-F238E27FC236}">
                <a16:creationId xmlns:a16="http://schemas.microsoft.com/office/drawing/2014/main" id="{85726AAE-1665-7D8A-525E-1D03C96E72C2}"/>
              </a:ext>
            </a:extLst>
          </p:cNvPr>
          <p:cNvCxnSpPr>
            <a:cxnSpLocks/>
          </p:cNvCxnSpPr>
          <p:nvPr/>
        </p:nvCxnSpPr>
        <p:spPr>
          <a:xfrm flipV="1">
            <a:off x="366029" y="1363789"/>
            <a:ext cx="3095137" cy="296980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62E80D7-EEE8-6D3B-FBEC-F28F43CEC7F3}"/>
              </a:ext>
            </a:extLst>
          </p:cNvPr>
          <p:cNvCxnSpPr>
            <a:cxnSpLocks/>
          </p:cNvCxnSpPr>
          <p:nvPr/>
        </p:nvCxnSpPr>
        <p:spPr>
          <a:xfrm flipV="1">
            <a:off x="385336" y="2382245"/>
            <a:ext cx="3189714" cy="1232253"/>
          </a:xfrm>
          <a:prstGeom prst="line">
            <a:avLst/>
          </a:prstGeom>
          <a:ln>
            <a:solidFill>
              <a:srgbClr val="0070C0"/>
            </a:solidFill>
          </a:ln>
        </p:spPr>
        <p:style>
          <a:lnRef idx="2">
            <a:schemeClr val="accent1"/>
          </a:lnRef>
          <a:fillRef idx="0">
            <a:schemeClr val="accent1"/>
          </a:fillRef>
          <a:effectRef idx="1">
            <a:schemeClr val="accent1"/>
          </a:effectRef>
          <a:fontRef idx="minor">
            <a:schemeClr val="tx1"/>
          </a:fontRef>
        </p:style>
      </p:cxnSp>
      <p:grpSp>
        <p:nvGrpSpPr>
          <p:cNvPr id="50" name="Group 49">
            <a:extLst>
              <a:ext uri="{FF2B5EF4-FFF2-40B4-BE49-F238E27FC236}">
                <a16:creationId xmlns:a16="http://schemas.microsoft.com/office/drawing/2014/main" id="{BB6F6A8C-D69A-F348-B948-7616D837027B}"/>
              </a:ext>
            </a:extLst>
          </p:cNvPr>
          <p:cNvGrpSpPr/>
          <p:nvPr/>
        </p:nvGrpSpPr>
        <p:grpSpPr>
          <a:xfrm>
            <a:off x="-311566" y="1536832"/>
            <a:ext cx="2915869" cy="3184802"/>
            <a:chOff x="-1069015" y="3093087"/>
            <a:chExt cx="2915869" cy="3184802"/>
          </a:xfrm>
        </p:grpSpPr>
        <p:grpSp>
          <p:nvGrpSpPr>
            <p:cNvPr id="48" name="Group 47">
              <a:extLst>
                <a:ext uri="{FF2B5EF4-FFF2-40B4-BE49-F238E27FC236}">
                  <a16:creationId xmlns:a16="http://schemas.microsoft.com/office/drawing/2014/main" id="{7B55729A-3F66-E65B-6A46-B10209B166E5}"/>
                </a:ext>
              </a:extLst>
            </p:cNvPr>
            <p:cNvGrpSpPr/>
            <p:nvPr/>
          </p:nvGrpSpPr>
          <p:grpSpPr>
            <a:xfrm>
              <a:off x="-1069015" y="3093087"/>
              <a:ext cx="2915869" cy="3184802"/>
              <a:chOff x="50193" y="2554881"/>
              <a:chExt cx="2915869" cy="3184802"/>
            </a:xfrm>
          </p:grpSpPr>
          <p:cxnSp>
            <p:nvCxnSpPr>
              <p:cNvPr id="24" name="Straight Arrow Connector 23">
                <a:extLst>
                  <a:ext uri="{FF2B5EF4-FFF2-40B4-BE49-F238E27FC236}">
                    <a16:creationId xmlns:a16="http://schemas.microsoft.com/office/drawing/2014/main" id="{A25A8F15-4E97-2990-AA36-E6148D0C37AA}"/>
                  </a:ext>
                </a:extLst>
              </p:cNvPr>
              <p:cNvCxnSpPr>
                <a:cxnSpLocks/>
              </p:cNvCxnSpPr>
              <p:nvPr/>
            </p:nvCxnSpPr>
            <p:spPr>
              <a:xfrm flipV="1">
                <a:off x="1719568" y="3101127"/>
                <a:ext cx="717604" cy="708376"/>
              </a:xfrm>
              <a:prstGeom prst="straightConnector1">
                <a:avLst/>
              </a:prstGeom>
              <a:ln>
                <a:solidFill>
                  <a:srgbClr val="990000"/>
                </a:solidFill>
                <a:prstDash val="sysDot"/>
                <a:tailEnd type="triangle"/>
              </a:ln>
            </p:spPr>
            <p:style>
              <a:lnRef idx="2">
                <a:schemeClr val="accent1"/>
              </a:lnRef>
              <a:fillRef idx="0">
                <a:schemeClr val="accent1"/>
              </a:fillRef>
              <a:effectRef idx="1">
                <a:schemeClr val="accent1"/>
              </a:effectRef>
              <a:fontRef idx="minor">
                <a:schemeClr val="tx1"/>
              </a:fontRef>
            </p:style>
          </p:cxnSp>
          <p:grpSp>
            <p:nvGrpSpPr>
              <p:cNvPr id="11" name="Group 10">
                <a:extLst>
                  <a:ext uri="{FF2B5EF4-FFF2-40B4-BE49-F238E27FC236}">
                    <a16:creationId xmlns:a16="http://schemas.microsoft.com/office/drawing/2014/main" id="{422F077C-ED6E-9654-F5A9-5235C3D867DB}"/>
                  </a:ext>
                </a:extLst>
              </p:cNvPr>
              <p:cNvGrpSpPr/>
              <p:nvPr/>
            </p:nvGrpSpPr>
            <p:grpSpPr>
              <a:xfrm>
                <a:off x="50193" y="2554881"/>
                <a:ext cx="2915869" cy="3184802"/>
                <a:chOff x="50193" y="2554881"/>
                <a:chExt cx="2915869" cy="3184802"/>
              </a:xfrm>
            </p:grpSpPr>
            <p:cxnSp>
              <p:nvCxnSpPr>
                <p:cNvPr id="34" name="Straight Connector 33">
                  <a:extLst>
                    <a:ext uri="{FF2B5EF4-FFF2-40B4-BE49-F238E27FC236}">
                      <a16:creationId xmlns:a16="http://schemas.microsoft.com/office/drawing/2014/main" id="{4972DFF5-9E48-9AE8-0094-B4DE6DDA447D}"/>
                    </a:ext>
                  </a:extLst>
                </p:cNvPr>
                <p:cNvCxnSpPr>
                  <a:cxnSpLocks/>
                </p:cNvCxnSpPr>
                <p:nvPr/>
              </p:nvCxnSpPr>
              <p:spPr>
                <a:xfrm flipH="1">
                  <a:off x="730411" y="2980448"/>
                  <a:ext cx="1730890"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B95A94A-D8E4-CBD3-65D6-5A9B4299C6D2}"/>
                    </a:ext>
                  </a:extLst>
                </p:cNvPr>
                <p:cNvCxnSpPr>
                  <a:cxnSpLocks/>
                </p:cNvCxnSpPr>
                <p:nvPr/>
              </p:nvCxnSpPr>
              <p:spPr>
                <a:xfrm flipV="1">
                  <a:off x="2477946" y="3009839"/>
                  <a:ext cx="0" cy="2420361"/>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9A7956D-B102-C939-7262-9045D8377027}"/>
                        </a:ext>
                      </a:extLst>
                    </p:cNvPr>
                    <p:cNvSpPr txBox="1"/>
                    <p:nvPr/>
                  </p:nvSpPr>
                  <p:spPr>
                    <a:xfrm>
                      <a:off x="50193" y="280368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10</m:t>
                            </m:r>
                          </m:oMath>
                        </m:oMathPara>
                      </a14:m>
                      <a:endParaRPr lang="en-US" dirty="0"/>
                    </a:p>
                  </p:txBody>
                </p:sp>
              </mc:Choice>
              <mc:Fallback xmlns="">
                <p:sp>
                  <p:nvSpPr>
                    <p:cNvPr id="36" name="TextBox 35">
                      <a:extLst>
                        <a:ext uri="{FF2B5EF4-FFF2-40B4-BE49-F238E27FC236}">
                          <a16:creationId xmlns:a16="http://schemas.microsoft.com/office/drawing/2014/main" id="{89A7956D-B102-C939-7262-9045D8377027}"/>
                        </a:ext>
                      </a:extLst>
                    </p:cNvPr>
                    <p:cNvSpPr txBox="1">
                      <a:spLocks noRot="1" noChangeAspect="1" noMove="1" noResize="1" noEditPoints="1" noAdjustHandles="1" noChangeArrowheads="1" noChangeShapeType="1" noTextEdit="1"/>
                    </p:cNvSpPr>
                    <p:nvPr/>
                  </p:nvSpPr>
                  <p:spPr>
                    <a:xfrm>
                      <a:off x="50193" y="280368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1B61364-6EB2-7494-DABE-318CCF9622CF}"/>
                        </a:ext>
                      </a:extLst>
                    </p:cNvPr>
                    <p:cNvSpPr txBox="1"/>
                    <p:nvPr/>
                  </p:nvSpPr>
                  <p:spPr>
                    <a:xfrm>
                      <a:off x="1719568" y="255488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(8,10)</m:t>
                            </m:r>
                          </m:oMath>
                        </m:oMathPara>
                      </a14:m>
                      <a:endParaRPr lang="en-US" dirty="0"/>
                    </a:p>
                  </p:txBody>
                </p:sp>
              </mc:Choice>
              <mc:Fallback xmlns="">
                <p:sp>
                  <p:nvSpPr>
                    <p:cNvPr id="37" name="TextBox 36">
                      <a:extLst>
                        <a:ext uri="{FF2B5EF4-FFF2-40B4-BE49-F238E27FC236}">
                          <a16:creationId xmlns:a16="http://schemas.microsoft.com/office/drawing/2014/main" id="{21B61364-6EB2-7494-DABE-318CCF9622CF}"/>
                        </a:ext>
                      </a:extLst>
                    </p:cNvPr>
                    <p:cNvSpPr txBox="1">
                      <a:spLocks noRot="1" noChangeAspect="1" noMove="1" noResize="1" noEditPoints="1" noAdjustHandles="1" noChangeArrowheads="1" noChangeShapeType="1" noTextEdit="1"/>
                    </p:cNvSpPr>
                    <p:nvPr/>
                  </p:nvSpPr>
                  <p:spPr>
                    <a:xfrm>
                      <a:off x="1719568" y="2554881"/>
                      <a:ext cx="996156" cy="369332"/>
                    </a:xfrm>
                    <a:prstGeom prst="rect">
                      <a:avLst/>
                    </a:prstGeom>
                    <a:blipFill>
                      <a:blip r:embed="rId5"/>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1A3CFB-405B-5C9B-28C5-E241C16E9A96}"/>
                        </a:ext>
                      </a:extLst>
                    </p:cNvPr>
                    <p:cNvSpPr txBox="1"/>
                    <p:nvPr/>
                  </p:nvSpPr>
                  <p:spPr>
                    <a:xfrm>
                      <a:off x="1969906" y="537035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8</m:t>
                            </m:r>
                          </m:oMath>
                        </m:oMathPara>
                      </a14:m>
                      <a:endParaRPr lang="en-US" dirty="0"/>
                    </a:p>
                  </p:txBody>
                </p:sp>
              </mc:Choice>
              <mc:Fallback xmlns="">
                <p:sp>
                  <p:nvSpPr>
                    <p:cNvPr id="8" name="TextBox 7">
                      <a:extLst>
                        <a:ext uri="{FF2B5EF4-FFF2-40B4-BE49-F238E27FC236}">
                          <a16:creationId xmlns:a16="http://schemas.microsoft.com/office/drawing/2014/main" id="{721A3CFB-405B-5C9B-28C5-E241C16E9A96}"/>
                        </a:ext>
                      </a:extLst>
                    </p:cNvPr>
                    <p:cNvSpPr txBox="1">
                      <a:spLocks noRot="1" noChangeAspect="1" noMove="1" noResize="1" noEditPoints="1" noAdjustHandles="1" noChangeArrowheads="1" noChangeShapeType="1" noTextEdit="1"/>
                    </p:cNvSpPr>
                    <p:nvPr/>
                  </p:nvSpPr>
                  <p:spPr>
                    <a:xfrm>
                      <a:off x="1969906" y="5370351"/>
                      <a:ext cx="996156" cy="369332"/>
                    </a:xfrm>
                    <a:prstGeom prst="rect">
                      <a:avLst/>
                    </a:prstGeom>
                    <a:blipFill>
                      <a:blip r:embed="rId6"/>
                      <a:stretch>
                        <a:fillRect/>
                      </a:stretch>
                    </a:blipFill>
                  </p:spPr>
                  <p:txBody>
                    <a:bodyPr/>
                    <a:lstStyle/>
                    <a:p>
                      <a:r>
                        <a:rPr lang="en-US">
                          <a:noFill/>
                        </a:rPr>
                        <a:t> </a:t>
                      </a:r>
                    </a:p>
                  </p:txBody>
                </p:sp>
              </mc:Fallback>
            </mc:AlternateContent>
          </p:grpSp>
        </p:grpSp>
        <p:sp>
          <p:nvSpPr>
            <p:cNvPr id="9" name="Oval 8">
              <a:extLst>
                <a:ext uri="{FF2B5EF4-FFF2-40B4-BE49-F238E27FC236}">
                  <a16:creationId xmlns:a16="http://schemas.microsoft.com/office/drawing/2014/main" id="{9DD2FD30-248E-9852-5D4C-6AB8322421CB}"/>
                </a:ext>
              </a:extLst>
            </p:cNvPr>
            <p:cNvSpPr/>
            <p:nvPr/>
          </p:nvSpPr>
          <p:spPr>
            <a:xfrm>
              <a:off x="1298040" y="3452701"/>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9D5700B2-1226-28AD-BBBE-81AE0CCBE58F}"/>
              </a:ext>
            </a:extLst>
          </p:cNvPr>
          <p:cNvGrpSpPr/>
          <p:nvPr/>
        </p:nvGrpSpPr>
        <p:grpSpPr>
          <a:xfrm>
            <a:off x="-275022" y="2431295"/>
            <a:ext cx="2008546" cy="2282150"/>
            <a:chOff x="1852910" y="1790764"/>
            <a:chExt cx="2008546" cy="2282150"/>
          </a:xfrm>
        </p:grpSpPr>
        <p:grpSp>
          <p:nvGrpSpPr>
            <p:cNvPr id="25" name="Group 24">
              <a:extLst>
                <a:ext uri="{FF2B5EF4-FFF2-40B4-BE49-F238E27FC236}">
                  <a16:creationId xmlns:a16="http://schemas.microsoft.com/office/drawing/2014/main" id="{EEE9D1E9-5199-E674-3A55-7D229D053BC8}"/>
                </a:ext>
              </a:extLst>
            </p:cNvPr>
            <p:cNvGrpSpPr/>
            <p:nvPr/>
          </p:nvGrpSpPr>
          <p:grpSpPr>
            <a:xfrm>
              <a:off x="1852910" y="1790764"/>
              <a:ext cx="2008546" cy="2282150"/>
              <a:chOff x="936074" y="2620693"/>
              <a:chExt cx="2008546" cy="2282150"/>
            </a:xfrm>
          </p:grpSpPr>
          <p:cxnSp>
            <p:nvCxnSpPr>
              <p:cNvPr id="27" name="Straight Connector 26">
                <a:extLst>
                  <a:ext uri="{FF2B5EF4-FFF2-40B4-BE49-F238E27FC236}">
                    <a16:creationId xmlns:a16="http://schemas.microsoft.com/office/drawing/2014/main" id="{C9718A72-CC44-9C91-D6A0-74EE68835E98}"/>
                  </a:ext>
                </a:extLst>
              </p:cNvPr>
              <p:cNvCxnSpPr>
                <a:cxnSpLocks/>
              </p:cNvCxnSpPr>
              <p:nvPr/>
            </p:nvCxnSpPr>
            <p:spPr>
              <a:xfrm flipH="1">
                <a:off x="1607949" y="2980448"/>
                <a:ext cx="853352"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5A1F8452-A838-044A-2A24-59E4F4684DB7}"/>
                  </a:ext>
                </a:extLst>
              </p:cNvPr>
              <p:cNvCxnSpPr>
                <a:cxnSpLocks/>
              </p:cNvCxnSpPr>
              <p:nvPr/>
            </p:nvCxnSpPr>
            <p:spPr>
              <a:xfrm flipV="1">
                <a:off x="2461301" y="2973309"/>
                <a:ext cx="0" cy="1573704"/>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22CCF5B-EED2-2721-318C-C652FE0A1EBE}"/>
                      </a:ext>
                    </a:extLst>
                  </p:cNvPr>
                  <p:cNvSpPr txBox="1"/>
                  <p:nvPr/>
                </p:nvSpPr>
                <p:spPr>
                  <a:xfrm>
                    <a:off x="936074" y="274863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722CCF5B-EED2-2721-318C-C652FE0A1EBE}"/>
                      </a:ext>
                    </a:extLst>
                  </p:cNvPr>
                  <p:cNvSpPr txBox="1">
                    <a:spLocks noRot="1" noChangeAspect="1" noMove="1" noResize="1" noEditPoints="1" noAdjustHandles="1" noChangeArrowheads="1" noChangeShapeType="1" noTextEdit="1"/>
                  </p:cNvSpPr>
                  <p:nvPr/>
                </p:nvSpPr>
                <p:spPr>
                  <a:xfrm>
                    <a:off x="936074" y="2748630"/>
                    <a:ext cx="99615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D0A12FA-39E0-B6C5-8CB3-042851F50107}"/>
                      </a:ext>
                    </a:extLst>
                  </p:cNvPr>
                  <p:cNvSpPr txBox="1"/>
                  <p:nvPr/>
                </p:nvSpPr>
                <p:spPr>
                  <a:xfrm>
                    <a:off x="1751493" y="262069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(4,6)</m:t>
                          </m:r>
                        </m:oMath>
                      </m:oMathPara>
                    </a14:m>
                    <a:endParaRPr lang="en-US" dirty="0"/>
                  </a:p>
                </p:txBody>
              </p:sp>
            </mc:Choice>
            <mc:Fallback xmlns="">
              <p:sp>
                <p:nvSpPr>
                  <p:cNvPr id="31" name="TextBox 30">
                    <a:extLst>
                      <a:ext uri="{FF2B5EF4-FFF2-40B4-BE49-F238E27FC236}">
                        <a16:creationId xmlns:a16="http://schemas.microsoft.com/office/drawing/2014/main" id="{3D0A12FA-39E0-B6C5-8CB3-042851F50107}"/>
                      </a:ext>
                    </a:extLst>
                  </p:cNvPr>
                  <p:cNvSpPr txBox="1">
                    <a:spLocks noRot="1" noChangeAspect="1" noMove="1" noResize="1" noEditPoints="1" noAdjustHandles="1" noChangeArrowheads="1" noChangeShapeType="1" noTextEdit="1"/>
                  </p:cNvSpPr>
                  <p:nvPr/>
                </p:nvSpPr>
                <p:spPr>
                  <a:xfrm>
                    <a:off x="1751493" y="2620693"/>
                    <a:ext cx="996156" cy="369332"/>
                  </a:xfrm>
                  <a:prstGeom prst="rect">
                    <a:avLst/>
                  </a:prstGeom>
                  <a:blipFill>
                    <a:blip r:embed="rId8"/>
                    <a:stretch>
                      <a:fillRect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15D25C3-E403-1721-9C33-9858D8A7890F}"/>
                      </a:ext>
                    </a:extLst>
                  </p:cNvPr>
                  <p:cNvSpPr txBox="1"/>
                  <p:nvPr/>
                </p:nvSpPr>
                <p:spPr>
                  <a:xfrm>
                    <a:off x="1948464" y="4533511"/>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2" name="TextBox 31">
                    <a:extLst>
                      <a:ext uri="{FF2B5EF4-FFF2-40B4-BE49-F238E27FC236}">
                        <a16:creationId xmlns:a16="http://schemas.microsoft.com/office/drawing/2014/main" id="{C15D25C3-E403-1721-9C33-9858D8A7890F}"/>
                      </a:ext>
                    </a:extLst>
                  </p:cNvPr>
                  <p:cNvSpPr txBox="1">
                    <a:spLocks noRot="1" noChangeAspect="1" noMove="1" noResize="1" noEditPoints="1" noAdjustHandles="1" noChangeArrowheads="1" noChangeShapeType="1" noTextEdit="1"/>
                  </p:cNvSpPr>
                  <p:nvPr/>
                </p:nvSpPr>
                <p:spPr>
                  <a:xfrm>
                    <a:off x="1948464" y="4533511"/>
                    <a:ext cx="996156" cy="369332"/>
                  </a:xfrm>
                  <a:prstGeom prst="rect">
                    <a:avLst/>
                  </a:prstGeom>
                  <a:blipFill>
                    <a:blip r:embed="rId9"/>
                    <a:stretch>
                      <a:fillRect/>
                    </a:stretch>
                  </a:blipFill>
                </p:spPr>
                <p:txBody>
                  <a:bodyPr/>
                  <a:lstStyle/>
                  <a:p>
                    <a:r>
                      <a:rPr lang="en-US">
                        <a:noFill/>
                      </a:rPr>
                      <a:t> </a:t>
                    </a:r>
                  </a:p>
                </p:txBody>
              </p:sp>
            </mc:Fallback>
          </mc:AlternateContent>
        </p:grpSp>
        <p:sp>
          <p:nvSpPr>
            <p:cNvPr id="23" name="Oval 22">
              <a:extLst>
                <a:ext uri="{FF2B5EF4-FFF2-40B4-BE49-F238E27FC236}">
                  <a16:creationId xmlns:a16="http://schemas.microsoft.com/office/drawing/2014/main" id="{35F8F57B-CB20-94FD-FFE3-E241FC95F35F}"/>
                </a:ext>
              </a:extLst>
            </p:cNvPr>
            <p:cNvSpPr/>
            <p:nvPr/>
          </p:nvSpPr>
          <p:spPr>
            <a:xfrm>
              <a:off x="3339279" y="2092643"/>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0E76CF91-3579-7678-E435-D0453DB1CE6F}"/>
              </a:ext>
            </a:extLst>
          </p:cNvPr>
          <p:cNvGrpSpPr/>
          <p:nvPr/>
        </p:nvGrpSpPr>
        <p:grpSpPr>
          <a:xfrm>
            <a:off x="-277729" y="728904"/>
            <a:ext cx="6219335" cy="3867913"/>
            <a:chOff x="207494" y="622906"/>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888242" y="775201"/>
              <a:ext cx="2796606" cy="2739127"/>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11"/>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01BE42E-99DC-7E2E-5B38-98D4176BB26C}"/>
                    </a:ext>
                  </a:extLst>
                </p:cNvPr>
                <p:cNvSpPr txBox="1"/>
                <p:nvPr/>
              </p:nvSpPr>
              <p:spPr>
                <a:xfrm>
                  <a:off x="449759" y="730192"/>
                  <a:ext cx="2539121"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=2+</m:t>
                        </m:r>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44" name="TextBox 43">
                  <a:extLst>
                    <a:ext uri="{FF2B5EF4-FFF2-40B4-BE49-F238E27FC236}">
                      <a16:creationId xmlns:a16="http://schemas.microsoft.com/office/drawing/2014/main" id="{F01BE42E-99DC-7E2E-5B38-98D4176BB26C}"/>
                    </a:ext>
                  </a:extLst>
                </p:cNvPr>
                <p:cNvSpPr txBox="1">
                  <a:spLocks noRot="1" noChangeAspect="1" noMove="1" noResize="1" noEditPoints="1" noAdjustHandles="1" noChangeArrowheads="1" noChangeShapeType="1" noTextEdit="1"/>
                </p:cNvSpPr>
                <p:nvPr/>
              </p:nvSpPr>
              <p:spPr>
                <a:xfrm>
                  <a:off x="449759" y="730192"/>
                  <a:ext cx="2539121" cy="369332"/>
                </a:xfrm>
                <a:prstGeom prst="rect">
                  <a:avLst/>
                </a:prstGeom>
                <a:blipFill>
                  <a:blip r:embed="rId12"/>
                  <a:stretch>
                    <a:fillRect b="-11475"/>
                  </a:stretch>
                </a:blipFill>
              </p:spPr>
              <p:txBody>
                <a:bodyPr/>
                <a:lstStyle/>
                <a:p>
                  <a:r>
                    <a:rPr lang="en-US">
                      <a:noFill/>
                    </a:rPr>
                    <a:t> </a:t>
                  </a:r>
                </a:p>
              </p:txBody>
            </p:sp>
          </mc:Fallback>
        </mc:AlternateContent>
      </p:grpSp>
    </p:spTree>
    <p:extLst>
      <p:ext uri="{BB962C8B-B14F-4D97-AF65-F5344CB8AC3E}">
        <p14:creationId xmlns:p14="http://schemas.microsoft.com/office/powerpoint/2010/main" val="318186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Shifts in Supply</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512115" y="587105"/>
            <a:ext cx="5515126"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b="1" dirty="0">
                <a:solidFill>
                  <a:srgbClr val="006600"/>
                </a:solidFill>
                <a:latin typeface="+mn-lt"/>
                <a:cs typeface="Times New Roman" panose="02020603050405020304" pitchFamily="18" charset="0"/>
              </a:rPr>
              <a:t>Increase in supply:</a:t>
            </a:r>
            <a:r>
              <a:rPr lang="en-US" sz="1600" b="1" dirty="0">
                <a:latin typeface="+mn-lt"/>
                <a:cs typeface="Times New Roman" panose="02020603050405020304" pitchFamily="18" charset="0"/>
              </a:rPr>
              <a:t> </a:t>
            </a:r>
            <a:r>
              <a:rPr lang="en-US" sz="1600" dirty="0">
                <a:latin typeface="+mn-lt"/>
                <a:cs typeface="Times New Roman" panose="02020603050405020304" pitchFamily="18" charset="0"/>
              </a:rPr>
              <a:t>at all prices, firms are willing to sell more units.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Supply curve shifts to the </a:t>
            </a:r>
            <a:r>
              <a:rPr lang="en-US" sz="1600" b="1" dirty="0">
                <a:solidFill>
                  <a:srgbClr val="006600"/>
                </a:solidFill>
                <a:latin typeface="+mn-lt"/>
                <a:cs typeface="Times New Roman" panose="02020603050405020304" pitchFamily="18" charset="0"/>
              </a:rPr>
              <a:t>right</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Decrease in supply: </a:t>
            </a:r>
            <a:r>
              <a:rPr lang="en-US" sz="1600" dirty="0">
                <a:latin typeface="+mn-lt"/>
                <a:cs typeface="Times New Roman" panose="02020603050405020304" pitchFamily="18" charset="0"/>
              </a:rPr>
              <a:t>at all prices, firms are willing to sell less units. </a:t>
            </a:r>
          </a:p>
          <a:p>
            <a:pPr lvl="1">
              <a:buClr>
                <a:srgbClr val="690304"/>
              </a:buClr>
              <a:buFont typeface="Arial" panose="020B0604020202020204" pitchFamily="34" charset="0"/>
              <a:buChar char="•"/>
            </a:pPr>
            <a:r>
              <a:rPr lang="en-US" sz="1600" dirty="0">
                <a:latin typeface="+mn-lt"/>
                <a:cs typeface="Times New Roman" panose="02020603050405020304" pitchFamily="18" charset="0"/>
              </a:rPr>
              <a:t>Supply curve shifts to the </a:t>
            </a:r>
            <a:r>
              <a:rPr lang="en-US" sz="1600" b="1" dirty="0">
                <a:solidFill>
                  <a:srgbClr val="690304"/>
                </a:solidFill>
                <a:latin typeface="+mn-lt"/>
                <a:cs typeface="Times New Roman" panose="02020603050405020304" pitchFamily="18" charset="0"/>
              </a:rPr>
              <a:t>left</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On the equation: slope remains the same, the change is on the </a:t>
            </a:r>
            <a:r>
              <a:rPr lang="en-US" sz="1600" b="1" dirty="0">
                <a:solidFill>
                  <a:srgbClr val="002060"/>
                </a:solidFill>
                <a:latin typeface="+mn-lt"/>
                <a:cs typeface="Times New Roman" panose="02020603050405020304" pitchFamily="18" charset="0"/>
              </a:rPr>
              <a:t>intercept</a:t>
            </a:r>
            <a:r>
              <a:rPr lang="en-US" sz="1600" dirty="0">
                <a:latin typeface="+mn-lt"/>
                <a:cs typeface="Times New Roman" panose="02020603050405020304" pitchFamily="18" charset="0"/>
              </a:rPr>
              <a:t> of the inverse demand function.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Intuition</a:t>
            </a:r>
            <a:r>
              <a:rPr lang="en-US" sz="1600" dirty="0">
                <a:latin typeface="+mn-lt"/>
                <a:cs typeface="Times New Roman" panose="02020603050405020304" pitchFamily="18" charset="0"/>
              </a:rPr>
              <a:t>: changes in reservation prices.</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grpSp>
        <p:nvGrpSpPr>
          <p:cNvPr id="10" name="Group 9">
            <a:extLst>
              <a:ext uri="{FF2B5EF4-FFF2-40B4-BE49-F238E27FC236}">
                <a16:creationId xmlns:a16="http://schemas.microsoft.com/office/drawing/2014/main" id="{420852D3-DF82-D4BE-7C8B-58485910B4F8}"/>
              </a:ext>
            </a:extLst>
          </p:cNvPr>
          <p:cNvGrpSpPr/>
          <p:nvPr/>
        </p:nvGrpSpPr>
        <p:grpSpPr>
          <a:xfrm>
            <a:off x="640870" y="1774870"/>
            <a:ext cx="2942786" cy="2246414"/>
            <a:chOff x="861195" y="1681238"/>
            <a:chExt cx="2942786" cy="2246414"/>
          </a:xfrm>
        </p:grpSpPr>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861195" y="1681238"/>
              <a:ext cx="2942786" cy="2246414"/>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3B5A163-D8F5-A476-BEDB-BD92D806765F}"/>
                </a:ext>
              </a:extLst>
            </p:cNvPr>
            <p:cNvCxnSpPr/>
            <p:nvPr/>
          </p:nvCxnSpPr>
          <p:spPr>
            <a:xfrm>
              <a:off x="2014732" y="2620010"/>
              <a:ext cx="476533" cy="0"/>
            </a:xfrm>
            <a:prstGeom prst="straightConnector1">
              <a:avLst/>
            </a:prstGeom>
            <a:ln>
              <a:solidFill>
                <a:srgbClr val="006600"/>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0A31BDF1-1A9A-EE57-0388-1D89708FAC6F}"/>
              </a:ext>
            </a:extLst>
          </p:cNvPr>
          <p:cNvGrpSpPr/>
          <p:nvPr/>
        </p:nvGrpSpPr>
        <p:grpSpPr>
          <a:xfrm>
            <a:off x="556395" y="1153748"/>
            <a:ext cx="2476025" cy="1905784"/>
            <a:chOff x="664541" y="2578045"/>
            <a:chExt cx="2476025" cy="1905784"/>
          </a:xfrm>
        </p:grpSpPr>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flipV="1">
              <a:off x="664541" y="2578045"/>
              <a:ext cx="2476025" cy="1905784"/>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B2B0323-B6E4-FDA1-3575-FCA702714EBD}"/>
                </a:ext>
              </a:extLst>
            </p:cNvPr>
            <p:cNvCxnSpPr>
              <a:cxnSpLocks/>
            </p:cNvCxnSpPr>
            <p:nvPr/>
          </p:nvCxnSpPr>
          <p:spPr>
            <a:xfrm flipH="1">
              <a:off x="2392836" y="3314292"/>
              <a:ext cx="316782" cy="0"/>
            </a:xfrm>
            <a:prstGeom prst="straightConnector1">
              <a:avLst/>
            </a:prstGeom>
            <a:ln>
              <a:solidFill>
                <a:srgbClr val="690304"/>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A072A32D-B9CD-CE1A-D2A3-9B2ADDEA298D}"/>
              </a:ext>
            </a:extLst>
          </p:cNvPr>
          <p:cNvGrpSpPr/>
          <p:nvPr/>
        </p:nvGrpSpPr>
        <p:grpSpPr>
          <a:xfrm>
            <a:off x="-933450" y="699065"/>
            <a:ext cx="5607679" cy="4017939"/>
            <a:chOff x="-628650" y="622906"/>
            <a:chExt cx="5607679" cy="4017939"/>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3823498"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flipV="1">
              <a:off x="841310" y="1350376"/>
              <a:ext cx="2809940" cy="2148474"/>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3982873" y="427151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3982873" y="4271513"/>
                  <a:ext cx="996156"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EBA3FE4-68E2-AC8B-C2C2-12D74DA854F6}"/>
                    </a:ext>
                  </a:extLst>
                </p:cNvPr>
                <p:cNvSpPr txBox="1"/>
                <p:nvPr/>
              </p:nvSpPr>
              <p:spPr>
                <a:xfrm>
                  <a:off x="-628650" y="821903"/>
                  <a:ext cx="4659630" cy="369332"/>
                </a:xfrm>
                <a:prstGeom prst="rect">
                  <a:avLst/>
                </a:prstGeom>
                <a:noFill/>
              </p:spPr>
              <p:txBody>
                <a:bodyPr wrap="square">
                  <a:spAutoFit/>
                </a:bodyPr>
                <a:lstStyle/>
                <a:p>
                  <a:pPr marL="0" indent="0">
                    <a:buClr>
                      <a:srgbClr val="690304"/>
                    </a:buCl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𝑏𝑄</m:t>
                        </m:r>
                      </m:oMath>
                    </m:oMathPara>
                  </a14:m>
                  <a:endParaRPr lang="en-US" sz="1800" dirty="0">
                    <a:latin typeface="+mn-lt"/>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AEBA3FE4-68E2-AC8B-C2C2-12D74DA854F6}"/>
                    </a:ext>
                  </a:extLst>
                </p:cNvPr>
                <p:cNvSpPr txBox="1">
                  <a:spLocks noRot="1" noChangeAspect="1" noMove="1" noResize="1" noEditPoints="1" noAdjustHandles="1" noChangeArrowheads="1" noChangeShapeType="1" noTextEdit="1"/>
                </p:cNvSpPr>
                <p:nvPr/>
              </p:nvSpPr>
              <p:spPr>
                <a:xfrm>
                  <a:off x="-628650" y="821903"/>
                  <a:ext cx="4659630" cy="369332"/>
                </a:xfrm>
                <a:prstGeom prst="rect">
                  <a:avLst/>
                </a:prstGeom>
                <a:blipFill>
                  <a:blip r:embed="rId6"/>
                  <a:stretch>
                    <a:fillRect b="-11475"/>
                  </a:stretch>
                </a:blipFill>
              </p:spPr>
              <p:txBody>
                <a:bodyPr/>
                <a:lstStyle/>
                <a:p>
                  <a:r>
                    <a:rPr lang="en-US">
                      <a:noFill/>
                    </a:rPr>
                    <a:t> </a:t>
                  </a:r>
                </a:p>
              </p:txBody>
            </p:sp>
          </mc:Fallback>
        </mc:AlternateContent>
      </p:grpSp>
      <p:sp>
        <p:nvSpPr>
          <p:cNvPr id="30" name="Oval 29">
            <a:extLst>
              <a:ext uri="{FF2B5EF4-FFF2-40B4-BE49-F238E27FC236}">
                <a16:creationId xmlns:a16="http://schemas.microsoft.com/office/drawing/2014/main" id="{C03EF7C9-69EB-E97E-DEC3-B7F6B5E137DF}"/>
              </a:ext>
            </a:extLst>
          </p:cNvPr>
          <p:cNvSpPr/>
          <p:nvPr/>
        </p:nvSpPr>
        <p:spPr>
          <a:xfrm>
            <a:off x="1396365" y="937550"/>
            <a:ext cx="265562" cy="369332"/>
          </a:xfrm>
          <a:prstGeom prst="ellipse">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25930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Outline for Today</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6788"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738671"/>
            <a:ext cx="4858947" cy="1323439"/>
          </a:xfrm>
          <a:prstGeom prst="rect">
            <a:avLst/>
          </a:prstGeom>
          <a:noFill/>
        </p:spPr>
        <p:txBody>
          <a:bodyPr wrap="square" rtlCol="0">
            <a:spAutoFit/>
          </a:bodyPr>
          <a:lstStyle/>
          <a:p>
            <a:pPr algn="just"/>
            <a:r>
              <a:rPr lang="en-US" sz="1600" b="1" dirty="0"/>
              <a:t>Producer Theory and the Supply Curve</a:t>
            </a:r>
          </a:p>
          <a:p>
            <a:pPr algn="just"/>
            <a:endParaRPr lang="en-US" sz="1600" b="1" dirty="0"/>
          </a:p>
          <a:p>
            <a:pPr marL="285750" indent="-285750" algn="just">
              <a:buFont typeface="Arial" panose="020B0604020202020204" pitchFamily="34" charset="0"/>
              <a:buChar char="•"/>
            </a:pPr>
            <a:r>
              <a:rPr lang="en-US" sz="1600" dirty="0"/>
              <a:t>Basics of firm decision-making. </a:t>
            </a:r>
          </a:p>
          <a:p>
            <a:pPr marL="285750" indent="-285750" algn="just">
              <a:buFont typeface="Arial" panose="020B0604020202020204" pitchFamily="34" charset="0"/>
              <a:buChar char="•"/>
            </a:pPr>
            <a:r>
              <a:rPr lang="en-US" sz="1600" dirty="0"/>
              <a:t>Profit Maximization and Marginal Costs. </a:t>
            </a:r>
          </a:p>
          <a:p>
            <a:pPr marL="285750" indent="-285750" algn="just">
              <a:buFont typeface="Arial" panose="020B0604020202020204" pitchFamily="34" charset="0"/>
              <a:buChar char="•"/>
            </a:pPr>
            <a:r>
              <a:rPr lang="en-US" sz="1600" dirty="0"/>
              <a:t>Supply Curves.  </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572954" y="2807013"/>
            <a:ext cx="4858947" cy="1569660"/>
          </a:xfrm>
          <a:prstGeom prst="rect">
            <a:avLst/>
          </a:prstGeom>
          <a:noFill/>
        </p:spPr>
        <p:txBody>
          <a:bodyPr wrap="square" rtlCol="0">
            <a:spAutoFit/>
          </a:bodyPr>
          <a:lstStyle/>
          <a:p>
            <a:pPr algn="just"/>
            <a:r>
              <a:rPr lang="en-US" sz="1600" b="1" dirty="0"/>
              <a:t>Properties of Supply Functions </a:t>
            </a:r>
          </a:p>
          <a:p>
            <a:pPr marL="285750" indent="-285750" algn="just">
              <a:buFont typeface="Arial" panose="020B0604020202020204" pitchFamily="34" charset="0"/>
              <a:buChar char="•"/>
            </a:pPr>
            <a:r>
              <a:rPr lang="en-US" sz="1600" dirty="0"/>
              <a:t>Law of Supply </a:t>
            </a:r>
          </a:p>
          <a:p>
            <a:pPr marL="285750" indent="-285750" algn="just">
              <a:buFont typeface="Arial" panose="020B0604020202020204" pitchFamily="34" charset="0"/>
              <a:buChar char="•"/>
            </a:pPr>
            <a:r>
              <a:rPr lang="en-US" sz="1600" dirty="0"/>
              <a:t>Willingness to Sell </a:t>
            </a:r>
          </a:p>
          <a:p>
            <a:pPr marL="285750" indent="-285750" algn="just">
              <a:buFont typeface="Arial" panose="020B0604020202020204" pitchFamily="34" charset="0"/>
              <a:buChar char="•"/>
            </a:pPr>
            <a:r>
              <a:rPr lang="en-US" sz="1600" dirty="0"/>
              <a:t>Producer Surplus </a:t>
            </a:r>
          </a:p>
          <a:p>
            <a:pPr marL="285750" indent="-285750" algn="just">
              <a:buFont typeface="Arial" panose="020B0604020202020204" pitchFamily="34" charset="0"/>
              <a:buChar char="•"/>
            </a:pPr>
            <a:r>
              <a:rPr lang="en-US" sz="1600" dirty="0"/>
              <a:t>Shifts in Supply </a:t>
            </a:r>
          </a:p>
          <a:p>
            <a:pPr marL="285750" indent="-285750" algn="just">
              <a:buFont typeface="Arial" panose="020B0604020202020204" pitchFamily="34" charset="0"/>
              <a:buChar char="•"/>
            </a:pPr>
            <a:r>
              <a:rPr lang="en-US" sz="1600" dirty="0"/>
              <a:t>Elasticities</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Shifts in Supply: Slope and Elasticity</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3707085" y="607538"/>
            <a:ext cx="5275140" cy="3513949"/>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Changes in the supply curve’s slope occur when there is a change in the marginal costs of the firm.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The slope measures how responsive (adjusting their production) are firms to changes in prices.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curve pivots to the </a:t>
            </a:r>
            <a:r>
              <a:rPr lang="en-US" sz="1600" b="1" dirty="0">
                <a:solidFill>
                  <a:srgbClr val="006600"/>
                </a:solidFill>
                <a:latin typeface="+mn-lt"/>
                <a:cs typeface="Times New Roman" panose="02020603050405020304" pitchFamily="18" charset="0"/>
              </a:rPr>
              <a:t>right</a:t>
            </a:r>
            <a:r>
              <a:rPr lang="en-US" sz="1600" dirty="0">
                <a:latin typeface="+mn-lt"/>
                <a:cs typeface="Times New Roman" panose="02020603050405020304" pitchFamily="18" charset="0"/>
              </a:rPr>
              <a:t> (i.e. the line becomes flatter), we say the supply is more responsive to price changes, or it is more </a:t>
            </a:r>
            <a:r>
              <a:rPr lang="en-US" sz="1600" b="1" dirty="0">
                <a:solidFill>
                  <a:srgbClr val="006600"/>
                </a:solidFill>
                <a:latin typeface="+mn-lt"/>
                <a:cs typeface="Times New Roman" panose="02020603050405020304" pitchFamily="18" charset="0"/>
              </a:rPr>
              <a:t>elastic</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If the curve pivots to the </a:t>
            </a:r>
            <a:r>
              <a:rPr lang="en-US" sz="1600" b="1" dirty="0">
                <a:solidFill>
                  <a:srgbClr val="690304"/>
                </a:solidFill>
                <a:latin typeface="+mn-lt"/>
                <a:cs typeface="Times New Roman" panose="02020603050405020304" pitchFamily="18" charset="0"/>
              </a:rPr>
              <a:t>left</a:t>
            </a:r>
            <a:r>
              <a:rPr lang="en-US" sz="1600" dirty="0">
                <a:latin typeface="+mn-lt"/>
                <a:cs typeface="Times New Roman" panose="02020603050405020304" pitchFamily="18" charset="0"/>
              </a:rPr>
              <a:t> (i.e. the line becomes steeper), we say the supply is less responsive to price changes, or it is more </a:t>
            </a:r>
            <a:r>
              <a:rPr lang="en-US" sz="1600" b="1" dirty="0">
                <a:solidFill>
                  <a:srgbClr val="690304"/>
                </a:solidFill>
                <a:latin typeface="+mn-lt"/>
                <a:cs typeface="Times New Roman" panose="02020603050405020304" pitchFamily="18" charset="0"/>
              </a:rPr>
              <a:t>inelastic</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latin typeface="+mn-lt"/>
                <a:cs typeface="Times New Roman" panose="02020603050405020304" pitchFamily="18" charset="0"/>
              </a:rPr>
              <a:t>On the equation: intercept remains the same, the change is on the </a:t>
            </a:r>
            <a:r>
              <a:rPr lang="en-US" sz="1600" b="1" dirty="0">
                <a:solidFill>
                  <a:srgbClr val="002060"/>
                </a:solidFill>
                <a:latin typeface="+mn-lt"/>
                <a:cs typeface="Times New Roman" panose="02020603050405020304" pitchFamily="18" charset="0"/>
              </a:rPr>
              <a:t>slope</a:t>
            </a:r>
            <a:r>
              <a:rPr lang="en-US" sz="1600" dirty="0">
                <a:latin typeface="+mn-lt"/>
                <a:cs typeface="Times New Roman" panose="02020603050405020304" pitchFamily="18" charset="0"/>
              </a:rPr>
              <a:t> of the inverse supply function.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61301" y="2514194"/>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41201" y="2393594"/>
                <a:ext cx="40200" cy="241200"/>
              </a:xfrm>
              <a:prstGeom prst="rect">
                <a:avLst/>
              </a:prstGeom>
            </p:spPr>
          </p:pic>
        </mc:Fallback>
      </mc:AlternateContent>
      <p:grpSp>
        <p:nvGrpSpPr>
          <p:cNvPr id="10" name="Group 9">
            <a:extLst>
              <a:ext uri="{FF2B5EF4-FFF2-40B4-BE49-F238E27FC236}">
                <a16:creationId xmlns:a16="http://schemas.microsoft.com/office/drawing/2014/main" id="{1539E189-04F5-50D0-1FDD-2EE0339C7056}"/>
              </a:ext>
            </a:extLst>
          </p:cNvPr>
          <p:cNvGrpSpPr/>
          <p:nvPr/>
        </p:nvGrpSpPr>
        <p:grpSpPr>
          <a:xfrm>
            <a:off x="486341" y="2495231"/>
            <a:ext cx="2853949" cy="995474"/>
            <a:chOff x="461919" y="2487313"/>
            <a:chExt cx="2853949" cy="995474"/>
          </a:xfrm>
        </p:grpSpPr>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461919" y="2487313"/>
              <a:ext cx="2853949" cy="995474"/>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73B5A163-D8F5-A476-BEDB-BD92D806765F}"/>
                </a:ext>
              </a:extLst>
            </p:cNvPr>
            <p:cNvCxnSpPr/>
            <p:nvPr/>
          </p:nvCxnSpPr>
          <p:spPr>
            <a:xfrm>
              <a:off x="1651980" y="2809435"/>
              <a:ext cx="476533" cy="0"/>
            </a:xfrm>
            <a:prstGeom prst="straightConnector1">
              <a:avLst/>
            </a:prstGeom>
            <a:ln>
              <a:solidFill>
                <a:srgbClr val="006600"/>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11" name="Group 10">
            <a:extLst>
              <a:ext uri="{FF2B5EF4-FFF2-40B4-BE49-F238E27FC236}">
                <a16:creationId xmlns:a16="http://schemas.microsoft.com/office/drawing/2014/main" id="{DF69DDAD-9D2F-B435-ED8F-EAAE204A3FFF}"/>
              </a:ext>
            </a:extLst>
          </p:cNvPr>
          <p:cNvGrpSpPr/>
          <p:nvPr/>
        </p:nvGrpSpPr>
        <p:grpSpPr>
          <a:xfrm>
            <a:off x="496284" y="1373546"/>
            <a:ext cx="1616669" cy="2136343"/>
            <a:chOff x="461657" y="1188882"/>
            <a:chExt cx="1616669" cy="2136343"/>
          </a:xfrm>
        </p:grpSpPr>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flipV="1">
              <a:off x="461657" y="1188882"/>
              <a:ext cx="1616669" cy="2136343"/>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9B2B0323-B6E4-FDA1-3575-FCA702714EBD}"/>
                </a:ext>
              </a:extLst>
            </p:cNvPr>
            <p:cNvCxnSpPr>
              <a:cxnSpLocks/>
            </p:cNvCxnSpPr>
            <p:nvPr/>
          </p:nvCxnSpPr>
          <p:spPr>
            <a:xfrm flipH="1">
              <a:off x="1343807" y="2257053"/>
              <a:ext cx="534881" cy="0"/>
            </a:xfrm>
            <a:prstGeom prst="straightConnector1">
              <a:avLst/>
            </a:prstGeom>
            <a:ln>
              <a:solidFill>
                <a:srgbClr val="690304"/>
              </a:solidFill>
              <a:prstDash val="sysDash"/>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0A339D8E-AF01-1944-BD46-DF3B44C7A182}"/>
              </a:ext>
            </a:extLst>
          </p:cNvPr>
          <p:cNvGrpSpPr/>
          <p:nvPr/>
        </p:nvGrpSpPr>
        <p:grpSpPr>
          <a:xfrm>
            <a:off x="-157417" y="603722"/>
            <a:ext cx="6219335" cy="3867913"/>
            <a:chOff x="207494" y="622906"/>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51252" y="692291"/>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36132" y="4306154"/>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flipV="1">
              <a:off x="841310" y="1631852"/>
              <a:ext cx="2816290" cy="1878037"/>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5"/>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AEBA3FE4-68E2-AC8B-C2C2-12D74DA854F6}"/>
                    </a:ext>
                  </a:extLst>
                </p:cNvPr>
                <p:cNvSpPr txBox="1"/>
                <p:nvPr/>
              </p:nvSpPr>
              <p:spPr>
                <a:xfrm>
                  <a:off x="740116" y="766783"/>
                  <a:ext cx="2006458" cy="369332"/>
                </a:xfrm>
                <a:prstGeom prst="rect">
                  <a:avLst/>
                </a:prstGeom>
                <a:noFill/>
              </p:spPr>
              <p:txBody>
                <a:bodyPr wrap="square">
                  <a:spAutoFit/>
                </a:bodyPr>
                <a:lstStyle/>
                <a:p>
                  <a:pPr marL="0" indent="0">
                    <a:buClr>
                      <a:srgbClr val="690304"/>
                    </a:buClr>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𝑎</m:t>
                        </m:r>
                        <m:r>
                          <a:rPr lang="en-US" sz="1800" b="0" i="1" smtClean="0">
                            <a:latin typeface="Cambria Math" panose="02040503050406030204" pitchFamily="18" charset="0"/>
                            <a:cs typeface="Times New Roman" panose="02020603050405020304" pitchFamily="18" charset="0"/>
                          </a:rPr>
                          <m:t>+</m:t>
                        </m:r>
                        <m:r>
                          <a:rPr lang="en-US" sz="1800" b="0" i="1" smtClean="0">
                            <a:latin typeface="Cambria Math" panose="02040503050406030204" pitchFamily="18" charset="0"/>
                            <a:cs typeface="Times New Roman" panose="02020603050405020304" pitchFamily="18" charset="0"/>
                          </a:rPr>
                          <m:t>𝑏𝑄</m:t>
                        </m:r>
                      </m:oMath>
                    </m:oMathPara>
                  </a14:m>
                  <a:endParaRPr lang="en-US" sz="1800" dirty="0">
                    <a:latin typeface="+mn-lt"/>
                    <a:cs typeface="Times New Roman" panose="02020603050405020304" pitchFamily="18" charset="0"/>
                  </a:endParaRPr>
                </a:p>
              </p:txBody>
            </p:sp>
          </mc:Choice>
          <mc:Fallback xmlns="">
            <p:sp>
              <p:nvSpPr>
                <p:cNvPr id="28" name="TextBox 27">
                  <a:extLst>
                    <a:ext uri="{FF2B5EF4-FFF2-40B4-BE49-F238E27FC236}">
                      <a16:creationId xmlns:a16="http://schemas.microsoft.com/office/drawing/2014/main" id="{AEBA3FE4-68E2-AC8B-C2C2-12D74DA854F6}"/>
                    </a:ext>
                  </a:extLst>
                </p:cNvPr>
                <p:cNvSpPr txBox="1">
                  <a:spLocks noRot="1" noChangeAspect="1" noMove="1" noResize="1" noEditPoints="1" noAdjustHandles="1" noChangeArrowheads="1" noChangeShapeType="1" noTextEdit="1"/>
                </p:cNvSpPr>
                <p:nvPr/>
              </p:nvSpPr>
              <p:spPr>
                <a:xfrm>
                  <a:off x="740116" y="766783"/>
                  <a:ext cx="2006458" cy="369332"/>
                </a:xfrm>
                <a:prstGeom prst="rect">
                  <a:avLst/>
                </a:prstGeom>
                <a:blipFill>
                  <a:blip r:embed="rId6"/>
                  <a:stretch>
                    <a:fillRect b="-13333"/>
                  </a:stretch>
                </a:blipFill>
              </p:spPr>
              <p:txBody>
                <a:bodyPr/>
                <a:lstStyle/>
                <a:p>
                  <a:r>
                    <a:rPr lang="en-US">
                      <a:noFill/>
                    </a:rPr>
                    <a:t> </a:t>
                  </a:r>
                </a:p>
              </p:txBody>
            </p:sp>
          </mc:Fallback>
        </mc:AlternateContent>
      </p:grpSp>
      <p:sp>
        <p:nvSpPr>
          <p:cNvPr id="30" name="Oval 29">
            <a:extLst>
              <a:ext uri="{FF2B5EF4-FFF2-40B4-BE49-F238E27FC236}">
                <a16:creationId xmlns:a16="http://schemas.microsoft.com/office/drawing/2014/main" id="{C03EF7C9-69EB-E97E-DEC3-B7F6B5E137DF}"/>
              </a:ext>
            </a:extLst>
          </p:cNvPr>
          <p:cNvSpPr/>
          <p:nvPr/>
        </p:nvSpPr>
        <p:spPr>
          <a:xfrm>
            <a:off x="1780534" y="743986"/>
            <a:ext cx="265562" cy="369332"/>
          </a:xfrm>
          <a:prstGeom prst="ellipse">
            <a:avLst/>
          </a:prstGeom>
          <a:noFill/>
          <a:ln w="28575">
            <a:solidFill>
              <a:srgbClr val="00206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8902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3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Price Elasticity of Supply </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26584" y="2414748"/>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06484" y="2294148"/>
                <a:ext cx="40200" cy="241200"/>
              </a:xfrm>
              <a:prstGeom prst="rect">
                <a:avLst/>
              </a:prstGeom>
            </p:spPr>
          </p:pic>
        </mc:Fallback>
      </mc:AlternateContent>
      <p:grpSp>
        <p:nvGrpSpPr>
          <p:cNvPr id="6" name="Group 5">
            <a:extLst>
              <a:ext uri="{FF2B5EF4-FFF2-40B4-BE49-F238E27FC236}">
                <a16:creationId xmlns:a16="http://schemas.microsoft.com/office/drawing/2014/main" id="{A9D5949C-B12F-8DF4-74DD-89D9CF5F0F5C}"/>
              </a:ext>
            </a:extLst>
          </p:cNvPr>
          <p:cNvGrpSpPr/>
          <p:nvPr/>
        </p:nvGrpSpPr>
        <p:grpSpPr>
          <a:xfrm>
            <a:off x="60599" y="699065"/>
            <a:ext cx="4109182" cy="4021005"/>
            <a:chOff x="172777" y="523460"/>
            <a:chExt cx="4109182" cy="4021005"/>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16535" y="592845"/>
              <a:ext cx="0" cy="3467662"/>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10800" y="4060507"/>
              <a:ext cx="3101395"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flipV="1">
              <a:off x="810800" y="1598990"/>
              <a:ext cx="2875047" cy="20850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172777" y="52346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172777" y="523460"/>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3285803" y="4175133"/>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3285803" y="4175133"/>
                  <a:ext cx="996156" cy="369332"/>
                </a:xfrm>
                <a:prstGeom prst="rect">
                  <a:avLst/>
                </a:prstGeom>
                <a:blipFill>
                  <a:blip r:embed="rId5"/>
                  <a:stretch>
                    <a:fillRect b="-11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97" name="Content Placeholder 3">
                <a:extLst>
                  <a:ext uri="{FF2B5EF4-FFF2-40B4-BE49-F238E27FC236}">
                    <a16:creationId xmlns:a16="http://schemas.microsoft.com/office/drawing/2014/main" id="{F8FB89FD-019A-7991-B167-2C49DA0C6E9D}"/>
                  </a:ext>
                </a:extLst>
              </p:cNvPr>
              <p:cNvSpPr txBox="1">
                <a:spLocks/>
              </p:cNvSpPr>
              <p:nvPr/>
            </p:nvSpPr>
            <p:spPr>
              <a:xfrm>
                <a:off x="3853357" y="607538"/>
                <a:ext cx="5128868"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Elasticity is a way to measure how sensitive or responsive one variable is to changes in another variable. </a:t>
                </a:r>
              </a:p>
              <a:p>
                <a:pPr>
                  <a:buClr>
                    <a:srgbClr val="690304"/>
                  </a:buClr>
                  <a:buFont typeface="Arial" panose="020B0604020202020204" pitchFamily="34" charset="0"/>
                  <a:buChar char="•"/>
                </a:pPr>
                <a:r>
                  <a:rPr lang="en-US" sz="1600" dirty="0">
                    <a:latin typeface="+mn-lt"/>
                    <a:cs typeface="Times New Roman" panose="02020603050405020304" pitchFamily="18" charset="0"/>
                  </a:rPr>
                  <a:t>How much does Q changes, when P changes ?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Elasticity: </a:t>
                </a:r>
                <a:r>
                  <a:rPr lang="en-US" sz="1600" dirty="0">
                    <a:latin typeface="+mn-lt"/>
                    <a:cs typeface="Times New Roman" panose="02020603050405020304" pitchFamily="18" charset="0"/>
                  </a:rPr>
                  <a:t>percentage change in Q upon a one percentage increase in P. </a:t>
                </a:r>
                <a:endParaRPr lang="en-US" sz="1600" b="1" dirty="0">
                  <a:latin typeface="+mn-lt"/>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𝜖</m:t>
                          </m:r>
                        </m:e>
                        <m:sub>
                          <m:r>
                            <a:rPr lang="en-US" sz="1600" b="0" i="1" smtClean="0">
                              <a:latin typeface="Cambria Math" panose="02040503050406030204" pitchFamily="18" charset="0"/>
                              <a:cs typeface="Times New Roman" panose="02020603050405020304" pitchFamily="18" charset="0"/>
                            </a:rPr>
                            <m:t>𝑠</m:t>
                          </m:r>
                        </m:sub>
                      </m:sSub>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𝑠</m:t>
                              </m:r>
                            </m:sub>
                          </m:sSub>
                        </m:num>
                        <m:den>
                          <m:r>
                            <a:rPr lang="en-US" sz="1600" b="0" i="1" smtClean="0">
                              <a:latin typeface="Cambria Math" panose="02040503050406030204" pitchFamily="18" charset="0"/>
                              <a:cs typeface="Times New Roman" panose="02020603050405020304" pitchFamily="18" charset="0"/>
                            </a:rPr>
                            <m:t>% </m:t>
                          </m:r>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m:rPr>
                              <m:sty m:val="p"/>
                            </m:rPr>
                            <a:rPr lang="en-US" sz="1600" b="0" i="0" smtClean="0">
                              <a:latin typeface="Cambria Math" panose="02040503050406030204" pitchFamily="18" charset="0"/>
                              <a:cs typeface="Times New Roman" panose="02020603050405020304" pitchFamily="18" charset="0"/>
                            </a:rPr>
                            <m:t>Δ</m:t>
                          </m:r>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𝑠</m:t>
                              </m:r>
                            </m:sub>
                          </m:sSub>
                        </m:num>
                        <m:den>
                          <m:r>
                            <m:rPr>
                              <m:sty m:val="p"/>
                            </m:rPr>
                            <a:rPr lang="en-US" sz="1600" b="0" i="0" smtClean="0">
                              <a:latin typeface="Cambria Math" panose="02040503050406030204" pitchFamily="18" charset="0"/>
                              <a:cs typeface="Times New Roman" panose="02020603050405020304" pitchFamily="18" charset="0"/>
                            </a:rPr>
                            <m:t>Δ</m:t>
                          </m:r>
                          <m:r>
                            <a:rPr lang="en-US" sz="1600" b="0" i="1" smtClean="0">
                              <a:latin typeface="Cambria Math" panose="02040503050406030204" pitchFamily="18" charset="0"/>
                              <a:cs typeface="Times New Roman" panose="02020603050405020304" pitchFamily="18" charset="0"/>
                            </a:rPr>
                            <m:t>𝑃</m:t>
                          </m:r>
                        </m:den>
                      </m:f>
                      <m:r>
                        <a:rPr lang="en-US" sz="1600" b="0" i="1" smtClean="0">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𝑃</m:t>
                              </m:r>
                            </m:e>
                            <m:sub>
                              <m:r>
                                <a:rPr lang="en-US" sz="1600" b="0" i="1" smtClean="0">
                                  <a:latin typeface="Cambria Math" panose="02040503050406030204" pitchFamily="18" charset="0"/>
                                  <a:cs typeface="Times New Roman" panose="02020603050405020304" pitchFamily="18" charset="0"/>
                                </a:rPr>
                                <m:t>0</m:t>
                              </m:r>
                            </m:sub>
                          </m:sSub>
                        </m:num>
                        <m:den>
                          <m:sSub>
                            <m:sSubPr>
                              <m:ctrlPr>
                                <a:rPr lang="en-US" sz="1600" b="0" i="1" smtClean="0">
                                  <a:latin typeface="Cambria Math" panose="02040503050406030204" pitchFamily="18" charset="0"/>
                                  <a:cs typeface="Times New Roman" panose="02020603050405020304" pitchFamily="18" charset="0"/>
                                </a:rPr>
                              </m:ctrlPr>
                            </m:sSubPr>
                            <m:e>
                              <m:r>
                                <a:rPr lang="en-US" sz="1600" b="0" i="1" smtClean="0">
                                  <a:latin typeface="Cambria Math" panose="02040503050406030204" pitchFamily="18" charset="0"/>
                                  <a:cs typeface="Times New Roman" panose="02020603050405020304" pitchFamily="18" charset="0"/>
                                </a:rPr>
                                <m:t>𝑄</m:t>
                              </m:r>
                            </m:e>
                            <m:sub>
                              <m:r>
                                <a:rPr lang="en-US" sz="1600" b="0" i="1" smtClean="0">
                                  <a:latin typeface="Cambria Math" panose="02040503050406030204" pitchFamily="18" charset="0"/>
                                  <a:cs typeface="Times New Roman" panose="02020603050405020304" pitchFamily="18" charset="0"/>
                                </a:rPr>
                                <m:t>0</m:t>
                              </m:r>
                            </m:sub>
                          </m:sSub>
                        </m:den>
                      </m:f>
                    </m:oMath>
                  </m:oMathPara>
                </a14:m>
                <a:endParaRPr lang="en-US" sz="1600" dirty="0">
                  <a:latin typeface="+mn-lt"/>
                  <a:cs typeface="Times New Roman" panose="02020603050405020304" pitchFamily="18" charset="0"/>
                </a:endParaRPr>
              </a:p>
            </p:txBody>
          </p:sp>
        </mc:Choice>
        <mc:Fallback xmlns="">
          <p:sp>
            <p:nvSpPr>
              <p:cNvPr id="97" name="Content Placeholder 3">
                <a:extLst>
                  <a:ext uri="{FF2B5EF4-FFF2-40B4-BE49-F238E27FC236}">
                    <a16:creationId xmlns:a16="http://schemas.microsoft.com/office/drawing/2014/main" id="{F8FB89FD-019A-7991-B167-2C49DA0C6E9D}"/>
                  </a:ext>
                </a:extLst>
              </p:cNvPr>
              <p:cNvSpPr txBox="1">
                <a:spLocks noRot="1" noChangeAspect="1" noMove="1" noResize="1" noEditPoints="1" noAdjustHandles="1" noChangeArrowheads="1" noChangeShapeType="1" noTextEdit="1"/>
              </p:cNvSpPr>
              <p:nvPr/>
            </p:nvSpPr>
            <p:spPr>
              <a:xfrm>
                <a:off x="3853357" y="607538"/>
                <a:ext cx="5128868" cy="3513949"/>
              </a:xfrm>
              <a:prstGeom prst="rect">
                <a:avLst/>
              </a:prstGeom>
              <a:blipFill>
                <a:blip r:embed="rId6"/>
                <a:stretch>
                  <a:fillRect l="-595" t="-521"/>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57219B3-7D1C-031B-B6F6-6BCE4869A288}"/>
              </a:ext>
            </a:extLst>
          </p:cNvPr>
          <p:cNvGrpSpPr/>
          <p:nvPr/>
        </p:nvGrpSpPr>
        <p:grpSpPr>
          <a:xfrm>
            <a:off x="88519" y="2582910"/>
            <a:ext cx="2338065" cy="2144925"/>
            <a:chOff x="88519" y="2582910"/>
            <a:chExt cx="2338065" cy="2144925"/>
          </a:xfrm>
        </p:grpSpPr>
        <p:cxnSp>
          <p:nvCxnSpPr>
            <p:cNvPr id="27" name="Straight Connector 26">
              <a:extLst>
                <a:ext uri="{FF2B5EF4-FFF2-40B4-BE49-F238E27FC236}">
                  <a16:creationId xmlns:a16="http://schemas.microsoft.com/office/drawing/2014/main" id="{084771FF-827F-29EB-EE63-88FD119B4876}"/>
                </a:ext>
              </a:extLst>
            </p:cNvPr>
            <p:cNvCxnSpPr>
              <a:cxnSpLocks/>
            </p:cNvCxnSpPr>
            <p:nvPr/>
          </p:nvCxnSpPr>
          <p:spPr>
            <a:xfrm flipV="1">
              <a:off x="2426584" y="2615006"/>
              <a:ext cx="0" cy="1621106"/>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369D336-5A63-E3D6-25DE-162A39A43707}"/>
                </a:ext>
              </a:extLst>
            </p:cNvPr>
            <p:cNvCxnSpPr>
              <a:cxnSpLocks/>
            </p:cNvCxnSpPr>
            <p:nvPr/>
          </p:nvCxnSpPr>
          <p:spPr>
            <a:xfrm flipV="1">
              <a:off x="1751868" y="3158197"/>
              <a:ext cx="0" cy="1036345"/>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7403F63-4257-3DEF-E7F4-FAD84FF1EBAE}"/>
                </a:ext>
              </a:extLst>
            </p:cNvPr>
            <p:cNvCxnSpPr>
              <a:cxnSpLocks/>
            </p:cNvCxnSpPr>
            <p:nvPr/>
          </p:nvCxnSpPr>
          <p:spPr>
            <a:xfrm flipH="1">
              <a:off x="704357" y="3100629"/>
              <a:ext cx="1047511"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02FE1F0-2E38-45C6-10D8-3784F436B82B}"/>
                </a:ext>
              </a:extLst>
            </p:cNvPr>
            <p:cNvCxnSpPr>
              <a:cxnSpLocks/>
            </p:cNvCxnSpPr>
            <p:nvPr/>
          </p:nvCxnSpPr>
          <p:spPr>
            <a:xfrm flipH="1">
              <a:off x="704357" y="2582910"/>
              <a:ext cx="1722227"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4" name="Left Brace 83">
              <a:extLst>
                <a:ext uri="{FF2B5EF4-FFF2-40B4-BE49-F238E27FC236}">
                  <a16:creationId xmlns:a16="http://schemas.microsoft.com/office/drawing/2014/main" id="{5F4589F2-501B-B24D-DE74-ED152A931CC5}"/>
                </a:ext>
              </a:extLst>
            </p:cNvPr>
            <p:cNvSpPr/>
            <p:nvPr/>
          </p:nvSpPr>
          <p:spPr>
            <a:xfrm>
              <a:off x="410582" y="2582910"/>
              <a:ext cx="232256" cy="517719"/>
            </a:xfrm>
            <a:prstGeom prst="leftBrace">
              <a:avLst/>
            </a:prstGeom>
            <a:ln w="127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Left Brace 86">
              <a:extLst>
                <a:ext uri="{FF2B5EF4-FFF2-40B4-BE49-F238E27FC236}">
                  <a16:creationId xmlns:a16="http://schemas.microsoft.com/office/drawing/2014/main" id="{2BAC6AE6-4E44-8E3D-9E3B-A4408A99C269}"/>
                </a:ext>
              </a:extLst>
            </p:cNvPr>
            <p:cNvSpPr/>
            <p:nvPr/>
          </p:nvSpPr>
          <p:spPr>
            <a:xfrm rot="16200000">
              <a:off x="1844945" y="4177978"/>
              <a:ext cx="232256" cy="418408"/>
            </a:xfrm>
            <a:prstGeom prst="leftBrac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4A584402-663F-EACA-656D-6D73C329BCF6}"/>
                    </a:ext>
                  </a:extLst>
                </p:cNvPr>
                <p:cNvSpPr txBox="1"/>
                <p:nvPr/>
              </p:nvSpPr>
              <p:spPr>
                <a:xfrm>
                  <a:off x="88519" y="2730313"/>
                  <a:ext cx="3502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𝑃</m:t>
                        </m:r>
                      </m:oMath>
                    </m:oMathPara>
                  </a14:m>
                  <a:endParaRPr lang="en-US" dirty="0"/>
                </a:p>
              </p:txBody>
            </p:sp>
          </mc:Choice>
          <mc:Fallback xmlns="">
            <p:sp>
              <p:nvSpPr>
                <p:cNvPr id="100" name="TextBox 99">
                  <a:extLst>
                    <a:ext uri="{FF2B5EF4-FFF2-40B4-BE49-F238E27FC236}">
                      <a16:creationId xmlns:a16="http://schemas.microsoft.com/office/drawing/2014/main" id="{4A584402-663F-EACA-656D-6D73C329BCF6}"/>
                    </a:ext>
                  </a:extLst>
                </p:cNvPr>
                <p:cNvSpPr txBox="1">
                  <a:spLocks noRot="1" noChangeAspect="1" noMove="1" noResize="1" noEditPoints="1" noAdjustHandles="1" noChangeArrowheads="1" noChangeShapeType="1" noTextEdit="1"/>
                </p:cNvSpPr>
                <p:nvPr/>
              </p:nvSpPr>
              <p:spPr>
                <a:xfrm>
                  <a:off x="88519" y="2730313"/>
                  <a:ext cx="350289" cy="276999"/>
                </a:xfrm>
                <a:prstGeom prst="rect">
                  <a:avLst/>
                </a:prstGeom>
                <a:blipFill>
                  <a:blip r:embed="rId7"/>
                  <a:stretch>
                    <a:fillRect l="-15789" r="-14035" b="-88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24684175-D66E-0BC2-2CC9-1861472468F5}"/>
                    </a:ext>
                  </a:extLst>
                </p:cNvPr>
                <p:cNvSpPr txBox="1"/>
                <p:nvPr/>
              </p:nvSpPr>
              <p:spPr>
                <a:xfrm>
                  <a:off x="1804968" y="4450836"/>
                  <a:ext cx="3642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𝑄</m:t>
                        </m:r>
                      </m:oMath>
                    </m:oMathPara>
                  </a14:m>
                  <a:endParaRPr lang="en-US" dirty="0"/>
                </a:p>
              </p:txBody>
            </p:sp>
          </mc:Choice>
          <mc:Fallback xmlns="">
            <p:sp>
              <p:nvSpPr>
                <p:cNvPr id="101" name="TextBox 100">
                  <a:extLst>
                    <a:ext uri="{FF2B5EF4-FFF2-40B4-BE49-F238E27FC236}">
                      <a16:creationId xmlns:a16="http://schemas.microsoft.com/office/drawing/2014/main" id="{24684175-D66E-0BC2-2CC9-1861472468F5}"/>
                    </a:ext>
                  </a:extLst>
                </p:cNvPr>
                <p:cNvSpPr txBox="1">
                  <a:spLocks noRot="1" noChangeAspect="1" noMove="1" noResize="1" noEditPoints="1" noAdjustHandles="1" noChangeArrowheads="1" noChangeShapeType="1" noTextEdit="1"/>
                </p:cNvSpPr>
                <p:nvPr/>
              </p:nvSpPr>
              <p:spPr>
                <a:xfrm>
                  <a:off x="1804968" y="4450836"/>
                  <a:ext cx="364202" cy="276999"/>
                </a:xfrm>
                <a:prstGeom prst="rect">
                  <a:avLst/>
                </a:prstGeom>
                <a:blipFill>
                  <a:blip r:embed="rId8"/>
                  <a:stretch>
                    <a:fillRect l="-13333" r="-18333" b="-30435"/>
                  </a:stretch>
                </a:blipFill>
              </p:spPr>
              <p:txBody>
                <a:bodyPr/>
                <a:lstStyle/>
                <a:p>
                  <a:r>
                    <a:rPr lang="en-US">
                      <a:noFill/>
                    </a:rPr>
                    <a:t> </a:t>
                  </a:r>
                </a:p>
              </p:txBody>
            </p:sp>
          </mc:Fallback>
        </mc:AlternateContent>
      </p:grpSp>
      <p:grpSp>
        <p:nvGrpSpPr>
          <p:cNvPr id="9" name="Group 8">
            <a:extLst>
              <a:ext uri="{FF2B5EF4-FFF2-40B4-BE49-F238E27FC236}">
                <a16:creationId xmlns:a16="http://schemas.microsoft.com/office/drawing/2014/main" id="{B2B411F1-7BFC-C4A6-B07F-707B9979AA5F}"/>
              </a:ext>
            </a:extLst>
          </p:cNvPr>
          <p:cNvGrpSpPr/>
          <p:nvPr/>
        </p:nvGrpSpPr>
        <p:grpSpPr>
          <a:xfrm>
            <a:off x="4169781" y="3577962"/>
            <a:ext cx="4712970" cy="783164"/>
            <a:chOff x="4169781" y="3577962"/>
            <a:chExt cx="4712970" cy="783164"/>
          </a:xfrm>
        </p:grpSpPr>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5AA0A7E9-55D2-F425-CCBB-F4B49EBA5A3B}"/>
                    </a:ext>
                  </a:extLst>
                </p:cNvPr>
                <p:cNvSpPr txBox="1"/>
                <p:nvPr/>
              </p:nvSpPr>
              <p:spPr>
                <a:xfrm>
                  <a:off x="4169781" y="3577962"/>
                  <a:ext cx="4659630"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Δ</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𝑠</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𝑎𝑓𝑡𝑒𝑟</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𝑄</m:t>
                            </m:r>
                          </m:e>
                          <m:sub>
                            <m:r>
                              <a:rPr lang="en-US" sz="1800" b="0" i="1" smtClean="0">
                                <a:latin typeface="Cambria Math" panose="02040503050406030204" pitchFamily="18" charset="0"/>
                                <a:cs typeface="Times New Roman" panose="02020603050405020304" pitchFamily="18" charset="0"/>
                              </a:rPr>
                              <m:t>𝑏𝑒𝑓𝑜𝑟𝑒</m:t>
                            </m:r>
                          </m:sub>
                        </m:sSub>
                      </m:oMath>
                    </m:oMathPara>
                  </a14:m>
                  <a:endParaRPr lang="en-US" dirty="0"/>
                </a:p>
              </p:txBody>
            </p:sp>
          </mc:Choice>
          <mc:Fallback xmlns="">
            <p:sp>
              <p:nvSpPr>
                <p:cNvPr id="103" name="TextBox 102">
                  <a:extLst>
                    <a:ext uri="{FF2B5EF4-FFF2-40B4-BE49-F238E27FC236}">
                      <a16:creationId xmlns:a16="http://schemas.microsoft.com/office/drawing/2014/main" id="{5AA0A7E9-55D2-F425-CCBB-F4B49EBA5A3B}"/>
                    </a:ext>
                  </a:extLst>
                </p:cNvPr>
                <p:cNvSpPr txBox="1">
                  <a:spLocks noRot="1" noChangeAspect="1" noMove="1" noResize="1" noEditPoints="1" noAdjustHandles="1" noChangeArrowheads="1" noChangeShapeType="1" noTextEdit="1"/>
                </p:cNvSpPr>
                <p:nvPr/>
              </p:nvSpPr>
              <p:spPr>
                <a:xfrm>
                  <a:off x="4169781" y="3577962"/>
                  <a:ext cx="4659630" cy="391582"/>
                </a:xfrm>
                <a:prstGeom prst="rect">
                  <a:avLst/>
                </a:prstGeom>
                <a:blipFill>
                  <a:blip r:embed="rId9"/>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7A81B150-A7EE-6E4D-E7EA-1F871D6B78A1}"/>
                    </a:ext>
                  </a:extLst>
                </p:cNvPr>
                <p:cNvSpPr txBox="1"/>
                <p:nvPr/>
              </p:nvSpPr>
              <p:spPr>
                <a:xfrm>
                  <a:off x="4223121" y="3969544"/>
                  <a:ext cx="4659630"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1800" b="0" i="0" smtClean="0">
                            <a:latin typeface="Cambria Math" panose="02040503050406030204" pitchFamily="18" charset="0"/>
                            <a:cs typeface="Times New Roman" panose="02020603050405020304" pitchFamily="18" charset="0"/>
                          </a:rPr>
                          <m:t>Δ</m:t>
                        </m:r>
                        <m:r>
                          <a:rPr lang="en-US" sz="1800" b="0" i="1" smtClean="0">
                            <a:latin typeface="Cambria Math" panose="02040503050406030204" pitchFamily="18" charset="0"/>
                            <a:cs typeface="Times New Roman" panose="02020603050405020304" pitchFamily="18" charset="0"/>
                          </a:rPr>
                          <m:t>𝑃</m:t>
                        </m:r>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𝑃</m:t>
                            </m:r>
                          </m:e>
                          <m:sub>
                            <m:r>
                              <a:rPr lang="en-US" sz="1800" b="0" i="1" smtClean="0">
                                <a:latin typeface="Cambria Math" panose="02040503050406030204" pitchFamily="18" charset="0"/>
                                <a:cs typeface="Times New Roman" panose="02020603050405020304" pitchFamily="18" charset="0"/>
                              </a:rPr>
                              <m:t>𝑎𝑓𝑡𝑒𝑟</m:t>
                            </m:r>
                          </m:sub>
                        </m:sSub>
                        <m:r>
                          <a:rPr lang="en-US" sz="1800" b="0" i="1" smtClean="0">
                            <a:latin typeface="Cambria Math" panose="02040503050406030204" pitchFamily="18" charset="0"/>
                            <a:cs typeface="Times New Roman" panose="02020603050405020304" pitchFamily="18" charset="0"/>
                          </a:rPr>
                          <m:t>−</m:t>
                        </m:r>
                        <m:sSub>
                          <m:sSubPr>
                            <m:ctrlPr>
                              <a:rPr lang="en-US" sz="1800" b="0" i="1" smtClean="0">
                                <a:latin typeface="Cambria Math" panose="02040503050406030204" pitchFamily="18" charset="0"/>
                                <a:cs typeface="Times New Roman" panose="02020603050405020304" pitchFamily="18" charset="0"/>
                              </a:rPr>
                            </m:ctrlPr>
                          </m:sSubPr>
                          <m:e>
                            <m:r>
                              <a:rPr lang="en-US" sz="1800" b="0" i="1" smtClean="0">
                                <a:latin typeface="Cambria Math" panose="02040503050406030204" pitchFamily="18" charset="0"/>
                                <a:cs typeface="Times New Roman" panose="02020603050405020304" pitchFamily="18" charset="0"/>
                              </a:rPr>
                              <m:t>𝑃</m:t>
                            </m:r>
                          </m:e>
                          <m:sub>
                            <m:r>
                              <a:rPr lang="en-US" sz="1800" b="0" i="1" smtClean="0">
                                <a:latin typeface="Cambria Math" panose="02040503050406030204" pitchFamily="18" charset="0"/>
                                <a:cs typeface="Times New Roman" panose="02020603050405020304" pitchFamily="18" charset="0"/>
                              </a:rPr>
                              <m:t>𝑏𝑒𝑓𝑜𝑟𝑒</m:t>
                            </m:r>
                          </m:sub>
                        </m:sSub>
                      </m:oMath>
                    </m:oMathPara>
                  </a14:m>
                  <a:endParaRPr lang="en-US" dirty="0"/>
                </a:p>
              </p:txBody>
            </p:sp>
          </mc:Choice>
          <mc:Fallback xmlns="">
            <p:sp>
              <p:nvSpPr>
                <p:cNvPr id="104" name="TextBox 103">
                  <a:extLst>
                    <a:ext uri="{FF2B5EF4-FFF2-40B4-BE49-F238E27FC236}">
                      <a16:creationId xmlns:a16="http://schemas.microsoft.com/office/drawing/2014/main" id="{7A81B150-A7EE-6E4D-E7EA-1F871D6B78A1}"/>
                    </a:ext>
                  </a:extLst>
                </p:cNvPr>
                <p:cNvSpPr txBox="1">
                  <a:spLocks noRot="1" noChangeAspect="1" noMove="1" noResize="1" noEditPoints="1" noAdjustHandles="1" noChangeArrowheads="1" noChangeShapeType="1" noTextEdit="1"/>
                </p:cNvSpPr>
                <p:nvPr/>
              </p:nvSpPr>
              <p:spPr>
                <a:xfrm>
                  <a:off x="4223121" y="3969544"/>
                  <a:ext cx="4659630" cy="391582"/>
                </a:xfrm>
                <a:prstGeom prst="rect">
                  <a:avLst/>
                </a:prstGeom>
                <a:blipFill>
                  <a:blip r:embed="rId10"/>
                  <a:stretch>
                    <a:fillRect b="-10938"/>
                  </a:stretch>
                </a:blipFill>
              </p:spPr>
              <p:txBody>
                <a:bodyPr/>
                <a:lstStyle/>
                <a:p>
                  <a:r>
                    <a:rPr lang="en-US">
                      <a:noFill/>
                    </a:rPr>
                    <a:t> </a:t>
                  </a:r>
                </a:p>
              </p:txBody>
            </p:sp>
          </mc:Fallback>
        </mc:AlternateContent>
      </p:grpSp>
    </p:spTree>
    <p:extLst>
      <p:ext uri="{BB962C8B-B14F-4D97-AF65-F5344CB8AC3E}">
        <p14:creationId xmlns:p14="http://schemas.microsoft.com/office/powerpoint/2010/main" val="73763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Price Elasticity of Supply and Pivoting the Curve</a:t>
            </a:r>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2426584" y="2410557"/>
              <a:ext cx="402" cy="402"/>
            </p14:xfrm>
          </p:contentPart>
        </mc:Choice>
        <mc:Fallback xmlns="">
          <p:pic>
            <p:nvPicPr>
              <p:cNvPr id="7" name="Ink 6">
                <a:extLst>
                  <a:ext uri="{FF2B5EF4-FFF2-40B4-BE49-F238E27FC236}">
                    <a16:creationId xmlns:a16="http://schemas.microsoft.com/office/drawing/2014/main" id="{31FB7C0F-E6E3-48E6-63E6-18425D0A1AAE}"/>
                  </a:ext>
                </a:extLst>
              </p:cNvPr>
              <p:cNvPicPr/>
              <p:nvPr/>
            </p:nvPicPr>
            <p:blipFill>
              <a:blip r:embed="rId3"/>
              <a:stretch>
                <a:fillRect/>
              </a:stretch>
            </p:blipFill>
            <p:spPr>
              <a:xfrm>
                <a:off x="2406484" y="2289957"/>
                <a:ext cx="40200" cy="241200"/>
              </a:xfrm>
              <a:prstGeom prst="rect">
                <a:avLst/>
              </a:prstGeom>
            </p:spPr>
          </p:pic>
        </mc:Fallback>
      </mc:AlternateContent>
      <p:grpSp>
        <p:nvGrpSpPr>
          <p:cNvPr id="12" name="Group 11">
            <a:extLst>
              <a:ext uri="{FF2B5EF4-FFF2-40B4-BE49-F238E27FC236}">
                <a16:creationId xmlns:a16="http://schemas.microsoft.com/office/drawing/2014/main" id="{1D9A72F5-4D95-8958-9960-9B500DE7BD07}"/>
              </a:ext>
            </a:extLst>
          </p:cNvPr>
          <p:cNvGrpSpPr/>
          <p:nvPr/>
        </p:nvGrpSpPr>
        <p:grpSpPr>
          <a:xfrm>
            <a:off x="172777" y="519269"/>
            <a:ext cx="6219335" cy="3867913"/>
            <a:chOff x="172777" y="519269"/>
            <a:chExt cx="6219335" cy="386791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816535" y="588654"/>
              <a:ext cx="0" cy="3613864"/>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801415" y="4202517"/>
              <a:ext cx="4952051"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flipV="1">
              <a:off x="853962" y="984523"/>
              <a:ext cx="2599656" cy="256053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172777" y="519269"/>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172777" y="519269"/>
                  <a:ext cx="99615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395956" y="4017850"/>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395956" y="4017850"/>
                  <a:ext cx="996156" cy="369332"/>
                </a:xfrm>
                <a:prstGeom prst="rect">
                  <a:avLst/>
                </a:prstGeom>
                <a:blipFill>
                  <a:blip r:embed="rId5"/>
                  <a:stretch>
                    <a:fillRect b="-11475"/>
                  </a:stretch>
                </a:blipFill>
              </p:spPr>
              <p:txBody>
                <a:bodyPr/>
                <a:lstStyle/>
                <a:p>
                  <a:r>
                    <a:rPr lang="en-US">
                      <a:noFill/>
                    </a:rPr>
                    <a:t> </a:t>
                  </a:r>
                </a:p>
              </p:txBody>
            </p:sp>
          </mc:Fallback>
        </mc:AlternateContent>
      </p:grpSp>
      <p:grpSp>
        <p:nvGrpSpPr>
          <p:cNvPr id="17" name="Group 16">
            <a:extLst>
              <a:ext uri="{FF2B5EF4-FFF2-40B4-BE49-F238E27FC236}">
                <a16:creationId xmlns:a16="http://schemas.microsoft.com/office/drawing/2014/main" id="{6BF738DA-25CB-4914-7C4F-408A275CC73D}"/>
              </a:ext>
            </a:extLst>
          </p:cNvPr>
          <p:cNvGrpSpPr/>
          <p:nvPr/>
        </p:nvGrpSpPr>
        <p:grpSpPr>
          <a:xfrm>
            <a:off x="853962" y="699065"/>
            <a:ext cx="1512240" cy="3786287"/>
            <a:chOff x="853962" y="699065"/>
            <a:chExt cx="1512240" cy="3786287"/>
          </a:xfrm>
        </p:grpSpPr>
        <p:cxnSp>
          <p:nvCxnSpPr>
            <p:cNvPr id="35" name="Straight Connector 34">
              <a:extLst>
                <a:ext uri="{FF2B5EF4-FFF2-40B4-BE49-F238E27FC236}">
                  <a16:creationId xmlns:a16="http://schemas.microsoft.com/office/drawing/2014/main" id="{7CF693AF-03AE-5BE1-C26C-8D6FF54F62B9}"/>
                </a:ext>
              </a:extLst>
            </p:cNvPr>
            <p:cNvCxnSpPr>
              <a:cxnSpLocks/>
            </p:cNvCxnSpPr>
            <p:nvPr/>
          </p:nvCxnSpPr>
          <p:spPr>
            <a:xfrm flipV="1">
              <a:off x="1522531" y="2250809"/>
              <a:ext cx="0" cy="1922174"/>
            </a:xfrm>
            <a:prstGeom prst="line">
              <a:avLst/>
            </a:prstGeom>
            <a:ln w="19050">
              <a:solidFill>
                <a:schemeClr val="accent2">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F365DF5-45ED-F7C8-3A54-47644DC1E651}"/>
                </a:ext>
              </a:extLst>
            </p:cNvPr>
            <p:cNvCxnSpPr>
              <a:cxnSpLocks/>
            </p:cNvCxnSpPr>
            <p:nvPr/>
          </p:nvCxnSpPr>
          <p:spPr>
            <a:xfrm flipV="1">
              <a:off x="1217253" y="2784105"/>
              <a:ext cx="0" cy="1374872"/>
            </a:xfrm>
            <a:prstGeom prst="line">
              <a:avLst/>
            </a:prstGeom>
            <a:ln w="19050">
              <a:solidFill>
                <a:schemeClr val="accent2">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4C29D386-5BE4-D32C-C8AC-0B13E1449D4D}"/>
                </a:ext>
              </a:extLst>
            </p:cNvPr>
            <p:cNvCxnSpPr>
              <a:cxnSpLocks/>
            </p:cNvCxnSpPr>
            <p:nvPr/>
          </p:nvCxnSpPr>
          <p:spPr>
            <a:xfrm flipV="1">
              <a:off x="853962" y="699065"/>
              <a:ext cx="1512240" cy="2845993"/>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p:sp>
          <p:nvSpPr>
            <p:cNvPr id="86" name="Left Brace 85">
              <a:extLst>
                <a:ext uri="{FF2B5EF4-FFF2-40B4-BE49-F238E27FC236}">
                  <a16:creationId xmlns:a16="http://schemas.microsoft.com/office/drawing/2014/main" id="{FF31A29B-04AC-78D4-590A-E34A6ADBC5BD}"/>
                </a:ext>
              </a:extLst>
            </p:cNvPr>
            <p:cNvSpPr/>
            <p:nvPr/>
          </p:nvSpPr>
          <p:spPr>
            <a:xfrm rot="16200000">
              <a:off x="1262842" y="4225661"/>
              <a:ext cx="232256" cy="287126"/>
            </a:xfrm>
            <a:prstGeom prst="leftBrace">
              <a:avLst/>
            </a:prstGeom>
            <a:ln w="12700">
              <a:solidFill>
                <a:srgbClr val="953735"/>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13" name="Group 12">
            <a:extLst>
              <a:ext uri="{FF2B5EF4-FFF2-40B4-BE49-F238E27FC236}">
                <a16:creationId xmlns:a16="http://schemas.microsoft.com/office/drawing/2014/main" id="{E280F988-327E-749C-0CCB-45AD14186BA2}"/>
              </a:ext>
            </a:extLst>
          </p:cNvPr>
          <p:cNvGrpSpPr/>
          <p:nvPr/>
        </p:nvGrpSpPr>
        <p:grpSpPr>
          <a:xfrm>
            <a:off x="529412" y="2234661"/>
            <a:ext cx="1652279" cy="2263886"/>
            <a:chOff x="501511" y="2239424"/>
            <a:chExt cx="1652279" cy="2263886"/>
          </a:xfrm>
        </p:grpSpPr>
        <p:cxnSp>
          <p:nvCxnSpPr>
            <p:cNvPr id="27" name="Straight Connector 26">
              <a:extLst>
                <a:ext uri="{FF2B5EF4-FFF2-40B4-BE49-F238E27FC236}">
                  <a16:creationId xmlns:a16="http://schemas.microsoft.com/office/drawing/2014/main" id="{084771FF-827F-29EB-EE63-88FD119B4876}"/>
                </a:ext>
              </a:extLst>
            </p:cNvPr>
            <p:cNvCxnSpPr>
              <a:cxnSpLocks/>
            </p:cNvCxnSpPr>
            <p:nvPr/>
          </p:nvCxnSpPr>
          <p:spPr>
            <a:xfrm flipV="1">
              <a:off x="2153790" y="2239424"/>
              <a:ext cx="0" cy="1938322"/>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B369D336-5A63-E3D6-25DE-162A39A43707}"/>
                </a:ext>
              </a:extLst>
            </p:cNvPr>
            <p:cNvCxnSpPr>
              <a:cxnSpLocks/>
            </p:cNvCxnSpPr>
            <p:nvPr/>
          </p:nvCxnSpPr>
          <p:spPr>
            <a:xfrm flipV="1">
              <a:off x="1625258" y="2787686"/>
              <a:ext cx="0" cy="139006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Straight Connector 67">
              <a:extLst>
                <a:ext uri="{FF2B5EF4-FFF2-40B4-BE49-F238E27FC236}">
                  <a16:creationId xmlns:a16="http://schemas.microsoft.com/office/drawing/2014/main" id="{77403F63-4257-3DEF-E7F4-FAD84FF1EBAE}"/>
                </a:ext>
              </a:extLst>
            </p:cNvPr>
            <p:cNvCxnSpPr>
              <a:cxnSpLocks/>
            </p:cNvCxnSpPr>
            <p:nvPr/>
          </p:nvCxnSpPr>
          <p:spPr>
            <a:xfrm flipH="1">
              <a:off x="826061" y="2784106"/>
              <a:ext cx="799197"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9" name="Straight Connector 68">
              <a:extLst>
                <a:ext uri="{FF2B5EF4-FFF2-40B4-BE49-F238E27FC236}">
                  <a16:creationId xmlns:a16="http://schemas.microsoft.com/office/drawing/2014/main" id="{902FE1F0-2E38-45C6-10D8-3784F436B82B}"/>
                </a:ext>
              </a:extLst>
            </p:cNvPr>
            <p:cNvCxnSpPr>
              <a:cxnSpLocks/>
            </p:cNvCxnSpPr>
            <p:nvPr/>
          </p:nvCxnSpPr>
          <p:spPr>
            <a:xfrm flipH="1">
              <a:off x="813155" y="2250809"/>
              <a:ext cx="1340635"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84" name="Left Brace 83">
              <a:extLst>
                <a:ext uri="{FF2B5EF4-FFF2-40B4-BE49-F238E27FC236}">
                  <a16:creationId xmlns:a16="http://schemas.microsoft.com/office/drawing/2014/main" id="{5F4589F2-501B-B24D-DE74-ED152A931CC5}"/>
                </a:ext>
              </a:extLst>
            </p:cNvPr>
            <p:cNvSpPr/>
            <p:nvPr/>
          </p:nvSpPr>
          <p:spPr>
            <a:xfrm>
              <a:off x="501511" y="2266386"/>
              <a:ext cx="232256" cy="517719"/>
            </a:xfrm>
            <a:prstGeom prst="leftBrace">
              <a:avLst/>
            </a:prstGeom>
            <a:ln w="12700">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87" name="Left Brace 86">
              <a:extLst>
                <a:ext uri="{FF2B5EF4-FFF2-40B4-BE49-F238E27FC236}">
                  <a16:creationId xmlns:a16="http://schemas.microsoft.com/office/drawing/2014/main" id="{2BAC6AE6-4E44-8E3D-9E3B-A4408A99C269}"/>
                </a:ext>
              </a:extLst>
            </p:cNvPr>
            <p:cNvSpPr/>
            <p:nvPr/>
          </p:nvSpPr>
          <p:spPr>
            <a:xfrm rot="16200000">
              <a:off x="1773396" y="4122916"/>
              <a:ext cx="232256" cy="528532"/>
            </a:xfrm>
            <a:prstGeom prst="leftBrace">
              <a:avLst/>
            </a:prstGeom>
            <a:ln w="12700">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97" name="Content Placeholder 3">
            <a:extLst>
              <a:ext uri="{FF2B5EF4-FFF2-40B4-BE49-F238E27FC236}">
                <a16:creationId xmlns:a16="http://schemas.microsoft.com/office/drawing/2014/main" id="{F8FB89FD-019A-7991-B167-2C49DA0C6E9D}"/>
              </a:ext>
            </a:extLst>
          </p:cNvPr>
          <p:cNvSpPr txBox="1">
            <a:spLocks/>
          </p:cNvSpPr>
          <p:nvPr/>
        </p:nvSpPr>
        <p:spPr>
          <a:xfrm>
            <a:off x="4515729" y="641350"/>
            <a:ext cx="4466495" cy="3480137"/>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dirty="0">
                <a:latin typeface="+mn-lt"/>
                <a:cs typeface="Times New Roman" panose="02020603050405020304" pitchFamily="18" charset="0"/>
              </a:rPr>
              <a:t>As the supply becomes more elastic, the same change on prices, leads to higher adjustments in the quantity supplied.</a:t>
            </a:r>
          </a:p>
          <a:p>
            <a:pPr marL="0" indent="0">
              <a:buClr>
                <a:srgbClr val="690304"/>
              </a:buClr>
              <a:buNone/>
            </a:pPr>
            <a:r>
              <a:rPr lang="en-US" sz="1600" dirty="0">
                <a:latin typeface="+mn-lt"/>
                <a:cs typeface="Times New Roman" panose="02020603050405020304" pitchFamily="18" charset="0"/>
              </a:rPr>
              <a:t>Suppose a constant change in prices. Let’s see how the effect on quantity supplied changes across the elasticity of the supply curve.  </a:t>
            </a:r>
          </a:p>
          <a:p>
            <a:pPr algn="just">
              <a:buClr>
                <a:srgbClr val="690304"/>
              </a:buClr>
              <a:buFont typeface="Arial" panose="020B0604020202020204" pitchFamily="34" charset="0"/>
              <a:buChar char="•"/>
            </a:pPr>
            <a:r>
              <a:rPr lang="en-US" sz="1600" b="1" dirty="0">
                <a:solidFill>
                  <a:srgbClr val="690304"/>
                </a:solidFill>
                <a:latin typeface="+mn-lt"/>
                <a:cs typeface="Times New Roman" panose="02020603050405020304" pitchFamily="18" charset="0"/>
              </a:rPr>
              <a:t>Less elastic</a:t>
            </a:r>
            <a:r>
              <a:rPr lang="en-US" sz="1600" dirty="0">
                <a:latin typeface="+mn-lt"/>
                <a:cs typeface="Times New Roman" panose="02020603050405020304" pitchFamily="18" charset="0"/>
              </a:rPr>
              <a:t>: the change in q is </a:t>
            </a:r>
            <a:r>
              <a:rPr lang="en-US" sz="1600" b="1" dirty="0">
                <a:solidFill>
                  <a:srgbClr val="690304"/>
                </a:solidFill>
                <a:latin typeface="+mn-lt"/>
                <a:cs typeface="Times New Roman" panose="02020603050405020304" pitchFamily="18" charset="0"/>
              </a:rPr>
              <a:t>smaller</a:t>
            </a:r>
            <a:r>
              <a:rPr lang="en-US" sz="1600" dirty="0">
                <a:latin typeface="+mn-lt"/>
                <a:cs typeface="Times New Roman" panose="02020603050405020304" pitchFamily="18" charset="0"/>
              </a:rPr>
              <a:t>. </a:t>
            </a:r>
          </a:p>
          <a:p>
            <a:pPr algn="just">
              <a:buClr>
                <a:srgbClr val="690304"/>
              </a:buClr>
              <a:buFont typeface="Arial" panose="020B0604020202020204" pitchFamily="34" charset="0"/>
              <a:buChar char="•"/>
            </a:pPr>
            <a:r>
              <a:rPr lang="en-US" sz="1600" b="1" dirty="0">
                <a:solidFill>
                  <a:srgbClr val="006600"/>
                </a:solidFill>
                <a:latin typeface="+mn-lt"/>
                <a:cs typeface="Times New Roman" panose="02020603050405020304" pitchFamily="18" charset="0"/>
              </a:rPr>
              <a:t>More elastic</a:t>
            </a:r>
            <a:r>
              <a:rPr lang="en-US" sz="1600" dirty="0">
                <a:latin typeface="+mn-lt"/>
                <a:cs typeface="Times New Roman" panose="02020603050405020304" pitchFamily="18" charset="0"/>
              </a:rPr>
              <a:t>: the change in q is </a:t>
            </a:r>
            <a:r>
              <a:rPr lang="en-US" sz="1600" b="1" dirty="0">
                <a:solidFill>
                  <a:srgbClr val="006600"/>
                </a:solidFill>
                <a:latin typeface="+mn-lt"/>
                <a:cs typeface="Times New Roman" panose="02020603050405020304" pitchFamily="18" charset="0"/>
              </a:rPr>
              <a:t>larger</a:t>
            </a:r>
            <a:r>
              <a:rPr lang="en-US" sz="1600" dirty="0">
                <a:latin typeface="+mn-lt"/>
                <a:cs typeface="Times New Roman" panose="02020603050405020304" pitchFamily="18" charset="0"/>
              </a:rPr>
              <a:t>.</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Same lesson as with the demand curve. </a:t>
            </a:r>
          </a:p>
        </p:txBody>
      </p:sp>
      <p:grpSp>
        <p:nvGrpSpPr>
          <p:cNvPr id="26" name="Group 25">
            <a:extLst>
              <a:ext uri="{FF2B5EF4-FFF2-40B4-BE49-F238E27FC236}">
                <a16:creationId xmlns:a16="http://schemas.microsoft.com/office/drawing/2014/main" id="{3ED1B8B1-CB74-AE69-893D-043ED856B12F}"/>
              </a:ext>
            </a:extLst>
          </p:cNvPr>
          <p:cNvGrpSpPr/>
          <p:nvPr/>
        </p:nvGrpSpPr>
        <p:grpSpPr>
          <a:xfrm>
            <a:off x="834540" y="1748933"/>
            <a:ext cx="3371700" cy="2724250"/>
            <a:chOff x="813155" y="1748933"/>
            <a:chExt cx="3371700" cy="2724250"/>
          </a:xfrm>
        </p:grpSpPr>
        <p:grpSp>
          <p:nvGrpSpPr>
            <p:cNvPr id="20" name="Group 19">
              <a:extLst>
                <a:ext uri="{FF2B5EF4-FFF2-40B4-BE49-F238E27FC236}">
                  <a16:creationId xmlns:a16="http://schemas.microsoft.com/office/drawing/2014/main" id="{E8678297-4269-6684-6020-3AD181388374}"/>
                </a:ext>
              </a:extLst>
            </p:cNvPr>
            <p:cNvGrpSpPr/>
            <p:nvPr/>
          </p:nvGrpSpPr>
          <p:grpSpPr>
            <a:xfrm>
              <a:off x="813155" y="1748933"/>
              <a:ext cx="3371700" cy="2724250"/>
              <a:chOff x="813155" y="1748933"/>
              <a:chExt cx="3371700" cy="2724250"/>
            </a:xfrm>
          </p:grpSpPr>
          <p:grpSp>
            <p:nvGrpSpPr>
              <p:cNvPr id="14" name="Group 13">
                <a:extLst>
                  <a:ext uri="{FF2B5EF4-FFF2-40B4-BE49-F238E27FC236}">
                    <a16:creationId xmlns:a16="http://schemas.microsoft.com/office/drawing/2014/main" id="{1316A8AF-A215-66E6-FD37-278B1931BF64}"/>
                  </a:ext>
                </a:extLst>
              </p:cNvPr>
              <p:cNvGrpSpPr/>
              <p:nvPr/>
            </p:nvGrpSpPr>
            <p:grpSpPr>
              <a:xfrm>
                <a:off x="813155" y="1748933"/>
                <a:ext cx="3371700" cy="2424050"/>
                <a:chOff x="813155" y="1748933"/>
                <a:chExt cx="3371700" cy="2424050"/>
              </a:xfrm>
            </p:grpSpPr>
            <p:cxnSp>
              <p:nvCxnSpPr>
                <p:cNvPr id="19" name="Straight Connector 18">
                  <a:extLst>
                    <a:ext uri="{FF2B5EF4-FFF2-40B4-BE49-F238E27FC236}">
                      <a16:creationId xmlns:a16="http://schemas.microsoft.com/office/drawing/2014/main" id="{B3DA244F-FD9C-FD61-9E53-9D8180E26FD3}"/>
                    </a:ext>
                  </a:extLst>
                </p:cNvPr>
                <p:cNvCxnSpPr>
                  <a:cxnSpLocks/>
                </p:cNvCxnSpPr>
                <p:nvPr/>
              </p:nvCxnSpPr>
              <p:spPr>
                <a:xfrm flipV="1">
                  <a:off x="3236117" y="2239424"/>
                  <a:ext cx="0" cy="1933559"/>
                </a:xfrm>
                <a:prstGeom prst="line">
                  <a:avLst/>
                </a:prstGeom>
                <a:ln w="1905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C7710EA-A9E6-E96F-12F7-A28C18EC0A54}"/>
                    </a:ext>
                  </a:extLst>
                </p:cNvPr>
                <p:cNvCxnSpPr>
                  <a:cxnSpLocks/>
                </p:cNvCxnSpPr>
                <p:nvPr/>
              </p:nvCxnSpPr>
              <p:spPr>
                <a:xfrm flipV="1">
                  <a:off x="2265758" y="2784105"/>
                  <a:ext cx="0" cy="1374872"/>
                </a:xfrm>
                <a:prstGeom prst="line">
                  <a:avLst/>
                </a:prstGeom>
                <a:ln w="19050">
                  <a:solidFill>
                    <a:schemeClr val="accent3">
                      <a:lumMod val="7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813155" y="1748933"/>
                  <a:ext cx="3371700" cy="1796125"/>
                </a:xfrm>
                <a:prstGeom prst="line">
                  <a:avLst/>
                </a:prstGeom>
                <a:ln>
                  <a:solidFill>
                    <a:srgbClr val="006600"/>
                  </a:solidFill>
                </a:ln>
              </p:spPr>
              <p:style>
                <a:lnRef idx="2">
                  <a:schemeClr val="accent1"/>
                </a:lnRef>
                <a:fillRef idx="0">
                  <a:schemeClr val="accent1"/>
                </a:fillRef>
                <a:effectRef idx="1">
                  <a:schemeClr val="accent1"/>
                </a:effectRef>
                <a:fontRef idx="minor">
                  <a:schemeClr val="tx1"/>
                </a:fontRef>
              </p:style>
            </p:cxnSp>
          </p:grpSp>
          <p:sp>
            <p:nvSpPr>
              <p:cNvPr id="88" name="Left Brace 87">
                <a:extLst>
                  <a:ext uri="{FF2B5EF4-FFF2-40B4-BE49-F238E27FC236}">
                    <a16:creationId xmlns:a16="http://schemas.microsoft.com/office/drawing/2014/main" id="{E78ED691-0363-9506-38DE-CE1A2BAA7DAF}"/>
                  </a:ext>
                </a:extLst>
              </p:cNvPr>
              <p:cNvSpPr/>
              <p:nvPr/>
            </p:nvSpPr>
            <p:spPr>
              <a:xfrm rot="16200000">
                <a:off x="2634809" y="3871875"/>
                <a:ext cx="232256" cy="970359"/>
              </a:xfrm>
              <a:prstGeom prst="leftBrace">
                <a:avLst/>
              </a:prstGeom>
              <a:ln w="12700">
                <a:solidFill>
                  <a:srgbClr val="77933C"/>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cxnSp>
          <p:nvCxnSpPr>
            <p:cNvPr id="23" name="Straight Connector 22">
              <a:extLst>
                <a:ext uri="{FF2B5EF4-FFF2-40B4-BE49-F238E27FC236}">
                  <a16:creationId xmlns:a16="http://schemas.microsoft.com/office/drawing/2014/main" id="{47B7C343-ACA1-D250-A7B3-0D314EB8C6DF}"/>
                </a:ext>
              </a:extLst>
            </p:cNvPr>
            <p:cNvCxnSpPr>
              <a:cxnSpLocks/>
            </p:cNvCxnSpPr>
            <p:nvPr/>
          </p:nvCxnSpPr>
          <p:spPr>
            <a:xfrm flipH="1">
              <a:off x="1588697" y="2784106"/>
              <a:ext cx="1647420"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B1D95B19-A853-ABB6-20AF-E15692228D1B}"/>
                </a:ext>
              </a:extLst>
            </p:cNvPr>
            <p:cNvCxnSpPr>
              <a:cxnSpLocks/>
            </p:cNvCxnSpPr>
            <p:nvPr/>
          </p:nvCxnSpPr>
          <p:spPr>
            <a:xfrm flipH="1">
              <a:off x="2212228" y="2250809"/>
              <a:ext cx="1062037"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7822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Supply: Extreme Cases</a:t>
            </a:r>
          </a:p>
        </p:txBody>
      </p:sp>
      <p:sp>
        <p:nvSpPr>
          <p:cNvPr id="12" name="Content Placeholder 3">
            <a:extLst>
              <a:ext uri="{FF2B5EF4-FFF2-40B4-BE49-F238E27FC236}">
                <a16:creationId xmlns:a16="http://schemas.microsoft.com/office/drawing/2014/main" id="{1E56D103-9D7F-005E-43AA-B1B1E575BA88}"/>
              </a:ext>
            </a:extLst>
          </p:cNvPr>
          <p:cNvSpPr txBox="1">
            <a:spLocks/>
          </p:cNvSpPr>
          <p:nvPr/>
        </p:nvSpPr>
        <p:spPr>
          <a:xfrm>
            <a:off x="488950" y="2598925"/>
            <a:ext cx="3994150" cy="1919899"/>
          </a:xfrm>
          <a:prstGeom prst="rect">
            <a:avLst/>
          </a:prstGeom>
        </p:spPr>
        <p:txBody>
          <a:bodyPr vert="horz" lIns="91440" tIns="45720" rIns="91440" bIns="45720" rtlCol="0">
            <a:normAutofit lnSpcReduction="10000"/>
          </a:bodyPr>
          <a:lstStyle>
            <a:defPPr>
              <a:defRPr lang="en-US"/>
            </a:defPPr>
            <a:lvl1pPr marL="285750" indent="-285750">
              <a:lnSpc>
                <a:spcPct val="100000"/>
              </a:lnSpc>
              <a:spcBef>
                <a:spcPts val="600"/>
              </a:spcBef>
              <a:spcAft>
                <a:spcPts val="600"/>
              </a:spcAft>
              <a:buClr>
                <a:schemeClr val="tx1">
                  <a:lumMod val="50000"/>
                  <a:lumOff val="50000"/>
                </a:schemeClr>
              </a:buClr>
              <a:buSzPct val="100000"/>
              <a:buFont typeface="Arial" panose="020B0604020202020204" pitchFamily="34" charset="0"/>
              <a:buChar char="•"/>
              <a:defRPr sz="1400">
                <a:latin typeface="Arial"/>
                <a:cs typeface="Arial"/>
              </a:defRPr>
            </a:lvl1pPr>
            <a:lvl2pPr marL="742950" indent="-285750">
              <a:lnSpc>
                <a:spcPct val="100000"/>
              </a:lnSpc>
              <a:spcBef>
                <a:spcPts val="0"/>
              </a:spcBef>
              <a:spcAft>
                <a:spcPts val="1800"/>
              </a:spcAft>
              <a:buFont typeface="Arial"/>
              <a:buChar char="–"/>
              <a:defRPr>
                <a:latin typeface="Arial"/>
                <a:cs typeface="Arial"/>
              </a:defRPr>
            </a:lvl2pPr>
            <a:lvl3pPr marL="1143000" indent="-228600">
              <a:lnSpc>
                <a:spcPct val="100000"/>
              </a:lnSpc>
              <a:spcBef>
                <a:spcPts val="0"/>
              </a:spcBef>
              <a:spcAft>
                <a:spcPts val="1800"/>
              </a:spcAft>
              <a:buFont typeface="Arial"/>
              <a:buChar char="•"/>
              <a:defRPr>
                <a:latin typeface="Arial"/>
                <a:cs typeface="Arial"/>
              </a:defRPr>
            </a:lvl3pPr>
            <a:lvl4pPr marL="1600200" indent="-228600">
              <a:lnSpc>
                <a:spcPct val="100000"/>
              </a:lnSpc>
              <a:spcBef>
                <a:spcPts val="0"/>
              </a:spcBef>
              <a:spcAft>
                <a:spcPts val="1800"/>
              </a:spcAft>
              <a:buFont typeface="Arial"/>
              <a:buChar char="–"/>
              <a:defRPr>
                <a:latin typeface="Arial"/>
                <a:cs typeface="Arial"/>
              </a:defRPr>
            </a:lvl4pPr>
            <a:lvl5pPr marL="2057400" indent="-228600">
              <a:lnSpc>
                <a:spcPct val="100000"/>
              </a:lnSpc>
              <a:spcBef>
                <a:spcPts val="0"/>
              </a:spcBef>
              <a:spcAft>
                <a:spcPts val="1800"/>
              </a:spcAft>
              <a:buFont typeface="Arial"/>
              <a:buChar char="»"/>
              <a:defRPr>
                <a:latin typeface="Arial"/>
                <a:cs typeface="Arial"/>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dirty="0"/>
              <a:t>Elasticity of supply=-∞</a:t>
            </a:r>
          </a:p>
          <a:p>
            <a:r>
              <a:rPr lang="en-US" dirty="0"/>
              <a:t>Firms are full responsive to price changes.</a:t>
            </a:r>
          </a:p>
          <a:p>
            <a:r>
              <a:rPr lang="en-US" dirty="0"/>
              <a:t>If price drops by any amount, quantity supplied falls to zero. If price rises by any amount, quantity supplied (willingness to sell) increases without limit.</a:t>
            </a:r>
          </a:p>
          <a:p>
            <a:r>
              <a:rPr lang="en-US" dirty="0"/>
              <a:t>Examples: uber drivers. </a:t>
            </a:r>
          </a:p>
        </p:txBody>
      </p:sp>
      <p:grpSp>
        <p:nvGrpSpPr>
          <p:cNvPr id="37" name="Group 36">
            <a:extLst>
              <a:ext uri="{FF2B5EF4-FFF2-40B4-BE49-F238E27FC236}">
                <a16:creationId xmlns:a16="http://schemas.microsoft.com/office/drawing/2014/main" id="{88A7C4FF-24C4-DFEA-AE19-865AA5AD97F5}"/>
              </a:ext>
            </a:extLst>
          </p:cNvPr>
          <p:cNvGrpSpPr/>
          <p:nvPr/>
        </p:nvGrpSpPr>
        <p:grpSpPr>
          <a:xfrm>
            <a:off x="540882" y="594662"/>
            <a:ext cx="2665308" cy="1839988"/>
            <a:chOff x="393645" y="740119"/>
            <a:chExt cx="3194307" cy="2205181"/>
          </a:xfrm>
        </p:grpSpPr>
        <p:grpSp>
          <p:nvGrpSpPr>
            <p:cNvPr id="45" name="Group 44">
              <a:extLst>
                <a:ext uri="{FF2B5EF4-FFF2-40B4-BE49-F238E27FC236}">
                  <a16:creationId xmlns:a16="http://schemas.microsoft.com/office/drawing/2014/main" id="{CD15E8D6-187A-A61D-9651-8339A3E97A8A}"/>
                </a:ext>
              </a:extLst>
            </p:cNvPr>
            <p:cNvGrpSpPr/>
            <p:nvPr/>
          </p:nvGrpSpPr>
          <p:grpSpPr>
            <a:xfrm>
              <a:off x="393645" y="793215"/>
              <a:ext cx="3194307" cy="2152085"/>
              <a:chOff x="21359" y="622906"/>
              <a:chExt cx="6015185" cy="4052581"/>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cxnSp>
              <p:nvCxnSpPr>
                <p:cNvPr id="18" name="Straight Connector 17">
                  <a:extLst>
                    <a:ext uri="{FF2B5EF4-FFF2-40B4-BE49-F238E27FC236}">
                      <a16:creationId xmlns:a16="http://schemas.microsoft.com/office/drawing/2014/main" id="{42310815-650B-DB02-2352-40A54444E0DC}"/>
                    </a:ext>
                  </a:extLst>
                </p:cNvPr>
                <p:cNvCxnSpPr>
                  <a:cxnSpLocks/>
                </p:cNvCxnSpPr>
                <p:nvPr/>
              </p:nvCxnSpPr>
              <p:spPr>
                <a:xfrm>
                  <a:off x="4877164" y="3063561"/>
                  <a:ext cx="344234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1359" y="622906"/>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1359" y="622906"/>
                    <a:ext cx="996155" cy="369333"/>
                  </a:xfrm>
                  <a:prstGeom prst="rect">
                    <a:avLst/>
                  </a:prstGeom>
                  <a:blipFill>
                    <a:blip r:embed="rId5"/>
                    <a:stretch>
                      <a:fillRect b="-1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040389" y="4306154"/>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040389" y="4306154"/>
                    <a:ext cx="996155" cy="369333"/>
                  </a:xfrm>
                  <a:prstGeom prst="rect">
                    <a:avLst/>
                  </a:prstGeom>
                  <a:blipFill>
                    <a:blip r:embed="rId6"/>
                    <a:stretch>
                      <a:fillRect b="-15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E92D43B0-CE3D-68C4-5702-BC6822BCD452}"/>
                      </a:ext>
                    </a:extLst>
                  </p:cNvPr>
                  <p:cNvSpPr txBox="1"/>
                  <p:nvPr/>
                </p:nvSpPr>
                <p:spPr>
                  <a:xfrm>
                    <a:off x="117393" y="2177542"/>
                    <a:ext cx="996156" cy="5795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𝑝</m:t>
                              </m:r>
                            </m:e>
                            <m:sup>
                              <m:r>
                                <a:rPr lang="en-US" sz="1400" b="0" i="1" smtClean="0">
                                  <a:latin typeface="Cambria Math" panose="02040503050406030204" pitchFamily="18" charset="0"/>
                                  <a:cs typeface="Times New Roman" panose="02020603050405020304" pitchFamily="18" charset="0"/>
                                </a:rPr>
                                <m:t>∗</m:t>
                              </m:r>
                            </m:sup>
                          </m:sSup>
                        </m:oMath>
                      </m:oMathPara>
                    </a14:m>
                    <a:endParaRPr lang="en-US" sz="1400" dirty="0"/>
                  </a:p>
                </p:txBody>
              </p:sp>
            </mc:Choice>
            <mc:Fallback xmlns="">
              <p:sp>
                <p:nvSpPr>
                  <p:cNvPr id="36" name="TextBox 35">
                    <a:extLst>
                      <a:ext uri="{FF2B5EF4-FFF2-40B4-BE49-F238E27FC236}">
                        <a16:creationId xmlns:a16="http://schemas.microsoft.com/office/drawing/2014/main" id="{E92D43B0-CE3D-68C4-5702-BC6822BCD452}"/>
                      </a:ext>
                    </a:extLst>
                  </p:cNvPr>
                  <p:cNvSpPr txBox="1">
                    <a:spLocks noRot="1" noChangeAspect="1" noMove="1" noResize="1" noEditPoints="1" noAdjustHandles="1" noChangeArrowheads="1" noChangeShapeType="1" noTextEdit="1"/>
                  </p:cNvSpPr>
                  <p:nvPr/>
                </p:nvSpPr>
                <p:spPr>
                  <a:xfrm>
                    <a:off x="117393" y="2177542"/>
                    <a:ext cx="996156" cy="579573"/>
                  </a:xfrm>
                  <a:prstGeom prst="rect">
                    <a:avLst/>
                  </a:prstGeom>
                  <a:blipFill>
                    <a:blip r:embed="rId7"/>
                    <a:stretch>
                      <a:fillRect b="-23810"/>
                    </a:stretch>
                  </a:blipFill>
                </p:spPr>
                <p:txBody>
                  <a:bodyPr/>
                  <a:lstStyle/>
                  <a:p>
                    <a:r>
                      <a:rPr lang="en-US">
                        <a:noFill/>
                      </a:rPr>
                      <a:t> </a:t>
                    </a:r>
                  </a:p>
                </p:txBody>
              </p:sp>
            </mc:Fallback>
          </mc:AlternateContent>
        </p:grpSp>
        <p:sp>
          <p:nvSpPr>
            <p:cNvPr id="17" name="TextBox 16">
              <a:extLst>
                <a:ext uri="{FF2B5EF4-FFF2-40B4-BE49-F238E27FC236}">
                  <a16:creationId xmlns:a16="http://schemas.microsoft.com/office/drawing/2014/main" id="{71A9BB86-5C1F-A8C8-5471-B31FCF974AAF}"/>
                </a:ext>
              </a:extLst>
            </p:cNvPr>
            <p:cNvSpPr txBox="1"/>
            <p:nvPr/>
          </p:nvSpPr>
          <p:spPr>
            <a:xfrm>
              <a:off x="993002" y="740119"/>
              <a:ext cx="2366148" cy="627066"/>
            </a:xfrm>
            <a:prstGeom prst="rect">
              <a:avLst/>
            </a:prstGeom>
            <a:noFill/>
          </p:spPr>
          <p:txBody>
            <a:bodyPr wrap="square">
              <a:spAutoFit/>
            </a:bodyPr>
            <a:lstStyle/>
            <a:p>
              <a:pPr algn="ctr">
                <a:spcBef>
                  <a:spcPts val="600"/>
                </a:spcBef>
                <a:spcAft>
                  <a:spcPts val="600"/>
                </a:spcAft>
              </a:pPr>
              <a:r>
                <a:rPr lang="en-US" sz="1400" b="1" dirty="0"/>
                <a:t>Perfectly Elastic Supply</a:t>
              </a:r>
            </a:p>
          </p:txBody>
        </p:sp>
      </p:grpSp>
      <p:sp>
        <p:nvSpPr>
          <p:cNvPr id="19" name="Content Placeholder 3">
            <a:extLst>
              <a:ext uri="{FF2B5EF4-FFF2-40B4-BE49-F238E27FC236}">
                <a16:creationId xmlns:a16="http://schemas.microsoft.com/office/drawing/2014/main" id="{491CA1D4-CC0D-F6DF-FB85-0B388F55CA0E}"/>
              </a:ext>
            </a:extLst>
          </p:cNvPr>
          <p:cNvSpPr txBox="1">
            <a:spLocks/>
          </p:cNvSpPr>
          <p:nvPr/>
        </p:nvSpPr>
        <p:spPr>
          <a:xfrm>
            <a:off x="4711339" y="2621551"/>
            <a:ext cx="3740512" cy="21028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85750" indent="-285750">
              <a:spcBef>
                <a:spcPts val="600"/>
              </a:spcBef>
              <a:spcAft>
                <a:spcPts val="600"/>
              </a:spcAft>
              <a:buFont typeface="Arial" panose="020B0604020202020204" pitchFamily="34" charset="0"/>
              <a:buChar char="•"/>
            </a:pPr>
            <a:r>
              <a:rPr lang="en-US" sz="1400" dirty="0"/>
              <a:t>Elasticity of supply=0</a:t>
            </a:r>
          </a:p>
          <a:p>
            <a:pPr marL="285750" indent="-285750">
              <a:spcBef>
                <a:spcPts val="600"/>
              </a:spcBef>
              <a:spcAft>
                <a:spcPts val="600"/>
              </a:spcAft>
              <a:buFont typeface="Arial" panose="020B0604020202020204" pitchFamily="34" charset="0"/>
              <a:buChar char="•"/>
            </a:pPr>
            <a:r>
              <a:rPr lang="en-US" sz="1400" dirty="0"/>
              <a:t>Producers do not respond to price changes</a:t>
            </a:r>
          </a:p>
          <a:p>
            <a:pPr marL="285750" indent="-285750">
              <a:spcBef>
                <a:spcPts val="600"/>
              </a:spcBef>
              <a:spcAft>
                <a:spcPts val="600"/>
              </a:spcAft>
              <a:buFont typeface="Arial" panose="020B0604020202020204" pitchFamily="34" charset="0"/>
              <a:buChar char="•"/>
            </a:pPr>
            <a:r>
              <a:rPr lang="en-US" sz="1400" dirty="0"/>
              <a:t>Quantity supplied is the same at all prices.</a:t>
            </a:r>
          </a:p>
          <a:p>
            <a:pPr marL="285750" indent="-285750">
              <a:spcBef>
                <a:spcPts val="600"/>
              </a:spcBef>
              <a:spcAft>
                <a:spcPts val="600"/>
              </a:spcAft>
              <a:buFont typeface="Arial" panose="020B0604020202020204" pitchFamily="34" charset="0"/>
              <a:buChar char="•"/>
            </a:pPr>
            <a:r>
              <a:rPr lang="en-US" sz="1400" dirty="0"/>
              <a:t>Examples: stadium seats, Beatle’s songs. </a:t>
            </a:r>
          </a:p>
          <a:p>
            <a:pPr marL="285750" indent="-285750">
              <a:spcBef>
                <a:spcPts val="600"/>
              </a:spcBef>
              <a:spcAft>
                <a:spcPts val="600"/>
              </a:spcAft>
              <a:buFont typeface="Arial" panose="020B0604020202020204" pitchFamily="34" charset="0"/>
              <a:buChar char="•"/>
            </a:pPr>
            <a:endParaRPr lang="en-US" sz="1400" dirty="0">
              <a:latin typeface="+mn-lt"/>
              <a:cs typeface="Times New Roman" panose="02020603050405020304" pitchFamily="18" charset="0"/>
            </a:endParaRPr>
          </a:p>
        </p:txBody>
      </p:sp>
      <p:grpSp>
        <p:nvGrpSpPr>
          <p:cNvPr id="38" name="Group 37">
            <a:extLst>
              <a:ext uri="{FF2B5EF4-FFF2-40B4-BE49-F238E27FC236}">
                <a16:creationId xmlns:a16="http://schemas.microsoft.com/office/drawing/2014/main" id="{01C6AE66-C5FE-5D99-93F7-7AFC35595820}"/>
              </a:ext>
            </a:extLst>
          </p:cNvPr>
          <p:cNvGrpSpPr/>
          <p:nvPr/>
        </p:nvGrpSpPr>
        <p:grpSpPr>
          <a:xfrm>
            <a:off x="5009611" y="787615"/>
            <a:ext cx="3507243" cy="1859318"/>
            <a:chOff x="4768795" y="828350"/>
            <a:chExt cx="4203346" cy="2228348"/>
          </a:xfrm>
        </p:grpSpPr>
        <p:grpSp>
          <p:nvGrpSpPr>
            <p:cNvPr id="20" name="Group 19">
              <a:extLst>
                <a:ext uri="{FF2B5EF4-FFF2-40B4-BE49-F238E27FC236}">
                  <a16:creationId xmlns:a16="http://schemas.microsoft.com/office/drawing/2014/main" id="{33C7BD5F-DDC9-B3A5-6EC3-A6C1501E1340}"/>
                </a:ext>
              </a:extLst>
            </p:cNvPr>
            <p:cNvGrpSpPr/>
            <p:nvPr/>
          </p:nvGrpSpPr>
          <p:grpSpPr>
            <a:xfrm>
              <a:off x="4768795" y="828350"/>
              <a:ext cx="3194307" cy="2228348"/>
              <a:chOff x="21359" y="622906"/>
              <a:chExt cx="6015185" cy="4196190"/>
            </a:xfrm>
          </p:grpSpPr>
          <p:grpSp>
            <p:nvGrpSpPr>
              <p:cNvPr id="21" name="Group 20">
                <a:extLst>
                  <a:ext uri="{FF2B5EF4-FFF2-40B4-BE49-F238E27FC236}">
                    <a16:creationId xmlns:a16="http://schemas.microsoft.com/office/drawing/2014/main" id="{5460A8EC-E067-75E8-977D-342C04896A51}"/>
                  </a:ext>
                </a:extLst>
              </p:cNvPr>
              <p:cNvGrpSpPr/>
              <p:nvPr/>
            </p:nvGrpSpPr>
            <p:grpSpPr>
              <a:xfrm>
                <a:off x="836132" y="692291"/>
                <a:ext cx="4952051" cy="3613864"/>
                <a:chOff x="4873502" y="1766761"/>
                <a:chExt cx="3502129" cy="2555753"/>
              </a:xfrm>
            </p:grpSpPr>
            <p:cxnSp>
              <p:nvCxnSpPr>
                <p:cNvPr id="26" name="Straight Arrow Connector 25">
                  <a:extLst>
                    <a:ext uri="{FF2B5EF4-FFF2-40B4-BE49-F238E27FC236}">
                      <a16:creationId xmlns:a16="http://schemas.microsoft.com/office/drawing/2014/main" id="{D9EB77E4-8AC0-BC82-204A-61D196C037F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877296F-14BA-F65D-E8BC-4522A277554B}"/>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8">
                  <p14:nvContentPartPr>
                    <p14:cNvPr id="29" name="Ink 28">
                      <a:extLst>
                        <a:ext uri="{FF2B5EF4-FFF2-40B4-BE49-F238E27FC236}">
                          <a16:creationId xmlns:a16="http://schemas.microsoft.com/office/drawing/2014/main" id="{FE4E9B30-EB80-EF51-92C9-2A476EA883E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4"/>
                    <a:stretch>
                      <a:fillRect/>
                    </a:stretch>
                  </p:blipFill>
                  <p:spPr>
                    <a:xfrm>
                      <a:off x="6008634" y="2970025"/>
                      <a:ext cx="28400" cy="170400"/>
                    </a:xfrm>
                    <a:prstGeom prst="rect">
                      <a:avLst/>
                    </a:prstGeom>
                  </p:spPr>
                </p:pic>
              </mc:Fallback>
            </mc:AlternateContent>
            <p:cxnSp>
              <p:nvCxnSpPr>
                <p:cNvPr id="31" name="Straight Connector 30">
                  <a:extLst>
                    <a:ext uri="{FF2B5EF4-FFF2-40B4-BE49-F238E27FC236}">
                      <a16:creationId xmlns:a16="http://schemas.microsoft.com/office/drawing/2014/main" id="{5DFB2AE4-C693-691E-0A3E-3D263EEE79AF}"/>
                    </a:ext>
                  </a:extLst>
                </p:cNvPr>
                <p:cNvCxnSpPr>
                  <a:cxnSpLocks/>
                </p:cNvCxnSpPr>
                <p:nvPr/>
              </p:nvCxnSpPr>
              <p:spPr>
                <a:xfrm>
                  <a:off x="6504521" y="1801498"/>
                  <a:ext cx="0" cy="2521015"/>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CA67BAEA-69E6-29AB-BF2C-E31E0D037B5D}"/>
                      </a:ext>
                    </a:extLst>
                  </p:cNvPr>
                  <p:cNvSpPr txBox="1"/>
                  <p:nvPr/>
                </p:nvSpPr>
                <p:spPr>
                  <a:xfrm>
                    <a:off x="21359" y="622906"/>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24" name="TextBox 23">
                    <a:extLst>
                      <a:ext uri="{FF2B5EF4-FFF2-40B4-BE49-F238E27FC236}">
                        <a16:creationId xmlns:a16="http://schemas.microsoft.com/office/drawing/2014/main" id="{CA67BAEA-69E6-29AB-BF2C-E31E0D037B5D}"/>
                      </a:ext>
                    </a:extLst>
                  </p:cNvPr>
                  <p:cNvSpPr txBox="1">
                    <a:spLocks noRot="1" noChangeAspect="1" noMove="1" noResize="1" noEditPoints="1" noAdjustHandles="1" noChangeArrowheads="1" noChangeShapeType="1" noTextEdit="1"/>
                  </p:cNvSpPr>
                  <p:nvPr/>
                </p:nvSpPr>
                <p:spPr>
                  <a:xfrm>
                    <a:off x="21359" y="622906"/>
                    <a:ext cx="996155" cy="369333"/>
                  </a:xfrm>
                  <a:prstGeom prst="rect">
                    <a:avLst/>
                  </a:prstGeom>
                  <a:blipFill>
                    <a:blip r:embed="rId9"/>
                    <a:stretch>
                      <a:fillRect b="-111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D60D708-8685-B325-A91A-CD9231A83B44}"/>
                      </a:ext>
                    </a:extLst>
                  </p:cNvPr>
                  <p:cNvSpPr txBox="1"/>
                  <p:nvPr/>
                </p:nvSpPr>
                <p:spPr>
                  <a:xfrm>
                    <a:off x="5040389" y="4306154"/>
                    <a:ext cx="996155" cy="3693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25" name="TextBox 24">
                    <a:extLst>
                      <a:ext uri="{FF2B5EF4-FFF2-40B4-BE49-F238E27FC236}">
                        <a16:creationId xmlns:a16="http://schemas.microsoft.com/office/drawing/2014/main" id="{9D60D708-8685-B325-A91A-CD9231A83B44}"/>
                      </a:ext>
                    </a:extLst>
                  </p:cNvPr>
                  <p:cNvSpPr txBox="1">
                    <a:spLocks noRot="1" noChangeAspect="1" noMove="1" noResize="1" noEditPoints="1" noAdjustHandles="1" noChangeArrowheads="1" noChangeShapeType="1" noTextEdit="1"/>
                  </p:cNvSpPr>
                  <p:nvPr/>
                </p:nvSpPr>
                <p:spPr>
                  <a:xfrm>
                    <a:off x="5040389" y="4306154"/>
                    <a:ext cx="996155" cy="369333"/>
                  </a:xfrm>
                  <a:prstGeom prst="rect">
                    <a:avLst/>
                  </a:prstGeom>
                  <a:blipFill>
                    <a:blip r:embed="rId10"/>
                    <a:stretch>
                      <a:fillRect b="-1481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62B0C75-4F77-781E-50EE-4DA35823C1BD}"/>
                      </a:ext>
                    </a:extLst>
                  </p:cNvPr>
                  <p:cNvSpPr txBox="1"/>
                  <p:nvPr/>
                </p:nvSpPr>
                <p:spPr>
                  <a:xfrm>
                    <a:off x="2690733" y="4239523"/>
                    <a:ext cx="996156" cy="5795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400" b="0" i="1" smtClean="0">
                                  <a:latin typeface="Cambria Math" panose="02040503050406030204" pitchFamily="18" charset="0"/>
                                  <a:cs typeface="Times New Roman" panose="02020603050405020304" pitchFamily="18" charset="0"/>
                                </a:rPr>
                              </m:ctrlPr>
                            </m:sSupPr>
                            <m:e>
                              <m:r>
                                <a:rPr lang="en-US" sz="1400" b="0" i="1" smtClean="0">
                                  <a:latin typeface="Cambria Math" panose="02040503050406030204" pitchFamily="18" charset="0"/>
                                  <a:cs typeface="Times New Roman" panose="02020603050405020304" pitchFamily="18" charset="0"/>
                                </a:rPr>
                                <m:t>𝑞</m:t>
                              </m:r>
                            </m:e>
                            <m:sup>
                              <m:r>
                                <a:rPr lang="en-US" sz="1400" b="0" i="1" smtClean="0">
                                  <a:latin typeface="Cambria Math" panose="02040503050406030204" pitchFamily="18" charset="0"/>
                                  <a:cs typeface="Times New Roman" panose="02020603050405020304" pitchFamily="18" charset="0"/>
                                </a:rPr>
                                <m:t>∗</m:t>
                              </m:r>
                            </m:sup>
                          </m:sSup>
                        </m:oMath>
                      </m:oMathPara>
                    </a14:m>
                    <a:endParaRPr lang="en-US" sz="1400" dirty="0"/>
                  </a:p>
                </p:txBody>
              </p:sp>
            </mc:Choice>
            <mc:Fallback xmlns="">
              <p:sp>
                <p:nvSpPr>
                  <p:cNvPr id="35" name="TextBox 34">
                    <a:extLst>
                      <a:ext uri="{FF2B5EF4-FFF2-40B4-BE49-F238E27FC236}">
                        <a16:creationId xmlns:a16="http://schemas.microsoft.com/office/drawing/2014/main" id="{C62B0C75-4F77-781E-50EE-4DA35823C1BD}"/>
                      </a:ext>
                    </a:extLst>
                  </p:cNvPr>
                  <p:cNvSpPr txBox="1">
                    <a:spLocks noRot="1" noChangeAspect="1" noMove="1" noResize="1" noEditPoints="1" noAdjustHandles="1" noChangeArrowheads="1" noChangeShapeType="1" noTextEdit="1"/>
                  </p:cNvSpPr>
                  <p:nvPr/>
                </p:nvSpPr>
                <p:spPr>
                  <a:xfrm>
                    <a:off x="2690733" y="4239523"/>
                    <a:ext cx="996156" cy="579573"/>
                  </a:xfrm>
                  <a:prstGeom prst="rect">
                    <a:avLst/>
                  </a:prstGeom>
                  <a:blipFill>
                    <a:blip r:embed="rId11"/>
                    <a:stretch>
                      <a:fillRect b="-23810"/>
                    </a:stretch>
                  </a:blipFill>
                </p:spPr>
                <p:txBody>
                  <a:bodyPr/>
                  <a:lstStyle/>
                  <a:p>
                    <a:r>
                      <a:rPr lang="en-US">
                        <a:noFill/>
                      </a:rPr>
                      <a:t> </a:t>
                    </a:r>
                  </a:p>
                </p:txBody>
              </p:sp>
            </mc:Fallback>
          </mc:AlternateContent>
        </p:grpSp>
        <p:sp>
          <p:nvSpPr>
            <p:cNvPr id="32" name="TextBox 31">
              <a:extLst>
                <a:ext uri="{FF2B5EF4-FFF2-40B4-BE49-F238E27FC236}">
                  <a16:creationId xmlns:a16="http://schemas.microsoft.com/office/drawing/2014/main" id="{205FD989-E833-4C33-7C11-958A95E61052}"/>
                </a:ext>
              </a:extLst>
            </p:cNvPr>
            <p:cNvSpPr txBox="1"/>
            <p:nvPr/>
          </p:nvSpPr>
          <p:spPr>
            <a:xfrm>
              <a:off x="6605993" y="1338836"/>
              <a:ext cx="2366148" cy="627067"/>
            </a:xfrm>
            <a:prstGeom prst="rect">
              <a:avLst/>
            </a:prstGeom>
            <a:noFill/>
          </p:spPr>
          <p:txBody>
            <a:bodyPr wrap="square">
              <a:spAutoFit/>
            </a:bodyPr>
            <a:lstStyle/>
            <a:p>
              <a:pPr>
                <a:spcBef>
                  <a:spcPts val="600"/>
                </a:spcBef>
                <a:spcAft>
                  <a:spcPts val="600"/>
                </a:spcAft>
              </a:pPr>
              <a:r>
                <a:rPr lang="en-US" sz="1400" b="1" dirty="0"/>
                <a:t>Perfectly Inelastic Supply</a:t>
              </a:r>
            </a:p>
          </p:txBody>
        </p:sp>
      </p:grpSp>
    </p:spTree>
    <p:extLst>
      <p:ext uri="{BB962C8B-B14F-4D97-AF65-F5344CB8AC3E}">
        <p14:creationId xmlns:p14="http://schemas.microsoft.com/office/powerpoint/2010/main" val="129486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Supply: Some Determinants</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Elasticity of supply reflects firm’s responsiveness to price changes. </a:t>
            </a:r>
            <a:r>
              <a:rPr lang="en-US" sz="1600" dirty="0">
                <a:latin typeface="+mn-lt"/>
                <a:cs typeface="Times New Roman" panose="02020603050405020304" pitchFamily="18" charset="0"/>
              </a:rPr>
              <a:t>Which factors could influence firm’s behavior for this matter?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Things affecting firm’s marginal costs: input prices. Price of labor and capital. In the case of Bob, burger’s ingredients.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Other options in the market: if there are more substitutes in the market, then Bob’s willingness to sell might decrease. </a:t>
            </a:r>
          </a:p>
          <a:p>
            <a:pPr marL="0" indent="0" algn="just">
              <a:buClr>
                <a:srgbClr val="690304"/>
              </a:buClr>
              <a:buNone/>
            </a:pPr>
            <a:endParaRPr lang="en-US" sz="1600" dirty="0">
              <a:latin typeface="+mn-lt"/>
              <a:cs typeface="Times New Roman" panose="02020603050405020304" pitchFamily="18" charset="0"/>
            </a:endParaRPr>
          </a:p>
        </p:txBody>
      </p:sp>
    </p:spTree>
    <p:extLst>
      <p:ext uri="{BB962C8B-B14F-4D97-AF65-F5344CB8AC3E}">
        <p14:creationId xmlns:p14="http://schemas.microsoft.com/office/powerpoint/2010/main" val="71763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Elasticity of Supply: Short vs Long Run </a:t>
            </a:r>
          </a:p>
        </p:txBody>
      </p:sp>
      <p:sp>
        <p:nvSpPr>
          <p:cNvPr id="6" name="Content Placeholder 3">
            <a:extLst>
              <a:ext uri="{FF2B5EF4-FFF2-40B4-BE49-F238E27FC236}">
                <a16:creationId xmlns:a16="http://schemas.microsoft.com/office/drawing/2014/main" id="{0A8A5B9A-D631-7473-57B8-9C5AFA145741}"/>
              </a:ext>
            </a:extLst>
          </p:cNvPr>
          <p:cNvSpPr txBox="1">
            <a:spLocks/>
          </p:cNvSpPr>
          <p:nvPr/>
        </p:nvSpPr>
        <p:spPr>
          <a:xfrm>
            <a:off x="152400" y="920045"/>
            <a:ext cx="8661399" cy="3513949"/>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Elasticity of supply reflects firm’s responsiveness to price changes. </a:t>
            </a:r>
            <a:r>
              <a:rPr lang="en-US" sz="1600" dirty="0">
                <a:latin typeface="+mn-lt"/>
                <a:cs typeface="Times New Roman" panose="02020603050405020304" pitchFamily="18" charset="0"/>
              </a:rPr>
              <a:t>This also varies across time, and depends on the type of good.  </a:t>
            </a:r>
          </a:p>
          <a:p>
            <a:pPr algn="just">
              <a:buClr>
                <a:srgbClr val="690304"/>
              </a:buClr>
              <a:buFont typeface="Arial" panose="020B0604020202020204" pitchFamily="34" charset="0"/>
              <a:buChar char="•"/>
            </a:pPr>
            <a:r>
              <a:rPr lang="en-US" sz="1600" b="1" dirty="0">
                <a:latin typeface="+mn-lt"/>
                <a:cs typeface="Times New Roman" panose="02020603050405020304" pitchFamily="18" charset="0"/>
              </a:rPr>
              <a:t>In the short run, supply is often less elastic (more inelastic): </a:t>
            </a:r>
            <a:r>
              <a:rPr lang="en-US" sz="1600" dirty="0">
                <a:latin typeface="+mn-lt"/>
                <a:cs typeface="Times New Roman" panose="02020603050405020304" pitchFamily="18" charset="0"/>
              </a:rPr>
              <a:t>price changes are hard to anticipate. Takes time to adjust production.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For some goods, supply is almost inelastic in the short-run (stocks are fixed). Examples: housing, agricultural goods. </a:t>
            </a:r>
          </a:p>
          <a:p>
            <a:pPr algn="just">
              <a:buClr>
                <a:srgbClr val="690304"/>
              </a:buClr>
              <a:buFont typeface="Arial" panose="020B0604020202020204" pitchFamily="34" charset="0"/>
              <a:buChar char="•"/>
            </a:pPr>
            <a:r>
              <a:rPr lang="en-US" sz="1600" dirty="0">
                <a:latin typeface="+mn-lt"/>
                <a:cs typeface="Times New Roman" panose="02020603050405020304" pitchFamily="18" charset="0"/>
              </a:rPr>
              <a:t>For most goods, </a:t>
            </a:r>
            <a:r>
              <a:rPr lang="en-US" sz="1600" b="1" dirty="0">
                <a:latin typeface="+mn-lt"/>
                <a:cs typeface="Times New Roman" panose="02020603050405020304" pitchFamily="18" charset="0"/>
              </a:rPr>
              <a:t>supply is more elastic in the long run</a:t>
            </a:r>
            <a:r>
              <a:rPr lang="en-US" sz="1600" dirty="0">
                <a:latin typeface="+mn-lt"/>
                <a:cs typeface="Times New Roman" panose="02020603050405020304" pitchFamily="18" charset="0"/>
              </a:rPr>
              <a:t>: firms have more time to adapt for new technologies, new firms entering the market. </a:t>
            </a:r>
          </a:p>
        </p:txBody>
      </p:sp>
    </p:spTree>
    <p:extLst>
      <p:ext uri="{BB962C8B-B14F-4D97-AF65-F5344CB8AC3E}">
        <p14:creationId xmlns:p14="http://schemas.microsoft.com/office/powerpoint/2010/main" val="3831401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 </a:t>
            </a:r>
          </a:p>
        </p:txBody>
      </p:sp>
      <p:sp>
        <p:nvSpPr>
          <p:cNvPr id="2" name="Content Placeholder 3">
            <a:extLst>
              <a:ext uri="{FF2B5EF4-FFF2-40B4-BE49-F238E27FC236}">
                <a16:creationId xmlns:a16="http://schemas.microsoft.com/office/drawing/2014/main" id="{77EEEF4A-27D4-74A0-45FB-597BB183129F}"/>
              </a:ext>
            </a:extLst>
          </p:cNvPr>
          <p:cNvSpPr txBox="1">
            <a:spLocks/>
          </p:cNvSpPr>
          <p:nvPr/>
        </p:nvSpPr>
        <p:spPr>
          <a:xfrm>
            <a:off x="139362" y="962953"/>
            <a:ext cx="8865276" cy="2267788"/>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1200"/>
              </a:spcBef>
              <a:spcAft>
                <a:spcPts val="1200"/>
              </a:spcAft>
              <a:buClr>
                <a:srgbClr val="690304"/>
              </a:buClr>
              <a:buFont typeface="Arial" panose="020B0604020202020204" pitchFamily="34" charset="0"/>
              <a:buChar char="•"/>
            </a:pPr>
            <a:r>
              <a:rPr lang="en-US" sz="2000" b="1" dirty="0">
                <a:latin typeface="+mn-lt"/>
                <a:cs typeface="Times New Roman" panose="02020603050405020304" pitchFamily="18" charset="0"/>
              </a:rPr>
              <a:t>On the Next Episode: </a:t>
            </a:r>
            <a:r>
              <a:rPr lang="en-US" sz="2000" dirty="0">
                <a:latin typeface="+mn-lt"/>
                <a:cs typeface="Times New Roman" panose="02020603050405020304" pitchFamily="18" charset="0"/>
              </a:rPr>
              <a:t>Market Equilibrium</a:t>
            </a:r>
            <a:endParaRPr lang="en-US" sz="2000" b="1" dirty="0">
              <a:latin typeface="+mn-lt"/>
              <a:cs typeface="Times New Roman" panose="02020603050405020304" pitchFamily="18" charset="0"/>
            </a:endParaRPr>
          </a:p>
          <a:p>
            <a:pPr>
              <a:spcBef>
                <a:spcPts val="1200"/>
              </a:spcBef>
              <a:spcAft>
                <a:spcPts val="1200"/>
              </a:spcAft>
              <a:buClr>
                <a:srgbClr val="690304"/>
              </a:buClr>
              <a:buFont typeface="Arial" panose="020B0604020202020204" pitchFamily="34" charset="0"/>
              <a:buChar char="•"/>
            </a:pPr>
            <a:r>
              <a:rPr lang="en-US" sz="2000" b="1" dirty="0">
                <a:latin typeface="+mn-lt"/>
                <a:cs typeface="Times New Roman" panose="02020603050405020304" pitchFamily="18" charset="0"/>
              </a:rPr>
              <a:t>Readings: </a:t>
            </a:r>
            <a:r>
              <a:rPr lang="en-US" sz="2000" dirty="0">
                <a:latin typeface="+mn-lt"/>
                <a:cs typeface="Times New Roman" panose="02020603050405020304" pitchFamily="18" charset="0"/>
              </a:rPr>
              <a:t>Mankiw Chapters 6 and 7.</a:t>
            </a:r>
          </a:p>
          <a:p>
            <a:pPr marL="0" indent="0" algn="ctr">
              <a:spcAft>
                <a:spcPts val="0"/>
              </a:spcAft>
              <a:buClr>
                <a:srgbClr val="690304"/>
              </a:buClr>
              <a:buNone/>
            </a:pPr>
            <a:endParaRPr lang="en-US" sz="2000" dirty="0">
              <a:latin typeface="+mn-lt"/>
              <a:cs typeface="Times New Roman" panose="02020603050405020304" pitchFamily="18" charset="0"/>
            </a:endParaRPr>
          </a:p>
        </p:txBody>
      </p:sp>
      <p:sp>
        <p:nvSpPr>
          <p:cNvPr id="3" name="Content Placeholder 3">
            <a:extLst>
              <a:ext uri="{FF2B5EF4-FFF2-40B4-BE49-F238E27FC236}">
                <a16:creationId xmlns:a16="http://schemas.microsoft.com/office/drawing/2014/main" id="{9FCF9F89-146C-993E-C391-E1AA534D47BC}"/>
              </a:ext>
            </a:extLst>
          </p:cNvPr>
          <p:cNvSpPr txBox="1">
            <a:spLocks/>
          </p:cNvSpPr>
          <p:nvPr/>
        </p:nvSpPr>
        <p:spPr>
          <a:xfrm>
            <a:off x="139362" y="2821445"/>
            <a:ext cx="8865276" cy="2007730"/>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spcBef>
                <a:spcPts val="1200"/>
              </a:spcBef>
              <a:spcAft>
                <a:spcPts val="1200"/>
              </a:spcAft>
              <a:buClr>
                <a:srgbClr val="690304"/>
              </a:buClr>
              <a:buNone/>
            </a:pPr>
            <a:endParaRPr lang="en-US" sz="2000" dirty="0">
              <a:latin typeface="+mn-lt"/>
              <a:cs typeface="Times New Roman" panose="02020603050405020304" pitchFamily="18" charset="0"/>
            </a:endParaRPr>
          </a:p>
        </p:txBody>
      </p:sp>
    </p:spTree>
    <p:extLst>
      <p:ext uri="{BB962C8B-B14F-4D97-AF65-F5344CB8AC3E}">
        <p14:creationId xmlns:p14="http://schemas.microsoft.com/office/powerpoint/2010/main" val="36461663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Supply Curve</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r>
              <a:rPr lang="en-US" sz="2400" b="0" dirty="0">
                <a:solidFill>
                  <a:schemeClr val="bg1"/>
                </a:solidFill>
              </a:rPr>
              <a:t>Fall 2022</a:t>
            </a:r>
          </a:p>
          <a:p>
            <a:pPr algn="ctr"/>
            <a:endParaRPr lang="en-US" sz="2400" b="0" dirty="0">
              <a:solidFill>
                <a:schemeClr val="bg1"/>
              </a:solidFill>
            </a:endParaRPr>
          </a:p>
        </p:txBody>
      </p:sp>
    </p:spTree>
    <p:extLst>
      <p:ext uri="{BB962C8B-B14F-4D97-AF65-F5344CB8AC3E}">
        <p14:creationId xmlns:p14="http://schemas.microsoft.com/office/powerpoint/2010/main" val="2443176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148837" y="715127"/>
            <a:ext cx="8576733" cy="642516"/>
          </a:xfrm>
        </p:spPr>
        <p:txBody>
          <a:bodyPr>
            <a:normAutofit/>
          </a:bodyPr>
          <a:lstStyle/>
          <a:p>
            <a:pPr marL="0" indent="0">
              <a:buClr>
                <a:srgbClr val="690304"/>
              </a:buClr>
              <a:buNone/>
            </a:pPr>
            <a:r>
              <a:rPr lang="en-US" sz="1600" dirty="0">
                <a:latin typeface="+mn-lt"/>
                <a:cs typeface="Times New Roman" panose="02020603050405020304" pitchFamily="18" charset="0"/>
              </a:rPr>
              <a:t>Suppose Bob wants to open a burger restaurant. What things does he requires to do that ?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Producer Theory </a:t>
            </a:r>
          </a:p>
        </p:txBody>
      </p:sp>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156460" y="1114624"/>
            <a:ext cx="6751989" cy="359453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Ensure Operation</a:t>
            </a:r>
          </a:p>
          <a:p>
            <a:pPr>
              <a:buClr>
                <a:srgbClr val="690304"/>
              </a:buClr>
              <a:buFont typeface="Arial" panose="020B0604020202020204" pitchFamily="34" charset="0"/>
              <a:buChar char="•"/>
            </a:pPr>
            <a:r>
              <a:rPr lang="en-US" sz="1600" dirty="0">
                <a:latin typeface="+mn-lt"/>
                <a:cs typeface="Times New Roman" panose="02020603050405020304" pitchFamily="18" charset="0"/>
              </a:rPr>
              <a:t>Rent/buy a place and set utilities contracts (water, electricity). </a:t>
            </a:r>
          </a:p>
          <a:p>
            <a:pPr>
              <a:buClr>
                <a:srgbClr val="690304"/>
              </a:buClr>
              <a:buFont typeface="Arial" panose="020B0604020202020204" pitchFamily="34" charset="0"/>
              <a:buChar char="•"/>
            </a:pPr>
            <a:r>
              <a:rPr lang="en-US" sz="1600" dirty="0">
                <a:latin typeface="+mn-lt"/>
                <a:cs typeface="Times New Roman" panose="02020603050405020304" pitchFamily="18" charset="0"/>
              </a:rPr>
              <a:t>Hire workers and buy equipment to cook burgers. </a:t>
            </a:r>
          </a:p>
          <a:p>
            <a:pPr>
              <a:buClr>
                <a:srgbClr val="690304"/>
              </a:buClr>
              <a:buFont typeface="Arial" panose="020B0604020202020204" pitchFamily="34" charset="0"/>
              <a:buChar char="•"/>
            </a:pPr>
            <a:r>
              <a:rPr lang="en-US" sz="1600" dirty="0">
                <a:latin typeface="+mn-lt"/>
                <a:cs typeface="Times New Roman" panose="02020603050405020304" pitchFamily="18" charset="0"/>
              </a:rPr>
              <a:t>Buy all the ingredients.</a:t>
            </a:r>
          </a:p>
          <a:p>
            <a:pPr marL="0" indent="0">
              <a:buClr>
                <a:srgbClr val="690304"/>
              </a:buClr>
              <a:buNone/>
            </a:pPr>
            <a:r>
              <a:rPr lang="en-US" sz="1600" b="1" dirty="0">
                <a:latin typeface="+mn-lt"/>
                <a:cs typeface="Times New Roman" panose="02020603050405020304" pitchFamily="18" charset="0"/>
              </a:rPr>
              <a:t>Ensure it is a Good Idea </a:t>
            </a:r>
          </a:p>
          <a:p>
            <a:pPr>
              <a:buClr>
                <a:srgbClr val="690304"/>
              </a:buClr>
              <a:buFont typeface="Arial" panose="020B0604020202020204" pitchFamily="34" charset="0"/>
              <a:buChar char="•"/>
            </a:pPr>
            <a:r>
              <a:rPr lang="en-US" sz="1600" dirty="0">
                <a:cs typeface="Times New Roman" panose="02020603050405020304" pitchFamily="18" charset="0"/>
              </a:rPr>
              <a:t>Check the competition. Location, quality, prices. Does Bob has some advantage over his competitors? </a:t>
            </a:r>
          </a:p>
          <a:p>
            <a:pPr>
              <a:buClr>
                <a:srgbClr val="690304"/>
              </a:buClr>
              <a:buFont typeface="Arial" panose="020B0604020202020204" pitchFamily="34" charset="0"/>
              <a:buChar char="•"/>
            </a:pPr>
            <a:r>
              <a:rPr lang="en-US" sz="1600" b="1" dirty="0">
                <a:cs typeface="Times New Roman" panose="02020603050405020304" pitchFamily="18" charset="0"/>
              </a:rPr>
              <a:t>Economic Rationality: </a:t>
            </a:r>
            <a:r>
              <a:rPr lang="en-US" sz="1600" dirty="0">
                <a:cs typeface="Times New Roman" panose="02020603050405020304" pitchFamily="18" charset="0"/>
              </a:rPr>
              <a:t>if there is chance for Bob to sell burgers for </a:t>
            </a:r>
            <a:r>
              <a:rPr lang="en-US" sz="1600" u="sng" dirty="0">
                <a:cs typeface="Times New Roman" panose="02020603050405020304" pitchFamily="18" charset="0"/>
              </a:rPr>
              <a:t>economic profit</a:t>
            </a:r>
            <a:r>
              <a:rPr lang="en-US" sz="1600" dirty="0">
                <a:cs typeface="Times New Roman" panose="02020603050405020304" pitchFamily="18" charset="0"/>
              </a:rPr>
              <a:t>, then he should open the restaurant (enter the market). </a:t>
            </a:r>
            <a:endParaRPr lang="en-US" sz="1600" b="1" dirty="0">
              <a:latin typeface="+mn-lt"/>
              <a:cs typeface="Times New Roman" panose="02020603050405020304" pitchFamily="18" charset="0"/>
            </a:endParaRPr>
          </a:p>
          <a:p>
            <a:pPr>
              <a:buClr>
                <a:srgbClr val="690304"/>
              </a:buClr>
              <a:buFont typeface="Arial" panose="020B0604020202020204" pitchFamily="34" charset="0"/>
              <a:buChar char="•"/>
            </a:pPr>
            <a:endParaRPr lang="en-US" sz="1600" dirty="0">
              <a:latin typeface="+mn-lt"/>
              <a:cs typeface="Times New Roman" panose="02020603050405020304" pitchFamily="18" charset="0"/>
            </a:endParaRPr>
          </a:p>
        </p:txBody>
      </p:sp>
      <p:pic>
        <p:nvPicPr>
          <p:cNvPr id="2" name="Graphic 1" descr="Burger and drink with solid fill">
            <a:extLst>
              <a:ext uri="{FF2B5EF4-FFF2-40B4-BE49-F238E27FC236}">
                <a16:creationId xmlns:a16="http://schemas.microsoft.com/office/drawing/2014/main" id="{2C1AC1E9-5D3C-EEC1-904F-2F823AC1B5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643968"/>
            <a:ext cx="2035210" cy="2035210"/>
          </a:xfrm>
          <a:prstGeom prst="rect">
            <a:avLst/>
          </a:prstGeom>
        </p:spPr>
      </p:pic>
    </p:spTree>
    <p:extLst>
      <p:ext uri="{BB962C8B-B14F-4D97-AF65-F5344CB8AC3E}">
        <p14:creationId xmlns:p14="http://schemas.microsoft.com/office/powerpoint/2010/main" val="1977215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3">
            <a:extLst>
              <a:ext uri="{FF2B5EF4-FFF2-40B4-BE49-F238E27FC236}">
                <a16:creationId xmlns:a16="http://schemas.microsoft.com/office/drawing/2014/main" id="{E1114D44-DDFA-4B51-A25B-F988CE09A3C1}"/>
              </a:ext>
            </a:extLst>
          </p:cNvPr>
          <p:cNvSpPr>
            <a:spLocks noGrp="1"/>
          </p:cNvSpPr>
          <p:nvPr>
            <p:ph idx="4294967295"/>
          </p:nvPr>
        </p:nvSpPr>
        <p:spPr>
          <a:xfrm>
            <a:off x="148837" y="715127"/>
            <a:ext cx="8576733" cy="642516"/>
          </a:xfrm>
        </p:spPr>
        <p:txBody>
          <a:bodyPr>
            <a:normAutofit/>
          </a:bodyPr>
          <a:lstStyle/>
          <a:p>
            <a:pPr marL="0" indent="0">
              <a:buClr>
                <a:srgbClr val="690304"/>
              </a:buClr>
              <a:buNone/>
            </a:pPr>
            <a:r>
              <a:rPr lang="en-US" sz="1600" dirty="0">
                <a:latin typeface="+mn-lt"/>
                <a:cs typeface="Times New Roman" panose="02020603050405020304" pitchFamily="18" charset="0"/>
              </a:rPr>
              <a:t>How does Bob’s burger place make profits ? </a:t>
            </a:r>
          </a:p>
        </p:txBody>
      </p:sp>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Producer Theory </a:t>
            </a:r>
          </a:p>
        </p:txBody>
      </p:sp>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156460" y="1114624"/>
            <a:ext cx="6751989" cy="359453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Clr>
                <a:srgbClr val="690304"/>
              </a:buClr>
              <a:buNone/>
            </a:pPr>
            <a:r>
              <a:rPr lang="en-US" sz="1600" b="1" dirty="0">
                <a:latin typeface="+mn-lt"/>
                <a:cs typeface="Times New Roman" panose="02020603050405020304" pitchFamily="18" charset="0"/>
              </a:rPr>
              <a:t>Revenue, Costs and Profits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Revenue:</a:t>
            </a:r>
            <a:r>
              <a:rPr lang="en-US" sz="1600" dirty="0">
                <a:latin typeface="+mn-lt"/>
                <a:cs typeface="Times New Roman" panose="02020603050405020304" pitchFamily="18" charset="0"/>
              </a:rPr>
              <a:t> the sum of all the burgers sold.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Costs: </a:t>
            </a:r>
            <a:r>
              <a:rPr lang="en-US" sz="1600" dirty="0">
                <a:latin typeface="+mn-lt"/>
                <a:cs typeface="Times New Roman" panose="02020603050405020304" pitchFamily="18" charset="0"/>
              </a:rPr>
              <a:t>sum of all costs (fixed and variable) required to sold the burgers.  </a:t>
            </a:r>
          </a:p>
          <a:p>
            <a:pPr>
              <a:buClr>
                <a:srgbClr val="690304"/>
              </a:buClr>
              <a:buFont typeface="Arial" panose="020B0604020202020204" pitchFamily="34" charset="0"/>
              <a:buChar char="•"/>
            </a:pPr>
            <a:r>
              <a:rPr lang="en-US" sz="1600" b="1" dirty="0">
                <a:latin typeface="+mn-lt"/>
                <a:cs typeface="Times New Roman" panose="02020603050405020304" pitchFamily="18" charset="0"/>
              </a:rPr>
              <a:t>Profits: </a:t>
            </a:r>
            <a:r>
              <a:rPr lang="en-US" sz="1600" dirty="0">
                <a:latin typeface="+mn-lt"/>
                <a:cs typeface="Times New Roman" panose="02020603050405020304" pitchFamily="18" charset="0"/>
              </a:rPr>
              <a:t>Revenue – Costs </a:t>
            </a:r>
            <a:endParaRPr lang="en-US" sz="1600" b="1" dirty="0">
              <a:latin typeface="+mn-lt"/>
              <a:cs typeface="Times New Roman" panose="02020603050405020304" pitchFamily="18" charset="0"/>
            </a:endParaRPr>
          </a:p>
          <a:p>
            <a:pPr marL="0" indent="0">
              <a:buClr>
                <a:srgbClr val="690304"/>
              </a:buClr>
              <a:buNone/>
            </a:pPr>
            <a:r>
              <a:rPr lang="en-US" sz="1600" b="1" dirty="0">
                <a:latin typeface="+mn-lt"/>
                <a:cs typeface="Times New Roman" panose="02020603050405020304" pitchFamily="18" charset="0"/>
              </a:rPr>
              <a:t>Thinking like an economist</a:t>
            </a:r>
          </a:p>
          <a:p>
            <a:pPr>
              <a:buClr>
                <a:srgbClr val="690304"/>
              </a:buClr>
              <a:buFont typeface="Arial" panose="020B0604020202020204" pitchFamily="34" charset="0"/>
              <a:buChar char="•"/>
            </a:pPr>
            <a:r>
              <a:rPr lang="en-US" sz="1600" dirty="0">
                <a:cs typeface="Times New Roman" panose="02020603050405020304" pitchFamily="18" charset="0"/>
              </a:rPr>
              <a:t>Bob’s objective is to maximize restaurant’s economic profits.</a:t>
            </a:r>
          </a:p>
          <a:p>
            <a:pPr>
              <a:buClr>
                <a:srgbClr val="690304"/>
              </a:buClr>
              <a:buFont typeface="Arial" panose="020B0604020202020204" pitchFamily="34" charset="0"/>
              <a:buChar char="•"/>
            </a:pPr>
            <a:r>
              <a:rPr lang="en-US" sz="1600" b="1" dirty="0">
                <a:cs typeface="Times New Roman" panose="02020603050405020304" pitchFamily="18" charset="0"/>
              </a:rPr>
              <a:t>Economic Rationality: </a:t>
            </a:r>
            <a:r>
              <a:rPr lang="en-US" sz="1600" dirty="0">
                <a:cs typeface="Times New Roman" panose="02020603050405020304" pitchFamily="18" charset="0"/>
              </a:rPr>
              <a:t>Bob will operate so long he is making profits.  </a:t>
            </a:r>
          </a:p>
        </p:txBody>
      </p:sp>
      <p:pic>
        <p:nvPicPr>
          <p:cNvPr id="2" name="Graphic 1" descr="Burger and drink with solid fill">
            <a:extLst>
              <a:ext uri="{FF2B5EF4-FFF2-40B4-BE49-F238E27FC236}">
                <a16:creationId xmlns:a16="http://schemas.microsoft.com/office/drawing/2014/main" id="{2C1AC1E9-5D3C-EEC1-904F-2F823AC1B5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1643968"/>
            <a:ext cx="2035210" cy="2035210"/>
          </a:xfrm>
          <a:prstGeom prst="rect">
            <a:avLst/>
          </a:prstGeom>
        </p:spPr>
      </p:pic>
    </p:spTree>
    <p:extLst>
      <p:ext uri="{BB962C8B-B14F-4D97-AF65-F5344CB8AC3E}">
        <p14:creationId xmlns:p14="http://schemas.microsoft.com/office/powerpoint/2010/main" val="3296839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Intuition behind profit maximization</a:t>
            </a:r>
          </a:p>
        </p:txBody>
      </p:sp>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4692401" y="1682202"/>
            <a:ext cx="4100898" cy="2872740"/>
          </a:xfrm>
          <a:prstGeom prst="rect">
            <a:avLst/>
          </a:prstGeom>
        </p:spPr>
        <p:txBody>
          <a:bodyPr vert="horz" lIns="91440" tIns="45720" rIns="91440" bIns="45720" rtlCol="0">
            <a:no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Clr>
                <a:srgbClr val="690304"/>
              </a:buClr>
              <a:buNone/>
            </a:pPr>
            <a:r>
              <a:rPr lang="en-US" sz="1400" b="1" dirty="0">
                <a:solidFill>
                  <a:srgbClr val="690304"/>
                </a:solidFill>
                <a:latin typeface="+mn-lt"/>
                <a:cs typeface="Times New Roman" panose="02020603050405020304" pitchFamily="18" charset="0"/>
              </a:rPr>
              <a:t>Revenues-Benefits</a:t>
            </a:r>
          </a:p>
          <a:p>
            <a:pPr>
              <a:buClr>
                <a:srgbClr val="690304"/>
              </a:buClr>
              <a:buFont typeface="Arial" panose="020B0604020202020204" pitchFamily="34" charset="0"/>
              <a:buChar char="•"/>
            </a:pPr>
            <a:r>
              <a:rPr lang="en-US" sz="1400" dirty="0">
                <a:latin typeface="+mn-lt"/>
                <a:cs typeface="Times New Roman" panose="02020603050405020304" pitchFamily="18" charset="0"/>
              </a:rPr>
              <a:t>Bob will offer his burgers at a price that covers his costs and allows him to have some profit. </a:t>
            </a:r>
          </a:p>
          <a:p>
            <a:pPr>
              <a:buClr>
                <a:srgbClr val="690304"/>
              </a:buClr>
              <a:buFont typeface="Arial" panose="020B0604020202020204" pitchFamily="34" charset="0"/>
              <a:buChar char="•"/>
            </a:pPr>
            <a:r>
              <a:rPr lang="en-US" sz="1400" b="1" dirty="0">
                <a:latin typeface="+mn-lt"/>
                <a:cs typeface="Times New Roman" panose="02020603050405020304" pitchFamily="18" charset="0"/>
              </a:rPr>
              <a:t>Profit Maximization: </a:t>
            </a:r>
            <a:r>
              <a:rPr lang="en-US" sz="1400" dirty="0">
                <a:latin typeface="+mn-lt"/>
                <a:cs typeface="Times New Roman" panose="02020603050405020304" pitchFamily="18" charset="0"/>
              </a:rPr>
              <a:t>sell as much burgers as you can. </a:t>
            </a:r>
          </a:p>
          <a:p>
            <a:pPr>
              <a:buClr>
                <a:srgbClr val="690304"/>
              </a:buClr>
              <a:buFont typeface="Arial" panose="020B0604020202020204" pitchFamily="34" charset="0"/>
              <a:buChar char="•"/>
            </a:pPr>
            <a:r>
              <a:rPr lang="en-US" sz="1400" b="1" dirty="0">
                <a:latin typeface="+mn-lt"/>
                <a:cs typeface="Times New Roman" panose="02020603050405020304" pitchFamily="18" charset="0"/>
              </a:rPr>
              <a:t>Law of Supply: </a:t>
            </a:r>
            <a:r>
              <a:rPr lang="en-US" sz="1400" dirty="0">
                <a:latin typeface="+mn-lt"/>
                <a:cs typeface="Times New Roman" panose="02020603050405020304" pitchFamily="18" charset="0"/>
              </a:rPr>
              <a:t>as the price increases, firm’s willingness to supply goods (quantity produced) increases as well. </a:t>
            </a:r>
            <a:endParaRPr lang="en-US" sz="1400" b="1" dirty="0">
              <a:latin typeface="+mn-lt"/>
              <a:cs typeface="Times New Roman" panose="02020603050405020304" pitchFamily="18" charset="0"/>
            </a:endParaRPr>
          </a:p>
        </p:txBody>
      </p:sp>
      <p:sp>
        <p:nvSpPr>
          <p:cNvPr id="6" name="TextBox 5">
            <a:extLst>
              <a:ext uri="{FF2B5EF4-FFF2-40B4-BE49-F238E27FC236}">
                <a16:creationId xmlns:a16="http://schemas.microsoft.com/office/drawing/2014/main" id="{14E2A350-9808-03DA-B985-BCA904737D29}"/>
              </a:ext>
            </a:extLst>
          </p:cNvPr>
          <p:cNvSpPr txBox="1"/>
          <p:nvPr/>
        </p:nvSpPr>
        <p:spPr>
          <a:xfrm>
            <a:off x="242945" y="1706670"/>
            <a:ext cx="4106148" cy="2529923"/>
          </a:xfrm>
          <a:prstGeom prst="rect">
            <a:avLst/>
          </a:prstGeom>
          <a:noFill/>
        </p:spPr>
        <p:txBody>
          <a:bodyPr wrap="square">
            <a:spAutoFit/>
          </a:bodyPr>
          <a:lstStyle/>
          <a:p>
            <a:pPr algn="ctr">
              <a:lnSpc>
                <a:spcPct val="90000"/>
              </a:lnSpc>
              <a:spcAft>
                <a:spcPts val="1800"/>
              </a:spcAft>
              <a:buClr>
                <a:srgbClr val="690304"/>
              </a:buClr>
              <a:buSzPct val="100000"/>
            </a:pPr>
            <a:r>
              <a:rPr lang="en-US" sz="1400" b="1" dirty="0">
                <a:solidFill>
                  <a:srgbClr val="690304"/>
                </a:solidFill>
                <a:cs typeface="Times New Roman" panose="02020603050405020304" pitchFamily="18" charset="0"/>
              </a:rPr>
              <a:t>Costs </a:t>
            </a:r>
          </a:p>
          <a:p>
            <a:pPr marL="342900" indent="-342900">
              <a:lnSpc>
                <a:spcPct val="90000"/>
              </a:lnSpc>
              <a:spcAft>
                <a:spcPts val="1800"/>
              </a:spcAft>
              <a:buClr>
                <a:srgbClr val="690304"/>
              </a:buClr>
              <a:buSzPct val="100000"/>
              <a:buFont typeface="Arial" panose="020B0604020202020204" pitchFamily="34" charset="0"/>
              <a:buChar char="•"/>
            </a:pPr>
            <a:r>
              <a:rPr lang="en-US" sz="1400" b="1" dirty="0">
                <a:cs typeface="Times New Roman" panose="02020603050405020304" pitchFamily="18" charset="0"/>
              </a:rPr>
              <a:t>Marginal Cost: </a:t>
            </a:r>
            <a:r>
              <a:rPr lang="en-US" sz="1400" dirty="0">
                <a:cs typeface="Times New Roman" panose="02020603050405020304" pitchFamily="18" charset="0"/>
              </a:rPr>
              <a:t>the cost of producing one additional unit. </a:t>
            </a:r>
          </a:p>
          <a:p>
            <a:pPr marL="342900" indent="-342900">
              <a:lnSpc>
                <a:spcPct val="90000"/>
              </a:lnSpc>
              <a:spcAft>
                <a:spcPts val="1800"/>
              </a:spcAft>
              <a:buClr>
                <a:srgbClr val="690304"/>
              </a:buClr>
              <a:buSzPct val="100000"/>
              <a:buFont typeface="Arial" panose="020B0604020202020204" pitchFamily="34" charset="0"/>
              <a:buChar char="•"/>
            </a:pPr>
            <a:r>
              <a:rPr lang="en-US" sz="1400" b="1" dirty="0">
                <a:cs typeface="Times New Roman" panose="02020603050405020304" pitchFamily="18" charset="0"/>
              </a:rPr>
              <a:t>Economies of scale: </a:t>
            </a:r>
            <a:r>
              <a:rPr lang="en-US" sz="1400" dirty="0">
                <a:cs typeface="Times New Roman" panose="02020603050405020304" pitchFamily="18" charset="0"/>
              </a:rPr>
              <a:t>the more units you produce, average cost (i.e. cost per unit) decreases. </a:t>
            </a:r>
          </a:p>
          <a:p>
            <a:pPr marL="342900" indent="-342900">
              <a:lnSpc>
                <a:spcPct val="90000"/>
              </a:lnSpc>
              <a:spcAft>
                <a:spcPts val="1800"/>
              </a:spcAft>
              <a:buClr>
                <a:srgbClr val="690304"/>
              </a:buClr>
              <a:buSzPct val="100000"/>
              <a:buFont typeface="Arial" panose="020B0604020202020204" pitchFamily="34" charset="0"/>
              <a:buChar char="•"/>
            </a:pPr>
            <a:r>
              <a:rPr lang="en-US" sz="1400" b="1" dirty="0">
                <a:latin typeface="+mn-lt"/>
                <a:cs typeface="Times New Roman" panose="02020603050405020304" pitchFamily="18" charset="0"/>
              </a:rPr>
              <a:t>Reservation price: </a:t>
            </a:r>
            <a:r>
              <a:rPr lang="en-US" sz="1400" dirty="0">
                <a:latin typeface="+mn-lt"/>
                <a:cs typeface="Times New Roman" panose="02020603050405020304" pitchFamily="18" charset="0"/>
              </a:rPr>
              <a:t>lowest price at which Bob is willing to sell burgers. This is determined by his marginal cost.</a:t>
            </a:r>
          </a:p>
        </p:txBody>
      </p:sp>
      <p:grpSp>
        <p:nvGrpSpPr>
          <p:cNvPr id="14" name="Group 13">
            <a:extLst>
              <a:ext uri="{FF2B5EF4-FFF2-40B4-BE49-F238E27FC236}">
                <a16:creationId xmlns:a16="http://schemas.microsoft.com/office/drawing/2014/main" id="{009B2D1B-AFD0-4ECD-6BE4-30B49E300925}"/>
              </a:ext>
            </a:extLst>
          </p:cNvPr>
          <p:cNvGrpSpPr/>
          <p:nvPr/>
        </p:nvGrpSpPr>
        <p:grpSpPr>
          <a:xfrm>
            <a:off x="230301" y="699065"/>
            <a:ext cx="4106148" cy="914400"/>
            <a:chOff x="230301" y="699065"/>
            <a:chExt cx="4106148" cy="914400"/>
          </a:xfrm>
        </p:grpSpPr>
        <p:sp>
          <p:nvSpPr>
            <p:cNvPr id="11" name="Rectangle 10">
              <a:extLst>
                <a:ext uri="{FF2B5EF4-FFF2-40B4-BE49-F238E27FC236}">
                  <a16:creationId xmlns:a16="http://schemas.microsoft.com/office/drawing/2014/main" id="{7693860D-046B-755E-5D67-82432A7A0C0C}"/>
                </a:ext>
              </a:extLst>
            </p:cNvPr>
            <p:cNvSpPr/>
            <p:nvPr/>
          </p:nvSpPr>
          <p:spPr>
            <a:xfrm>
              <a:off x="230301" y="699065"/>
              <a:ext cx="4106148" cy="914400"/>
            </a:xfrm>
            <a:prstGeom prst="rect">
              <a:avLst/>
            </a:prstGeom>
            <a:solidFill>
              <a:schemeClr val="bg1">
                <a:lumMod val="85000"/>
              </a:schemeClr>
            </a:solidFill>
            <a:ln w="3810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8" name="Graphic 7" descr="Money with solid fill">
              <a:extLst>
                <a:ext uri="{FF2B5EF4-FFF2-40B4-BE49-F238E27FC236}">
                  <a16:creationId xmlns:a16="http://schemas.microsoft.com/office/drawing/2014/main" id="{440FD3B9-8660-4A7D-724B-C524BB12E42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38819" y="699065"/>
              <a:ext cx="914400" cy="914400"/>
            </a:xfrm>
            <a:prstGeom prst="rect">
              <a:avLst/>
            </a:prstGeom>
          </p:spPr>
        </p:pic>
      </p:grpSp>
      <p:grpSp>
        <p:nvGrpSpPr>
          <p:cNvPr id="15" name="Group 14">
            <a:extLst>
              <a:ext uri="{FF2B5EF4-FFF2-40B4-BE49-F238E27FC236}">
                <a16:creationId xmlns:a16="http://schemas.microsoft.com/office/drawing/2014/main" id="{34616D14-128F-0751-F671-1A0F1811387F}"/>
              </a:ext>
            </a:extLst>
          </p:cNvPr>
          <p:cNvGrpSpPr/>
          <p:nvPr/>
        </p:nvGrpSpPr>
        <p:grpSpPr>
          <a:xfrm>
            <a:off x="4687150" y="699065"/>
            <a:ext cx="4106148" cy="914400"/>
            <a:chOff x="4687150" y="699065"/>
            <a:chExt cx="4106148" cy="914400"/>
          </a:xfrm>
        </p:grpSpPr>
        <p:sp>
          <p:nvSpPr>
            <p:cNvPr id="12" name="Rectangle 11">
              <a:extLst>
                <a:ext uri="{FF2B5EF4-FFF2-40B4-BE49-F238E27FC236}">
                  <a16:creationId xmlns:a16="http://schemas.microsoft.com/office/drawing/2014/main" id="{C55198EF-FCD2-1627-1FCF-D111B2B0DB5C}"/>
                </a:ext>
              </a:extLst>
            </p:cNvPr>
            <p:cNvSpPr/>
            <p:nvPr/>
          </p:nvSpPr>
          <p:spPr>
            <a:xfrm>
              <a:off x="4687150" y="699065"/>
              <a:ext cx="4106148" cy="914400"/>
            </a:xfrm>
            <a:prstGeom prst="rect">
              <a:avLst/>
            </a:prstGeom>
            <a:solidFill>
              <a:schemeClr val="bg1">
                <a:lumMod val="85000"/>
              </a:schemeClr>
            </a:solidFill>
            <a:ln w="38100">
              <a:solidFill>
                <a:srgbClr val="69030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Graphic 9" descr="Dollar with solid fill">
              <a:extLst>
                <a:ext uri="{FF2B5EF4-FFF2-40B4-BE49-F238E27FC236}">
                  <a16:creationId xmlns:a16="http://schemas.microsoft.com/office/drawing/2014/main" id="{A87B7EEA-8187-07E9-E70B-FB7F65F9D3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02405" y="745309"/>
              <a:ext cx="790785" cy="790785"/>
            </a:xfrm>
            <a:prstGeom prst="rect">
              <a:avLst/>
            </a:prstGeom>
          </p:spPr>
        </p:pic>
      </p:grpSp>
    </p:spTree>
    <p:extLst>
      <p:ext uri="{BB962C8B-B14F-4D97-AF65-F5344CB8AC3E}">
        <p14:creationId xmlns:p14="http://schemas.microsoft.com/office/powerpoint/2010/main" val="148583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Supply Curve</a:t>
            </a:r>
          </a:p>
        </p:txBody>
      </p:sp>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36716" y="699066"/>
            <a:ext cx="8576732" cy="374576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Arial" panose="020B0604020202020204" pitchFamily="34" charset="0"/>
              <a:buChar char="•"/>
            </a:pPr>
            <a:r>
              <a:rPr lang="en-US" sz="1600" dirty="0">
                <a:latin typeface="+mn-lt"/>
                <a:cs typeface="Times New Roman" panose="02020603050405020304" pitchFamily="18" charset="0"/>
              </a:rPr>
              <a:t>If we assume firms behave like Bob’s burger place (maximizing profits), then we can represent their production process through a </a:t>
            </a:r>
            <a:r>
              <a:rPr lang="en-US" sz="1600" b="1" dirty="0">
                <a:latin typeface="+mn-lt"/>
                <a:cs typeface="Times New Roman" panose="02020603050405020304" pitchFamily="18" charset="0"/>
              </a:rPr>
              <a:t>supply curve </a:t>
            </a:r>
            <a:r>
              <a:rPr lang="en-US" sz="1600" dirty="0">
                <a:latin typeface="+mn-lt"/>
                <a:cs typeface="Times New Roman" panose="02020603050405020304" pitchFamily="18" charset="0"/>
              </a:rPr>
              <a:t>or </a:t>
            </a:r>
            <a:r>
              <a:rPr lang="en-US" sz="1600" b="1" dirty="0">
                <a:latin typeface="+mn-lt"/>
                <a:cs typeface="Times New Roman" panose="02020603050405020304" pitchFamily="18" charset="0"/>
              </a:rPr>
              <a:t>supply function</a:t>
            </a:r>
            <a:r>
              <a:rPr lang="en-US" sz="1600" dirty="0">
                <a:latin typeface="+mn-lt"/>
                <a:cs typeface="Times New Roman" panose="02020603050405020304" pitchFamily="18" charset="0"/>
              </a:rPr>
              <a:t>. </a:t>
            </a:r>
          </a:p>
          <a:p>
            <a:pPr>
              <a:buClr>
                <a:srgbClr val="690304"/>
              </a:buClr>
              <a:buFont typeface="Arial" panose="020B0604020202020204" pitchFamily="34" charset="0"/>
              <a:buChar char="•"/>
            </a:pPr>
            <a:r>
              <a:rPr lang="en-US" sz="1600" dirty="0">
                <a:cs typeface="Times New Roman" panose="02020603050405020304" pitchFamily="18" charset="0"/>
              </a:rPr>
              <a:t>This function reflects firm’s </a:t>
            </a:r>
            <a:r>
              <a:rPr lang="en-US" sz="1600" b="1" dirty="0">
                <a:cs typeface="Times New Roman" panose="02020603050405020304" pitchFamily="18" charset="0"/>
              </a:rPr>
              <a:t>willingness and ability to sell.</a:t>
            </a:r>
            <a:r>
              <a:rPr lang="en-US" sz="1600" dirty="0">
                <a:cs typeface="Times New Roman" panose="02020603050405020304" pitchFamily="18" charset="0"/>
              </a:rPr>
              <a:t> </a:t>
            </a:r>
          </a:p>
          <a:p>
            <a:pPr marL="800100" lvl="1" indent="-342900">
              <a:buClr>
                <a:srgbClr val="690304"/>
              </a:buClr>
              <a:buFont typeface="+mj-lt"/>
              <a:buAutoNum type="arabicPeriod"/>
            </a:pPr>
            <a:r>
              <a:rPr lang="en-US" sz="1600" b="1" dirty="0">
                <a:cs typeface="Times New Roman" panose="02020603050405020304" pitchFamily="18" charset="0"/>
              </a:rPr>
              <a:t>Willingness to sell:</a:t>
            </a:r>
            <a:r>
              <a:rPr lang="en-US" sz="1600" dirty="0">
                <a:cs typeface="Times New Roman" panose="02020603050405020304" pitchFamily="18" charset="0"/>
              </a:rPr>
              <a:t> an additional unit sold still derives in profits.  </a:t>
            </a:r>
            <a:endParaRPr lang="en-US" sz="1600" b="1" dirty="0">
              <a:cs typeface="Times New Roman" panose="02020603050405020304" pitchFamily="18" charset="0"/>
            </a:endParaRPr>
          </a:p>
          <a:p>
            <a:pPr marL="800100" lvl="1" indent="-342900">
              <a:buClr>
                <a:srgbClr val="690304"/>
              </a:buClr>
              <a:buFont typeface="+mj-lt"/>
              <a:buAutoNum type="arabicPeriod"/>
            </a:pPr>
            <a:r>
              <a:rPr lang="en-US" sz="1600" b="1" dirty="0">
                <a:cs typeface="Times New Roman" panose="02020603050405020304" pitchFamily="18" charset="0"/>
              </a:rPr>
              <a:t>Ability to produce and sell: </a:t>
            </a:r>
            <a:r>
              <a:rPr lang="en-US" sz="1600" dirty="0">
                <a:cs typeface="Times New Roman" panose="02020603050405020304" pitchFamily="18" charset="0"/>
              </a:rPr>
              <a:t>firm is covering its production costs. </a:t>
            </a:r>
            <a:endParaRPr lang="en-US" sz="1600" b="1" dirty="0">
              <a:cs typeface="Times New Roman" panose="02020603050405020304" pitchFamily="18" charset="0"/>
            </a:endParaRPr>
          </a:p>
          <a:p>
            <a:pPr>
              <a:buClr>
                <a:srgbClr val="690304"/>
              </a:buClr>
              <a:buFont typeface="Arial" panose="020B0604020202020204" pitchFamily="34" charset="0"/>
              <a:buChar char="•"/>
            </a:pPr>
            <a:r>
              <a:rPr lang="en-US" sz="1600" b="1" dirty="0">
                <a:cs typeface="Times New Roman" panose="02020603050405020304" pitchFamily="18" charset="0"/>
              </a:rPr>
              <a:t>Law of Supply: </a:t>
            </a:r>
            <a:r>
              <a:rPr lang="en-US" sz="1600" dirty="0">
                <a:cs typeface="Times New Roman" panose="02020603050405020304" pitchFamily="18" charset="0"/>
              </a:rPr>
              <a:t>the higher the price, the higher the quantity supplied. </a:t>
            </a:r>
            <a:endParaRPr lang="en-US" sz="1600" b="1" dirty="0">
              <a:cs typeface="Times New Roman" panose="02020603050405020304" pitchFamily="18" charset="0"/>
            </a:endParaRPr>
          </a:p>
          <a:p>
            <a:pPr lvl="1">
              <a:buClr>
                <a:srgbClr val="690304"/>
              </a:buClr>
              <a:buFont typeface="Arial" panose="020B0604020202020204" pitchFamily="34" charset="0"/>
              <a:buChar char="•"/>
            </a:pPr>
            <a:r>
              <a:rPr lang="en-US" sz="1600" dirty="0">
                <a:cs typeface="Times New Roman" panose="02020603050405020304" pitchFamily="18" charset="0"/>
              </a:rPr>
              <a:t>All things constant, as the price people is willing to buy goods rises, firm’s incentives to sell such good increase. </a:t>
            </a:r>
          </a:p>
          <a:p>
            <a:pPr lvl="1">
              <a:buClr>
                <a:srgbClr val="690304"/>
              </a:buClr>
              <a:buFont typeface="Arial" panose="020B0604020202020204" pitchFamily="34" charset="0"/>
              <a:buChar char="•"/>
            </a:pPr>
            <a:r>
              <a:rPr lang="en-US" sz="1600" b="1" dirty="0">
                <a:cs typeface="Times New Roman" panose="02020603050405020304" pitchFamily="18" charset="0"/>
              </a:rPr>
              <a:t>Key implication: </a:t>
            </a:r>
            <a:r>
              <a:rPr lang="en-US" sz="1600" u="sng" dirty="0">
                <a:cs typeface="Times New Roman" panose="02020603050405020304" pitchFamily="18" charset="0"/>
              </a:rPr>
              <a:t>the inverse supply function is positively sloped</a:t>
            </a:r>
            <a:r>
              <a:rPr lang="en-US" sz="1600" dirty="0">
                <a:cs typeface="Times New Roman" panose="02020603050405020304" pitchFamily="18" charset="0"/>
              </a:rPr>
              <a:t>. </a:t>
            </a:r>
            <a:endParaRPr lang="en-US" sz="1600" dirty="0">
              <a:latin typeface="+mn-lt"/>
              <a:cs typeface="Times New Roman" panose="02020603050405020304" pitchFamily="18" charset="0"/>
            </a:endParaRPr>
          </a:p>
        </p:txBody>
      </p:sp>
    </p:spTree>
    <p:extLst>
      <p:ext uri="{BB962C8B-B14F-4D97-AF65-F5344CB8AC3E}">
        <p14:creationId xmlns:p14="http://schemas.microsoft.com/office/powerpoint/2010/main" val="4245377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Supply Curve</a:t>
            </a:r>
          </a:p>
        </p:txBody>
      </p:sp>
      <p:grpSp>
        <p:nvGrpSpPr>
          <p:cNvPr id="13" name="Group 12">
            <a:extLst>
              <a:ext uri="{FF2B5EF4-FFF2-40B4-BE49-F238E27FC236}">
                <a16:creationId xmlns:a16="http://schemas.microsoft.com/office/drawing/2014/main" id="{650E1F87-BD52-321E-9103-4C8F31DCF26A}"/>
              </a:ext>
            </a:extLst>
          </p:cNvPr>
          <p:cNvGrpSpPr/>
          <p:nvPr/>
        </p:nvGrpSpPr>
        <p:grpSpPr>
          <a:xfrm>
            <a:off x="2530505" y="622906"/>
            <a:ext cx="6258524" cy="4075288"/>
            <a:chOff x="168305" y="622906"/>
            <a:chExt cx="6258524" cy="4075288"/>
          </a:xfrm>
        </p:grpSpPr>
        <p:cxnSp>
          <p:nvCxnSpPr>
            <p:cNvPr id="10" name="Straight Connector 9">
              <a:extLst>
                <a:ext uri="{FF2B5EF4-FFF2-40B4-BE49-F238E27FC236}">
                  <a16:creationId xmlns:a16="http://schemas.microsoft.com/office/drawing/2014/main" id="{12E478E4-8404-4EAD-AC3F-764701DC4278}"/>
                </a:ext>
              </a:extLst>
            </p:cNvPr>
            <p:cNvCxnSpPr>
              <a:cxnSpLocks/>
              <a:endCxn id="8" idx="4"/>
            </p:cNvCxnSpPr>
            <p:nvPr/>
          </p:nvCxnSpPr>
          <p:spPr>
            <a:xfrm flipH="1" flipV="1">
              <a:off x="1545748" y="3152100"/>
              <a:ext cx="8653" cy="1154055"/>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4CB9EB7-C62A-B55A-BBA3-668BFF03F6F8}"/>
                </a:ext>
              </a:extLst>
            </p:cNvPr>
            <p:cNvCxnSpPr>
              <a:cxnSpLocks/>
              <a:stCxn id="8" idx="2"/>
            </p:cNvCxnSpPr>
            <p:nvPr/>
          </p:nvCxnSpPr>
          <p:spPr>
            <a:xfrm flipH="1" flipV="1">
              <a:off x="851252" y="3098573"/>
              <a:ext cx="643759" cy="2791"/>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E34009E3-8B34-4656-6C62-06A369D54B5E}"/>
                </a:ext>
              </a:extLst>
            </p:cNvPr>
            <p:cNvCxnSpPr>
              <a:cxnSpLocks/>
            </p:cNvCxnSpPr>
            <p:nvPr/>
          </p:nvCxnSpPr>
          <p:spPr>
            <a:xfrm flipH="1">
              <a:off x="836132" y="2194836"/>
              <a:ext cx="2123247" cy="0"/>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7588BF2-FD8F-6A44-BC30-70F519296C42}"/>
                    </a:ext>
                  </a:extLst>
                </p:cNvPr>
                <p:cNvSpPr txBox="1"/>
                <p:nvPr/>
              </p:nvSpPr>
              <p:spPr>
                <a:xfrm>
                  <a:off x="836132" y="1488378"/>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d>
                          <m:dPr>
                            <m:ctrlPr>
                              <a:rPr lang="en-US" sz="1800" b="0" i="1" smtClean="0">
                                <a:latin typeface="Cambria Math" panose="02040503050406030204" pitchFamily="18" charset="0"/>
                                <a:cs typeface="Times New Roman" panose="02020603050405020304" pitchFamily="18" charset="0"/>
                              </a:rPr>
                            </m:ctrlPr>
                          </m:dPr>
                          <m:e>
                            <m:r>
                              <a:rPr lang="en-US" sz="1800" b="0" i="1" smtClean="0">
                                <a:latin typeface="Cambria Math" panose="02040503050406030204" pitchFamily="18" charset="0"/>
                                <a:cs typeface="Times New Roman" panose="02020603050405020304" pitchFamily="18" charset="0"/>
                              </a:rPr>
                              <m:t>𝑄</m:t>
                            </m:r>
                          </m:e>
                        </m:d>
                      </m:oMath>
                    </m:oMathPara>
                  </a14:m>
                  <a:endParaRPr lang="en-US" dirty="0"/>
                </a:p>
              </p:txBody>
            </p:sp>
          </mc:Choice>
          <mc:Fallback xmlns="">
            <p:sp>
              <p:nvSpPr>
                <p:cNvPr id="14" name="TextBox 13">
                  <a:extLst>
                    <a:ext uri="{FF2B5EF4-FFF2-40B4-BE49-F238E27FC236}">
                      <a16:creationId xmlns:a16="http://schemas.microsoft.com/office/drawing/2014/main" id="{17588BF2-FD8F-6A44-BC30-70F519296C42}"/>
                    </a:ext>
                  </a:extLst>
                </p:cNvPr>
                <p:cNvSpPr txBox="1">
                  <a:spLocks noRot="1" noChangeAspect="1" noMove="1" noResize="1" noEditPoints="1" noAdjustHandles="1" noChangeArrowheads="1" noChangeShapeType="1" noTextEdit="1"/>
                </p:cNvSpPr>
                <p:nvPr/>
              </p:nvSpPr>
              <p:spPr>
                <a:xfrm>
                  <a:off x="836132" y="1488378"/>
                  <a:ext cx="996156" cy="369332"/>
                </a:xfrm>
                <a:prstGeom prst="rect">
                  <a:avLst/>
                </a:prstGeom>
                <a:blipFill>
                  <a:blip r:embed="rId3"/>
                  <a:stretch>
                    <a:fillRect b="-11475"/>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CD15E8D6-187A-A61D-9651-8339A3E97A8A}"/>
                </a:ext>
              </a:extLst>
            </p:cNvPr>
            <p:cNvGrpSpPr/>
            <p:nvPr/>
          </p:nvGrpSpPr>
          <p:grpSpPr>
            <a:xfrm>
              <a:off x="207494" y="622906"/>
              <a:ext cx="6219335" cy="3867913"/>
              <a:chOff x="207494" y="622906"/>
              <a:chExt cx="6219335" cy="3867913"/>
            </a:xfrm>
          </p:grpSpPr>
          <p:grpSp>
            <p:nvGrpSpPr>
              <p:cNvPr id="2" name="Group 1">
                <a:extLst>
                  <a:ext uri="{FF2B5EF4-FFF2-40B4-BE49-F238E27FC236}">
                    <a16:creationId xmlns:a16="http://schemas.microsoft.com/office/drawing/2014/main" id="{847B693C-0A00-760C-8523-45AF26532755}"/>
                  </a:ext>
                </a:extLst>
              </p:cNvPr>
              <p:cNvGrpSpPr/>
              <p:nvPr/>
            </p:nvGrpSpPr>
            <p:grpSpPr>
              <a:xfrm>
                <a:off x="836132" y="692291"/>
                <a:ext cx="4952051" cy="3613864"/>
                <a:chOff x="4873502" y="1766761"/>
                <a:chExt cx="3502129" cy="2555753"/>
              </a:xfrm>
            </p:grpSpPr>
            <p:cxnSp>
              <p:nvCxnSpPr>
                <p:cNvPr id="3" name="Straight Arrow Connector 2">
                  <a:extLst>
                    <a:ext uri="{FF2B5EF4-FFF2-40B4-BE49-F238E27FC236}">
                      <a16:creationId xmlns:a16="http://schemas.microsoft.com/office/drawing/2014/main" id="{F4D735E8-7A9B-DC08-5309-84BE56F3E064}"/>
                    </a:ext>
                  </a:extLst>
                </p:cNvPr>
                <p:cNvCxnSpPr>
                  <a:cxnSpLocks/>
                </p:cNvCxnSpPr>
                <p:nvPr/>
              </p:nvCxnSpPr>
              <p:spPr>
                <a:xfrm flipV="1">
                  <a:off x="4884195" y="1766761"/>
                  <a:ext cx="0" cy="255575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81D5175F-379F-4516-50E0-A5EAAD0D6DAE}"/>
                    </a:ext>
                  </a:extLst>
                </p:cNvPr>
                <p:cNvCxnSpPr>
                  <a:cxnSpLocks/>
                </p:cNvCxnSpPr>
                <p:nvPr/>
              </p:nvCxnSpPr>
              <p:spPr>
                <a:xfrm>
                  <a:off x="4873502" y="4322513"/>
                  <a:ext cx="3502129" cy="0"/>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A328BDD3-3426-D50C-D362-B7516842B93E}"/>
                    </a:ext>
                  </a:extLst>
                </p:cNvPr>
                <p:cNvCxnSpPr>
                  <a:cxnSpLocks/>
                </p:cNvCxnSpPr>
                <p:nvPr/>
              </p:nvCxnSpPr>
              <p:spPr>
                <a:xfrm flipV="1">
                  <a:off x="4884195" y="1978886"/>
                  <a:ext cx="2857677" cy="1793353"/>
                </a:xfrm>
                <a:prstGeom prst="line">
                  <a:avLst/>
                </a:prstGeom>
                <a:ln>
                  <a:solidFill>
                    <a:srgbClr val="690304"/>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7" name="Ink 6">
                      <a:extLst>
                        <a:ext uri="{FF2B5EF4-FFF2-40B4-BE49-F238E27FC236}">
                          <a16:creationId xmlns:a16="http://schemas.microsoft.com/office/drawing/2014/main" id="{31FB7C0F-E6E3-48E6-63E6-18425D0A1AAE}"/>
                        </a:ext>
                      </a:extLst>
                    </p14:cNvPr>
                    <p14:cNvContentPartPr/>
                    <p14:nvPr/>
                  </p14:nvContentPartPr>
                  <p14:xfrm>
                    <a:off x="6022834" y="3055225"/>
                    <a:ext cx="284" cy="284"/>
                  </p14:xfrm>
                </p:contentPart>
              </mc:Choice>
              <mc:Fallback xmlns="">
                <p:pic>
                  <p:nvPicPr>
                    <p:cNvPr id="56" name="Ink 55">
                      <a:extLst>
                        <a:ext uri="{FF2B5EF4-FFF2-40B4-BE49-F238E27FC236}">
                          <a16:creationId xmlns:a16="http://schemas.microsoft.com/office/drawing/2014/main" id="{BBB5747D-9C39-492B-B366-1C2B1E3DB241}"/>
                        </a:ext>
                      </a:extLst>
                    </p:cNvPr>
                    <p:cNvPicPr/>
                    <p:nvPr/>
                  </p:nvPicPr>
                  <p:blipFill>
                    <a:blip r:embed="rId5"/>
                    <a:stretch>
                      <a:fillRect/>
                    </a:stretch>
                  </p:blipFill>
                  <p:spPr>
                    <a:xfrm>
                      <a:off x="6008634" y="2970025"/>
                      <a:ext cx="28400" cy="170400"/>
                    </a:xfrm>
                    <a:prstGeom prst="rect">
                      <a:avLst/>
                    </a:prstGeom>
                  </p:spPr>
                </p:pic>
              </mc:Fallback>
            </mc:AlternateContent>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A00885C-BEDC-BD83-69B7-18F2936B0887}"/>
                      </a:ext>
                    </a:extLst>
                  </p:cNvPr>
                  <p:cNvSpPr txBox="1"/>
                  <p:nvPr/>
                </p:nvSpPr>
                <p:spPr>
                  <a:xfrm>
                    <a:off x="207494" y="622906"/>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𝑃</m:t>
                          </m:r>
                        </m:oMath>
                      </m:oMathPara>
                    </a14:m>
                    <a:endParaRPr lang="en-US" dirty="0"/>
                  </a:p>
                </p:txBody>
              </p:sp>
            </mc:Choice>
            <mc:Fallback xmlns="">
              <p:sp>
                <p:nvSpPr>
                  <p:cNvPr id="15" name="TextBox 14">
                    <a:extLst>
                      <a:ext uri="{FF2B5EF4-FFF2-40B4-BE49-F238E27FC236}">
                        <a16:creationId xmlns:a16="http://schemas.microsoft.com/office/drawing/2014/main" id="{6A00885C-BEDC-BD83-69B7-18F2936B0887}"/>
                      </a:ext>
                    </a:extLst>
                  </p:cNvPr>
                  <p:cNvSpPr txBox="1">
                    <a:spLocks noRot="1" noChangeAspect="1" noMove="1" noResize="1" noEditPoints="1" noAdjustHandles="1" noChangeArrowheads="1" noChangeShapeType="1" noTextEdit="1"/>
                  </p:cNvSpPr>
                  <p:nvPr/>
                </p:nvSpPr>
                <p:spPr>
                  <a:xfrm>
                    <a:off x="207494" y="622906"/>
                    <a:ext cx="99615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E1A29A7-0F7A-FCB8-58B9-480479D99A10}"/>
                      </a:ext>
                    </a:extLst>
                  </p:cNvPr>
                  <p:cNvSpPr txBox="1"/>
                  <p:nvPr/>
                </p:nvSpPr>
                <p:spPr>
                  <a:xfrm>
                    <a:off x="5430673" y="412148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𝑄</m:t>
                          </m:r>
                        </m:oMath>
                      </m:oMathPara>
                    </a14:m>
                    <a:endParaRPr lang="en-US" dirty="0"/>
                  </a:p>
                </p:txBody>
              </p:sp>
            </mc:Choice>
            <mc:Fallback xmlns="">
              <p:sp>
                <p:nvSpPr>
                  <p:cNvPr id="16" name="TextBox 15">
                    <a:extLst>
                      <a:ext uri="{FF2B5EF4-FFF2-40B4-BE49-F238E27FC236}">
                        <a16:creationId xmlns:a16="http://schemas.microsoft.com/office/drawing/2014/main" id="{6E1A29A7-0F7A-FCB8-58B9-480479D99A10}"/>
                      </a:ext>
                    </a:extLst>
                  </p:cNvPr>
                  <p:cNvSpPr txBox="1">
                    <a:spLocks noRot="1" noChangeAspect="1" noMove="1" noResize="1" noEditPoints="1" noAdjustHandles="1" noChangeArrowheads="1" noChangeShapeType="1" noTextEdit="1"/>
                  </p:cNvSpPr>
                  <p:nvPr/>
                </p:nvSpPr>
                <p:spPr>
                  <a:xfrm>
                    <a:off x="5430673" y="4121487"/>
                    <a:ext cx="996156" cy="369332"/>
                  </a:xfrm>
                  <a:prstGeom prst="rect">
                    <a:avLst/>
                  </a:prstGeom>
                  <a:blipFill>
                    <a:blip r:embed="rId7"/>
                    <a:stretch>
                      <a:fillRect b="-11475"/>
                    </a:stretch>
                  </a:blipFill>
                </p:spPr>
                <p:txBody>
                  <a:bodyPr/>
                  <a:lstStyle/>
                  <a:p>
                    <a:r>
                      <a:rPr lang="en-US">
                        <a:noFill/>
                      </a:rPr>
                      <a:t> </a:t>
                    </a:r>
                  </a:p>
                </p:txBody>
              </p:sp>
            </mc:Fallback>
          </mc:AlternateContent>
        </p:grpSp>
        <p:sp>
          <p:nvSpPr>
            <p:cNvPr id="8" name="Oval 7">
              <a:extLst>
                <a:ext uri="{FF2B5EF4-FFF2-40B4-BE49-F238E27FC236}">
                  <a16:creationId xmlns:a16="http://schemas.microsoft.com/office/drawing/2014/main" id="{66066A6E-4A0F-847B-B691-AA86ECFCADD3}"/>
                </a:ext>
              </a:extLst>
            </p:cNvPr>
            <p:cNvSpPr/>
            <p:nvPr/>
          </p:nvSpPr>
          <p:spPr>
            <a:xfrm>
              <a:off x="1495011" y="3050627"/>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DD2FD30-248E-9852-5D4C-6AB8322421CB}"/>
                </a:ext>
              </a:extLst>
            </p:cNvPr>
            <p:cNvSpPr/>
            <p:nvPr/>
          </p:nvSpPr>
          <p:spPr>
            <a:xfrm>
              <a:off x="2923762" y="2144099"/>
              <a:ext cx="101473" cy="101473"/>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B0924EEF-48A0-B174-7BDC-EA2DD277630C}"/>
                </a:ext>
              </a:extLst>
            </p:cNvPr>
            <p:cNvCxnSpPr>
              <a:cxnSpLocks/>
            </p:cNvCxnSpPr>
            <p:nvPr/>
          </p:nvCxnSpPr>
          <p:spPr>
            <a:xfrm flipV="1">
              <a:off x="3010627" y="2209048"/>
              <a:ext cx="0" cy="2077592"/>
            </a:xfrm>
            <a:prstGeom prst="line">
              <a:avLst/>
            </a:prstGeom>
            <a:ln w="1270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0914DEC-A20D-9B88-BAB8-640972911568}"/>
                    </a:ext>
                  </a:extLst>
                </p:cNvPr>
                <p:cNvSpPr txBox="1"/>
                <p:nvPr/>
              </p:nvSpPr>
              <p:spPr>
                <a:xfrm>
                  <a:off x="168305" y="216305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6</m:t>
                        </m:r>
                      </m:oMath>
                    </m:oMathPara>
                  </a14:m>
                  <a:endParaRPr lang="en-US" dirty="0"/>
                </a:p>
              </p:txBody>
            </p:sp>
          </mc:Choice>
          <mc:Fallback xmlns="">
            <p:sp>
              <p:nvSpPr>
                <p:cNvPr id="30" name="TextBox 29">
                  <a:extLst>
                    <a:ext uri="{FF2B5EF4-FFF2-40B4-BE49-F238E27FC236}">
                      <a16:creationId xmlns:a16="http://schemas.microsoft.com/office/drawing/2014/main" id="{40914DEC-A20D-9B88-BAB8-640972911568}"/>
                    </a:ext>
                  </a:extLst>
                </p:cNvPr>
                <p:cNvSpPr txBox="1">
                  <a:spLocks noRot="1" noChangeAspect="1" noMove="1" noResize="1" noEditPoints="1" noAdjustHandles="1" noChangeArrowheads="1" noChangeShapeType="1" noTextEdit="1"/>
                </p:cNvSpPr>
                <p:nvPr/>
              </p:nvSpPr>
              <p:spPr>
                <a:xfrm>
                  <a:off x="168305" y="2163052"/>
                  <a:ext cx="99615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B11C667-16E0-0068-F5CA-43C1A0D1CF11}"/>
                    </a:ext>
                  </a:extLst>
                </p:cNvPr>
                <p:cNvSpPr txBox="1"/>
                <p:nvPr/>
              </p:nvSpPr>
              <p:spPr>
                <a:xfrm>
                  <a:off x="168305" y="2725015"/>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5</m:t>
                        </m:r>
                      </m:oMath>
                    </m:oMathPara>
                  </a14:m>
                  <a:endParaRPr lang="en-US" dirty="0"/>
                </a:p>
              </p:txBody>
            </p:sp>
          </mc:Choice>
          <mc:Fallback xmlns="">
            <p:sp>
              <p:nvSpPr>
                <p:cNvPr id="31" name="TextBox 30">
                  <a:extLst>
                    <a:ext uri="{FF2B5EF4-FFF2-40B4-BE49-F238E27FC236}">
                      <a16:creationId xmlns:a16="http://schemas.microsoft.com/office/drawing/2014/main" id="{AB11C667-16E0-0068-F5CA-43C1A0D1CF11}"/>
                    </a:ext>
                  </a:extLst>
                </p:cNvPr>
                <p:cNvSpPr txBox="1">
                  <a:spLocks noRot="1" noChangeAspect="1" noMove="1" noResize="1" noEditPoints="1" noAdjustHandles="1" noChangeArrowheads="1" noChangeShapeType="1" noTextEdit="1"/>
                </p:cNvSpPr>
                <p:nvPr/>
              </p:nvSpPr>
              <p:spPr>
                <a:xfrm>
                  <a:off x="168305" y="2725015"/>
                  <a:ext cx="99615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3CE7D163-384B-66A1-BCAC-420213C030A4}"/>
                    </a:ext>
                  </a:extLst>
                </p:cNvPr>
                <p:cNvSpPr txBox="1"/>
                <p:nvPr/>
              </p:nvSpPr>
              <p:spPr>
                <a:xfrm>
                  <a:off x="1056323" y="429106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4</m:t>
                        </m:r>
                      </m:oMath>
                    </m:oMathPara>
                  </a14:m>
                  <a:endParaRPr lang="en-US" dirty="0"/>
                </a:p>
              </p:txBody>
            </p:sp>
          </mc:Choice>
          <mc:Fallback xmlns="">
            <p:sp>
              <p:nvSpPr>
                <p:cNvPr id="32" name="TextBox 31">
                  <a:extLst>
                    <a:ext uri="{FF2B5EF4-FFF2-40B4-BE49-F238E27FC236}">
                      <a16:creationId xmlns:a16="http://schemas.microsoft.com/office/drawing/2014/main" id="{3CE7D163-384B-66A1-BCAC-420213C030A4}"/>
                    </a:ext>
                  </a:extLst>
                </p:cNvPr>
                <p:cNvSpPr txBox="1">
                  <a:spLocks noRot="1" noChangeAspect="1" noMove="1" noResize="1" noEditPoints="1" noAdjustHandles="1" noChangeArrowheads="1" noChangeShapeType="1" noTextEdit="1"/>
                </p:cNvSpPr>
                <p:nvPr/>
              </p:nvSpPr>
              <p:spPr>
                <a:xfrm>
                  <a:off x="1056323" y="4291067"/>
                  <a:ext cx="99615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463F7B7-7B4E-F824-E94A-87ECEE10B738}"/>
                    </a:ext>
                  </a:extLst>
                </p:cNvPr>
                <p:cNvSpPr txBox="1"/>
                <p:nvPr/>
              </p:nvSpPr>
              <p:spPr>
                <a:xfrm>
                  <a:off x="2534284" y="4328862"/>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7</m:t>
                        </m:r>
                      </m:oMath>
                    </m:oMathPara>
                  </a14:m>
                  <a:endParaRPr lang="en-US" dirty="0"/>
                </a:p>
              </p:txBody>
            </p:sp>
          </mc:Choice>
          <mc:Fallback xmlns="">
            <p:sp>
              <p:nvSpPr>
                <p:cNvPr id="33" name="TextBox 32">
                  <a:extLst>
                    <a:ext uri="{FF2B5EF4-FFF2-40B4-BE49-F238E27FC236}">
                      <a16:creationId xmlns:a16="http://schemas.microsoft.com/office/drawing/2014/main" id="{E463F7B7-7B4E-F824-E94A-87ECEE10B738}"/>
                    </a:ext>
                  </a:extLst>
                </p:cNvPr>
                <p:cNvSpPr txBox="1">
                  <a:spLocks noRot="1" noChangeAspect="1" noMove="1" noResize="1" noEditPoints="1" noAdjustHandles="1" noChangeArrowheads="1" noChangeShapeType="1" noTextEdit="1"/>
                </p:cNvSpPr>
                <p:nvPr/>
              </p:nvSpPr>
              <p:spPr>
                <a:xfrm>
                  <a:off x="2534284" y="4328862"/>
                  <a:ext cx="996156" cy="369332"/>
                </a:xfrm>
                <a:prstGeom prst="rect">
                  <a:avLst/>
                </a:prstGeom>
                <a:blipFill>
                  <a:blip r:embed="rId11"/>
                  <a:stretch>
                    <a:fillRect/>
                  </a:stretch>
                </a:blipFill>
              </p:spPr>
              <p:txBody>
                <a:bodyPr/>
                <a:lstStyle/>
                <a:p>
                  <a:r>
                    <a:rPr lang="en-US">
                      <a:noFill/>
                    </a:rPr>
                    <a:t> </a:t>
                  </a:r>
                </a:p>
              </p:txBody>
            </p:sp>
          </mc:Fallback>
        </mc:AlternateContent>
        <p:sp>
          <p:nvSpPr>
            <p:cNvPr id="35" name="TextBox 34">
              <a:extLst>
                <a:ext uri="{FF2B5EF4-FFF2-40B4-BE49-F238E27FC236}">
                  <a16:creationId xmlns:a16="http://schemas.microsoft.com/office/drawing/2014/main" id="{0F6F3125-8B48-C1A8-6387-9762FF420543}"/>
                </a:ext>
              </a:extLst>
            </p:cNvPr>
            <p:cNvSpPr txBox="1"/>
            <p:nvPr/>
          </p:nvSpPr>
          <p:spPr>
            <a:xfrm>
              <a:off x="3192879" y="2432627"/>
              <a:ext cx="2909184" cy="954107"/>
            </a:xfrm>
            <a:prstGeom prst="rect">
              <a:avLst/>
            </a:prstGeom>
            <a:noFill/>
          </p:spPr>
          <p:txBody>
            <a:bodyPr wrap="square">
              <a:spAutoFit/>
            </a:bodyPr>
            <a:lstStyle/>
            <a:p>
              <a:r>
                <a:rPr lang="en-US" sz="1400" b="1" dirty="0">
                  <a:latin typeface="+mn-lt"/>
                  <a:cs typeface="Times New Roman" panose="02020603050405020304" pitchFamily="18" charset="0"/>
                </a:rPr>
                <a:t>Law of </a:t>
              </a:r>
              <a:r>
                <a:rPr lang="en-US" sz="1400" b="1" dirty="0">
                  <a:cs typeface="Times New Roman" panose="02020603050405020304" pitchFamily="18" charset="0"/>
                </a:rPr>
                <a:t>Supply</a:t>
              </a:r>
              <a:endParaRPr lang="en-US" sz="1400" b="1" dirty="0">
                <a:latin typeface="+mn-lt"/>
                <a:cs typeface="Times New Roman" panose="02020603050405020304" pitchFamily="18" charset="0"/>
              </a:endParaRPr>
            </a:p>
            <a:p>
              <a:r>
                <a:rPr lang="en-US" sz="1400" dirty="0">
                  <a:cs typeface="Times New Roman" panose="02020603050405020304" pitchFamily="18" charset="0"/>
                </a:rPr>
                <a:t>As the price increased from 5 to 6, the quantity supplied jumped from 4 to 7.</a:t>
              </a:r>
              <a:r>
                <a:rPr lang="en-US" sz="1400" b="1" dirty="0">
                  <a:latin typeface="+mn-lt"/>
                  <a:cs typeface="Times New Roman" panose="02020603050405020304" pitchFamily="18" charset="0"/>
                </a:rPr>
                <a:t> </a:t>
              </a:r>
              <a:endParaRPr lang="en-US" sz="1400" b="1" dirty="0"/>
            </a:p>
          </p:txBody>
        </p:sp>
        <p:cxnSp>
          <p:nvCxnSpPr>
            <p:cNvPr id="39" name="Straight Arrow Connector 38">
              <a:extLst>
                <a:ext uri="{FF2B5EF4-FFF2-40B4-BE49-F238E27FC236}">
                  <a16:creationId xmlns:a16="http://schemas.microsoft.com/office/drawing/2014/main" id="{4B729B0B-CB4D-7033-637B-E330BDF53043}"/>
                </a:ext>
              </a:extLst>
            </p:cNvPr>
            <p:cNvCxnSpPr/>
            <p:nvPr/>
          </p:nvCxnSpPr>
          <p:spPr>
            <a:xfrm flipV="1">
              <a:off x="433496" y="2369941"/>
              <a:ext cx="0" cy="639898"/>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67FD5228-EAE4-688C-31C5-45AF102A318A}"/>
                </a:ext>
              </a:extLst>
            </p:cNvPr>
            <p:cNvCxnSpPr>
              <a:cxnSpLocks/>
            </p:cNvCxnSpPr>
            <p:nvPr/>
          </p:nvCxnSpPr>
          <p:spPr>
            <a:xfrm>
              <a:off x="1954891" y="4514529"/>
              <a:ext cx="506410" cy="0"/>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71A3E50-12ED-15D6-88E5-7A4F84462448}"/>
                  </a:ext>
                </a:extLst>
              </p:cNvPr>
              <p:cNvSpPr txBox="1"/>
              <p:nvPr/>
            </p:nvSpPr>
            <p:spPr>
              <a:xfrm>
                <a:off x="2569694" y="3363507"/>
                <a:ext cx="9961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cs typeface="Times New Roman" panose="02020603050405020304" pitchFamily="18" charset="0"/>
                        </a:rPr>
                        <m:t>3</m:t>
                      </m:r>
                    </m:oMath>
                  </m:oMathPara>
                </a14:m>
                <a:endParaRPr lang="en-US" dirty="0"/>
              </a:p>
            </p:txBody>
          </p:sp>
        </mc:Choice>
        <mc:Fallback xmlns="">
          <p:sp>
            <p:nvSpPr>
              <p:cNvPr id="27" name="TextBox 26">
                <a:extLst>
                  <a:ext uri="{FF2B5EF4-FFF2-40B4-BE49-F238E27FC236}">
                    <a16:creationId xmlns:a16="http://schemas.microsoft.com/office/drawing/2014/main" id="{F71A3E50-12ED-15D6-88E5-7A4F84462448}"/>
                  </a:ext>
                </a:extLst>
              </p:cNvPr>
              <p:cNvSpPr txBox="1">
                <a:spLocks noRot="1" noChangeAspect="1" noMove="1" noResize="1" noEditPoints="1" noAdjustHandles="1" noChangeArrowheads="1" noChangeShapeType="1" noTextEdit="1"/>
              </p:cNvSpPr>
              <p:nvPr/>
            </p:nvSpPr>
            <p:spPr>
              <a:xfrm>
                <a:off x="2569694" y="3363507"/>
                <a:ext cx="996156" cy="369332"/>
              </a:xfrm>
              <a:prstGeom prst="rect">
                <a:avLst/>
              </a:prstGeom>
              <a:blipFill>
                <a:blip r:embed="rId12"/>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5EB290D6-2099-4239-6624-5449ADD7618A}"/>
              </a:ext>
            </a:extLst>
          </p:cNvPr>
          <p:cNvSpPr txBox="1"/>
          <p:nvPr/>
        </p:nvSpPr>
        <p:spPr>
          <a:xfrm>
            <a:off x="262185" y="3590198"/>
            <a:ext cx="2909184" cy="738664"/>
          </a:xfrm>
          <a:prstGeom prst="rect">
            <a:avLst/>
          </a:prstGeom>
          <a:noFill/>
        </p:spPr>
        <p:txBody>
          <a:bodyPr wrap="square">
            <a:spAutoFit/>
          </a:bodyPr>
          <a:lstStyle/>
          <a:p>
            <a:pPr algn="r"/>
            <a:r>
              <a:rPr lang="en-US" sz="1400" b="1" dirty="0">
                <a:latin typeface="+mn-lt"/>
                <a:cs typeface="Times New Roman" panose="02020603050405020304" pitchFamily="18" charset="0"/>
              </a:rPr>
              <a:t>Reservation Price</a:t>
            </a:r>
          </a:p>
          <a:p>
            <a:pPr algn="r"/>
            <a:r>
              <a:rPr lang="en-US" sz="1400" dirty="0">
                <a:cs typeface="Times New Roman" panose="02020603050405020304" pitchFamily="18" charset="0"/>
              </a:rPr>
              <a:t>Below $3, Bob is not willing to sell burgers. </a:t>
            </a:r>
            <a:endParaRPr lang="en-US" sz="1400" b="1" dirty="0"/>
          </a:p>
        </p:txBody>
      </p:sp>
    </p:spTree>
    <p:extLst>
      <p:ext uri="{BB962C8B-B14F-4D97-AF65-F5344CB8AC3E}">
        <p14:creationId xmlns:p14="http://schemas.microsoft.com/office/powerpoint/2010/main" val="324911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Supply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108373" y="699065"/>
                <a:ext cx="8730827" cy="3608775"/>
              </a:xfrm>
              <a:prstGeom prst="rect">
                <a:avLst/>
              </a:prstGeom>
            </p:spPr>
            <p:txBody>
              <a:bodyPr vert="horz" lIns="91440" tIns="45720" rIns="91440" bIns="45720" rtlCol="0">
                <a:normAutofit lnSpcReduction="10000"/>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dirty="0">
                    <a:latin typeface="+mn-lt"/>
                    <a:cs typeface="Times New Roman" panose="02020603050405020304" pitchFamily="18" charset="0"/>
                  </a:rPr>
                  <a:t>We can write the supply for some good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𝑥</m:t>
                    </m:r>
                  </m:oMath>
                </a14:m>
                <a:r>
                  <a:rPr lang="en-US" sz="1600" dirty="0">
                    <a:latin typeface="+mn-lt"/>
                    <a:cs typeface="Times New Roman" panose="02020603050405020304" pitchFamily="18" charset="0"/>
                  </a:rPr>
                  <a:t> (e.g. burgers) as function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𝑄</m:t>
                    </m:r>
                    <m:r>
                      <a:rPr lang="en-US" sz="1600" b="0" i="1" smtClean="0">
                        <a:latin typeface="Cambria Math" panose="02040503050406030204" pitchFamily="18" charset="0"/>
                        <a:cs typeface="Times New Roman" panose="02020603050405020304" pitchFamily="18" charset="0"/>
                      </a:rPr>
                      <m:t> </m:t>
                    </m:r>
                  </m:oMath>
                </a14:m>
                <a:r>
                  <a:rPr lang="en-US" sz="1600" dirty="0">
                    <a:latin typeface="+mn-lt"/>
                    <a:cs typeface="Times New Roman" panose="02020603050405020304" pitchFamily="18" charset="0"/>
                  </a:rPr>
                  <a:t>that depends on the price </a:t>
                </a:r>
                <a14:m>
                  <m:oMath xmlns:m="http://schemas.openxmlformats.org/officeDocument/2006/math">
                    <m:r>
                      <a:rPr lang="en-US" sz="1600" b="0" i="1" smtClean="0">
                        <a:latin typeface="Cambria Math" panose="02040503050406030204" pitchFamily="18" charset="0"/>
                        <a:cs typeface="Times New Roman" panose="02020603050405020304" pitchFamily="18" charset="0"/>
                      </a:rPr>
                      <m:t>𝑃</m:t>
                    </m:r>
                    <m:r>
                      <a:rPr lang="en-US" sz="1600" i="1">
                        <a:latin typeface="Cambria Math" panose="02040503050406030204" pitchFamily="18" charset="0"/>
                        <a:cs typeface="Times New Roman" panose="02020603050405020304" pitchFamily="18" charset="0"/>
                      </a:rPr>
                      <m:t> </m:t>
                    </m:r>
                  </m:oMath>
                </a14:m>
                <a:r>
                  <a:rPr lang="en-US" sz="1600" dirty="0">
                    <a:latin typeface="+mn-lt"/>
                    <a:cs typeface="Times New Roman" panose="02020603050405020304" pitchFamily="18" charset="0"/>
                  </a:rPr>
                  <a:t>of (burgers)</a:t>
                </a:r>
                <a:r>
                  <a:rPr lang="en-US" sz="1600" dirty="0">
                    <a:latin typeface="Cambria Math" panose="02040503050406030204" pitchFamily="18" charset="0"/>
                    <a:cs typeface="Times New Roman" panose="02020603050405020304" pitchFamily="18" charset="0"/>
                  </a:rPr>
                  <a:t>. </a:t>
                </a:r>
                <a:endParaRPr lang="en-US" sz="1600" b="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𝑄</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𝑃</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𝑎</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𝑏𝑃</m:t>
                      </m:r>
                    </m:oMath>
                  </m:oMathPara>
                </a14:m>
                <a:endParaRPr lang="en-US" sz="1600" dirty="0">
                  <a:latin typeface="+mn-lt"/>
                  <a:cs typeface="Times New Roman" panose="02020603050405020304" pitchFamily="18" charset="0"/>
                </a:endParaRPr>
              </a:p>
              <a:p>
                <a:pPr>
                  <a:buClr>
                    <a:srgbClr val="690304"/>
                  </a:buClr>
                </a:pPr>
                <a:r>
                  <a:rPr lang="en-US" sz="1600" dirty="0">
                    <a:latin typeface="+mn-lt"/>
                    <a:cs typeface="Times New Roman" panose="02020603050405020304" pitchFamily="18" charset="0"/>
                  </a:rPr>
                  <a:t>The supply function represents the </a:t>
                </a:r>
                <a:r>
                  <a:rPr lang="en-US" sz="1600" b="1" dirty="0">
                    <a:latin typeface="+mn-lt"/>
                    <a:cs typeface="Times New Roman" panose="02020603050405020304" pitchFamily="18" charset="0"/>
                  </a:rPr>
                  <a:t>quantity Q </a:t>
                </a:r>
                <a:r>
                  <a:rPr lang="en-US" sz="1600" dirty="0">
                    <a:latin typeface="+mn-lt"/>
                    <a:cs typeface="Times New Roman" panose="02020603050405020304" pitchFamily="18" charset="0"/>
                  </a:rPr>
                  <a:t>firms are willing and able to sell at any given </a:t>
                </a:r>
                <a:r>
                  <a:rPr lang="en-US" sz="1600" b="1" dirty="0">
                    <a:latin typeface="+mn-lt"/>
                    <a:cs typeface="Times New Roman" panose="02020603050405020304" pitchFamily="18" charset="0"/>
                  </a:rPr>
                  <a:t>price</a:t>
                </a:r>
                <a:r>
                  <a:rPr lang="en-US" sz="1600" dirty="0">
                    <a:latin typeface="+mn-lt"/>
                    <a:cs typeface="Times New Roman" panose="02020603050405020304" pitchFamily="18" charset="0"/>
                  </a:rPr>
                  <a:t> </a:t>
                </a:r>
                <a:r>
                  <a:rPr lang="en-US" sz="1600" b="1" dirty="0">
                    <a:latin typeface="+mn-lt"/>
                    <a:cs typeface="Times New Roman" panose="02020603050405020304" pitchFamily="18" charset="0"/>
                  </a:rPr>
                  <a:t>P.</a:t>
                </a:r>
              </a:p>
              <a:p>
                <a:pPr>
                  <a:buClr>
                    <a:srgbClr val="690304"/>
                  </a:buClr>
                </a:pPr>
                <a:r>
                  <a:rPr lang="en-US" sz="1600" dirty="0">
                    <a:latin typeface="+mn-lt"/>
                    <a:cs typeface="Times New Roman" panose="02020603050405020304" pitchFamily="18" charset="0"/>
                  </a:rPr>
                  <a:t>The </a:t>
                </a:r>
                <a:r>
                  <a:rPr lang="en-US" sz="1600" b="1" dirty="0">
                    <a:latin typeface="+mn-lt"/>
                    <a:cs typeface="Times New Roman" panose="02020603050405020304" pitchFamily="18" charset="0"/>
                  </a:rPr>
                  <a:t>inverse supply function </a:t>
                </a:r>
                <a:r>
                  <a:rPr lang="en-US" sz="1600" dirty="0">
                    <a:latin typeface="+mn-lt"/>
                    <a:cs typeface="Times New Roman" panose="02020603050405020304" pitchFamily="18" charset="0"/>
                  </a:rPr>
                  <a:t>is to write </a:t>
                </a:r>
                <a:r>
                  <a:rPr lang="en-US" sz="1600" b="1" dirty="0">
                    <a:latin typeface="+mn-lt"/>
                    <a:cs typeface="Times New Roman" panose="02020603050405020304" pitchFamily="18" charset="0"/>
                  </a:rPr>
                  <a:t>prices </a:t>
                </a:r>
                <a:r>
                  <a:rPr lang="en-US" sz="1600" dirty="0">
                    <a:latin typeface="+mn-lt"/>
                    <a:cs typeface="Times New Roman" panose="02020603050405020304" pitchFamily="18" charset="0"/>
                  </a:rPr>
                  <a:t>as a function of </a:t>
                </a:r>
                <a:r>
                  <a:rPr lang="en-US" sz="1600" b="1" dirty="0">
                    <a:latin typeface="+mn-lt"/>
                    <a:cs typeface="Times New Roman" panose="02020603050405020304" pitchFamily="18" charset="0"/>
                  </a:rPr>
                  <a:t>quantities. </a:t>
                </a: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𝑃</m:t>
                      </m:r>
                      <m:d>
                        <m:dPr>
                          <m:ctrlPr>
                            <a:rPr lang="en-US" sz="1600" b="0" i="1" smtClean="0">
                              <a:latin typeface="Cambria Math" panose="02040503050406030204" pitchFamily="18" charset="0"/>
                              <a:cs typeface="Times New Roman" panose="02020603050405020304" pitchFamily="18" charset="0"/>
                            </a:rPr>
                          </m:ctrlPr>
                        </m:dPr>
                        <m:e>
                          <m:r>
                            <a:rPr lang="en-US" sz="1600" b="0" i="1" smtClean="0">
                              <a:latin typeface="Cambria Math" panose="02040503050406030204" pitchFamily="18" charset="0"/>
                              <a:cs typeface="Times New Roman" panose="02020603050405020304" pitchFamily="18" charset="0"/>
                            </a:rPr>
                            <m:t>𝑄</m:t>
                          </m:r>
                        </m:e>
                      </m:d>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𝑐</m:t>
                      </m:r>
                      <m:r>
                        <a:rPr lang="en-US" sz="1600" b="0" i="1" smtClean="0">
                          <a:latin typeface="Cambria Math" panose="02040503050406030204" pitchFamily="18" charset="0"/>
                          <a:cs typeface="Times New Roman" panose="02020603050405020304" pitchFamily="18" charset="0"/>
                        </a:rPr>
                        <m:t>+</m:t>
                      </m:r>
                      <m:r>
                        <a:rPr lang="en-US" sz="1600" b="0" i="1" smtClean="0">
                          <a:latin typeface="Cambria Math" panose="02040503050406030204" pitchFamily="18" charset="0"/>
                          <a:cs typeface="Times New Roman" panose="02020603050405020304" pitchFamily="18" charset="0"/>
                        </a:rPr>
                        <m:t>𝑑𝑄</m:t>
                      </m:r>
                    </m:oMath>
                  </m:oMathPara>
                </a14:m>
                <a:endParaRPr lang="en-US" sz="1600" dirty="0">
                  <a:latin typeface="+mn-lt"/>
                  <a:cs typeface="Times New Roman" panose="02020603050405020304" pitchFamily="18" charset="0"/>
                </a:endParaRPr>
              </a:p>
              <a:p>
                <a:pPr>
                  <a:buClr>
                    <a:srgbClr val="690304"/>
                  </a:buClr>
                </a:pPr>
                <a:r>
                  <a:rPr lang="en-US" sz="1600" dirty="0">
                    <a:cs typeface="Times New Roman" panose="02020603050405020304" pitchFamily="18" charset="0"/>
                  </a:rPr>
                  <a:t>If you know supply function, you can get the inverse supply function just by rearranging terms. </a:t>
                </a:r>
              </a:p>
              <a:p>
                <a:pPr marL="457200" lvl="1" indent="0">
                  <a:buClr>
                    <a:srgbClr val="690304"/>
                  </a:buClr>
                  <a:buNone/>
                </a:pPr>
                <a:endParaRPr lang="en-US" sz="1600" dirty="0">
                  <a:latin typeface="+mn-lt"/>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108373" y="699065"/>
                <a:ext cx="8730827" cy="3608775"/>
              </a:xfrm>
              <a:prstGeom prst="rect">
                <a:avLst/>
              </a:prstGeom>
              <a:blipFill>
                <a:blip r:embed="rId2"/>
                <a:stretch>
                  <a:fillRect l="-279" t="-1182"/>
                </a:stretch>
              </a:blipFill>
            </p:spPr>
            <p:txBody>
              <a:bodyPr/>
              <a:lstStyle/>
              <a:p>
                <a:r>
                  <a:rPr lang="en-US">
                    <a:noFill/>
                  </a:rPr>
                  <a:t> </a:t>
                </a:r>
              </a:p>
            </p:txBody>
          </p:sp>
        </mc:Fallback>
      </mc:AlternateContent>
    </p:spTree>
    <p:extLst>
      <p:ext uri="{BB962C8B-B14F-4D97-AF65-F5344CB8AC3E}">
        <p14:creationId xmlns:p14="http://schemas.microsoft.com/office/powerpoint/2010/main" val="1278598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Supply Function</a:t>
            </a:r>
          </a:p>
        </p:txBody>
      </p:sp>
      <mc:AlternateContent xmlns:mc="http://schemas.openxmlformats.org/markup-compatibility/2006" xmlns:a14="http://schemas.microsoft.com/office/drawing/2010/main">
        <mc:Choice Requires="a14">
          <p:sp>
            <p:nvSpPr>
              <p:cNvPr id="19" name="Content Placeholder 3">
                <a:extLst>
                  <a:ext uri="{FF2B5EF4-FFF2-40B4-BE49-F238E27FC236}">
                    <a16:creationId xmlns:a16="http://schemas.microsoft.com/office/drawing/2014/main" id="{CF220198-097D-3F9B-86BE-54B8F74C3706}"/>
                  </a:ext>
                </a:extLst>
              </p:cNvPr>
              <p:cNvSpPr txBox="1">
                <a:spLocks/>
              </p:cNvSpPr>
              <p:nvPr/>
            </p:nvSpPr>
            <p:spPr>
              <a:xfrm>
                <a:off x="204295" y="942905"/>
                <a:ext cx="4494595" cy="3866584"/>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pPr>
                <a:r>
                  <a:rPr lang="en-US" sz="1600" b="1" dirty="0">
                    <a:cs typeface="Times New Roman" panose="02020603050405020304" pitchFamily="18" charset="0"/>
                  </a:rPr>
                  <a:t>Example: </a:t>
                </a:r>
                <a:r>
                  <a:rPr lang="en-US" sz="1600" dirty="0">
                    <a:cs typeface="Times New Roman" panose="02020603050405020304" pitchFamily="18" charset="0"/>
                  </a:rPr>
                  <a:t>suppose Bob’s supply for burgers is given by:</a:t>
                </a:r>
                <a:endParaRPr lang="en-US" sz="1600" i="1" dirty="0">
                  <a:latin typeface="Cambria Math" panose="02040503050406030204" pitchFamily="18" charset="0"/>
                  <a:cs typeface="Times New Roman" panose="02020603050405020304" pitchFamily="18" charset="0"/>
                </a:endParaRPr>
              </a:p>
              <a:p>
                <a:pPr marL="0"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𝑄</m:t>
                      </m:r>
                      <m:d>
                        <m:dPr>
                          <m:ctrlPr>
                            <a:rPr lang="en-US" sz="1600" i="1">
                              <a:latin typeface="Cambria Math" panose="02040503050406030204" pitchFamily="18" charset="0"/>
                              <a:cs typeface="Times New Roman" panose="02020603050405020304" pitchFamily="18" charset="0"/>
                            </a:rPr>
                          </m:ctrlPr>
                        </m:dPr>
                        <m:e>
                          <m:r>
                            <a:rPr lang="en-US" sz="1600" i="1">
                              <a:latin typeface="Cambria Math" panose="02040503050406030204" pitchFamily="18" charset="0"/>
                              <a:cs typeface="Times New Roman" panose="02020603050405020304" pitchFamily="18" charset="0"/>
                            </a:rPr>
                            <m:t>𝑃</m:t>
                          </m:r>
                        </m:e>
                      </m:d>
                      <m:r>
                        <a:rPr lang="en-US" sz="1600" i="1">
                          <a:latin typeface="Cambria Math" panose="02040503050406030204" pitchFamily="18" charset="0"/>
                          <a:cs typeface="Times New Roman" panose="02020603050405020304" pitchFamily="18" charset="0"/>
                        </a:rPr>
                        <m:t>=</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r>
                        <a:rPr lang="en-US" sz="1600" b="0" i="1" smtClean="0">
                          <a:latin typeface="Cambria Math" panose="02040503050406030204" pitchFamily="18" charset="0"/>
                          <a:cs typeface="Times New Roman" panose="02020603050405020304" pitchFamily="18" charset="0"/>
                        </a:rPr>
                        <m:t>𝑃</m:t>
                      </m:r>
                      <m:r>
                        <a:rPr lang="en-US" sz="1600" b="0" i="1" smtClean="0">
                          <a:latin typeface="Cambria Math" panose="02040503050406030204" pitchFamily="18" charset="0"/>
                          <a:cs typeface="Times New Roman" panose="02020603050405020304" pitchFamily="18" charset="0"/>
                        </a:rPr>
                        <m:t>−2</m:t>
                      </m:r>
                    </m:oMath>
                  </m:oMathPara>
                </a14:m>
                <a:endParaRPr lang="en-US" sz="1600" dirty="0">
                  <a:cs typeface="Times New Roman" panose="02020603050405020304" pitchFamily="18" charset="0"/>
                </a:endParaRPr>
              </a:p>
              <a:p>
                <a:pPr>
                  <a:buClr>
                    <a:srgbClr val="690304"/>
                  </a:buClr>
                </a:pPr>
                <a:r>
                  <a:rPr lang="en-US" sz="1600" dirty="0">
                    <a:cs typeface="Times New Roman" panose="02020603050405020304" pitchFamily="18" charset="0"/>
                  </a:rPr>
                  <a:t>We can re-arrange terms to get</a:t>
                </a: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cs typeface="Times New Roman" panose="02020603050405020304" pitchFamily="18" charset="0"/>
                        </a:rPr>
                        <m:t>𝑄</m:t>
                      </m:r>
                      <m:r>
                        <a:rPr lang="en-US" sz="1600" b="0" i="1" smtClean="0">
                          <a:latin typeface="Cambria Math" panose="02040503050406030204" pitchFamily="18" charset="0"/>
                          <a:cs typeface="Times New Roman" panose="02020603050405020304" pitchFamily="18" charset="0"/>
                        </a:rPr>
                        <m:t>+2=</m:t>
                      </m:r>
                      <m:f>
                        <m:fPr>
                          <m:ctrlPr>
                            <a:rPr lang="en-US" sz="1600" b="0" i="1" smtClean="0">
                              <a:latin typeface="Cambria Math" panose="02040503050406030204" pitchFamily="18" charset="0"/>
                              <a:cs typeface="Times New Roman" panose="02020603050405020304" pitchFamily="18" charset="0"/>
                            </a:rPr>
                          </m:ctrlPr>
                        </m:fPr>
                        <m:num>
                          <m:r>
                            <a:rPr lang="en-US" sz="1600" b="0" i="1" smtClean="0">
                              <a:latin typeface="Cambria Math" panose="02040503050406030204" pitchFamily="18" charset="0"/>
                              <a:cs typeface="Times New Roman" panose="02020603050405020304" pitchFamily="18" charset="0"/>
                            </a:rPr>
                            <m:t>1</m:t>
                          </m:r>
                        </m:num>
                        <m:den>
                          <m:r>
                            <a:rPr lang="en-US" sz="1600" b="0" i="1" smtClean="0">
                              <a:latin typeface="Cambria Math" panose="02040503050406030204" pitchFamily="18" charset="0"/>
                              <a:cs typeface="Times New Roman" panose="02020603050405020304" pitchFamily="18" charset="0"/>
                            </a:rPr>
                            <m:t>2</m:t>
                          </m:r>
                        </m:den>
                      </m:f>
                      <m:r>
                        <a:rPr lang="en-US" sz="1600" b="0" i="1" smtClean="0">
                          <a:latin typeface="Cambria Math" panose="02040503050406030204" pitchFamily="18" charset="0"/>
                          <a:cs typeface="Times New Roman" panose="02020603050405020304" pitchFamily="18" charset="0"/>
                        </a:rPr>
                        <m:t>𝑃</m:t>
                      </m:r>
                    </m:oMath>
                  </m:oMathPara>
                </a14:m>
                <a:endParaRPr lang="en-US" sz="1600" b="0" i="1" dirty="0">
                  <a:latin typeface="Cambria Math" panose="02040503050406030204" pitchFamily="18" charset="0"/>
                  <a:cs typeface="Times New Roman" panose="02020603050405020304" pitchFamily="18" charset="0"/>
                </a:endParaRPr>
              </a:p>
              <a:p>
                <a:pPr marL="457200" lvl="1" indent="0">
                  <a:buClr>
                    <a:srgbClr val="690304"/>
                  </a:buClr>
                  <a:buNone/>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cs typeface="Times New Roman" panose="02020603050405020304" pitchFamily="18" charset="0"/>
                        </a:rPr>
                        <m:t>𝑃</m:t>
                      </m:r>
                      <m:r>
                        <a:rPr lang="en-US" sz="1600" i="1">
                          <a:latin typeface="Cambria Math" panose="02040503050406030204" pitchFamily="18" charset="0"/>
                          <a:cs typeface="Times New Roman" panose="02020603050405020304" pitchFamily="18" charset="0"/>
                        </a:rPr>
                        <m:t>(</m:t>
                      </m:r>
                      <m:r>
                        <a:rPr lang="en-US" sz="1600" i="1">
                          <a:latin typeface="Cambria Math" panose="02040503050406030204" pitchFamily="18" charset="0"/>
                          <a:cs typeface="Times New Roman" panose="02020603050405020304" pitchFamily="18" charset="0"/>
                        </a:rPr>
                        <m:t>𝑄</m:t>
                      </m:r>
                      <m:r>
                        <a:rPr lang="en-US" sz="1600" i="1">
                          <a:latin typeface="Cambria Math" panose="02040503050406030204" pitchFamily="18" charset="0"/>
                          <a:cs typeface="Times New Roman" panose="02020603050405020304" pitchFamily="18" charset="0"/>
                        </a:rPr>
                        <m:t>)=4+2</m:t>
                      </m:r>
                      <m:r>
                        <a:rPr lang="en-US" sz="1600" i="1">
                          <a:latin typeface="Cambria Math" panose="02040503050406030204" pitchFamily="18" charset="0"/>
                          <a:cs typeface="Times New Roman" panose="02020603050405020304" pitchFamily="18" charset="0"/>
                        </a:rPr>
                        <m:t>𝑄</m:t>
                      </m:r>
                    </m:oMath>
                  </m:oMathPara>
                </a14:m>
                <a:endParaRPr lang="en-US" sz="1600" i="1" dirty="0">
                  <a:latin typeface="Cambria Math" panose="02040503050406030204" pitchFamily="18" charset="0"/>
                  <a:cs typeface="Times New Roman" panose="02020603050405020304" pitchFamily="18" charset="0"/>
                </a:endParaRPr>
              </a:p>
            </p:txBody>
          </p:sp>
        </mc:Choice>
        <mc:Fallback xmlns="">
          <p:sp>
            <p:nvSpPr>
              <p:cNvPr id="19" name="Content Placeholder 3">
                <a:extLst>
                  <a:ext uri="{FF2B5EF4-FFF2-40B4-BE49-F238E27FC236}">
                    <a16:creationId xmlns:a16="http://schemas.microsoft.com/office/drawing/2014/main" id="{CF220198-097D-3F9B-86BE-54B8F74C3706}"/>
                  </a:ext>
                </a:extLst>
              </p:cNvPr>
              <p:cNvSpPr txBox="1">
                <a:spLocks noRot="1" noChangeAspect="1" noMove="1" noResize="1" noEditPoints="1" noAdjustHandles="1" noChangeArrowheads="1" noChangeShapeType="1" noTextEdit="1"/>
              </p:cNvSpPr>
              <p:nvPr/>
            </p:nvSpPr>
            <p:spPr>
              <a:xfrm>
                <a:off x="204295" y="942905"/>
                <a:ext cx="4494595" cy="3866584"/>
              </a:xfrm>
              <a:prstGeom prst="rect">
                <a:avLst/>
              </a:prstGeom>
              <a:blipFill>
                <a:blip r:embed="rId2"/>
                <a:stretch>
                  <a:fillRect l="-543" t="-473"/>
                </a:stretch>
              </a:blipFill>
            </p:spPr>
            <p:txBody>
              <a:bodyPr/>
              <a:lstStyle/>
              <a:p>
                <a:r>
                  <a:rPr lang="en-US">
                    <a:noFill/>
                  </a:rPr>
                  <a:t> </a:t>
                </a:r>
              </a:p>
            </p:txBody>
          </p:sp>
        </mc:Fallback>
      </mc:AlternateContent>
      <p:graphicFrame>
        <p:nvGraphicFramePr>
          <p:cNvPr id="8" name="Table 20">
            <a:extLst>
              <a:ext uri="{FF2B5EF4-FFF2-40B4-BE49-F238E27FC236}">
                <a16:creationId xmlns:a16="http://schemas.microsoft.com/office/drawing/2014/main" id="{AEFF9DF8-B186-799A-2375-6EEE5710A8B0}"/>
              </a:ext>
            </a:extLst>
          </p:cNvPr>
          <p:cNvGraphicFramePr>
            <a:graphicFrameLocks noGrp="1"/>
          </p:cNvGraphicFramePr>
          <p:nvPr>
            <p:extLst>
              <p:ext uri="{D42A27DB-BD31-4B8C-83A1-F6EECF244321}">
                <p14:modId xmlns:p14="http://schemas.microsoft.com/office/powerpoint/2010/main" val="2830081541"/>
              </p:ext>
            </p:extLst>
          </p:nvPr>
        </p:nvGraphicFramePr>
        <p:xfrm>
          <a:off x="4885864" y="1002030"/>
          <a:ext cx="1759498" cy="2956560"/>
        </p:xfrm>
        <a:graphic>
          <a:graphicData uri="http://schemas.openxmlformats.org/drawingml/2006/table">
            <a:tbl>
              <a:tblPr firstRow="1" bandRow="1">
                <a:tableStyleId>{5C22544A-7EE6-4342-B048-85BDC9FD1C3A}</a:tableStyleId>
              </a:tblPr>
              <a:tblGrid>
                <a:gridCol w="1759498">
                  <a:extLst>
                    <a:ext uri="{9D8B030D-6E8A-4147-A177-3AD203B41FA5}">
                      <a16:colId xmlns:a16="http://schemas.microsoft.com/office/drawing/2014/main" val="203143501"/>
                    </a:ext>
                  </a:extLst>
                </a:gridCol>
              </a:tblGrid>
              <a:tr h="0">
                <a:tc>
                  <a:txBody>
                    <a:bodyPr/>
                    <a:lstStyle/>
                    <a:p>
                      <a:pPr algn="ctr"/>
                      <a:r>
                        <a:rPr lang="en-US" sz="1400" dirty="0">
                          <a:solidFill>
                            <a:schemeClr val="bg1"/>
                          </a:solidFill>
                        </a:rPr>
                        <a:t>Price</a:t>
                      </a:r>
                    </a:p>
                    <a:p>
                      <a:pPr algn="ctr"/>
                      <a:r>
                        <a:rPr lang="en-US" sz="1400" b="0" dirty="0">
                          <a:solidFill>
                            <a:schemeClr val="bg1"/>
                          </a:solidFill>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877098046"/>
                  </a:ext>
                </a:extLst>
              </a:tr>
              <a:tr h="274320">
                <a:tc>
                  <a:txBody>
                    <a:bodyPr/>
                    <a:lstStyle/>
                    <a:p>
                      <a:pPr algn="ctr"/>
                      <a:r>
                        <a:rPr lang="en-US" sz="1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028701"/>
                  </a:ext>
                </a:extLst>
              </a:tr>
              <a:tr h="274320">
                <a:tc>
                  <a:txBody>
                    <a:bodyPr/>
                    <a:lstStyle/>
                    <a:p>
                      <a:pPr algn="ctr"/>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113403"/>
                  </a:ext>
                </a:extLst>
              </a:tr>
              <a:tr h="274320">
                <a:tc>
                  <a:txBody>
                    <a:bodyPr/>
                    <a:lstStyle/>
                    <a:p>
                      <a:pPr algn="ctr"/>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169508"/>
                  </a:ext>
                </a:extLst>
              </a:tr>
              <a:tr h="274320">
                <a:tc>
                  <a:txBody>
                    <a:bodyPr/>
                    <a:lstStyle/>
                    <a:p>
                      <a:pPr algn="ctr"/>
                      <a:r>
                        <a:rPr lang="en-US" sz="1400"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5853916"/>
                  </a:ext>
                </a:extLst>
              </a:tr>
              <a:tr h="274320">
                <a:tc>
                  <a:txBody>
                    <a:bodyPr/>
                    <a:lstStyle/>
                    <a:p>
                      <a:pPr algn="ctr"/>
                      <a:r>
                        <a:rPr lang="en-US" sz="1400"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4081031"/>
                  </a:ext>
                </a:extLst>
              </a:tr>
              <a:tr h="274320">
                <a:tc>
                  <a:txBody>
                    <a:bodyPr/>
                    <a:lstStyle/>
                    <a:p>
                      <a:pPr algn="ctr"/>
                      <a:r>
                        <a:rPr lang="en-US" sz="1400" dirty="0">
                          <a:solidFill>
                            <a:schemeClr val="tx1"/>
                          </a:solidFill>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2845296"/>
                  </a:ext>
                </a:extLst>
              </a:tr>
              <a:tr h="274320">
                <a:tc>
                  <a:txBody>
                    <a:bodyPr/>
                    <a:lstStyle/>
                    <a:p>
                      <a:pPr algn="ctr"/>
                      <a:r>
                        <a:rPr lang="en-US" sz="1400"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796876"/>
                  </a:ext>
                </a:extLst>
              </a:tr>
              <a:tr h="274320">
                <a:tc>
                  <a:txBody>
                    <a:bodyPr/>
                    <a:lstStyle/>
                    <a:p>
                      <a:pPr algn="ctr"/>
                      <a:r>
                        <a:rPr lang="en-US" sz="1400" dirty="0">
                          <a:solidFill>
                            <a:schemeClr val="tx1"/>
                          </a:solidFill>
                        </a:rPr>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585980"/>
                  </a:ext>
                </a:extLst>
              </a:tr>
            </a:tbl>
          </a:graphicData>
        </a:graphic>
      </p:graphicFrame>
      <p:graphicFrame>
        <p:nvGraphicFramePr>
          <p:cNvPr id="21" name="Table 20">
            <a:extLst>
              <a:ext uri="{FF2B5EF4-FFF2-40B4-BE49-F238E27FC236}">
                <a16:creationId xmlns:a16="http://schemas.microsoft.com/office/drawing/2014/main" id="{73413210-AF50-5593-C1DE-460BB4466689}"/>
              </a:ext>
            </a:extLst>
          </p:cNvPr>
          <p:cNvGraphicFramePr>
            <a:graphicFrameLocks noGrp="1"/>
          </p:cNvGraphicFramePr>
          <p:nvPr>
            <p:extLst>
              <p:ext uri="{D42A27DB-BD31-4B8C-83A1-F6EECF244321}">
                <p14:modId xmlns:p14="http://schemas.microsoft.com/office/powerpoint/2010/main" val="726560826"/>
              </p:ext>
            </p:extLst>
          </p:nvPr>
        </p:nvGraphicFramePr>
        <p:xfrm>
          <a:off x="6645362" y="1002030"/>
          <a:ext cx="1759498" cy="2956560"/>
        </p:xfrm>
        <a:graphic>
          <a:graphicData uri="http://schemas.openxmlformats.org/drawingml/2006/table">
            <a:tbl>
              <a:tblPr firstRow="1" bandRow="1">
                <a:tableStyleId>{5C22544A-7EE6-4342-B048-85BDC9FD1C3A}</a:tableStyleId>
              </a:tblPr>
              <a:tblGrid>
                <a:gridCol w="1759498">
                  <a:extLst>
                    <a:ext uri="{9D8B030D-6E8A-4147-A177-3AD203B41FA5}">
                      <a16:colId xmlns:a16="http://schemas.microsoft.com/office/drawing/2014/main" val="2362950263"/>
                    </a:ext>
                  </a:extLst>
                </a:gridCol>
              </a:tblGrid>
              <a:tr h="0">
                <a:tc>
                  <a:txBody>
                    <a:bodyPr/>
                    <a:lstStyle/>
                    <a:p>
                      <a:pPr algn="ctr"/>
                      <a:r>
                        <a:rPr lang="en-US" sz="1400" dirty="0">
                          <a:solidFill>
                            <a:schemeClr val="bg1"/>
                          </a:solidFill>
                        </a:rPr>
                        <a:t>Quantity Supplied</a:t>
                      </a:r>
                    </a:p>
                    <a:p>
                      <a:pPr algn="ctr"/>
                      <a:r>
                        <a:rPr lang="en-US" sz="1400" b="0" dirty="0">
                          <a:solidFill>
                            <a:schemeClr val="bg1"/>
                          </a:solidFill>
                        </a:rPr>
                        <a:t>Q(P)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877098046"/>
                  </a:ext>
                </a:extLst>
              </a:tr>
              <a:tr h="274320">
                <a:tc>
                  <a:txBody>
                    <a:bodyPr/>
                    <a:lstStyle/>
                    <a:p>
                      <a:pPr algn="ctr"/>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4028701"/>
                  </a:ext>
                </a:extLst>
              </a:tr>
              <a:tr h="274320">
                <a:tc>
                  <a:txBody>
                    <a:bodyPr/>
                    <a:lstStyle/>
                    <a:p>
                      <a:pPr algn="ctr"/>
                      <a:r>
                        <a:rPr lang="en-US" sz="140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1113403"/>
                  </a:ext>
                </a:extLst>
              </a:tr>
              <a:tr h="274320">
                <a:tc>
                  <a:txBody>
                    <a:bodyPr/>
                    <a:lstStyle/>
                    <a:p>
                      <a:pPr algn="ctr"/>
                      <a:r>
                        <a:rPr lang="en-US" sz="140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9169508"/>
                  </a:ext>
                </a:extLst>
              </a:tr>
              <a:tr h="274320">
                <a:tc>
                  <a:txBody>
                    <a:bodyPr/>
                    <a:lstStyle/>
                    <a:p>
                      <a:pPr algn="ctr"/>
                      <a:r>
                        <a:rPr lang="en-US" sz="140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95853916"/>
                  </a:ext>
                </a:extLst>
              </a:tr>
              <a:tr h="274320">
                <a:tc>
                  <a:txBody>
                    <a:bodyPr/>
                    <a:lstStyle/>
                    <a:p>
                      <a:pPr algn="ctr"/>
                      <a:r>
                        <a:rPr lang="en-US" sz="140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54081031"/>
                  </a:ext>
                </a:extLst>
              </a:tr>
              <a:tr h="274320">
                <a:tc>
                  <a:txBody>
                    <a:bodyPr/>
                    <a:lstStyle/>
                    <a:p>
                      <a:pPr algn="ctr"/>
                      <a:r>
                        <a:rPr lang="en-US" sz="1400"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82845296"/>
                  </a:ext>
                </a:extLst>
              </a:tr>
              <a:tr h="274320">
                <a:tc>
                  <a:txBody>
                    <a:bodyPr/>
                    <a:lstStyle/>
                    <a:p>
                      <a:pPr algn="ctr"/>
                      <a:r>
                        <a:rPr lang="en-US" sz="1400"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796876"/>
                  </a:ext>
                </a:extLst>
              </a:tr>
              <a:tr h="274320">
                <a:tc>
                  <a:txBody>
                    <a:bodyPr/>
                    <a:lstStyle/>
                    <a:p>
                      <a:pPr algn="ctr"/>
                      <a:r>
                        <a:rPr lang="en-US" sz="140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59585980"/>
                  </a:ext>
                </a:extLst>
              </a:tr>
            </a:tbl>
          </a:graphicData>
        </a:graphic>
      </p:graphicFrame>
    </p:spTree>
    <p:extLst>
      <p:ext uri="{BB962C8B-B14F-4D97-AF65-F5344CB8AC3E}">
        <p14:creationId xmlns:p14="http://schemas.microsoft.com/office/powerpoint/2010/main" val="107320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uiExpand="1" build="p"/>
    </p:bldLst>
  </p:timing>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6F2769-7194-4217-93D3-3AF3A4742282}">
  <ds:schemaRefs>
    <ds:schemaRef ds:uri="http://schemas.microsoft.com/office/2006/metadata/properties"/>
    <ds:schemaRef ds:uri="http://schemas.microsoft.com/office/infopath/2007/PartnerControls"/>
    <ds:schemaRef ds:uri="http://schemas.microsoft.com/sharepoint/v3/fields"/>
  </ds:schemaRefs>
</ds:datastoreItem>
</file>

<file path=customXml/itemProps2.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IUB-template</Template>
  <TotalTime>4833</TotalTime>
  <Words>2285</Words>
  <Application>Microsoft Office PowerPoint</Application>
  <PresentationFormat>On-screen Show (16:9)</PresentationFormat>
  <Paragraphs>329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Cambria Math</vt:lpstr>
      <vt:lpstr>Wingdings</vt:lpstr>
      <vt:lpstr>Main</vt:lpstr>
      <vt:lpstr>PowerPoint Presentation</vt:lpstr>
      <vt:lpstr>Outline for Today</vt:lpstr>
      <vt:lpstr>Producer Theory </vt:lpstr>
      <vt:lpstr>Producer Theory </vt:lpstr>
      <vt:lpstr>Intuition behind profit maximization</vt:lpstr>
      <vt:lpstr>Supply Curve</vt:lpstr>
      <vt:lpstr>Supply Curve</vt:lpstr>
      <vt:lpstr>Supply Function</vt:lpstr>
      <vt:lpstr>Supply Function</vt:lpstr>
      <vt:lpstr>Supply as Function</vt:lpstr>
      <vt:lpstr>Willingness to Sell</vt:lpstr>
      <vt:lpstr>Producer Surplus: Intuition</vt:lpstr>
      <vt:lpstr>Producer Surplus: Exact Measure</vt:lpstr>
      <vt:lpstr>Individual Supply vs Market Supply</vt:lpstr>
      <vt:lpstr>Individual Supply vs Market Supply</vt:lpstr>
      <vt:lpstr>Individual Supply vs Market Supply</vt:lpstr>
      <vt:lpstr>Change in Supply vs Change in Quantity Supplied</vt:lpstr>
      <vt:lpstr>Change in Supply vs Change in Quantity Supplied</vt:lpstr>
      <vt:lpstr>Shifts in Supply</vt:lpstr>
      <vt:lpstr>Shifts in Supply: Slope and Elasticity</vt:lpstr>
      <vt:lpstr>Price Elasticity of Supply </vt:lpstr>
      <vt:lpstr>Price Elasticity of Supply and Pivoting the Curve</vt:lpstr>
      <vt:lpstr>Elasticity of Supply: Extreme Cases</vt:lpstr>
      <vt:lpstr>Elasticity of Supply: Some Determinants</vt:lpstr>
      <vt:lpstr>Elasticity of Supply: Short vs Long Run </vt:lpstr>
      <vt:lpstr>For next class: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213</cp:revision>
  <cp:lastPrinted>2014-06-24T16:10:50Z</cp:lastPrinted>
  <dcterms:created xsi:type="dcterms:W3CDTF">2022-01-21T17:11:20Z</dcterms:created>
  <dcterms:modified xsi:type="dcterms:W3CDTF">2023-01-24T01:22:02Z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