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2"/>
  </p:notesMasterIdLst>
  <p:handoutMasterIdLst>
    <p:handoutMasterId r:id="rId33"/>
  </p:handoutMasterIdLst>
  <p:sldIdLst>
    <p:sldId id="489" r:id="rId5"/>
    <p:sldId id="356" r:id="rId6"/>
    <p:sldId id="541" r:id="rId7"/>
    <p:sldId id="546" r:id="rId8"/>
    <p:sldId id="545" r:id="rId9"/>
    <p:sldId id="537" r:id="rId10"/>
    <p:sldId id="539" r:id="rId11"/>
    <p:sldId id="562" r:id="rId12"/>
    <p:sldId id="540" r:id="rId13"/>
    <p:sldId id="552" r:id="rId14"/>
    <p:sldId id="565" r:id="rId15"/>
    <p:sldId id="560" r:id="rId16"/>
    <p:sldId id="564" r:id="rId17"/>
    <p:sldId id="561" r:id="rId18"/>
    <p:sldId id="566" r:id="rId19"/>
    <p:sldId id="567" r:id="rId20"/>
    <p:sldId id="550" r:id="rId21"/>
    <p:sldId id="555" r:id="rId22"/>
    <p:sldId id="556" r:id="rId23"/>
    <p:sldId id="559" r:id="rId24"/>
    <p:sldId id="543" r:id="rId25"/>
    <p:sldId id="544" r:id="rId26"/>
    <p:sldId id="547" r:id="rId27"/>
    <p:sldId id="549" r:id="rId28"/>
    <p:sldId id="542" r:id="rId29"/>
    <p:sldId id="488" r:id="rId30"/>
    <p:sldId id="558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4" userDrawn="1">
          <p15:clr>
            <a:srgbClr val="A4A3A4"/>
          </p15:clr>
        </p15:guide>
        <p15:guide id="2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690304"/>
    <a:srgbClr val="99FF33"/>
    <a:srgbClr val="77933C"/>
    <a:srgbClr val="953735"/>
    <a:srgbClr val="990000"/>
    <a:srgbClr val="969696"/>
    <a:srgbClr val="252626"/>
    <a:srgbClr val="0C0D0C"/>
    <a:srgbClr val="9E9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94" autoAdjust="0"/>
  </p:normalViewPr>
  <p:slideViewPr>
    <p:cSldViewPr snapToGrid="0" snapToObjects="1">
      <p:cViewPr varScale="1">
        <p:scale>
          <a:sx n="146" d="100"/>
          <a:sy n="146" d="100"/>
        </p:scale>
        <p:origin x="552" y="108"/>
      </p:cViewPr>
      <p:guideLst>
        <p:guide orient="horz" pos="1524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3:57:34.666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2:50:36.78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3:57:34.66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3:57:34.666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3:57:34.66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2:40:43.81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2:49:17.676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2:50:36.78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2:50:36.78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2:50:36.78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>
            <a:lvl1pPr>
              <a:defRPr sz="28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6110E9-6F8A-B51E-A1FD-6F9656D0C3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9827" y="732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55057-A4C6-1359-B942-42415ACDD285}"/>
              </a:ext>
            </a:extLst>
          </p:cNvPr>
          <p:cNvSpPr/>
          <p:nvPr userDrawn="1"/>
        </p:nvSpPr>
        <p:spPr>
          <a:xfrm>
            <a:off x="0" y="2720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8" r:id="rId9"/>
    <p:sldLayoutId id="2147493477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1.png"/><Relationship Id="rId18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40.png"/><Relationship Id="rId17" Type="http://schemas.openxmlformats.org/officeDocument/2006/relationships/image" Target="../media/image34.png"/><Relationship Id="rId2" Type="http://schemas.openxmlformats.org/officeDocument/2006/relationships/image" Target="../media/image38.png"/><Relationship Id="rId16" Type="http://schemas.openxmlformats.org/officeDocument/2006/relationships/image" Target="../media/image33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440.png"/><Relationship Id="rId15" Type="http://schemas.openxmlformats.org/officeDocument/2006/relationships/image" Target="../media/image45.png"/><Relationship Id="rId10" Type="http://schemas.openxmlformats.org/officeDocument/2006/relationships/image" Target="../media/image390.png"/><Relationship Id="rId19" Type="http://schemas.openxmlformats.org/officeDocument/2006/relationships/image" Target="../media/image420.png"/><Relationship Id="rId4" Type="http://schemas.openxmlformats.org/officeDocument/2006/relationships/customXml" Target="../ink/ink9.xml"/><Relationship Id="rId9" Type="http://schemas.openxmlformats.org/officeDocument/2006/relationships/image" Target="../media/image30.png"/><Relationship Id="rId1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iu.instructure.com/courses/2126680/quizzes/3810364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3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15" Type="http://schemas.openxmlformats.org/officeDocument/2006/relationships/customXml" Target="../ink/ink4.xml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customXml" Target="../ink/ink3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6.xm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6.png"/><Relationship Id="rId2" Type="http://schemas.openxmlformats.org/officeDocument/2006/relationships/image" Target="../media/image24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31.png"/><Relationship Id="rId5" Type="http://schemas.openxmlformats.org/officeDocument/2006/relationships/customXml" Target="../ink/ink5.xml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svg"/><Relationship Id="rId3" Type="http://schemas.openxmlformats.org/officeDocument/2006/relationships/image" Target="../media/image40.svg"/><Relationship Id="rId7" Type="http://schemas.openxmlformats.org/officeDocument/2006/relationships/image" Target="../media/image43.svg"/><Relationship Id="rId12" Type="http://schemas.openxmlformats.org/officeDocument/2006/relationships/image" Target="../media/image48.png"/><Relationship Id="rId17" Type="http://schemas.openxmlformats.org/officeDocument/2006/relationships/image" Target="../media/image53.svg"/><Relationship Id="rId2" Type="http://schemas.openxmlformats.org/officeDocument/2006/relationships/image" Target="../media/image39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5" Type="http://schemas.openxmlformats.org/officeDocument/2006/relationships/image" Target="../media/image51.svg"/><Relationship Id="rId10" Type="http://schemas.openxmlformats.org/officeDocument/2006/relationships/image" Target="../media/image46.png"/><Relationship Id="rId4" Type="http://schemas.openxmlformats.org/officeDocument/2006/relationships/image" Target="../media/image37.png"/><Relationship Id="rId9" Type="http://schemas.openxmlformats.org/officeDocument/2006/relationships/image" Target="../media/image45.sv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0.png"/><Relationship Id="rId18" Type="http://schemas.openxmlformats.org/officeDocument/2006/relationships/image" Target="../media/image35.png"/><Relationship Id="rId3" Type="http://schemas.openxmlformats.org/officeDocument/2006/relationships/image" Target="../media/image38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4.png"/><Relationship Id="rId2" Type="http://schemas.openxmlformats.org/officeDocument/2006/relationships/image" Target="../media/image54.png"/><Relationship Id="rId16" Type="http://schemas.openxmlformats.org/officeDocument/2006/relationships/image" Target="../media/image33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390.png"/><Relationship Id="rId5" Type="http://schemas.openxmlformats.org/officeDocument/2006/relationships/customXml" Target="../ink/ink7.xml"/><Relationship Id="rId15" Type="http://schemas.openxmlformats.org/officeDocument/2006/relationships/customXml" Target="../ink/ink8.xml"/><Relationship Id="rId10" Type="http://schemas.openxmlformats.org/officeDocument/2006/relationships/image" Target="../media/image30.png"/><Relationship Id="rId19" Type="http://schemas.openxmlformats.org/officeDocument/2006/relationships/image" Target="../media/image42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Externalities I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0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5275EADB-D1D0-588A-C21F-2BA51567C71B}"/>
              </a:ext>
            </a:extLst>
          </p:cNvPr>
          <p:cNvSpPr>
            <a:spLocks/>
          </p:cNvSpPr>
          <p:nvPr/>
        </p:nvSpPr>
        <p:spPr>
          <a:xfrm rot="16200000" flipV="1">
            <a:off x="5335205" y="3373441"/>
            <a:ext cx="479300" cy="276242"/>
          </a:xfrm>
          <a:prstGeom prst="triangle">
            <a:avLst>
              <a:gd name="adj" fmla="val 4444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99858" y="687064"/>
            <a:ext cx="8728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Intuitively: what is the imperfection in the economy? Why does free-exchange not lead to efficiency?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Supply of water is not fully capturing producer’s willingness to sell. Why is this the case?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Market failure:</a:t>
            </a:r>
            <a:r>
              <a:rPr lang="en-US" sz="1400" dirty="0"/>
              <a:t> property rights are not well defined. Some of the costs of producing steel are borne by water suppliers (and consumers). Question: which is the market experiencing the market failure in our example?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43C5A6-216B-8A79-65DB-DF99E5BE68CC}"/>
              </a:ext>
            </a:extLst>
          </p:cNvPr>
          <p:cNvGrpSpPr/>
          <p:nvPr/>
        </p:nvGrpSpPr>
        <p:grpSpPr>
          <a:xfrm>
            <a:off x="1050325" y="2320426"/>
            <a:ext cx="2850639" cy="2458204"/>
            <a:chOff x="3925280" y="767803"/>
            <a:chExt cx="4850249" cy="4182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FE1A34D-FB01-AFEF-5BF6-B0C2801E0468}"/>
                    </a:ext>
                  </a:extLst>
                </p:cNvPr>
                <p:cNvSpPr txBox="1"/>
                <p:nvPr/>
              </p:nvSpPr>
              <p:spPr>
                <a:xfrm>
                  <a:off x="4023219" y="2664303"/>
                  <a:ext cx="996156" cy="5236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FE1A34D-FB01-AFEF-5BF6-B0C2801E0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219" y="2664303"/>
                  <a:ext cx="996156" cy="523670"/>
                </a:xfrm>
                <a:prstGeom prst="rect">
                  <a:avLst/>
                </a:prstGeom>
                <a:blipFill>
                  <a:blip r:embed="rId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9FA941-2E98-1EC7-2ED9-63D79931F44D}"/>
                </a:ext>
              </a:extLst>
            </p:cNvPr>
            <p:cNvGrpSpPr/>
            <p:nvPr/>
          </p:nvGrpSpPr>
          <p:grpSpPr>
            <a:xfrm>
              <a:off x="3925280" y="767803"/>
              <a:ext cx="4850249" cy="4182536"/>
              <a:chOff x="2443347" y="216498"/>
              <a:chExt cx="6832919" cy="4926585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88E5359-5997-F023-5E9C-E50C8584AE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ACED36C-B003-76E3-DE52-AE8C6D1F1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E4601C0-809A-2940-9427-3E03D02EB994}"/>
                  </a:ext>
                </a:extLst>
              </p:cNvPr>
              <p:cNvGrpSpPr/>
              <p:nvPr/>
            </p:nvGrpSpPr>
            <p:grpSpPr>
              <a:xfrm>
                <a:off x="3685569" y="949080"/>
                <a:ext cx="4690709" cy="3140049"/>
                <a:chOff x="3685569" y="949080"/>
                <a:chExt cx="4690709" cy="31400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4D2E969-AEE4-B968-0CE5-FC712A1E7C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4D2E969-AEE4-B968-0CE5-FC712A1E7C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BF07C50-8E0E-79AE-3399-ED3D50B8C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1213DF8-25A1-7F57-89B6-2A181248ABF8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1213DF8-25A1-7F57-89B6-2A181248ABF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4A7CA6A-E48B-B3F6-F817-C8FC7BB60C41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4A7CA6A-E48B-B3F6-F817-C8FC7BB60C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5894BE-6E63-AB3E-3DCC-941B7ACEA37B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5894BE-6E63-AB3E-3DCC-941B7ACEA3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941"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4E03FFF-4564-5160-D5BC-CEEC5E66459C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45601" cy="3094114"/>
                <a:chOff x="3711413" y="1335595"/>
                <a:chExt cx="4545601" cy="3094114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CC2276F-A92F-BD1C-49F5-34EA9DF553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3607B877-869D-D067-810C-E9257CD9A0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3607B877-869D-D067-810C-E9257CD9A0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CB87D1E-67F7-8CE7-68A0-827E8DC135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FF024C6-413F-E94B-49A1-D088AF07C5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3BF3953-FF24-E1E5-40DA-9564DF0862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3BF3953-FF24-E1E5-40DA-9564DF086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56BBAB-0E1D-E234-32C4-0E49AAA6CFBE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Steel Market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C39E7C-5419-AB00-5FD1-B9EC9BB9FE7E}"/>
              </a:ext>
            </a:extLst>
          </p:cNvPr>
          <p:cNvGrpSpPr/>
          <p:nvPr/>
        </p:nvGrpSpPr>
        <p:grpSpPr>
          <a:xfrm>
            <a:off x="4451013" y="2258623"/>
            <a:ext cx="3790537" cy="2450277"/>
            <a:chOff x="3925280" y="767803"/>
            <a:chExt cx="6449449" cy="4169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B8BA65-9F80-C7C2-F0EC-8B9ABC173C42}"/>
                    </a:ext>
                  </a:extLst>
                </p:cNvPr>
                <p:cNvSpPr txBox="1"/>
                <p:nvPr/>
              </p:nvSpPr>
              <p:spPr>
                <a:xfrm>
                  <a:off x="3947263" y="2691462"/>
                  <a:ext cx="996156" cy="5317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B8BA65-9F80-C7C2-F0EC-8B9ABC173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263" y="2691462"/>
                  <a:ext cx="996156" cy="531742"/>
                </a:xfrm>
                <a:prstGeom prst="rect">
                  <a:avLst/>
                </a:prstGeom>
                <a:blipFill>
                  <a:blip r:embed="rId1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8923BA-AEC3-0724-3F59-FCA1AB773F56}"/>
                </a:ext>
              </a:extLst>
            </p:cNvPr>
            <p:cNvGrpSpPr/>
            <p:nvPr/>
          </p:nvGrpSpPr>
          <p:grpSpPr>
            <a:xfrm>
              <a:off x="3925280" y="767803"/>
              <a:ext cx="6449449" cy="4169049"/>
              <a:chOff x="2443347" y="216498"/>
              <a:chExt cx="9085834" cy="4910699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28D9865-B935-499D-DDD8-0A26151F85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18AB997-8D6F-3D33-B3EE-18C8FDB5D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CFAD551-5E60-31BF-8E31-6F254B1745E8}"/>
                  </a:ext>
                </a:extLst>
              </p:cNvPr>
              <p:cNvGrpSpPr/>
              <p:nvPr/>
            </p:nvGrpSpPr>
            <p:grpSpPr>
              <a:xfrm>
                <a:off x="3685569" y="429748"/>
                <a:ext cx="7843612" cy="3659381"/>
                <a:chOff x="3685569" y="429748"/>
                <a:chExt cx="7843612" cy="365938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11F3929C-A3EE-574E-99FB-B57C1D809A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58313" y="920193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11F3929C-A3EE-574E-99FB-B57C1D809A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8313" y="920193"/>
                      <a:ext cx="996155" cy="61682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4380C35-4DB5-B438-FB60-2C3E5B2D1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0ADB54C-D552-7D82-3ED2-CA25214434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11413" y="502919"/>
                  <a:ext cx="3393903" cy="24511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E08F85CA-50DE-7161-1C0C-16B73FBC5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1786" y="429748"/>
                      <a:ext cx="5007395" cy="5551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𝐸𝑓𝑓𝑒𝑐𝑡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𝑜𝑓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𝑆𝑡𝑒𝑒𝑙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E08F85CA-50DE-7161-1C0C-16B73FBC5D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1786" y="429748"/>
                      <a:ext cx="5007395" cy="55514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F51A632-9692-E283-BC69-7EF9226893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8856" y="2524748"/>
                      <a:ext cx="996155" cy="5243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𝐷𝑊𝐿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𝑡h𝑒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𝑤𝑎𝑡𝑒𝑟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𝑚𝑎𝑟𝑘𝑒𝑡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F51A632-9692-E283-BC69-7EF9226893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8856" y="2524748"/>
                      <a:ext cx="996155" cy="524303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3205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AA0BB08-BC90-7B1A-E5B3-7FD9AB9792EF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AA0BB08-BC90-7B1A-E5B3-7FD9AB9792EF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91EB83B-C9C9-FAF5-A17A-98B88C3C8EC8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91EB83B-C9C9-FAF5-A17A-98B88C3C8E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A414CF6-2D4C-7508-651B-9A65B75816DE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A414CF6-2D4C-7508-651B-9A65B75816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941" r="-1471"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A3B3893-9A8A-B17C-C74C-730D08815ABA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45601" cy="3094114"/>
                <a:chOff x="3711413" y="1335595"/>
                <a:chExt cx="4545601" cy="3094114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08E61387-5214-B94E-00E9-4419B51CF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350FB56-D213-ECA1-A05D-ADECBF6F8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350FB56-D213-ECA1-A05D-ADECBF6F88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E1B7136-F1F2-5A4A-C3D9-4D544BA028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A0017A8-8FB5-ED24-51C9-E0B685381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1097EAC7-4EBA-D836-8592-F41437B28422}"/>
                      </a:ext>
                    </a:extLst>
                  </p:cNvPr>
                  <p:cNvSpPr txBox="1"/>
                  <p:nvPr/>
                </p:nvSpPr>
                <p:spPr>
                  <a:xfrm>
                    <a:off x="5080787" y="4374795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1097EAC7-4EBA-D836-8592-F41437B28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0787" y="4374795"/>
                    <a:ext cx="996155" cy="75240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F7CECE-B647-E724-F558-35C49624B6CF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Water Market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DAE4801-9AEF-24BB-6453-CD9D67493D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18" y="2251231"/>
                <a:ext cx="0" cy="2166459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CF6DD3B-660D-F765-5D1A-49E1B65B42BF}"/>
                      </a:ext>
                    </a:extLst>
                  </p:cNvPr>
                  <p:cNvSpPr txBox="1"/>
                  <p:nvPr/>
                </p:nvSpPr>
                <p:spPr>
                  <a:xfrm>
                    <a:off x="4124571" y="4365229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CF6DD3B-660D-F765-5D1A-49E1B65B42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4571" y="4365229"/>
                    <a:ext cx="996155" cy="740193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6B3E58D9-A540-AAEB-6D53-898A6F29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Non-Pecuniary Externalities: Intuition</a:t>
            </a:r>
          </a:p>
        </p:txBody>
      </p:sp>
    </p:spTree>
    <p:extLst>
      <p:ext uri="{BB962C8B-B14F-4D97-AF65-F5344CB8AC3E}">
        <p14:creationId xmlns:p14="http://schemas.microsoft.com/office/powerpoint/2010/main" val="368958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B3E58D9-A540-AAEB-6D53-898A6F29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Non-Pecuniary Externalities: Intuition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5E30E-BB43-A68B-B883-2C50681732C4}"/>
              </a:ext>
            </a:extLst>
          </p:cNvPr>
          <p:cNvSpPr txBox="1"/>
          <p:nvPr/>
        </p:nvSpPr>
        <p:spPr>
          <a:xfrm>
            <a:off x="99858" y="775265"/>
            <a:ext cx="87281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u="sng" dirty="0"/>
              <a:t>In the absence of market failures: </a:t>
            </a:r>
            <a:r>
              <a:rPr lang="en-US" sz="1400" dirty="0"/>
              <a:t>equilibrium happens when WTP = WTS </a:t>
            </a:r>
            <a:r>
              <a:rPr lang="en-US" sz="1400" dirty="0">
                <a:sym typeface="Wingdings" panose="05000000000000000000" pitchFamily="2" charset="2"/>
              </a:rPr>
              <a:t> Private MB = Private MC</a:t>
            </a:r>
            <a:endParaRPr lang="en-US" sz="14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However, under the presence of externalities private MB/MC might differ from social MB/MC.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Private Marginal Cost: </a:t>
            </a:r>
            <a:r>
              <a:rPr lang="en-US" sz="1400" dirty="0"/>
              <a:t>direct cost to producers of producing an additional unit of a good.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Private Marginal Benefit: </a:t>
            </a:r>
            <a:r>
              <a:rPr lang="en-US" sz="1400" dirty="0"/>
              <a:t>direct benefit to consumers of consuming an additional unit of a good by the consumer.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Social Marginal Cost: </a:t>
            </a:r>
            <a:r>
              <a:rPr lang="en-US" sz="1400" dirty="0"/>
              <a:t>private marginal cost + any costs associated with the production of such good that are imposed or borne by others.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Social Marginal Benefit: </a:t>
            </a:r>
            <a:r>
              <a:rPr lang="en-US" sz="1400" dirty="0"/>
              <a:t>private marginal cost - any costs associated with consumption of such good that are imposed or borne by others. </a:t>
            </a:r>
            <a:endParaRPr lang="en-US" sz="1400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difference between private and social marginal benefit/cost is called </a:t>
            </a:r>
            <a:r>
              <a:rPr lang="en-US" sz="1400" b="1" dirty="0"/>
              <a:t>Marginal Damage </a:t>
            </a:r>
            <a:r>
              <a:rPr lang="en-US" sz="1400" dirty="0"/>
              <a:t>(</a:t>
            </a:r>
            <a:r>
              <a:rPr lang="en-US" sz="1400" i="1" dirty="0"/>
              <a:t>in our example the marginal damage is the effect of steel on water supply</a:t>
            </a:r>
            <a:r>
              <a:rPr lang="en-US" sz="1400" dirty="0"/>
              <a:t>). </a:t>
            </a:r>
            <a:endParaRPr lang="en-US" sz="1400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Homework: </a:t>
            </a:r>
            <a:r>
              <a:rPr lang="en-US" sz="1400" dirty="0"/>
              <a:t>see Mankiw’s Figures 5-3 and 5-4. </a:t>
            </a:r>
          </a:p>
        </p:txBody>
      </p:sp>
    </p:spTree>
    <p:extLst>
      <p:ext uri="{BB962C8B-B14F-4D97-AF65-F5344CB8AC3E}">
        <p14:creationId xmlns:p14="http://schemas.microsoft.com/office/powerpoint/2010/main" val="249013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B3E58D9-A540-AAEB-6D53-898A6F29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Externalities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BB2DCB8-50B4-940F-6A4E-D5027AE3687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1E2E9"/>
              </a:clrFrom>
              <a:clrTo>
                <a:srgbClr val="F1E2E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311" y="1978852"/>
            <a:ext cx="6813974" cy="26918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ADFCD18-B6D6-C68B-EF65-E20A8EA82AFE}"/>
              </a:ext>
            </a:extLst>
          </p:cNvPr>
          <p:cNvSpPr txBox="1"/>
          <p:nvPr/>
        </p:nvSpPr>
        <p:spPr>
          <a:xfrm>
            <a:off x="17745" y="716968"/>
            <a:ext cx="8927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Problem</a:t>
            </a:r>
            <a:r>
              <a:rPr lang="en-US" sz="1400" dirty="0"/>
              <a:t>: private costs (only faced by suppliers) differ from social costs (faced by everyone). Recall the social planner. What would he do in this market?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Social planner: </a:t>
            </a:r>
            <a:r>
              <a:rPr lang="en-US" sz="1400" dirty="0"/>
              <a:t>Social Marginal Benefit = Social Marginal Cost.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Free-market exchange: </a:t>
            </a:r>
            <a:r>
              <a:rPr lang="en-US" sz="1400" dirty="0"/>
              <a:t>Private Marginal Benefit = Private Marginal Cost. If private ≠ social, then we have an externality.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A9FAE6-6C5C-7F0D-B054-BE4BA777D4CB}"/>
              </a:ext>
            </a:extLst>
          </p:cNvPr>
          <p:cNvSpPr txBox="1"/>
          <p:nvPr/>
        </p:nvSpPr>
        <p:spPr>
          <a:xfrm>
            <a:off x="4429298" y="4488438"/>
            <a:ext cx="4660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/>
              <a:t>Source </a:t>
            </a:r>
            <a:r>
              <a:rPr lang="en-US" sz="900" i="1" dirty="0" err="1"/>
              <a:t>Stliglitz</a:t>
            </a:r>
            <a:r>
              <a:rPr lang="en-US" sz="900" i="1" dirty="0"/>
              <a:t> and Rosengard Chapter 6</a:t>
            </a:r>
          </a:p>
        </p:txBody>
      </p:sp>
    </p:spTree>
    <p:extLst>
      <p:ext uri="{BB962C8B-B14F-4D97-AF65-F5344CB8AC3E}">
        <p14:creationId xmlns:p14="http://schemas.microsoft.com/office/powerpoint/2010/main" val="132858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258608" y="1004468"/>
            <a:ext cx="87281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In general, we can categorize externalities in four main groups, defined by two sets of characteristics.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Direction of the unintended effect: </a:t>
            </a:r>
            <a:r>
              <a:rPr lang="en-US" sz="1400" dirty="0"/>
              <a:t>this</a:t>
            </a:r>
            <a:r>
              <a:rPr lang="en-US" sz="1400" b="1" dirty="0"/>
              <a:t> </a:t>
            </a:r>
            <a:r>
              <a:rPr lang="en-US" sz="1400" dirty="0"/>
              <a:t>could be negative or positive. </a:t>
            </a:r>
            <a:endParaRPr lang="en-US" sz="1400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Channel to the economy:</a:t>
            </a:r>
            <a:r>
              <a:rPr lang="en-US" sz="1400" dirty="0"/>
              <a:t> externalities could be either on consumption (demand curve) or production (supply curve). 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B3E58D9-A540-AAEB-6D53-898A6F29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Externalities categorization</a:t>
            </a:r>
          </a:p>
        </p:txBody>
      </p:sp>
      <p:graphicFrame>
        <p:nvGraphicFramePr>
          <p:cNvPr id="3" name="Table 40">
            <a:extLst>
              <a:ext uri="{FF2B5EF4-FFF2-40B4-BE49-F238E27FC236}">
                <a16:creationId xmlns:a16="http://schemas.microsoft.com/office/drawing/2014/main" id="{F92F466E-DACB-8CA5-1D4F-D9C6C3772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87831"/>
              </p:ext>
            </p:extLst>
          </p:nvPr>
        </p:nvGraphicFramePr>
        <p:xfrm>
          <a:off x="402471" y="2571756"/>
          <a:ext cx="8224758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079">
                  <a:extLst>
                    <a:ext uri="{9D8B030D-6E8A-4147-A177-3AD203B41FA5}">
                      <a16:colId xmlns:a16="http://schemas.microsoft.com/office/drawing/2014/main" val="348612478"/>
                    </a:ext>
                  </a:extLst>
                </a:gridCol>
                <a:gridCol w="3117850">
                  <a:extLst>
                    <a:ext uri="{9D8B030D-6E8A-4147-A177-3AD203B41FA5}">
                      <a16:colId xmlns:a16="http://schemas.microsoft.com/office/drawing/2014/main" val="1059344905"/>
                    </a:ext>
                  </a:extLst>
                </a:gridCol>
                <a:gridCol w="3648829">
                  <a:extLst>
                    <a:ext uri="{9D8B030D-6E8A-4147-A177-3AD203B41FA5}">
                      <a16:colId xmlns:a16="http://schemas.microsoft.com/office/drawing/2014/main" val="930913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0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Steel and water production.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Oil exploration.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6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Consumption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Roommate’s smoking habits and your healthcare.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Neighbor landscapes his garden, and your house benefits from the view.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6008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2AB813-82DB-C417-1127-D03A6236CF97}"/>
              </a:ext>
            </a:extLst>
          </p:cNvPr>
          <p:cNvSpPr txBox="1"/>
          <p:nvPr/>
        </p:nvSpPr>
        <p:spPr>
          <a:xfrm>
            <a:off x="3967055" y="3831596"/>
            <a:ext cx="46601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i="1" dirty="0"/>
              <a:t>For more details on the examples see Gruber Chapter 5. </a:t>
            </a:r>
          </a:p>
        </p:txBody>
      </p:sp>
    </p:spTree>
    <p:extLst>
      <p:ext uri="{BB962C8B-B14F-4D97-AF65-F5344CB8AC3E}">
        <p14:creationId xmlns:p14="http://schemas.microsoft.com/office/powerpoint/2010/main" val="52613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B3E58D9-A540-AAEB-6D53-898A6F29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Externalities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FCD18-B6D6-C68B-EF65-E20A8EA82AFE}"/>
              </a:ext>
            </a:extLst>
          </p:cNvPr>
          <p:cNvSpPr txBox="1"/>
          <p:nvPr/>
        </p:nvSpPr>
        <p:spPr>
          <a:xfrm>
            <a:off x="109590" y="756863"/>
            <a:ext cx="84633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Question: </a:t>
            </a:r>
            <a:r>
              <a:rPr lang="en-US" sz="1400" dirty="0"/>
              <a:t>if negative externalities lead to DWL, do positive externalities lead to welfare gains?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No! Even positive externalities are the result of market failure. Private marginal benefits/costs do not reflect social marginal benefits/costs.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Recall the social planner chooses the optimal level of production (i.e. to maximize total surplus, accounting for any market failure).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0304"/>
                </a:solidFill>
              </a:rPr>
              <a:t>Negative</a:t>
            </a:r>
            <a:r>
              <a:rPr lang="en-US" sz="1400" dirty="0"/>
              <a:t> externalities cause </a:t>
            </a:r>
            <a:r>
              <a:rPr lang="en-US" sz="1400" b="1" dirty="0">
                <a:solidFill>
                  <a:srgbClr val="690304"/>
                </a:solidFill>
              </a:rPr>
              <a:t>overproduction </a:t>
            </a:r>
            <a:r>
              <a:rPr lang="en-US" sz="1400" dirty="0"/>
              <a:t>of the good in a competitive market. </a:t>
            </a:r>
            <a:r>
              <a:rPr lang="en-US" sz="1400" dirty="0">
                <a:solidFill>
                  <a:srgbClr val="690304"/>
                </a:solidFill>
              </a:rPr>
              <a:t>(</a:t>
            </a:r>
            <a:r>
              <a:rPr lang="en-US" sz="1400" dirty="0" err="1">
                <a:solidFill>
                  <a:srgbClr val="690304"/>
                </a:solidFill>
              </a:rPr>
              <a:t>i.e</a:t>
            </a:r>
            <a:r>
              <a:rPr lang="en-US" sz="1400" dirty="0">
                <a:solidFill>
                  <a:srgbClr val="690304"/>
                </a:solidFill>
              </a:rPr>
              <a:t> free market exchange leads to produce/consume the good above its optimal level)</a:t>
            </a:r>
            <a:r>
              <a:rPr lang="en-US" sz="1400" dirty="0"/>
              <a:t>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6600"/>
                </a:solidFill>
              </a:rPr>
              <a:t>Positive</a:t>
            </a:r>
            <a:r>
              <a:rPr lang="en-US" sz="1400" dirty="0"/>
              <a:t> externalities cause </a:t>
            </a:r>
            <a:r>
              <a:rPr lang="en-US" sz="1400" b="1" dirty="0">
                <a:solidFill>
                  <a:srgbClr val="006600"/>
                </a:solidFill>
              </a:rPr>
              <a:t>underproduction </a:t>
            </a:r>
            <a:r>
              <a:rPr lang="en-US" sz="1400" dirty="0"/>
              <a:t>of the good in a competitive market.</a:t>
            </a:r>
            <a:r>
              <a:rPr lang="en-US" sz="1400" dirty="0">
                <a:solidFill>
                  <a:srgbClr val="006600"/>
                </a:solidFill>
              </a:rPr>
              <a:t> (</a:t>
            </a:r>
            <a:r>
              <a:rPr lang="en-US" sz="1400" dirty="0" err="1">
                <a:solidFill>
                  <a:srgbClr val="006600"/>
                </a:solidFill>
              </a:rPr>
              <a:t>i.e</a:t>
            </a:r>
            <a:r>
              <a:rPr lang="en-US" sz="1400" dirty="0">
                <a:solidFill>
                  <a:srgbClr val="006600"/>
                </a:solidFill>
              </a:rPr>
              <a:t> free market exchange leads to produce/consume the good below its optimal level)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In both cases leading to a deadweight loss.</a:t>
            </a:r>
          </a:p>
        </p:txBody>
      </p:sp>
    </p:spTree>
    <p:extLst>
      <p:ext uri="{BB962C8B-B14F-4D97-AF65-F5344CB8AC3E}">
        <p14:creationId xmlns:p14="http://schemas.microsoft.com/office/powerpoint/2010/main" val="28080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B3E58D9-A540-AAEB-6D53-898A6F29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Externalities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FCD18-B6D6-C68B-EF65-E20A8EA82AFE}"/>
              </a:ext>
            </a:extLst>
          </p:cNvPr>
          <p:cNvSpPr txBox="1"/>
          <p:nvPr/>
        </p:nvSpPr>
        <p:spPr>
          <a:xfrm>
            <a:off x="114307" y="545176"/>
            <a:ext cx="8463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Negative externalities cause overproduction of the good in a competitive market.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2A472-3A67-EB53-C031-63A43E7F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" y="852953"/>
            <a:ext cx="6492240" cy="3674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54073B-A94D-31EB-FD68-EDA496D00911}"/>
              </a:ext>
            </a:extLst>
          </p:cNvPr>
          <p:cNvSpPr txBox="1"/>
          <p:nvPr/>
        </p:nvSpPr>
        <p:spPr>
          <a:xfrm>
            <a:off x="4429298" y="4488438"/>
            <a:ext cx="4660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/>
              <a:t>Source Gruber Chapter 5. </a:t>
            </a:r>
          </a:p>
        </p:txBody>
      </p:sp>
    </p:spTree>
    <p:extLst>
      <p:ext uri="{BB962C8B-B14F-4D97-AF65-F5344CB8AC3E}">
        <p14:creationId xmlns:p14="http://schemas.microsoft.com/office/powerpoint/2010/main" val="3162321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B3E58D9-A540-AAEB-6D53-898A6F29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Externalities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FCD18-B6D6-C68B-EF65-E20A8EA82AFE}"/>
              </a:ext>
            </a:extLst>
          </p:cNvPr>
          <p:cNvSpPr txBox="1"/>
          <p:nvPr/>
        </p:nvSpPr>
        <p:spPr>
          <a:xfrm>
            <a:off x="114307" y="545176"/>
            <a:ext cx="8463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Positive externalities cause underproduction of the good in a competitive market.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4073B-A94D-31EB-FD68-EDA496D00911}"/>
              </a:ext>
            </a:extLst>
          </p:cNvPr>
          <p:cNvSpPr txBox="1"/>
          <p:nvPr/>
        </p:nvSpPr>
        <p:spPr>
          <a:xfrm>
            <a:off x="4429298" y="4488438"/>
            <a:ext cx="4660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/>
              <a:t>Source Gruber Chapter 5.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D56A8-2702-23FF-917E-9CC64761C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29" y="799784"/>
            <a:ext cx="6750138" cy="37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3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Example: Environmental Externalities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FE1BB-C326-E26C-EA87-318A78645D36}"/>
              </a:ext>
            </a:extLst>
          </p:cNvPr>
          <p:cNvSpPr txBox="1"/>
          <p:nvPr/>
        </p:nvSpPr>
        <p:spPr>
          <a:xfrm>
            <a:off x="258187" y="699065"/>
            <a:ext cx="877744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Economic activity involves in pollution. There is an unavoidable amount of pollution associated with the provision of goods and services in the economy.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Releasing pollutants to the environment creates consequences for all agents, regardless on whether they participate in the market or not.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Example: Global Warming. </a:t>
            </a:r>
            <a:r>
              <a:rPr lang="en-US" sz="1600" dirty="0"/>
              <a:t>Greenhouse effect 101: the earth is heated by solar radiation that passes through the atmosphere. Most of the radiation is trapped by certain gases in the earth’s atmosphere.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problem: economic activity increases the amount of carbon dioxide, methane and other gases to the atmosphere, trapping more radiation and, thus, increasing the temperature of the earth.</a:t>
            </a:r>
            <a:endParaRPr lang="en-US" sz="1600" b="1" dirty="0"/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Consequences: melting poles, increasing sea level leads to higher probability of floods. </a:t>
            </a:r>
          </a:p>
        </p:txBody>
      </p:sp>
    </p:spTree>
    <p:extLst>
      <p:ext uri="{BB962C8B-B14F-4D97-AF65-F5344CB8AC3E}">
        <p14:creationId xmlns:p14="http://schemas.microsoft.com/office/powerpoint/2010/main" val="358072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Example: Environmental Externalities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FE1BB-C326-E26C-EA87-318A78645D36}"/>
              </a:ext>
            </a:extLst>
          </p:cNvPr>
          <p:cNvSpPr txBox="1"/>
          <p:nvPr/>
        </p:nvSpPr>
        <p:spPr>
          <a:xfrm>
            <a:off x="258187" y="699065"/>
            <a:ext cx="87774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Another example: Acid rain. </a:t>
            </a:r>
            <a:r>
              <a:rPr lang="en-US" sz="1600" dirty="0"/>
              <a:t>Acid rain occurs when sulfur dioxide and nitrogen oxides are released in to the atmosphere.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Damages of acid rain: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Forest erosion: death and slower growth for a variety of trees.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Property damage: corrosion of metals, paint, and several materials.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Reduced visibility in the air.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618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Regulation-based solutions to environmental externalities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FE1BB-C326-E26C-EA87-318A78645D36}"/>
              </a:ext>
            </a:extLst>
          </p:cNvPr>
          <p:cNvSpPr txBox="1"/>
          <p:nvPr/>
        </p:nvSpPr>
        <p:spPr>
          <a:xfrm>
            <a:off x="68134" y="619185"/>
            <a:ext cx="8777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1970 Clean Air Act: </a:t>
            </a:r>
            <a:r>
              <a:rPr lang="en-US" sz="1400" dirty="0"/>
              <a:t>set maximum standards for atmospheric concentrations of various substances, including sulfur dioxide. </a:t>
            </a:r>
            <a:endParaRPr lang="en-US" sz="1400" b="1" dirty="0"/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/>
              <a:t>The catch: only new plants were subject to this cap. How could firms comply? Switch to coal with lower sulfur content.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/>
              <a:t>Economic intuition: cap of emissions is basically a cap on quantity supplied.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/>
              <a:t>Intended effects: total sulfur dioxide emissions declined by the early 1980s. 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Was policy design optimal? What would you change/improve? (Hint: who is being targeted by the policy?)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Not applicable to current plants, only to new plants.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It created incentives for suppliers to run older, dirtier plants for longer than they should have.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1990 Amendments: </a:t>
            </a:r>
            <a:r>
              <a:rPr lang="en-US" sz="1400" dirty="0"/>
              <a:t>mandated a reduction of more than 50% in the level of sulfur dioxide emissions nationwide, now including all plants. (More about this policy later).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5081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Outline for Today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4FEA06-C696-4D02-9576-8C2D8D74A084}"/>
              </a:ext>
            </a:extLst>
          </p:cNvPr>
          <p:cNvGrpSpPr/>
          <p:nvPr/>
        </p:nvGrpSpPr>
        <p:grpSpPr>
          <a:xfrm rot="19831284">
            <a:off x="238719" y="672424"/>
            <a:ext cx="2878764" cy="3816488"/>
            <a:chOff x="305951" y="144762"/>
            <a:chExt cx="3661337" cy="4853977"/>
          </a:xfrm>
        </p:grpSpPr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76EAED5-F5DC-2C2C-94A8-BA8C881AFA56}"/>
                </a:ext>
              </a:extLst>
            </p:cNvPr>
            <p:cNvSpPr/>
            <p:nvPr/>
          </p:nvSpPr>
          <p:spPr>
            <a:xfrm>
              <a:off x="305951" y="2313204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507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33771CB6-6A87-0CE8-B886-701BB18F5283}"/>
                </a:ext>
              </a:extLst>
            </p:cNvPr>
            <p:cNvSpPr/>
            <p:nvPr/>
          </p:nvSpPr>
          <p:spPr>
            <a:xfrm>
              <a:off x="1556975" y="144762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474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rgbClr val="69030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7C8E09B0-DFF6-358D-B2AD-484119F42B46}"/>
                </a:ext>
              </a:extLst>
            </p:cNvPr>
            <p:cNvSpPr/>
            <p:nvPr/>
          </p:nvSpPr>
          <p:spPr>
            <a:xfrm>
              <a:off x="1807183" y="2438306"/>
              <a:ext cx="413508" cy="50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6" h="20649" extrusionOk="0">
                  <a:moveTo>
                    <a:pt x="5331" y="19729"/>
                  </a:moveTo>
                  <a:cubicBezTo>
                    <a:pt x="9813" y="21600"/>
                    <a:pt x="15315" y="20580"/>
                    <a:pt x="18168" y="17008"/>
                  </a:cubicBezTo>
                  <a:cubicBezTo>
                    <a:pt x="19391" y="15477"/>
                    <a:pt x="20002" y="13947"/>
                    <a:pt x="20002" y="12246"/>
                  </a:cubicBezTo>
                  <a:cubicBezTo>
                    <a:pt x="20002" y="11565"/>
                    <a:pt x="20002" y="10715"/>
                    <a:pt x="19595" y="10035"/>
                  </a:cubicBezTo>
                  <a:cubicBezTo>
                    <a:pt x="19595" y="9695"/>
                    <a:pt x="19391" y="9525"/>
                    <a:pt x="19187" y="9184"/>
                  </a:cubicBezTo>
                  <a:cubicBezTo>
                    <a:pt x="18576" y="7313"/>
                    <a:pt x="18983" y="5273"/>
                    <a:pt x="20206" y="3402"/>
                  </a:cubicBezTo>
                  <a:lnTo>
                    <a:pt x="18372" y="2551"/>
                  </a:lnTo>
                  <a:cubicBezTo>
                    <a:pt x="18168" y="2381"/>
                    <a:pt x="17965" y="2041"/>
                    <a:pt x="18168" y="1871"/>
                  </a:cubicBezTo>
                  <a:lnTo>
                    <a:pt x="18168" y="1871"/>
                  </a:lnTo>
                  <a:cubicBezTo>
                    <a:pt x="18372" y="1701"/>
                    <a:pt x="18780" y="1531"/>
                    <a:pt x="18983" y="1701"/>
                  </a:cubicBezTo>
                  <a:lnTo>
                    <a:pt x="19798" y="2041"/>
                  </a:lnTo>
                  <a:lnTo>
                    <a:pt x="18779" y="340"/>
                  </a:lnTo>
                  <a:cubicBezTo>
                    <a:pt x="18575" y="0"/>
                    <a:pt x="18372" y="0"/>
                    <a:pt x="17964" y="0"/>
                  </a:cubicBezTo>
                  <a:lnTo>
                    <a:pt x="15723" y="0"/>
                  </a:lnTo>
                  <a:lnTo>
                    <a:pt x="16538" y="340"/>
                  </a:lnTo>
                  <a:cubicBezTo>
                    <a:pt x="16741" y="510"/>
                    <a:pt x="16945" y="850"/>
                    <a:pt x="16741" y="1021"/>
                  </a:cubicBezTo>
                  <a:lnTo>
                    <a:pt x="16741" y="1021"/>
                  </a:lnTo>
                  <a:cubicBezTo>
                    <a:pt x="16538" y="1191"/>
                    <a:pt x="16130" y="1361"/>
                    <a:pt x="15927" y="1191"/>
                  </a:cubicBezTo>
                  <a:lnTo>
                    <a:pt x="13889" y="170"/>
                  </a:lnTo>
                  <a:cubicBezTo>
                    <a:pt x="12666" y="2041"/>
                    <a:pt x="10628" y="3232"/>
                    <a:pt x="8387" y="3742"/>
                  </a:cubicBezTo>
                  <a:cubicBezTo>
                    <a:pt x="7980" y="3742"/>
                    <a:pt x="7776" y="3912"/>
                    <a:pt x="7368" y="3912"/>
                  </a:cubicBezTo>
                  <a:cubicBezTo>
                    <a:pt x="6553" y="4082"/>
                    <a:pt x="5738" y="4422"/>
                    <a:pt x="4923" y="4762"/>
                  </a:cubicBezTo>
                  <a:cubicBezTo>
                    <a:pt x="3497" y="5443"/>
                    <a:pt x="2274" y="6463"/>
                    <a:pt x="1255" y="7824"/>
                  </a:cubicBezTo>
                  <a:cubicBezTo>
                    <a:pt x="-1394" y="12246"/>
                    <a:pt x="236" y="17518"/>
                    <a:pt x="5331" y="19729"/>
                  </a:cubicBezTo>
                  <a:close/>
                </a:path>
              </a:pathLst>
            </a:custGeom>
            <a:solidFill>
              <a:srgbClr val="69030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" name="Rounded Rectangle 18">
            <a:extLst>
              <a:ext uri="{FF2B5EF4-FFF2-40B4-BE49-F238E27FC236}">
                <a16:creationId xmlns:a16="http://schemas.microsoft.com/office/drawing/2014/main" id="{4263E894-78B4-8FA2-D9C1-E9F0155EB4F8}"/>
              </a:ext>
            </a:extLst>
          </p:cNvPr>
          <p:cNvSpPr/>
          <p:nvPr/>
        </p:nvSpPr>
        <p:spPr>
          <a:xfrm>
            <a:off x="3371247" y="692154"/>
            <a:ext cx="73317" cy="1662695"/>
          </a:xfrm>
          <a:prstGeom prst="roundRect">
            <a:avLst/>
          </a:prstGeom>
          <a:solidFill>
            <a:srgbClr val="690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19">
            <a:extLst>
              <a:ext uri="{FF2B5EF4-FFF2-40B4-BE49-F238E27FC236}">
                <a16:creationId xmlns:a16="http://schemas.microsoft.com/office/drawing/2014/main" id="{DA9559B5-8577-7B5C-B261-9215C0B95F0F}"/>
              </a:ext>
            </a:extLst>
          </p:cNvPr>
          <p:cNvSpPr/>
          <p:nvPr/>
        </p:nvSpPr>
        <p:spPr>
          <a:xfrm>
            <a:off x="3364802" y="2792346"/>
            <a:ext cx="73317" cy="16626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Graphic 23" descr="Research outline">
            <a:extLst>
              <a:ext uri="{FF2B5EF4-FFF2-40B4-BE49-F238E27FC236}">
                <a16:creationId xmlns:a16="http://schemas.microsoft.com/office/drawing/2014/main" id="{9FC42ADE-DE06-E23E-F24D-550792E4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437" y="838775"/>
            <a:ext cx="1481707" cy="1481707"/>
          </a:xfrm>
          <a:prstGeom prst="rect">
            <a:avLst/>
          </a:prstGeom>
        </p:spPr>
      </p:pic>
      <p:pic>
        <p:nvPicPr>
          <p:cNvPr id="25" name="Graphic 24" descr="Statistics outline">
            <a:extLst>
              <a:ext uri="{FF2B5EF4-FFF2-40B4-BE49-F238E27FC236}">
                <a16:creationId xmlns:a16="http://schemas.microsoft.com/office/drawing/2014/main" id="{5E42B2F7-C417-E25E-DF10-80D1ADB08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88" y="2855515"/>
            <a:ext cx="1536356" cy="15363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B19BD8D-CC08-F0D2-D11A-71C7C0641D21}"/>
              </a:ext>
            </a:extLst>
          </p:cNvPr>
          <p:cNvSpPr txBox="1"/>
          <p:nvPr/>
        </p:nvSpPr>
        <p:spPr>
          <a:xfrm>
            <a:off x="3604501" y="738671"/>
            <a:ext cx="48589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Externalities </a:t>
            </a:r>
          </a:p>
          <a:p>
            <a:pPr algn="just"/>
            <a:endParaRPr 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Definition and examples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Type of externalities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Positive and negative externalities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Intuition and visual representation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05DBDB-6DEB-B6E7-6713-121821D19602}"/>
              </a:ext>
            </a:extLst>
          </p:cNvPr>
          <p:cNvSpPr txBox="1"/>
          <p:nvPr/>
        </p:nvSpPr>
        <p:spPr>
          <a:xfrm>
            <a:off x="3572954" y="2943741"/>
            <a:ext cx="485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Examples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Environmental externalities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Environmental policy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Practical example of health policy </a:t>
            </a:r>
          </a:p>
        </p:txBody>
      </p:sp>
    </p:spTree>
    <p:extLst>
      <p:ext uri="{BB962C8B-B14F-4D97-AF65-F5344CB8AC3E}">
        <p14:creationId xmlns:p14="http://schemas.microsoft.com/office/powerpoint/2010/main" val="216004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Regulation-based solutions: a small caveat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FE1BB-C326-E26C-EA87-318A78645D36}"/>
              </a:ext>
            </a:extLst>
          </p:cNvPr>
          <p:cNvSpPr txBox="1"/>
          <p:nvPr/>
        </p:nvSpPr>
        <p:spPr>
          <a:xfrm>
            <a:off x="183280" y="731530"/>
            <a:ext cx="8777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One of the reasons for performance-based regulations is that they may induce innovations. That is, new ways of producing that generate less pollution or new techniques to fight pollution.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Ongoing debate on whether industries should be </a:t>
            </a:r>
            <a:r>
              <a:rPr lang="en-US" sz="1400" i="1" dirty="0"/>
              <a:t>forced </a:t>
            </a:r>
            <a:r>
              <a:rPr lang="en-US" sz="1400" dirty="0"/>
              <a:t>to innovate.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/>
              <a:t>Example: suppose a policy that imposes a cap where all cars must get at least 40 miles per gallon, in terms of fuel consumption efficiency.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u="sng" dirty="0"/>
              <a:t>Thinking like an economist</a:t>
            </a:r>
            <a:r>
              <a:rPr lang="en-US" sz="1400" dirty="0"/>
              <a:t>: what are the costs and benefits from this policy?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/>
              <a:t>Costs: more expenditures on research and development. Might be a more expensive technology.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/>
              <a:t>Benefits: reduction in gasoline consumption, and pollution associated to it.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Challenge</a:t>
            </a:r>
            <a:r>
              <a:rPr lang="en-US" sz="1400" dirty="0"/>
              <a:t>: it is not clear that forcing innovation is welfare-improving. Finding feasible alternatives is hard. 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0323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Practical Example: Alpert, Powell &amp; </a:t>
            </a:r>
            <a:r>
              <a:rPr lang="en-US" dirty="0" err="1">
                <a:solidFill>
                  <a:schemeClr val="tx1"/>
                </a:solidFill>
              </a:rPr>
              <a:t>Pacula</a:t>
            </a:r>
            <a:r>
              <a:rPr lang="en-US" dirty="0">
                <a:solidFill>
                  <a:schemeClr val="tx1"/>
                </a:solidFill>
              </a:rPr>
              <a:t> (2018)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258187" y="699065"/>
            <a:ext cx="877744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Context: </a:t>
            </a:r>
            <a:r>
              <a:rPr lang="en-US" sz="1400" dirty="0"/>
              <a:t>Opioid epidemic in the United States is health policy concern. More than 200K deaths due to opioid overdose.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Alpert, Powell &amp; </a:t>
            </a:r>
            <a:r>
              <a:rPr lang="en-US" sz="1400" b="1" dirty="0" err="1"/>
              <a:t>Pacula</a:t>
            </a:r>
            <a:r>
              <a:rPr lang="en-US" sz="1400" b="1" dirty="0"/>
              <a:t> (2018):</a:t>
            </a:r>
            <a:r>
              <a:rPr lang="en-US" sz="1400" dirty="0"/>
              <a:t> study the effect of the reformulation of OxyContin (one of the most widely abused opioids) on the mortality rates due to opioids and the consumption of other drugs.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 their paper, they analyze FDA’s 2010 policy that approved a reformulated version of OxyContin.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400" u="sng" dirty="0"/>
              <a:t>Policy objective: </a:t>
            </a:r>
            <a:r>
              <a:rPr lang="en-US" sz="1400" dirty="0"/>
              <a:t>decrease the abuse of OxyContin.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400" u="sng" dirty="0"/>
              <a:t>Upgrade: </a:t>
            </a:r>
            <a:r>
              <a:rPr lang="en-US" sz="1400" dirty="0"/>
              <a:t>make the pill harder to crush or dissolve (when is crushed, the consumption of Oxycontin is most dangerous, consumers are more likely to overdose).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400" u="sng" dirty="0"/>
              <a:t>Theory: </a:t>
            </a:r>
            <a:r>
              <a:rPr lang="en-US" sz="1400" dirty="0"/>
              <a:t>this increases the costs of using OxyContin. Thus, consumer’s WTP for opioids should decrease.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400" u="sng" dirty="0"/>
              <a:t>Question: </a:t>
            </a:r>
            <a:r>
              <a:rPr lang="en-US" sz="1400" dirty="0"/>
              <a:t> given these facts, do you think this policy was a good idea? Why? 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9279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258187" y="699065"/>
            <a:ext cx="877744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Unintended Consequence: </a:t>
            </a:r>
            <a:r>
              <a:rPr lang="en-US" sz="1400" dirty="0"/>
              <a:t>raising the cost of OxyContin abuse lead to an unintended effect of increasing the abuse of substitute drugs, including more harmful ones like heroin.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If this substitution occurred, then it would undermine the benefits of the policy.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4714AC-9D7E-B2EE-5970-7ADB1348C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Practical Example: Alpert, Powell &amp; </a:t>
            </a:r>
            <a:r>
              <a:rPr lang="en-US" dirty="0" err="1">
                <a:solidFill>
                  <a:schemeClr val="tx1"/>
                </a:solidFill>
              </a:rPr>
              <a:t>Pacula</a:t>
            </a:r>
            <a:r>
              <a:rPr lang="en-US" dirty="0">
                <a:solidFill>
                  <a:schemeClr val="tx1"/>
                </a:solidFill>
              </a:rPr>
              <a:t> (2018)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AD6405-2057-987C-B39C-4A0ACF3577FA}"/>
              </a:ext>
            </a:extLst>
          </p:cNvPr>
          <p:cNvGrpSpPr/>
          <p:nvPr/>
        </p:nvGrpSpPr>
        <p:grpSpPr>
          <a:xfrm>
            <a:off x="1358735" y="1804178"/>
            <a:ext cx="6782811" cy="2901867"/>
            <a:chOff x="1358735" y="1804178"/>
            <a:chExt cx="6782811" cy="29018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43EDC68-0D83-D5D0-EF16-5963DDA8D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8735" y="2131449"/>
              <a:ext cx="3118633" cy="231298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FA1BF4-62A5-2527-4BCB-519FBD0D7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98901" y="2128163"/>
              <a:ext cx="3216646" cy="224176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EB6D4D5-027E-5E97-EE95-3A623C0BE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8735" y="1804178"/>
              <a:ext cx="6426530" cy="40007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8B2BD3-3E79-E917-2CD4-F91BE83D2AF5}"/>
                </a:ext>
              </a:extLst>
            </p:cNvPr>
            <p:cNvSpPr txBox="1"/>
            <p:nvPr/>
          </p:nvSpPr>
          <p:spPr>
            <a:xfrm>
              <a:off x="3481494" y="4444435"/>
              <a:ext cx="466005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Source: Alpert, Powell &amp; </a:t>
              </a:r>
              <a:r>
                <a:rPr lang="en-US" sz="1050" dirty="0" err="1"/>
                <a:t>Pacula</a:t>
              </a:r>
              <a:r>
                <a:rPr lang="en-US" sz="1050" dirty="0"/>
                <a:t> (2018)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52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91441" y="1065133"/>
            <a:ext cx="376395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Results: </a:t>
            </a:r>
            <a:r>
              <a:rPr lang="en-US" sz="1400" dirty="0"/>
              <a:t>after the reformulation, overdose deaths from prescription opioids decreased for the first time since 1990.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However, this drop coincided with an unprecedented rise in heroin overdoses. Heroin-related overdoses more than tripled between 2010 and 2014. 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evidence is consistent with the hypothesis that the reformulation lead to the substitution from OxyContin to heroin.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4714AC-9D7E-B2EE-5970-7ADB1348C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Practical Example: Alpert, Powell &amp; </a:t>
            </a:r>
            <a:r>
              <a:rPr lang="en-US" dirty="0" err="1">
                <a:solidFill>
                  <a:schemeClr val="tx1"/>
                </a:solidFill>
              </a:rPr>
              <a:t>Pacula</a:t>
            </a:r>
            <a:r>
              <a:rPr lang="en-US" dirty="0">
                <a:solidFill>
                  <a:schemeClr val="tx1"/>
                </a:solidFill>
              </a:rPr>
              <a:t> (2018)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76AB3-90FF-B84F-13E0-AABA8FE58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832" y="539645"/>
            <a:ext cx="4515082" cy="40642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3AF6B-8221-F8F2-232F-C86429A7E83E}"/>
              </a:ext>
            </a:extLst>
          </p:cNvPr>
          <p:cNvSpPr txBox="1"/>
          <p:nvPr/>
        </p:nvSpPr>
        <p:spPr>
          <a:xfrm>
            <a:off x="4429298" y="4488438"/>
            <a:ext cx="4660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/>
              <a:t>Source: Alpert, Powell &amp; </a:t>
            </a:r>
            <a:r>
              <a:rPr lang="en-US" sz="900" i="1" dirty="0" err="1"/>
              <a:t>Pacula</a:t>
            </a:r>
            <a:r>
              <a:rPr lang="en-US" sz="900" i="1" dirty="0"/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212817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Practical Example: Alpert, Powell &amp; </a:t>
            </a:r>
            <a:r>
              <a:rPr lang="en-US" dirty="0" err="1">
                <a:solidFill>
                  <a:schemeClr val="tx1"/>
                </a:solidFill>
              </a:rPr>
              <a:t>Pacula</a:t>
            </a:r>
            <a:r>
              <a:rPr lang="en-US" dirty="0">
                <a:solidFill>
                  <a:schemeClr val="tx1"/>
                </a:solidFill>
              </a:rPr>
              <a:t> (2018)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183280" y="834531"/>
            <a:ext cx="877744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Theoretical mechanism: </a:t>
            </a:r>
            <a:r>
              <a:rPr lang="en-US" sz="1400" dirty="0"/>
              <a:t>the policy increased the price of OxyContin, thus decreasing consumer’s WTP for it. To satisfy their needs, they went to a substitute, a more dangerous one.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What are the (relevant) market failure(s) here? What of type of externality is this?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Market failure: imperfect information (e.g. opioids consumers might not be aware of the risks of heroin consumption).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Type of externality: non-pecuniary externality. Hint: there was no change on the heroin supply. It wasn’t the case that people substituted to heroin because it became cheaper, it was just easier.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Overall effect: increase in drug mortality.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Lesson: if you were the policymaker designing the policy, would you be able to anticipate this? </a:t>
            </a:r>
          </a:p>
        </p:txBody>
      </p:sp>
    </p:spTree>
    <p:extLst>
      <p:ext uri="{BB962C8B-B14F-4D97-AF65-F5344CB8AC3E}">
        <p14:creationId xmlns:p14="http://schemas.microsoft.com/office/powerpoint/2010/main" val="194683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Practical Example: Unintended Effects of Health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E6971-5B74-ECE3-9625-A4167E80B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96" y="699065"/>
            <a:ext cx="5807249" cy="3503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1CE8E-02C9-995B-1597-AA6531502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0" y="4288915"/>
            <a:ext cx="3634867" cy="4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72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For Next Class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3DCD8C22-0BA2-1FB7-3948-72DFE0F15594}"/>
              </a:ext>
            </a:extLst>
          </p:cNvPr>
          <p:cNvSpPr txBox="1">
            <a:spLocks/>
          </p:cNvSpPr>
          <p:nvPr/>
        </p:nvSpPr>
        <p:spPr>
          <a:xfrm>
            <a:off x="94735" y="1181009"/>
            <a:ext cx="9049265" cy="2781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On the Next Episode: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Externalities II. </a:t>
            </a: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Assignment 3: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is out. </a:t>
            </a:r>
            <a:endParaRPr lang="en-US" sz="1400" b="1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Readings: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Mankiw 10. Gruber 5 and 6. Stiglitz &amp; Rosengard 6</a:t>
            </a: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highlight>
                  <a:srgbClr val="FFFF00"/>
                </a:highlight>
                <a:cs typeface="Times New Roman" panose="02020603050405020304" pitchFamily="18" charset="0"/>
              </a:rPr>
              <a:t>Review Class: </a:t>
            </a:r>
            <a:r>
              <a:rPr lang="en-US" sz="1400" dirty="0">
                <a:highlight>
                  <a:srgbClr val="FFFF00"/>
                </a:highlight>
                <a:cs typeface="Times New Roman" panose="02020603050405020304" pitchFamily="18" charset="0"/>
              </a:rPr>
              <a:t>Monday February 20</a:t>
            </a:r>
            <a:r>
              <a:rPr lang="en-US" sz="1400" baseline="30000" dirty="0">
                <a:highlight>
                  <a:srgbClr val="FFFF00"/>
                </a:highlight>
                <a:cs typeface="Times New Roman" panose="02020603050405020304" pitchFamily="18" charset="0"/>
              </a:rPr>
              <a:t>th </a:t>
            </a:r>
            <a:r>
              <a:rPr lang="en-US" sz="1400" dirty="0">
                <a:highlight>
                  <a:srgbClr val="FFFF00"/>
                </a:highlight>
                <a:cs typeface="Times New Roman" panose="02020603050405020304" pitchFamily="18" charset="0"/>
              </a:rPr>
              <a:t> Come with questions!</a:t>
            </a: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Want some extra credit? Answer this survey by this Sunday! </a:t>
            </a:r>
            <a:r>
              <a:rPr lang="en-US" sz="1400" dirty="0">
                <a:latin typeface="+mn-lt"/>
                <a:cs typeface="Times New Roman" panose="02020603050405020304" pitchFamily="18" charset="0"/>
                <a:hlinkClick r:id="rId2"/>
              </a:rPr>
              <a:t>https://iu.instructure.com/courses/2126680/quizzes/3810364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highlight>
                  <a:srgbClr val="FFFF00"/>
                </a:highlight>
                <a:latin typeface="+mn-lt"/>
                <a:cs typeface="Times New Roman" panose="02020603050405020304" pitchFamily="18" charset="0"/>
              </a:rPr>
              <a:t>Midterm Exam: </a:t>
            </a:r>
            <a:r>
              <a:rPr lang="en-US" sz="1400" dirty="0">
                <a:highlight>
                  <a:srgbClr val="FFFF00"/>
                </a:highlight>
                <a:latin typeface="+mn-lt"/>
                <a:cs typeface="Times New Roman" panose="02020603050405020304" pitchFamily="18" charset="0"/>
              </a:rPr>
              <a:t>Wednesday February 22</a:t>
            </a:r>
            <a:r>
              <a:rPr lang="en-US" sz="1400" baseline="30000" dirty="0">
                <a:highlight>
                  <a:srgbClr val="FFFF00"/>
                </a:highlight>
                <a:latin typeface="+mn-lt"/>
                <a:cs typeface="Times New Roman" panose="02020603050405020304" pitchFamily="18" charset="0"/>
              </a:rPr>
              <a:t>th </a:t>
            </a: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8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Externalities I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Externalities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258187" y="699065"/>
            <a:ext cx="87774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600" b="1" dirty="0"/>
              <a:t>Externality:</a:t>
            </a:r>
            <a:r>
              <a:rPr lang="en-US" sz="1600" dirty="0"/>
              <a:t> an externality arises when a person engages in an activity that influences the well-being of a bystander but neither pays nor receives compensation for that effect.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600" u="sng" dirty="0"/>
              <a:t>Example: </a:t>
            </a:r>
            <a:r>
              <a:rPr lang="en-US" sz="1600" dirty="0"/>
              <a:t>smoking in a closed room. Smokers create smoke with each cigarette they consume.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D5410-082F-388C-98F1-2BA6B064ED73}"/>
              </a:ext>
            </a:extLst>
          </p:cNvPr>
          <p:cNvSpPr txBox="1"/>
          <p:nvPr/>
        </p:nvSpPr>
        <p:spPr>
          <a:xfrm>
            <a:off x="515574" y="1869857"/>
            <a:ext cx="790367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Exposure to smoke decreases the health of the non-smokers in the room.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Due to smoke exposure, non-smokers now will consume a higher amount of health care services.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Question: what is the non-smokers WTP for cigarettes?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Zero! They do not smoke because they do not derive benefit from it. Still, they bear some of the costs of smoking.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Is this efficient? Is this fair?  </a:t>
            </a:r>
          </a:p>
        </p:txBody>
      </p:sp>
    </p:spTree>
    <p:extLst>
      <p:ext uri="{BB962C8B-B14F-4D97-AF65-F5344CB8AC3E}">
        <p14:creationId xmlns:p14="http://schemas.microsoft.com/office/powerpoint/2010/main" val="33603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258187" y="622865"/>
            <a:ext cx="8777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Example:</a:t>
            </a:r>
            <a:r>
              <a:rPr lang="en-US" sz="1400" dirty="0"/>
              <a:t> consider the market for burgers. Suppose that a pizza place opened right next to the only burger restaurant supplying this economy.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Opening the pizza place creates a market for pizza. </a:t>
            </a:r>
            <a:r>
              <a:rPr lang="en-US" sz="1400" u="sng" dirty="0"/>
              <a:t>Assumption:</a:t>
            </a:r>
            <a:r>
              <a:rPr lang="en-US" sz="1400" dirty="0"/>
              <a:t> pizza and burgers are substitutes. What is the effect on the demand for burgers?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Is this an externality? (Hint: what is the market failure in this case? 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BFA7DD-9D35-922A-16CE-C577DFBAB1F9}"/>
              </a:ext>
            </a:extLst>
          </p:cNvPr>
          <p:cNvGrpSpPr/>
          <p:nvPr/>
        </p:nvGrpSpPr>
        <p:grpSpPr>
          <a:xfrm>
            <a:off x="1050325" y="2239150"/>
            <a:ext cx="2850639" cy="2458204"/>
            <a:chOff x="3925280" y="767803"/>
            <a:chExt cx="4850249" cy="4182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806CB3A-FFEE-9693-42B1-F7A1252181C0}"/>
                    </a:ext>
                  </a:extLst>
                </p:cNvPr>
                <p:cNvSpPr txBox="1"/>
                <p:nvPr/>
              </p:nvSpPr>
              <p:spPr>
                <a:xfrm>
                  <a:off x="4023219" y="2664303"/>
                  <a:ext cx="996156" cy="5317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806CB3A-FFEE-9693-42B1-F7A125218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219" y="2664303"/>
                  <a:ext cx="996156" cy="531742"/>
                </a:xfrm>
                <a:prstGeom prst="rect">
                  <a:avLst/>
                </a:prstGeom>
                <a:blipFill>
                  <a:blip r:embed="rId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ADDC5-04E8-B391-19E1-FECAF4BD6C83}"/>
                </a:ext>
              </a:extLst>
            </p:cNvPr>
            <p:cNvGrpSpPr/>
            <p:nvPr/>
          </p:nvGrpSpPr>
          <p:grpSpPr>
            <a:xfrm>
              <a:off x="3925280" y="767803"/>
              <a:ext cx="4850249" cy="4182536"/>
              <a:chOff x="2443347" y="216498"/>
              <a:chExt cx="6832919" cy="4926585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6E9B09E-7AC1-B430-9EE1-38D6CE9F51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C176E56-C3D4-4773-7694-55E8241645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197D26-FDC5-99D6-B7ED-3C2BBC90B1C8}"/>
                  </a:ext>
                </a:extLst>
              </p:cNvPr>
              <p:cNvGrpSpPr/>
              <p:nvPr/>
            </p:nvGrpSpPr>
            <p:grpSpPr>
              <a:xfrm>
                <a:off x="3685569" y="1003376"/>
                <a:ext cx="4690709" cy="3085753"/>
                <a:chOff x="3685569" y="1003376"/>
                <a:chExt cx="4690709" cy="30857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2A9C8CE-2A20-FFBB-6054-ADEBBCB838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80123" y="1003376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2A9C8CE-2A20-FFBB-6054-ADEBBCB838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0123" y="1003376"/>
                      <a:ext cx="996155" cy="61682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699D58E-830A-3ECD-6DFE-B5B51E0E6A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1EF7B25C-504F-6D67-811D-B84127B3D267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ABD654A-458D-2DEF-DF2B-089D6DD3A3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B38425-9EAE-7F17-9470-9F99579B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B38425-9EAE-7F17-9470-9F99579B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152B03B-21BF-207F-AD16-04B72B5AD3FB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152B03B-21BF-207F-AD16-04B72B5AD3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41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34E3B87-8E9F-2346-276D-3E37848C9F3B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45601" cy="3094114"/>
                <a:chOff x="3711413" y="1335595"/>
                <a:chExt cx="4545601" cy="3094114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613277D-EC77-308F-B3E4-B64BC6842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8DC1850-37AA-8E0B-08C9-90DEBD6696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8DC1850-37AA-8E0B-08C9-90DEBD6696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2257831-A918-6AD0-0E58-3413FA869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01AFF43-D87E-C78D-8886-4A1D981829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7F12626-2221-3EF3-E81A-B5AB026CF778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7F12626-2221-3EF3-E81A-B5AB026CF7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64FB3-E262-E1DF-EB6B-F3C197763667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Pizza Market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481986-D3CC-DBAF-FEAA-55F15A4031FE}"/>
              </a:ext>
            </a:extLst>
          </p:cNvPr>
          <p:cNvGrpSpPr/>
          <p:nvPr/>
        </p:nvGrpSpPr>
        <p:grpSpPr>
          <a:xfrm>
            <a:off x="4451013" y="2177347"/>
            <a:ext cx="2850639" cy="2450277"/>
            <a:chOff x="3925280" y="767803"/>
            <a:chExt cx="4850250" cy="4169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71BF8C0-B8F5-630F-EDCD-7C9757D082F4}"/>
                    </a:ext>
                  </a:extLst>
                </p:cNvPr>
                <p:cNvSpPr txBox="1"/>
                <p:nvPr/>
              </p:nvSpPr>
              <p:spPr>
                <a:xfrm>
                  <a:off x="3947263" y="2691462"/>
                  <a:ext cx="996156" cy="5317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71BF8C0-B8F5-630F-EDCD-7C9757D08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263" y="2691462"/>
                  <a:ext cx="996156" cy="531742"/>
                </a:xfrm>
                <a:prstGeom prst="rect">
                  <a:avLst/>
                </a:prstGeom>
                <a:blipFill>
                  <a:blip r:embed="rId11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742FD9-015A-97E1-811C-629966FC9F4F}"/>
                </a:ext>
              </a:extLst>
            </p:cNvPr>
            <p:cNvGrpSpPr/>
            <p:nvPr/>
          </p:nvGrpSpPr>
          <p:grpSpPr>
            <a:xfrm>
              <a:off x="3925280" y="767803"/>
              <a:ext cx="4850250" cy="4169049"/>
              <a:chOff x="2443347" y="216498"/>
              <a:chExt cx="6832919" cy="4910699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DECDDC3-3C46-0CE1-BB58-CAD916AAE6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DB70A54-AC83-6541-E7F2-8FF59CBAF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82B41B7-EFD9-41D1-C1D2-F60BDA03CDF6}"/>
                  </a:ext>
                </a:extLst>
              </p:cNvPr>
              <p:cNvGrpSpPr/>
              <p:nvPr/>
            </p:nvGrpSpPr>
            <p:grpSpPr>
              <a:xfrm>
                <a:off x="3685569" y="920193"/>
                <a:ext cx="5168664" cy="3484865"/>
                <a:chOff x="3685569" y="920193"/>
                <a:chExt cx="5168664" cy="34848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AB8561D5-0F10-427F-FFFC-EC2000AB53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58313" y="920193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AB8561D5-0F10-427F-FFFC-EC2000AB53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8313" y="920193"/>
                      <a:ext cx="996155" cy="61682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F96D962B-8942-D973-9E19-1C35DF339B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E4E31051-401C-92CF-F75E-8DD3076EF8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46838" y="3849913"/>
                      <a:ext cx="5007395" cy="5551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E4E31051-401C-92CF-F75E-8DD3076EF8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6838" y="3849913"/>
                      <a:ext cx="5007395" cy="55514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4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BFF3A4ED-6A47-15DC-6437-63A5E63700A3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ABD654A-458D-2DEF-DF2B-089D6DD3A3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FD6C591-4C01-46F0-FDAF-2E030892FD9B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FD6C591-4C01-46F0-FDAF-2E030892FD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A0029A8-AEA8-5DBC-6931-4B3D0EB41E2D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A0029A8-AEA8-5DBC-6931-4B3D0EB41E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941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D43E009-BD0E-81B0-ABB5-9E843EA961F8}"/>
                  </a:ext>
                </a:extLst>
              </p:cNvPr>
              <p:cNvGrpSpPr/>
              <p:nvPr/>
            </p:nvGrpSpPr>
            <p:grpSpPr>
              <a:xfrm>
                <a:off x="3685569" y="1335595"/>
                <a:ext cx="4571445" cy="3094114"/>
                <a:chOff x="3685569" y="1335595"/>
                <a:chExt cx="4571445" cy="3094114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555DCA2-4706-8161-DBD0-4FDBBEF38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F91CEA0-8936-05DA-60E5-BF684E7035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F91CEA0-8936-05DA-60E5-BF684E7035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BBB7705-F6C2-66CC-EA0C-2C499E1ED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5569" y="2364657"/>
                  <a:ext cx="2513428" cy="20530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A26C4C1-4F7D-5643-69F4-C24562E9EB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D42D0FD-C7A2-0065-6B23-7D567864EF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7B61B28-CBD2-2639-11BE-D458C5F33B47}"/>
                      </a:ext>
                    </a:extLst>
                  </p:cNvPr>
                  <p:cNvSpPr txBox="1"/>
                  <p:nvPr/>
                </p:nvSpPr>
                <p:spPr>
                  <a:xfrm>
                    <a:off x="5080787" y="4374795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7B61B28-CBD2-2639-11BE-D458C5F33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0787" y="4374795"/>
                    <a:ext cx="996155" cy="75240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19116D-6AB3-09D4-CDBB-C77F18F9D6F9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cs typeface="Times New Roman" panose="02020603050405020304" pitchFamily="18" charset="0"/>
                  </a:rPr>
                  <a:t>Burgers</a:t>
                </a: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 Market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FA55D26-D781-FCD0-120C-AD6C75D67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18" y="2251231"/>
                <a:ext cx="0" cy="2166459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D02D57F-6317-5397-0E0E-91005915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4124571" y="4365229"/>
                    <a:ext cx="996155" cy="7579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D02D57F-6317-5397-0E0E-9100591551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4571" y="4365229"/>
                    <a:ext cx="996155" cy="75792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4366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Pecuniary Externalities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199582" y="553183"/>
            <a:ext cx="87304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There is no market failure!</a:t>
            </a:r>
            <a:r>
              <a:rPr lang="en-US" sz="1400" dirty="0"/>
              <a:t> Opening the pizza place might be a response to demand for pizza. Markets are working as they should. </a:t>
            </a:r>
            <a:endParaRPr lang="en-US" sz="1400" u="sng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1. Pecuniary Externalities: </a:t>
            </a:r>
            <a:r>
              <a:rPr lang="en-US" sz="1400" dirty="0"/>
              <a:t> externalities transmitted through the price system.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Opening the pizza place: increases the supply for pizza, decreases the demand for burgers. There is a negative effect on the burger’s market, but (in theory) it should be compensated by the benefit from having a pizza place. Hence, the DWL of both markets is zero. Actually, there could be a welfare gain.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009EA4D-66B3-E88B-84DB-610A9E44B3D2}"/>
              </a:ext>
            </a:extLst>
          </p:cNvPr>
          <p:cNvSpPr>
            <a:spLocks/>
          </p:cNvSpPr>
          <p:nvPr/>
        </p:nvSpPr>
        <p:spPr>
          <a:xfrm rot="16200000" flipV="1">
            <a:off x="5335205" y="3292165"/>
            <a:ext cx="479300" cy="276242"/>
          </a:xfrm>
          <a:prstGeom prst="triangle">
            <a:avLst>
              <a:gd name="adj" fmla="val 4444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BFA7DD-9D35-922A-16CE-C577DFBAB1F9}"/>
              </a:ext>
            </a:extLst>
          </p:cNvPr>
          <p:cNvGrpSpPr/>
          <p:nvPr/>
        </p:nvGrpSpPr>
        <p:grpSpPr>
          <a:xfrm>
            <a:off x="1050325" y="2239150"/>
            <a:ext cx="2850639" cy="2458204"/>
            <a:chOff x="3925280" y="767803"/>
            <a:chExt cx="4850249" cy="4182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806CB3A-FFEE-9693-42B1-F7A1252181C0}"/>
                    </a:ext>
                  </a:extLst>
                </p:cNvPr>
                <p:cNvSpPr txBox="1"/>
                <p:nvPr/>
              </p:nvSpPr>
              <p:spPr>
                <a:xfrm>
                  <a:off x="4023219" y="2664303"/>
                  <a:ext cx="996156" cy="5317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806CB3A-FFEE-9693-42B1-F7A125218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219" y="2664303"/>
                  <a:ext cx="996156" cy="531742"/>
                </a:xfrm>
                <a:prstGeom prst="rect">
                  <a:avLst/>
                </a:prstGeom>
                <a:blipFill>
                  <a:blip r:embed="rId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ADDC5-04E8-B391-19E1-FECAF4BD6C83}"/>
                </a:ext>
              </a:extLst>
            </p:cNvPr>
            <p:cNvGrpSpPr/>
            <p:nvPr/>
          </p:nvGrpSpPr>
          <p:grpSpPr>
            <a:xfrm>
              <a:off x="3925280" y="767803"/>
              <a:ext cx="4850249" cy="4182536"/>
              <a:chOff x="2443347" y="216498"/>
              <a:chExt cx="6832919" cy="4926585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6E9B09E-7AC1-B430-9EE1-38D6CE9F51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C176E56-C3D4-4773-7694-55E8241645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197D26-FDC5-99D6-B7ED-3C2BBC90B1C8}"/>
                  </a:ext>
                </a:extLst>
              </p:cNvPr>
              <p:cNvGrpSpPr/>
              <p:nvPr/>
            </p:nvGrpSpPr>
            <p:grpSpPr>
              <a:xfrm>
                <a:off x="3685569" y="949080"/>
                <a:ext cx="4690709" cy="3140049"/>
                <a:chOff x="3685569" y="949080"/>
                <a:chExt cx="4690709" cy="31400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2A9C8CE-2A20-FFBB-6054-ADEBBCB838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2A9C8CE-2A20-FFBB-6054-ADEBBCB838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699D58E-830A-3ECD-6DFE-B5B51E0E6A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1EF7B25C-504F-6D67-811D-B84127B3D267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ABD654A-458D-2DEF-DF2B-089D6DD3A3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B38425-9EAE-7F17-9470-9F99579B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B38425-9EAE-7F17-9470-9F99579B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152B03B-21BF-207F-AD16-04B72B5AD3FB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152B03B-21BF-207F-AD16-04B72B5AD3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41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34E3B87-8E9F-2346-276D-3E37848C9F3B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45601" cy="3094114"/>
                <a:chOff x="3711413" y="1335595"/>
                <a:chExt cx="4545601" cy="3094114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613277D-EC77-308F-B3E4-B64BC6842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8DC1850-37AA-8E0B-08C9-90DEBD6696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8DC1850-37AA-8E0B-08C9-90DEBD6696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2257831-A918-6AD0-0E58-3413FA869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01AFF43-D87E-C78D-8886-4A1D981829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7F12626-2221-3EF3-E81A-B5AB026CF778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7F12626-2221-3EF3-E81A-B5AB026CF7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64FB3-E262-E1DF-EB6B-F3C197763667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Pizza Market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481986-D3CC-DBAF-FEAA-55F15A4031FE}"/>
              </a:ext>
            </a:extLst>
          </p:cNvPr>
          <p:cNvGrpSpPr/>
          <p:nvPr/>
        </p:nvGrpSpPr>
        <p:grpSpPr>
          <a:xfrm>
            <a:off x="4451013" y="2177347"/>
            <a:ext cx="2850639" cy="2450277"/>
            <a:chOff x="3925280" y="767803"/>
            <a:chExt cx="4850250" cy="4169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71BF8C0-B8F5-630F-EDCD-7C9757D082F4}"/>
                    </a:ext>
                  </a:extLst>
                </p:cNvPr>
                <p:cNvSpPr txBox="1"/>
                <p:nvPr/>
              </p:nvSpPr>
              <p:spPr>
                <a:xfrm>
                  <a:off x="3947263" y="2691462"/>
                  <a:ext cx="996156" cy="5317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71BF8C0-B8F5-630F-EDCD-7C9757D08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263" y="2691462"/>
                  <a:ext cx="996156" cy="531742"/>
                </a:xfrm>
                <a:prstGeom prst="rect">
                  <a:avLst/>
                </a:prstGeom>
                <a:blipFill>
                  <a:blip r:embed="rId11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742FD9-015A-97E1-811C-629966FC9F4F}"/>
                </a:ext>
              </a:extLst>
            </p:cNvPr>
            <p:cNvGrpSpPr/>
            <p:nvPr/>
          </p:nvGrpSpPr>
          <p:grpSpPr>
            <a:xfrm>
              <a:off x="3925280" y="767803"/>
              <a:ext cx="4850250" cy="4169049"/>
              <a:chOff x="2443347" y="216498"/>
              <a:chExt cx="6832919" cy="4910699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DECDDC3-3C46-0CE1-BB58-CAD916AAE6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DB70A54-AC83-6541-E7F2-8FF59CBAF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82B41B7-EFD9-41D1-C1D2-F60BDA03CDF6}"/>
                  </a:ext>
                </a:extLst>
              </p:cNvPr>
              <p:cNvGrpSpPr/>
              <p:nvPr/>
            </p:nvGrpSpPr>
            <p:grpSpPr>
              <a:xfrm>
                <a:off x="3685569" y="920193"/>
                <a:ext cx="5168664" cy="3484865"/>
                <a:chOff x="3685569" y="920193"/>
                <a:chExt cx="5168664" cy="34848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AB8561D5-0F10-427F-FFFC-EC2000AB53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58313" y="920193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AB8561D5-0F10-427F-FFFC-EC2000AB53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8313" y="920193"/>
                      <a:ext cx="996155" cy="61682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F96D962B-8942-D973-9E19-1C35DF339B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E4E31051-401C-92CF-F75E-8DD3076EF8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46838" y="3849913"/>
                      <a:ext cx="5007395" cy="5551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E4E31051-401C-92CF-F75E-8DD3076EF8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6838" y="3849913"/>
                      <a:ext cx="5007395" cy="55514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0D9A6AC-5A8D-7544-100D-38A959C09B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8856" y="2524748"/>
                      <a:ext cx="996155" cy="5243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𝐷𝑊𝐿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𝑡h𝑒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𝑏𝑢𝑟𝑔𝑒𝑟𝑠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𝑚𝑎𝑟𝑘𝑒𝑡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0D9A6AC-5A8D-7544-100D-38A959C09B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8856" y="2524748"/>
                      <a:ext cx="996155" cy="524303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352941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BFF3A4ED-6A47-15DC-6437-63A5E63700A3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ABD654A-458D-2DEF-DF2B-089D6DD3A3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FD6C591-4C01-46F0-FDAF-2E030892FD9B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FD6C591-4C01-46F0-FDAF-2E030892FD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A0029A8-AEA8-5DBC-6931-4B3D0EB41E2D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A0029A8-AEA8-5DBC-6931-4B3D0EB41E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941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D43E009-BD0E-81B0-ABB5-9E843EA961F8}"/>
                  </a:ext>
                </a:extLst>
              </p:cNvPr>
              <p:cNvGrpSpPr/>
              <p:nvPr/>
            </p:nvGrpSpPr>
            <p:grpSpPr>
              <a:xfrm>
                <a:off x="3685569" y="1335595"/>
                <a:ext cx="4571445" cy="3094114"/>
                <a:chOff x="3685569" y="1335595"/>
                <a:chExt cx="4571445" cy="3094114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555DCA2-4706-8161-DBD0-4FDBBEF38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F91CEA0-8936-05DA-60E5-BF684E7035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F91CEA0-8936-05DA-60E5-BF684E7035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BBB7705-F6C2-66CC-EA0C-2C499E1ED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5569" y="2364657"/>
                  <a:ext cx="2513428" cy="20530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A26C4C1-4F7D-5643-69F4-C24562E9EB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D42D0FD-C7A2-0065-6B23-7D567864EF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7B61B28-CBD2-2639-11BE-D458C5F33B47}"/>
                      </a:ext>
                    </a:extLst>
                  </p:cNvPr>
                  <p:cNvSpPr txBox="1"/>
                  <p:nvPr/>
                </p:nvSpPr>
                <p:spPr>
                  <a:xfrm>
                    <a:off x="5080787" y="4374795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7B61B28-CBD2-2639-11BE-D458C5F33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0787" y="4374795"/>
                    <a:ext cx="996155" cy="75240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19116D-6AB3-09D4-CDBB-C77F18F9D6F9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cs typeface="Times New Roman" panose="02020603050405020304" pitchFamily="18" charset="0"/>
                  </a:rPr>
                  <a:t>Burgers</a:t>
                </a: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 Market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FA55D26-D781-FCD0-120C-AD6C75D67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18" y="2251231"/>
                <a:ext cx="0" cy="2166459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D02D57F-6317-5397-0E0E-91005915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4124571" y="4365229"/>
                    <a:ext cx="996155" cy="7579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D02D57F-6317-5397-0E0E-9100591551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4571" y="4365229"/>
                    <a:ext cx="996155" cy="75792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1416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A1630C-3E6A-5C69-E11B-589A429AE882}"/>
                  </a:ext>
                </a:extLst>
              </p:cNvPr>
              <p:cNvSpPr txBox="1"/>
              <p:nvPr/>
            </p:nvSpPr>
            <p:spPr>
              <a:xfrm>
                <a:off x="17745" y="764379"/>
                <a:ext cx="892725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Suppose we are analyzing the steel and water markets independently and that these markets are operating properly (i.e. there are no market failures). 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 theory, supply and demand curves reflect WTS and WTP. Market forces determine the equilibrium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/>
                  <a:t>, along with the equilibrium prices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1400" dirty="0"/>
                  <a:t>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A1630C-3E6A-5C69-E11B-589A429AE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5" y="764379"/>
                <a:ext cx="8927254" cy="1107996"/>
              </a:xfrm>
              <a:prstGeom prst="rect">
                <a:avLst/>
              </a:prstGeom>
              <a:blipFill>
                <a:blip r:embed="rId2"/>
                <a:stretch>
                  <a:fillRect l="-137" t="-549" r="-615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6D171D6-FE87-B8B2-1CF3-C6CF88DB82F8}"/>
              </a:ext>
            </a:extLst>
          </p:cNvPr>
          <p:cNvGrpSpPr/>
          <p:nvPr/>
        </p:nvGrpSpPr>
        <p:grpSpPr>
          <a:xfrm>
            <a:off x="1050325" y="2259469"/>
            <a:ext cx="2850639" cy="2458204"/>
            <a:chOff x="3925280" y="767803"/>
            <a:chExt cx="4850249" cy="4182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60C4DF1-4B76-EB29-8880-5BDCF8F85F8D}"/>
                    </a:ext>
                  </a:extLst>
                </p:cNvPr>
                <p:cNvSpPr txBox="1"/>
                <p:nvPr/>
              </p:nvSpPr>
              <p:spPr>
                <a:xfrm>
                  <a:off x="4153116" y="2813973"/>
                  <a:ext cx="996156" cy="5236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60C4DF1-4B76-EB29-8880-5BDCF8F85F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116" y="2813973"/>
                  <a:ext cx="996156" cy="523670"/>
                </a:xfrm>
                <a:prstGeom prst="rect">
                  <a:avLst/>
                </a:prstGeom>
                <a:blipFill>
                  <a:blip r:embed="rId3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F3689BC-B850-99CB-81CA-60DFC3E0CAC4}"/>
                </a:ext>
              </a:extLst>
            </p:cNvPr>
            <p:cNvGrpSpPr/>
            <p:nvPr/>
          </p:nvGrpSpPr>
          <p:grpSpPr>
            <a:xfrm>
              <a:off x="3925280" y="767803"/>
              <a:ext cx="4850249" cy="4182536"/>
              <a:chOff x="2443347" y="216498"/>
              <a:chExt cx="6832919" cy="4926585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20A65FF-CA9A-8ED1-C62A-C6D88A9C99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8F39AFA-B9F6-0C0A-0F74-F0DF3372F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CAE2CE9-2912-BE3B-60DD-3F887DE86681}"/>
                  </a:ext>
                </a:extLst>
              </p:cNvPr>
              <p:cNvGrpSpPr/>
              <p:nvPr/>
            </p:nvGrpSpPr>
            <p:grpSpPr>
              <a:xfrm>
                <a:off x="3685569" y="949080"/>
                <a:ext cx="4690709" cy="3140049"/>
                <a:chOff x="3685569" y="949080"/>
                <a:chExt cx="4690709" cy="31400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EEA208F-AB6D-965F-FFD8-A8B2D46E04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EEA208F-AB6D-965F-FFD8-A8B2D46E04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F2C8289-4A04-D8E4-5093-413BF892A8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F8AADF23-779F-F8D9-5B21-0BC4357D596A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ABD654A-458D-2DEF-DF2B-089D6DD3A3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D9106D8-3D75-5745-43A4-D9732D2C9F50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D9106D8-3D75-5745-43A4-D9732D2C9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E7F6261-3737-4231-D5D2-E8D05C60DB3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E7F6261-3737-4231-D5D2-E8D05C60DB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41"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3BEE3BE-6BE7-4D69-78AF-D7A90906AF37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45601" cy="3094114"/>
                <a:chOff x="3711413" y="1335595"/>
                <a:chExt cx="4545601" cy="3094114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251BDB-447A-6252-9F22-EB070104F6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D21CF8B8-4694-269D-A11B-031EA19455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D21CF8B8-4694-269D-A11B-031EA19455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98819F7-B55F-F2A7-C130-6697F9EC0E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67062B7-A6CD-EF96-1765-DC8612F9E6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23AF11-2115-1D9F-264B-A115A748003B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23AF11-2115-1D9F-264B-A115A74800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E9046A-5DCD-C165-0F03-44BF75BEBE7D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Steel Market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9FC39F-6126-B678-1BD0-110C9A30CA7E}"/>
              </a:ext>
            </a:extLst>
          </p:cNvPr>
          <p:cNvGrpSpPr/>
          <p:nvPr/>
        </p:nvGrpSpPr>
        <p:grpSpPr>
          <a:xfrm>
            <a:off x="4451013" y="2197666"/>
            <a:ext cx="2850639" cy="2458204"/>
            <a:chOff x="3925280" y="767803"/>
            <a:chExt cx="4850249" cy="4182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BFE460E-30BE-D9CE-4E7B-EE485D5916E1}"/>
                    </a:ext>
                  </a:extLst>
                </p:cNvPr>
                <p:cNvSpPr txBox="1"/>
                <p:nvPr/>
              </p:nvSpPr>
              <p:spPr>
                <a:xfrm>
                  <a:off x="4153116" y="2813974"/>
                  <a:ext cx="996156" cy="5317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BFE460E-30BE-D9CE-4E7B-EE485D5916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116" y="2813974"/>
                  <a:ext cx="996156" cy="531742"/>
                </a:xfrm>
                <a:prstGeom prst="rect">
                  <a:avLst/>
                </a:prstGeom>
                <a:blipFill>
                  <a:blip r:embed="rId11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6B1ED3A-C1F7-9E87-3BFF-A237C64A61AA}"/>
                </a:ext>
              </a:extLst>
            </p:cNvPr>
            <p:cNvGrpSpPr/>
            <p:nvPr/>
          </p:nvGrpSpPr>
          <p:grpSpPr>
            <a:xfrm>
              <a:off x="3925280" y="767803"/>
              <a:ext cx="4850249" cy="4182536"/>
              <a:chOff x="2443347" y="216498"/>
              <a:chExt cx="6832919" cy="4926585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EE97855-D200-119C-988A-A035C884AC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3BAC616-8611-3025-6C3C-95F293047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81389E7-7E91-56E9-49E8-5EC4AC6FECAE}"/>
                  </a:ext>
                </a:extLst>
              </p:cNvPr>
              <p:cNvGrpSpPr/>
              <p:nvPr/>
            </p:nvGrpSpPr>
            <p:grpSpPr>
              <a:xfrm>
                <a:off x="3685569" y="949080"/>
                <a:ext cx="4690709" cy="3140049"/>
                <a:chOff x="3685569" y="949080"/>
                <a:chExt cx="4690709" cy="31400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9EE7CA4-548B-B7BC-B9AF-E5C25D9089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9EE7CA4-548B-B7BC-B9AF-E5C25D9089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C15075C-7F50-DF38-98A7-9A7209D7CC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3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AC4D7AC2-BD19-0B40-99F6-905C26D34F9C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ABD654A-458D-2DEF-DF2B-089D6DD3A3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85B3234-304A-3A3C-D081-2D3E9CBF7ABD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85B3234-304A-3A3C-D081-2D3E9CBF7A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D4E0DC4-04C2-76F5-8C42-6741B5533FA0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D4E0DC4-04C2-76F5-8C42-6741B5533F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941" r="-1471"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2118263-C88D-24B5-C7D7-7632C7435321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45601" cy="3094114"/>
                <a:chOff x="3711413" y="1335595"/>
                <a:chExt cx="4545601" cy="3094114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E2F181CE-B692-7014-A4EC-940CA5BDE8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18F351E7-4158-E2F2-7AA8-8F05A1A2F1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18F351E7-4158-E2F2-7AA8-8F05A1A2F1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548C693-9DBF-D7F3-1576-69AEA878A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04A0B24-CC5D-0EA5-DE6D-F7DFB4A989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F1E8AE5-A42C-FF83-75A5-4BED17F65DA7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F1E8AE5-A42C-FF83-75A5-4BED17F65D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6980139-44AE-93B4-66E0-AEA0AC6333CA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Water Market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854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2794000" y="699065"/>
            <a:ext cx="624162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this economy, the supplier is one steel factory, and the consumers are local businesses that use steel as input to produce final goods (e.g. car repair shops, construction).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Steel production requires several strong chemicals (acids) and creates toxic waste.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other words, </a:t>
            </a:r>
            <a:r>
              <a:rPr lang="en-US" sz="1600" u="sng" dirty="0"/>
              <a:t>for each unit of steel produced some units of toxic waste are also produced</a:t>
            </a:r>
            <a:r>
              <a:rPr lang="en-US" sz="1600" dirty="0"/>
              <a:t>. </a:t>
            </a:r>
          </a:p>
        </p:txBody>
      </p:sp>
      <p:pic>
        <p:nvPicPr>
          <p:cNvPr id="5" name="Graphic 4" descr="Factory outline">
            <a:extLst>
              <a:ext uri="{FF2B5EF4-FFF2-40B4-BE49-F238E27FC236}">
                <a16:creationId xmlns:a16="http://schemas.microsoft.com/office/drawing/2014/main" id="{D0EC741C-2113-3486-D867-7850BA4F8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274" y="517251"/>
            <a:ext cx="2641176" cy="2641176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513FF6-3E11-798C-DA65-CE9878B10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63787"/>
              </p:ext>
            </p:extLst>
          </p:nvPr>
        </p:nvGraphicFramePr>
        <p:xfrm>
          <a:off x="1517862" y="3115812"/>
          <a:ext cx="55837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883">
                  <a:extLst>
                    <a:ext uri="{9D8B030D-6E8A-4147-A177-3AD203B41FA5}">
                      <a16:colId xmlns:a16="http://schemas.microsoft.com/office/drawing/2014/main" val="1852712309"/>
                    </a:ext>
                  </a:extLst>
                </a:gridCol>
                <a:gridCol w="2791883">
                  <a:extLst>
                    <a:ext uri="{9D8B030D-6E8A-4147-A177-3AD203B41FA5}">
                      <a16:colId xmlns:a16="http://schemas.microsoft.com/office/drawing/2014/main" val="2232730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Units of Steel Produced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Toxic Waste Created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73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 tons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500 pounds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15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 tons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1,000 pounds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2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30 tons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1,500 pounds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752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1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3338197" y="1056828"/>
            <a:ext cx="563435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Suppose the steel factory disposes of the toxic waste on a nearby river, which converges with the river supplying water to the community.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What is the effect of this action on the water supply?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Reduction in the water supply. </a:t>
            </a:r>
            <a:r>
              <a:rPr lang="en-US" sz="1600" dirty="0"/>
              <a:t>Less clean water is available. Price of water increases due to scarcity.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Takeaway:</a:t>
            </a:r>
            <a:r>
              <a:rPr lang="en-US" sz="1600" dirty="0"/>
              <a:t> each unit of steel produced derives in a reduction of the water supply, which leads to higher prices for the community.  </a:t>
            </a:r>
            <a:endParaRPr lang="en-US" sz="1600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0061C4-2D67-414E-3F54-5FA9C864EC8F}"/>
              </a:ext>
            </a:extLst>
          </p:cNvPr>
          <p:cNvGrpSpPr/>
          <p:nvPr/>
        </p:nvGrpSpPr>
        <p:grpSpPr>
          <a:xfrm>
            <a:off x="176987" y="545496"/>
            <a:ext cx="3521025" cy="3457882"/>
            <a:chOff x="176987" y="545496"/>
            <a:chExt cx="3521025" cy="3457882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34C0EA60-C099-9753-EA96-6BBF52748F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9260"/>
            <a:stretch/>
          </p:blipFill>
          <p:spPr>
            <a:xfrm>
              <a:off x="235537" y="1207750"/>
              <a:ext cx="3462475" cy="2795628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A52E958-A40A-633C-9086-11CDD66ECF18}"/>
                </a:ext>
              </a:extLst>
            </p:cNvPr>
            <p:cNvGrpSpPr/>
            <p:nvPr/>
          </p:nvGrpSpPr>
          <p:grpSpPr>
            <a:xfrm>
              <a:off x="176987" y="545496"/>
              <a:ext cx="2527660" cy="1022664"/>
              <a:chOff x="176987" y="545496"/>
              <a:chExt cx="2527660" cy="1022664"/>
            </a:xfrm>
          </p:grpSpPr>
          <p:pic>
            <p:nvPicPr>
              <p:cNvPr id="4" name="Graphic 3" descr="Factory outline">
                <a:extLst>
                  <a:ext uri="{FF2B5EF4-FFF2-40B4-BE49-F238E27FC236}">
                    <a16:creationId xmlns:a16="http://schemas.microsoft.com/office/drawing/2014/main" id="{DF8409EE-7133-A953-096B-F0974B8E0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6987" y="545496"/>
                <a:ext cx="1022664" cy="1022664"/>
              </a:xfrm>
              <a:prstGeom prst="rect">
                <a:avLst/>
              </a:prstGeom>
            </p:spPr>
          </p:pic>
          <p:pic>
            <p:nvPicPr>
              <p:cNvPr id="8" name="Graphic 7" descr="Oil Barrel with solid fill">
                <a:extLst>
                  <a:ext uri="{FF2B5EF4-FFF2-40B4-BE49-F238E27FC236}">
                    <a16:creationId xmlns:a16="http://schemas.microsoft.com/office/drawing/2014/main" id="{9D8CFB75-B476-C0AA-7AA0-83644E81B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952079" y="1031971"/>
                <a:ext cx="397421" cy="397421"/>
              </a:xfrm>
              <a:prstGeom prst="rect">
                <a:avLst/>
              </a:prstGeom>
            </p:spPr>
          </p:pic>
          <p:pic>
            <p:nvPicPr>
              <p:cNvPr id="9" name="Graphic 8" descr="Oil Barrel with solid fill">
                <a:extLst>
                  <a:ext uri="{FF2B5EF4-FFF2-40B4-BE49-F238E27FC236}">
                    <a16:creationId xmlns:a16="http://schemas.microsoft.com/office/drawing/2014/main" id="{CC12F2C4-1458-C3B2-6227-8E5930E0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07226" y="1031971"/>
                <a:ext cx="397421" cy="397421"/>
              </a:xfrm>
              <a:prstGeom prst="rect">
                <a:avLst/>
              </a:prstGeom>
            </p:spPr>
          </p:pic>
          <p:pic>
            <p:nvPicPr>
              <p:cNvPr id="11" name="Graphic 10" descr="Bio-hazard with solid fill">
                <a:extLst>
                  <a:ext uri="{FF2B5EF4-FFF2-40B4-BE49-F238E27FC236}">
                    <a16:creationId xmlns:a16="http://schemas.microsoft.com/office/drawing/2014/main" id="{746F96B1-C5B4-1E9C-F5C5-89E8A5BC0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69726" y="587342"/>
                <a:ext cx="475000" cy="475000"/>
              </a:xfrm>
              <a:prstGeom prst="rect">
                <a:avLst/>
              </a:prstGeom>
            </p:spPr>
          </p:pic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B69E794-6100-0478-A0CF-21C5E5F6B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651" y="1177003"/>
                <a:ext cx="688905" cy="0"/>
              </a:xfrm>
              <a:prstGeom prst="straightConnector1">
                <a:avLst/>
              </a:prstGeom>
              <a:ln w="76200">
                <a:solidFill>
                  <a:srgbClr val="69030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1F4BA2-1972-8A94-4357-F186E29D6DC7}"/>
              </a:ext>
            </a:extLst>
          </p:cNvPr>
          <p:cNvGrpSpPr/>
          <p:nvPr/>
        </p:nvGrpSpPr>
        <p:grpSpPr>
          <a:xfrm>
            <a:off x="573543" y="3877097"/>
            <a:ext cx="2682750" cy="771655"/>
            <a:chOff x="465593" y="3883447"/>
            <a:chExt cx="2682750" cy="771655"/>
          </a:xfrm>
        </p:grpSpPr>
        <p:pic>
          <p:nvPicPr>
            <p:cNvPr id="18" name="Graphic 17" descr="Water Bottle with solid fill">
              <a:extLst>
                <a:ext uri="{FF2B5EF4-FFF2-40B4-BE49-F238E27FC236}">
                  <a16:creationId xmlns:a16="http://schemas.microsoft.com/office/drawing/2014/main" id="{48901A7D-86A3-AEDB-27B8-7C8845867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5593" y="3883447"/>
              <a:ext cx="700607" cy="700607"/>
            </a:xfrm>
            <a:prstGeom prst="rect">
              <a:avLst/>
            </a:prstGeom>
          </p:spPr>
        </p:pic>
        <p:pic>
          <p:nvPicPr>
            <p:cNvPr id="20" name="Graphic 19" descr="Leaky Tap with solid fill">
              <a:extLst>
                <a:ext uri="{FF2B5EF4-FFF2-40B4-BE49-F238E27FC236}">
                  <a16:creationId xmlns:a16="http://schemas.microsoft.com/office/drawing/2014/main" id="{BE4CC241-3EA8-6507-600F-80FD1EC0D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94167" y="3932331"/>
              <a:ext cx="700607" cy="700607"/>
            </a:xfrm>
            <a:prstGeom prst="rect">
              <a:avLst/>
            </a:prstGeom>
          </p:spPr>
        </p:pic>
        <p:pic>
          <p:nvPicPr>
            <p:cNvPr id="22" name="Graphic 21" descr="Bottle with solid fill">
              <a:extLst>
                <a:ext uri="{FF2B5EF4-FFF2-40B4-BE49-F238E27FC236}">
                  <a16:creationId xmlns:a16="http://schemas.microsoft.com/office/drawing/2014/main" id="{23A29DC0-1433-7985-7E99-5A4F97564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67515" y="3943413"/>
              <a:ext cx="700607" cy="700607"/>
            </a:xfrm>
            <a:prstGeom prst="rect">
              <a:avLst/>
            </a:prstGeom>
          </p:spPr>
        </p:pic>
        <p:pic>
          <p:nvPicPr>
            <p:cNvPr id="24" name="Graphic 23" descr="Water Bottle outline">
              <a:extLst>
                <a:ext uri="{FF2B5EF4-FFF2-40B4-BE49-F238E27FC236}">
                  <a16:creationId xmlns:a16="http://schemas.microsoft.com/office/drawing/2014/main" id="{EA30D401-B2EA-68E3-4DDF-34E8F5323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47736" y="3954495"/>
              <a:ext cx="700607" cy="700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838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5275EADB-D1D0-588A-C21F-2BA51567C71B}"/>
              </a:ext>
            </a:extLst>
          </p:cNvPr>
          <p:cNvSpPr>
            <a:spLocks/>
          </p:cNvSpPr>
          <p:nvPr/>
        </p:nvSpPr>
        <p:spPr>
          <a:xfrm rot="16200000" flipV="1">
            <a:off x="5335205" y="3373441"/>
            <a:ext cx="479300" cy="276242"/>
          </a:xfrm>
          <a:prstGeom prst="triangle">
            <a:avLst>
              <a:gd name="adj" fmla="val 4444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A1630C-3E6A-5C69-E11B-589A429AE882}"/>
                  </a:ext>
                </a:extLst>
              </p:cNvPr>
              <p:cNvSpPr txBox="1"/>
              <p:nvPr/>
            </p:nvSpPr>
            <p:spPr>
              <a:xfrm>
                <a:off x="99858" y="586416"/>
                <a:ext cx="8728150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What is the lesson behind the story?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/>
                  <a:t> has a negative relation on water supply. The presence of the steel market creates a deadweight loss in the water market.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 </a:t>
                </a:r>
                <a:r>
                  <a:rPr lang="en-US" sz="1400" u="sng" dirty="0"/>
                  <a:t>2. Non-Pecuniary Externalities: </a:t>
                </a:r>
                <a:r>
                  <a:rPr lang="en-US" sz="1400" dirty="0"/>
                  <a:t>externalities </a:t>
                </a:r>
                <a:r>
                  <a:rPr lang="en-US" sz="1400" u="sng" dirty="0"/>
                  <a:t>not occurring </a:t>
                </a:r>
                <a:r>
                  <a:rPr lang="en-US" sz="1400" dirty="0"/>
                  <a:t>through the price system. 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 this case, change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/>
                  <a:t> does not reflects changes in the preferences or productivity of water consumers/producers. 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Implication</a:t>
                </a:r>
                <a:r>
                  <a:rPr lang="en-US" sz="1400" dirty="0"/>
                  <a:t>: water consumption is below its optimal level. Which effects will this have in other markets ?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A1630C-3E6A-5C69-E11B-589A429AE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8" y="586416"/>
                <a:ext cx="8728150" cy="1846659"/>
              </a:xfrm>
              <a:prstGeom prst="rect">
                <a:avLst/>
              </a:prstGeom>
              <a:blipFill>
                <a:blip r:embed="rId2"/>
                <a:stretch>
                  <a:fillRect l="-209" t="-660" b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43C5A6-216B-8A79-65DB-DF99E5BE68CC}"/>
              </a:ext>
            </a:extLst>
          </p:cNvPr>
          <p:cNvGrpSpPr/>
          <p:nvPr/>
        </p:nvGrpSpPr>
        <p:grpSpPr>
          <a:xfrm>
            <a:off x="1050325" y="2352176"/>
            <a:ext cx="2850639" cy="2458204"/>
            <a:chOff x="3925280" y="767803"/>
            <a:chExt cx="4850249" cy="4182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FE1A34D-FB01-AFEF-5BF6-B0C2801E0468}"/>
                    </a:ext>
                  </a:extLst>
                </p:cNvPr>
                <p:cNvSpPr txBox="1"/>
                <p:nvPr/>
              </p:nvSpPr>
              <p:spPr>
                <a:xfrm>
                  <a:off x="4023219" y="2664303"/>
                  <a:ext cx="996156" cy="5236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FE1A34D-FB01-AFEF-5BF6-B0C2801E0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219" y="2664303"/>
                  <a:ext cx="996156" cy="523670"/>
                </a:xfrm>
                <a:prstGeom prst="rect">
                  <a:avLst/>
                </a:prstGeom>
                <a:blipFill>
                  <a:blip r:embed="rId3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9FA941-2E98-1EC7-2ED9-63D79931F44D}"/>
                </a:ext>
              </a:extLst>
            </p:cNvPr>
            <p:cNvGrpSpPr/>
            <p:nvPr/>
          </p:nvGrpSpPr>
          <p:grpSpPr>
            <a:xfrm>
              <a:off x="3925280" y="767803"/>
              <a:ext cx="4850249" cy="4182536"/>
              <a:chOff x="2443347" y="216498"/>
              <a:chExt cx="6832919" cy="4926585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88E5359-5997-F023-5E9C-E50C8584AE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ACED36C-B003-76E3-DE52-AE8C6D1F1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E4601C0-809A-2940-9427-3E03D02EB994}"/>
                  </a:ext>
                </a:extLst>
              </p:cNvPr>
              <p:cNvGrpSpPr/>
              <p:nvPr/>
            </p:nvGrpSpPr>
            <p:grpSpPr>
              <a:xfrm>
                <a:off x="3685569" y="949080"/>
                <a:ext cx="4690709" cy="3140049"/>
                <a:chOff x="3685569" y="949080"/>
                <a:chExt cx="4690709" cy="31400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4D2E969-AEE4-B968-0CE5-FC712A1E7C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4D2E969-AEE4-B968-0CE5-FC712A1E7C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BF07C50-8E0E-79AE-3399-ED3D50B8C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1213DF8-25A1-7F57-89B6-2A181248ABF8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ABD654A-458D-2DEF-DF2B-089D6DD3A3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4A7CA6A-E48B-B3F6-F817-C8FC7BB60C41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4A7CA6A-E48B-B3F6-F817-C8FC7BB60C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5894BE-6E63-AB3E-3DCC-941B7ACEA37B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5894BE-6E63-AB3E-3DCC-941B7ACEA3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41"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4E03FFF-4564-5160-D5BC-CEEC5E66459C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45601" cy="3094114"/>
                <a:chOff x="3711413" y="1335595"/>
                <a:chExt cx="4545601" cy="3094114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CC2276F-A92F-BD1C-49F5-34EA9DF553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3607B877-869D-D067-810C-E9257CD9A0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3607B877-869D-D067-810C-E9257CD9A0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CB87D1E-67F7-8CE7-68A0-827E8DC135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FF024C6-413F-E94B-49A1-D088AF07C5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3BF3953-FF24-E1E5-40DA-9564DF0862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3BF3953-FF24-E1E5-40DA-9564DF086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56BBAB-0E1D-E234-32C4-0E49AAA6CFBE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Steel Market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C39E7C-5419-AB00-5FD1-B9EC9BB9FE7E}"/>
              </a:ext>
            </a:extLst>
          </p:cNvPr>
          <p:cNvGrpSpPr/>
          <p:nvPr/>
        </p:nvGrpSpPr>
        <p:grpSpPr>
          <a:xfrm>
            <a:off x="4451013" y="2290373"/>
            <a:ext cx="3790537" cy="2450277"/>
            <a:chOff x="3925280" y="767803"/>
            <a:chExt cx="6449449" cy="4169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B8BA65-9F80-C7C2-F0EC-8B9ABC173C42}"/>
                    </a:ext>
                  </a:extLst>
                </p:cNvPr>
                <p:cNvSpPr txBox="1"/>
                <p:nvPr/>
              </p:nvSpPr>
              <p:spPr>
                <a:xfrm>
                  <a:off x="3947263" y="2691462"/>
                  <a:ext cx="996156" cy="5317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B8BA65-9F80-C7C2-F0EC-8B9ABC173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263" y="2691462"/>
                  <a:ext cx="996156" cy="531742"/>
                </a:xfrm>
                <a:prstGeom prst="rect">
                  <a:avLst/>
                </a:prstGeom>
                <a:blipFill>
                  <a:blip r:embed="rId11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8923BA-AEC3-0724-3F59-FCA1AB773F56}"/>
                </a:ext>
              </a:extLst>
            </p:cNvPr>
            <p:cNvGrpSpPr/>
            <p:nvPr/>
          </p:nvGrpSpPr>
          <p:grpSpPr>
            <a:xfrm>
              <a:off x="3925280" y="767803"/>
              <a:ext cx="6449449" cy="4169049"/>
              <a:chOff x="2443347" y="216498"/>
              <a:chExt cx="9085834" cy="4910699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28D9865-B935-499D-DDD8-0A26151F85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18AB997-8D6F-3D33-B3EE-18C8FDB5D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CFAD551-5E60-31BF-8E31-6F254B1745E8}"/>
                  </a:ext>
                </a:extLst>
              </p:cNvPr>
              <p:cNvGrpSpPr/>
              <p:nvPr/>
            </p:nvGrpSpPr>
            <p:grpSpPr>
              <a:xfrm>
                <a:off x="3685569" y="429748"/>
                <a:ext cx="7843612" cy="3659381"/>
                <a:chOff x="3685569" y="429748"/>
                <a:chExt cx="7843612" cy="365938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11F3929C-A3EE-574E-99FB-B57C1D809A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58313" y="920193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11F3929C-A3EE-574E-99FB-B57C1D809A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8313" y="920193"/>
                      <a:ext cx="996155" cy="61682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4380C35-4DB5-B438-FB60-2C3E5B2D1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0ADB54C-D552-7D82-3ED2-CA25214434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11413" y="502919"/>
                  <a:ext cx="3393903" cy="24511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E08F85CA-50DE-7161-1C0C-16B73FBC5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1786" y="429748"/>
                      <a:ext cx="5007395" cy="5551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𝐸𝑓𝑓𝑒𝑐𝑡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𝑜𝑓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𝑆𝑡𝑒𝑒𝑙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E08F85CA-50DE-7161-1C0C-16B73FBC5D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1786" y="429748"/>
                      <a:ext cx="5007395" cy="55514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F51A632-9692-E283-BC69-7EF9226893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8856" y="2524748"/>
                      <a:ext cx="996155" cy="5243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𝐷𝑊𝐿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𝑡h𝑒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𝑤𝑎𝑡𝑒𝑟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𝑚𝑎𝑟𝑘𝑒𝑡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F51A632-9692-E283-BC69-7EF9226893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8856" y="2524748"/>
                      <a:ext cx="996155" cy="524303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3205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AA0BB08-BC90-7B1A-E5B3-7FD9AB9792EF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ABD654A-458D-2DEF-DF2B-089D6DD3A3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91EB83B-C9C9-FAF5-A17A-98B88C3C8EC8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91EB83B-C9C9-FAF5-A17A-98B88C3C8E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A414CF6-2D4C-7508-651B-9A65B75816DE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A414CF6-2D4C-7508-651B-9A65B75816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941" r="-1471"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A3B3893-9A8A-B17C-C74C-730D08815ABA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45601" cy="3094114"/>
                <a:chOff x="3711413" y="1335595"/>
                <a:chExt cx="4545601" cy="3094114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08E61387-5214-B94E-00E9-4419B51CF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350FB56-D213-ECA1-A05D-ADECBF6F8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350FB56-D213-ECA1-A05D-ADECBF6F88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E1B7136-F1F2-5A4A-C3D9-4D544BA028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A0017A8-8FB5-ED24-51C9-E0B685381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1097EAC7-4EBA-D836-8592-F41437B28422}"/>
                      </a:ext>
                    </a:extLst>
                  </p:cNvPr>
                  <p:cNvSpPr txBox="1"/>
                  <p:nvPr/>
                </p:nvSpPr>
                <p:spPr>
                  <a:xfrm>
                    <a:off x="5080787" y="4374795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1097EAC7-4EBA-D836-8592-F41437B28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0787" y="4374795"/>
                    <a:ext cx="996155" cy="75240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F7CECE-B647-E724-F558-35C49624B6CF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Water Market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DAE4801-9AEF-24BB-6453-CD9D67493D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18" y="2251231"/>
                <a:ext cx="0" cy="2166459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CF6DD3B-660D-F765-5D1A-49E1B65B42BF}"/>
                      </a:ext>
                    </a:extLst>
                  </p:cNvPr>
                  <p:cNvSpPr txBox="1"/>
                  <p:nvPr/>
                </p:nvSpPr>
                <p:spPr>
                  <a:xfrm>
                    <a:off x="4124571" y="4365229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CF6DD3B-660D-F765-5D1A-49E1B65B42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4571" y="4365229"/>
                    <a:ext cx="996155" cy="740193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6B3E58D9-A540-AAEB-6D53-898A6F29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Non-Pecuniary Externalities</a:t>
            </a:r>
          </a:p>
        </p:txBody>
      </p:sp>
    </p:spTree>
    <p:extLst>
      <p:ext uri="{BB962C8B-B14F-4D97-AF65-F5344CB8AC3E}">
        <p14:creationId xmlns:p14="http://schemas.microsoft.com/office/powerpoint/2010/main" val="31365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" grpId="0" uiExpand="1" build="p"/>
    </p:bldLst>
  </p:timing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4F5D463876B2498F216835DB1298F6" ma:contentTypeVersion="13" ma:contentTypeDescription="Create a new document." ma:contentTypeScope="" ma:versionID="7957ea766adc7a1f8ada85e1f16c5ad0">
  <xsd:schema xmlns:xsd="http://www.w3.org/2001/XMLSchema" xmlns:xs="http://www.w3.org/2001/XMLSchema" xmlns:p="http://schemas.microsoft.com/office/2006/metadata/properties" xmlns:ns2="82db8b44-0703-48fc-920e-285d3f66b75e" xmlns:ns3="8db4f6ed-281a-40b3-a3a6-248115f75364" targetNamespace="http://schemas.microsoft.com/office/2006/metadata/properties" ma:root="true" ma:fieldsID="51c19d7e075a31899c1cd216db6b60db" ns2:_="" ns3:_="">
    <xsd:import namespace="82db8b44-0703-48fc-920e-285d3f66b75e"/>
    <xsd:import namespace="8db4f6ed-281a-40b3-a3a6-248115f753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b8b44-0703-48fc-920e-285d3f66b7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4f6ed-281a-40b3-a3a6-248115f753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8db4f6ed-281a-40b3-a3a6-248115f7536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82db8b44-0703-48fc-920e-285d3f66b75e"/>
  </ds:schemaRefs>
</ds:datastoreItem>
</file>

<file path=customXml/itemProps2.xml><?xml version="1.0" encoding="utf-8"?>
<ds:datastoreItem xmlns:ds="http://schemas.openxmlformats.org/officeDocument/2006/customXml" ds:itemID="{00CDEACD-F46F-495A-8810-85205DBC33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db8b44-0703-48fc-920e-285d3f66b75e"/>
    <ds:schemaRef ds:uri="8db4f6ed-281a-40b3-a3a6-248115f753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IUB-template</Template>
  <TotalTime>9332</TotalTime>
  <Words>2426</Words>
  <Application>Microsoft Office PowerPoint</Application>
  <PresentationFormat>On-screen Show (16:9)</PresentationFormat>
  <Paragraphs>246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Main</vt:lpstr>
      <vt:lpstr>PowerPoint Presentation</vt:lpstr>
      <vt:lpstr>Outline for Today</vt:lpstr>
      <vt:lpstr>Externalities</vt:lpstr>
      <vt:lpstr>Introduction</vt:lpstr>
      <vt:lpstr>Pecuniary Externalities</vt:lpstr>
      <vt:lpstr>Introduction</vt:lpstr>
      <vt:lpstr>An example</vt:lpstr>
      <vt:lpstr>An example</vt:lpstr>
      <vt:lpstr>Non-Pecuniary Externalities</vt:lpstr>
      <vt:lpstr>Non-Pecuniary Externalities: Intuition</vt:lpstr>
      <vt:lpstr>Non-Pecuniary Externalities: Intuition</vt:lpstr>
      <vt:lpstr>Externalities</vt:lpstr>
      <vt:lpstr>Externalities categorization</vt:lpstr>
      <vt:lpstr>Externalities</vt:lpstr>
      <vt:lpstr>Externalities</vt:lpstr>
      <vt:lpstr>Externalities</vt:lpstr>
      <vt:lpstr>Example: Environmental Externalities</vt:lpstr>
      <vt:lpstr>Example: Environmental Externalities</vt:lpstr>
      <vt:lpstr>Regulation-based solutions to environmental externalities</vt:lpstr>
      <vt:lpstr>Regulation-based solutions: a small caveat</vt:lpstr>
      <vt:lpstr>Practical Example: Alpert, Powell &amp; Pacula (2018)</vt:lpstr>
      <vt:lpstr>Practical Example: Alpert, Powell &amp; Pacula (2018)</vt:lpstr>
      <vt:lpstr>Practical Example: Alpert, Powell &amp; Pacula (2018)</vt:lpstr>
      <vt:lpstr>Practical Example: Alpert, Powell &amp; Pacula (2018)</vt:lpstr>
      <vt:lpstr>Practical Example: Unintended Effects of Health Policy</vt:lpstr>
      <vt:lpstr>For Next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Cox, Emily</dc:creator>
  <cp:lastModifiedBy>Navarro Ulloa, Luis Enrique</cp:lastModifiedBy>
  <cp:revision>252</cp:revision>
  <cp:lastPrinted>2014-06-24T16:10:50Z</cp:lastPrinted>
  <dcterms:created xsi:type="dcterms:W3CDTF">2022-01-21T17:11:20Z</dcterms:created>
  <dcterms:modified xsi:type="dcterms:W3CDTF">2023-02-13T21:33:26Z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0x010100774F5D463876B2498F216835DB1298F6</vt:lpwstr>
  </property>
</Properties>
</file>