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93455" r:id="rId4"/>
  </p:sldMasterIdLst>
  <p:notesMasterIdLst>
    <p:notesMasterId r:id="rId34"/>
  </p:notesMasterIdLst>
  <p:handoutMasterIdLst>
    <p:handoutMasterId r:id="rId35"/>
  </p:handoutMasterIdLst>
  <p:sldIdLst>
    <p:sldId id="489" r:id="rId5"/>
    <p:sldId id="356" r:id="rId6"/>
    <p:sldId id="541" r:id="rId7"/>
    <p:sldId id="560" r:id="rId8"/>
    <p:sldId id="546" r:id="rId9"/>
    <p:sldId id="568" r:id="rId10"/>
    <p:sldId id="569" r:id="rId11"/>
    <p:sldId id="570" r:id="rId12"/>
    <p:sldId id="574" r:id="rId13"/>
    <p:sldId id="595" r:id="rId14"/>
    <p:sldId id="594" r:id="rId15"/>
    <p:sldId id="577" r:id="rId16"/>
    <p:sldId id="576" r:id="rId17"/>
    <p:sldId id="581" r:id="rId18"/>
    <p:sldId id="582" r:id="rId19"/>
    <p:sldId id="583" r:id="rId20"/>
    <p:sldId id="592" r:id="rId21"/>
    <p:sldId id="596" r:id="rId22"/>
    <p:sldId id="578" r:id="rId23"/>
    <p:sldId id="580" r:id="rId24"/>
    <p:sldId id="587" r:id="rId25"/>
    <p:sldId id="579" r:id="rId26"/>
    <p:sldId id="590" r:id="rId27"/>
    <p:sldId id="585" r:id="rId28"/>
    <p:sldId id="586" r:id="rId29"/>
    <p:sldId id="588" r:id="rId30"/>
    <p:sldId id="589" r:id="rId31"/>
    <p:sldId id="488" r:id="rId32"/>
    <p:sldId id="558" r:id="rId33"/>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24" userDrawn="1">
          <p15:clr>
            <a:srgbClr val="A4A3A4"/>
          </p15:clr>
        </p15:guide>
        <p15:guide id="2" pos="408"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90304"/>
    <a:srgbClr val="006600"/>
    <a:srgbClr val="99FF33"/>
    <a:srgbClr val="77933C"/>
    <a:srgbClr val="953735"/>
    <a:srgbClr val="990000"/>
    <a:srgbClr val="969696"/>
    <a:srgbClr val="252626"/>
    <a:srgbClr val="0C0D0C"/>
    <a:srgbClr val="9E9A9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152" autoAdjust="0"/>
    <p:restoredTop sz="94694" autoAdjust="0"/>
  </p:normalViewPr>
  <p:slideViewPr>
    <p:cSldViewPr snapToGrid="0" snapToObjects="1">
      <p:cViewPr varScale="1">
        <p:scale>
          <a:sx n="84" d="100"/>
          <a:sy n="84" d="100"/>
        </p:scale>
        <p:origin x="796" y="44"/>
      </p:cViewPr>
      <p:guideLst>
        <p:guide orient="horz" pos="1524"/>
        <p:guide pos="408"/>
      </p:guideLst>
    </p:cSldViewPr>
  </p:slideViewPr>
  <p:outlineViewPr>
    <p:cViewPr>
      <p:scale>
        <a:sx n="33" d="100"/>
        <a:sy n="33" d="100"/>
      </p:scale>
      <p:origin x="0" y="0"/>
    </p:cViewPr>
  </p:outlineViewPr>
  <p:notesTextViewPr>
    <p:cViewPr>
      <p:scale>
        <a:sx n="3" d="2"/>
        <a:sy n="3" d="2"/>
      </p:scale>
      <p:origin x="0" y="0"/>
    </p:cViewPr>
  </p:notesTextViewPr>
  <p:sorterViewPr>
    <p:cViewPr>
      <p:scale>
        <a:sx n="149" d="100"/>
        <a:sy n="149" d="100"/>
      </p:scale>
      <p:origin x="0" y="0"/>
    </p:cViewPr>
  </p:sorterViewPr>
  <p:notesViewPr>
    <p:cSldViewPr snapToGrid="0" snapToObjects="1">
      <p:cViewPr varScale="1">
        <p:scale>
          <a:sx n="132" d="100"/>
          <a:sy n="132" d="100"/>
        </p:scale>
        <p:origin x="-5920" y="-12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handoutMaster" Target="handoutMasters/handoutMaster1.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87859BD-4604-2843-976C-9F2DEE3C79DB}" type="datetimeFigureOut">
              <a:rPr lang="en-US" smtClean="0"/>
              <a:t>2/15/2023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EB64456-6A4C-DF40-836A-7ED7CB7228F1}" type="slidenum">
              <a:rPr lang="en-US" smtClean="0"/>
              <a:t>‹#›</a:t>
            </a:fld>
            <a:endParaRPr lang="en-US"/>
          </a:p>
        </p:txBody>
      </p:sp>
    </p:spTree>
    <p:extLst>
      <p:ext uri="{BB962C8B-B14F-4D97-AF65-F5344CB8AC3E}">
        <p14:creationId xmlns:p14="http://schemas.microsoft.com/office/powerpoint/2010/main" val="26327832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E108F45-8DB7-E449-85E4-EC04F96DF3AA}" type="datetimeFigureOut">
              <a:rPr lang="en-US" smtClean="0"/>
              <a:t>2/15/2023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706D261-4ACC-5E49-97C5-9D8FD2D9A3AF}" type="slidenum">
              <a:rPr lang="en-US" smtClean="0"/>
              <a:t>‹#›</a:t>
            </a:fld>
            <a:endParaRPr lang="en-US"/>
          </a:p>
        </p:txBody>
      </p:sp>
    </p:spTree>
    <p:extLst>
      <p:ext uri="{BB962C8B-B14F-4D97-AF65-F5344CB8AC3E}">
        <p14:creationId xmlns:p14="http://schemas.microsoft.com/office/powerpoint/2010/main" val="194734559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age">
    <p:bg>
      <p:bgPr>
        <a:solidFill>
          <a:schemeClr val="tx1">
            <a:lumMod val="85000"/>
            <a:lumOff val="15000"/>
          </a:schemeClr>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633304" y="-648376"/>
            <a:ext cx="733465" cy="2367520"/>
            <a:chOff x="685136" y="-246616"/>
            <a:chExt cx="733465" cy="2367520"/>
          </a:xfrm>
        </p:grpSpPr>
        <p:sp>
          <p:nvSpPr>
            <p:cNvPr id="6" name="Rectangle 5"/>
            <p:cNvSpPr/>
            <p:nvPr userDrawn="1"/>
          </p:nvSpPr>
          <p:spPr>
            <a:xfrm>
              <a:off x="685136" y="-246616"/>
              <a:ext cx="733465" cy="2367520"/>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8" name="Picture 7" descr="tab-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7308" y="1380149"/>
              <a:ext cx="489120" cy="620806"/>
            </a:xfrm>
            <a:prstGeom prst="rect">
              <a:avLst/>
            </a:prstGeom>
          </p:spPr>
        </p:pic>
      </p:grpSp>
      <p:sp>
        <p:nvSpPr>
          <p:cNvPr id="2" name="Title 1"/>
          <p:cNvSpPr>
            <a:spLocks noGrp="1"/>
          </p:cNvSpPr>
          <p:nvPr userDrawn="1">
            <p:ph type="title" hasCustomPrompt="1"/>
          </p:nvPr>
        </p:nvSpPr>
        <p:spPr>
          <a:xfrm>
            <a:off x="502903" y="2766523"/>
            <a:ext cx="7734221" cy="1114494"/>
          </a:xfrm>
        </p:spPr>
        <p:txBody>
          <a:bodyPr anchor="ctr">
            <a:normAutofit/>
          </a:bodyPr>
          <a:lstStyle>
            <a:lvl1pPr>
              <a:lnSpc>
                <a:spcPct val="90000"/>
              </a:lnSpc>
              <a:defRPr sz="4000" b="1" i="0" spc="0" baseline="0">
                <a:solidFill>
                  <a:schemeClr val="bg1"/>
                </a:solidFill>
                <a:latin typeface="Arial"/>
                <a:cs typeface="Arial"/>
              </a:defRPr>
            </a:lvl1pPr>
          </a:lstStyle>
          <a:p>
            <a:r>
              <a:rPr lang="en-US" dirty="0"/>
              <a:t>Unnecessarily extra long title of presentation</a:t>
            </a:r>
          </a:p>
        </p:txBody>
      </p:sp>
      <p:sp>
        <p:nvSpPr>
          <p:cNvPr id="11" name="Text Placeholder 19"/>
          <p:cNvSpPr>
            <a:spLocks noGrp="1"/>
          </p:cNvSpPr>
          <p:nvPr userDrawn="1">
            <p:ph type="body" sz="quarter" idx="10" hasCustomPrompt="1"/>
          </p:nvPr>
        </p:nvSpPr>
        <p:spPr>
          <a:xfrm>
            <a:off x="530694" y="4709821"/>
            <a:ext cx="7734222" cy="277654"/>
          </a:xfrm>
        </p:spPr>
        <p:txBody>
          <a:bodyPr anchor="ctr">
            <a:noAutofit/>
          </a:bodyPr>
          <a:lstStyle>
            <a:lvl1pPr marL="0" indent="0">
              <a:buNone/>
              <a:defRPr sz="1100" b="1" spc="80" baseline="0">
                <a:solidFill>
                  <a:srgbClr val="A6A6A6"/>
                </a:solidFill>
                <a:latin typeface="Arial"/>
                <a:cs typeface="Arial"/>
              </a:defRPr>
            </a:lvl1pPr>
          </a:lstStyle>
          <a:p>
            <a:pPr lvl="0"/>
            <a:r>
              <a:rPr lang="en-US" dirty="0"/>
              <a:t>INDIANA UNIVERSITY BLOOMINGTON</a:t>
            </a:r>
          </a:p>
        </p:txBody>
      </p:sp>
      <p:sp>
        <p:nvSpPr>
          <p:cNvPr id="9" name="Text Placeholder 19"/>
          <p:cNvSpPr>
            <a:spLocks noGrp="1"/>
          </p:cNvSpPr>
          <p:nvPr>
            <p:ph type="body" sz="quarter" idx="11" hasCustomPrompt="1"/>
          </p:nvPr>
        </p:nvSpPr>
        <p:spPr>
          <a:xfrm>
            <a:off x="530694" y="2443859"/>
            <a:ext cx="7734222" cy="252412"/>
          </a:xfrm>
        </p:spPr>
        <p:txBody>
          <a:bodyPr anchor="ctr">
            <a:noAutofit/>
          </a:bodyPr>
          <a:lstStyle>
            <a:lvl1pPr marL="0" indent="0">
              <a:buNone/>
              <a:defRPr sz="1800" b="0" spc="0" baseline="0">
                <a:solidFill>
                  <a:srgbClr val="A6A6A6"/>
                </a:solidFill>
                <a:latin typeface="Arial"/>
                <a:cs typeface="Arial"/>
              </a:defRPr>
            </a:lvl1pPr>
          </a:lstStyle>
          <a:p>
            <a:pPr lvl="0"/>
            <a:r>
              <a:rPr lang="en-US" dirty="0"/>
              <a:t>SUBHEAD OR NAME OF SCHOOL, DEPARTMENT, OR UNIT</a:t>
            </a:r>
          </a:p>
        </p:txBody>
      </p:sp>
    </p:spTree>
    <p:extLst>
      <p:ext uri="{BB962C8B-B14F-4D97-AF65-F5344CB8AC3E}">
        <p14:creationId xmlns:p14="http://schemas.microsoft.com/office/powerpoint/2010/main" val="12566538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losing slide with IUPUI lockup">
    <p:bg>
      <p:bgPr>
        <a:solidFill>
          <a:srgbClr val="252626"/>
        </a:solidFill>
        <a:effectLst/>
      </p:bgPr>
    </p:bg>
    <p:spTree>
      <p:nvGrpSpPr>
        <p:cNvPr id="1" name=""/>
        <p:cNvGrpSpPr/>
        <p:nvPr/>
      </p:nvGrpSpPr>
      <p:grpSpPr>
        <a:xfrm>
          <a:off x="0" y="0"/>
          <a:ext cx="0" cy="0"/>
          <a:chOff x="0" y="0"/>
          <a:chExt cx="0" cy="0"/>
        </a:xfrm>
      </p:grpSpPr>
      <p:sp>
        <p:nvSpPr>
          <p:cNvPr id="8" name="Text Placeholder 2"/>
          <p:cNvSpPr>
            <a:spLocks noGrp="1"/>
          </p:cNvSpPr>
          <p:nvPr userDrawn="1">
            <p:ph idx="1"/>
          </p:nvPr>
        </p:nvSpPr>
        <p:spPr>
          <a:xfrm>
            <a:off x="536602" y="680397"/>
            <a:ext cx="7859185" cy="2721665"/>
          </a:xfrm>
          <a:prstGeom prst="rect">
            <a:avLst/>
          </a:prstGeom>
        </p:spPr>
        <p:txBody>
          <a:bodyPr vert="horz" lIns="91440" tIns="45720" rIns="91440" bIns="45720" rtlCol="0">
            <a:normAutofit/>
          </a:bodyPr>
          <a:lstStyle>
            <a:lvl1pPr marL="0" indent="0">
              <a:lnSpc>
                <a:spcPct val="100000"/>
              </a:lnSpc>
              <a:buNone/>
              <a:defRPr sz="1800">
                <a:solidFill>
                  <a:schemeClr val="bg1"/>
                </a:solidFill>
                <a:latin typeface="Arial"/>
                <a:cs typeface="Arial"/>
              </a:defRPr>
            </a:lvl1pPr>
            <a:lvl2pPr marL="457200" indent="0">
              <a:lnSpc>
                <a:spcPct val="100000"/>
              </a:lnSpc>
              <a:buNone/>
              <a:defRPr sz="1600">
                <a:solidFill>
                  <a:schemeClr val="bg1"/>
                </a:solidFill>
                <a:latin typeface="Arial"/>
                <a:cs typeface="Arial"/>
              </a:defRPr>
            </a:lvl2pPr>
            <a:lvl3pPr marL="914400" indent="0">
              <a:lnSpc>
                <a:spcPct val="100000"/>
              </a:lnSpc>
              <a:buNone/>
              <a:defRPr sz="1600">
                <a:solidFill>
                  <a:schemeClr val="bg1"/>
                </a:solidFill>
                <a:latin typeface="Arial"/>
                <a:cs typeface="Arial"/>
              </a:defRPr>
            </a:lvl3pPr>
            <a:lvl4pPr marL="1371600" indent="0">
              <a:lnSpc>
                <a:spcPct val="100000"/>
              </a:lnSpc>
              <a:buNone/>
              <a:defRPr sz="1600">
                <a:solidFill>
                  <a:schemeClr val="bg1"/>
                </a:solidFill>
                <a:latin typeface="Arial"/>
                <a:cs typeface="Arial"/>
              </a:defRPr>
            </a:lvl4pPr>
            <a:lvl5pPr>
              <a:lnSpc>
                <a:spcPct val="100000"/>
              </a:lnSpc>
              <a:defRPr sz="1600">
                <a:solidFill>
                  <a:schemeClr val="bg1"/>
                </a:solidFill>
                <a:latin typeface="Arial"/>
                <a:cs typeface="Arial"/>
              </a:defRPr>
            </a:lvl5pPr>
          </a:lstStyle>
          <a:p>
            <a:pPr lvl="0"/>
            <a:r>
              <a:rPr lang="en-US"/>
              <a:t>Click to edit Master text styles</a:t>
            </a:r>
          </a:p>
        </p:txBody>
      </p:sp>
      <p:sp>
        <p:nvSpPr>
          <p:cNvPr id="12" name="Rectangle 11"/>
          <p:cNvSpPr/>
          <p:nvPr userDrawn="1"/>
        </p:nvSpPr>
        <p:spPr>
          <a:xfrm>
            <a:off x="631042" y="4235585"/>
            <a:ext cx="536130" cy="922081"/>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228D10E6-FF8A-CC4E-B6D5-BFBD2D0FEC82}"/>
              </a:ext>
            </a:extLst>
          </p:cNvPr>
          <p:cNvPicPr>
            <a:picLocks noChangeAspect="1"/>
          </p:cNvPicPr>
          <p:nvPr userDrawn="1"/>
        </p:nvPicPr>
        <p:blipFill rotWithShape="1">
          <a:blip r:embed="rId2"/>
          <a:srcRect l="11083" t="-148" r="-1556" b="28718"/>
          <a:stretch/>
        </p:blipFill>
        <p:spPr>
          <a:xfrm>
            <a:off x="1240484" y="4147274"/>
            <a:ext cx="4622227" cy="457200"/>
          </a:xfrm>
          <a:prstGeom prst="rect">
            <a:avLst/>
          </a:prstGeom>
        </p:spPr>
      </p:pic>
      <p:pic>
        <p:nvPicPr>
          <p:cNvPr id="13" name="Picture 12" descr="tab-rgb.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20345" y="4326066"/>
            <a:ext cx="357525" cy="453783"/>
          </a:xfrm>
          <a:prstGeom prst="rect">
            <a:avLst/>
          </a:prstGeom>
        </p:spPr>
      </p:pic>
    </p:spTree>
    <p:extLst>
      <p:ext uri="{BB962C8B-B14F-4D97-AF65-F5344CB8AC3E}">
        <p14:creationId xmlns:p14="http://schemas.microsoft.com/office/powerpoint/2010/main" val="11896610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rgbClr val="660B13"/>
        </a:solidFill>
        <a:effectLst/>
      </p:bgPr>
    </p:bg>
    <p:spTree>
      <p:nvGrpSpPr>
        <p:cNvPr id="1" name=""/>
        <p:cNvGrpSpPr/>
        <p:nvPr/>
      </p:nvGrpSpPr>
      <p:grpSpPr>
        <a:xfrm>
          <a:off x="0" y="0"/>
          <a:ext cx="0" cy="0"/>
          <a:chOff x="0" y="0"/>
          <a:chExt cx="0" cy="0"/>
        </a:xfrm>
      </p:grpSpPr>
      <p:sp>
        <p:nvSpPr>
          <p:cNvPr id="2" name="TextBox 1"/>
          <p:cNvSpPr txBox="1"/>
          <p:nvPr userDrawn="1"/>
        </p:nvSpPr>
        <p:spPr>
          <a:xfrm>
            <a:off x="1378689" y="2390509"/>
            <a:ext cx="184666" cy="369332"/>
          </a:xfrm>
          <a:prstGeom prst="rect">
            <a:avLst/>
          </a:prstGeom>
          <a:noFill/>
        </p:spPr>
        <p:txBody>
          <a:bodyPr wrap="none" rtlCol="0">
            <a:spAutoFit/>
          </a:bodyPr>
          <a:lstStyle/>
          <a:p>
            <a:endParaRPr lang="en-US" dirty="0"/>
          </a:p>
        </p:txBody>
      </p:sp>
      <p:sp>
        <p:nvSpPr>
          <p:cNvPr id="10" name="TextBox 9"/>
          <p:cNvSpPr txBox="1"/>
          <p:nvPr userDrawn="1"/>
        </p:nvSpPr>
        <p:spPr>
          <a:xfrm>
            <a:off x="1378689" y="2390509"/>
            <a:ext cx="184666" cy="369332"/>
          </a:xfrm>
          <a:prstGeom prst="rect">
            <a:avLst/>
          </a:prstGeom>
          <a:noFill/>
        </p:spPr>
        <p:txBody>
          <a:bodyPr wrap="none" rtlCol="0">
            <a:spAutoFit/>
          </a:bodyPr>
          <a:lstStyle/>
          <a:p>
            <a:endParaRPr lang="en-US" dirty="0"/>
          </a:p>
        </p:txBody>
      </p:sp>
      <p:sp>
        <p:nvSpPr>
          <p:cNvPr id="11" name="TextBox 10"/>
          <p:cNvSpPr txBox="1"/>
          <p:nvPr userDrawn="1"/>
        </p:nvSpPr>
        <p:spPr>
          <a:xfrm>
            <a:off x="1378689" y="2390509"/>
            <a:ext cx="184666" cy="369332"/>
          </a:xfrm>
          <a:prstGeom prst="rect">
            <a:avLst/>
          </a:prstGeom>
          <a:noFill/>
        </p:spPr>
        <p:txBody>
          <a:bodyPr wrap="none" rtlCol="0">
            <a:spAutoFit/>
          </a:bodyPr>
          <a:lstStyle/>
          <a:p>
            <a:endParaRPr lang="en-US" dirty="0"/>
          </a:p>
        </p:txBody>
      </p:sp>
      <p:sp>
        <p:nvSpPr>
          <p:cNvPr id="14" name="Title 13"/>
          <p:cNvSpPr>
            <a:spLocks noGrp="1"/>
          </p:cNvSpPr>
          <p:nvPr>
            <p:ph type="title" hasCustomPrompt="1"/>
          </p:nvPr>
        </p:nvSpPr>
        <p:spPr>
          <a:xfrm>
            <a:off x="506694" y="2274522"/>
            <a:ext cx="6802482" cy="656910"/>
          </a:xfrm>
        </p:spPr>
        <p:txBody>
          <a:bodyPr anchor="ctr">
            <a:noAutofit/>
          </a:bodyPr>
          <a:lstStyle>
            <a:lvl1pPr>
              <a:defRPr sz="4000" b="1" i="0" spc="0" baseline="0">
                <a:solidFill>
                  <a:srgbClr val="FFFFFF"/>
                </a:solidFill>
                <a:latin typeface="Arial"/>
                <a:cs typeface="Arial"/>
              </a:defRPr>
            </a:lvl1pPr>
          </a:lstStyle>
          <a:p>
            <a:r>
              <a:rPr lang="en-US" dirty="0"/>
              <a:t>Section Heading</a:t>
            </a:r>
          </a:p>
        </p:txBody>
      </p:sp>
      <p:sp>
        <p:nvSpPr>
          <p:cNvPr id="20" name="Text Placeholder 19"/>
          <p:cNvSpPr>
            <a:spLocks noGrp="1"/>
          </p:cNvSpPr>
          <p:nvPr>
            <p:ph type="body" sz="quarter" idx="10" hasCustomPrompt="1"/>
          </p:nvPr>
        </p:nvSpPr>
        <p:spPr>
          <a:xfrm>
            <a:off x="526131" y="2031339"/>
            <a:ext cx="3700462" cy="252412"/>
          </a:xfrm>
        </p:spPr>
        <p:txBody>
          <a:bodyPr anchor="ctr">
            <a:noAutofit/>
          </a:bodyPr>
          <a:lstStyle>
            <a:lvl1pPr marL="0" indent="0">
              <a:buNone/>
              <a:defRPr sz="1400" b="1" i="0" spc="50" baseline="0">
                <a:solidFill>
                  <a:srgbClr val="A6A6A6"/>
                </a:solidFill>
                <a:latin typeface="Arial"/>
                <a:cs typeface="Arial"/>
              </a:defRPr>
            </a:lvl1pPr>
          </a:lstStyle>
          <a:p>
            <a:pPr lvl="0"/>
            <a:r>
              <a:rPr lang="en-US" dirty="0"/>
              <a:t>SECTION NUMBER OR SUBTITLE</a:t>
            </a:r>
          </a:p>
        </p:txBody>
      </p:sp>
      <p:sp>
        <p:nvSpPr>
          <p:cNvPr id="4" name="Rectangle 3"/>
          <p:cNvSpPr/>
          <p:nvPr userDrawn="1"/>
        </p:nvSpPr>
        <p:spPr>
          <a:xfrm>
            <a:off x="-14942" y="2032000"/>
            <a:ext cx="148614" cy="836706"/>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578540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only: whit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0" y="0"/>
            <a:ext cx="9144000" cy="699065"/>
          </a:xfrm>
        </p:spPr>
        <p:txBody>
          <a:bodyPr>
            <a:normAutofit/>
          </a:bodyPr>
          <a:lstStyle>
            <a:lvl1pPr>
              <a:defRPr sz="2800" b="1" i="0" cap="none" spc="0">
                <a:solidFill>
                  <a:srgbClr val="404041"/>
                </a:solidFill>
                <a:latin typeface="Arial"/>
                <a:cs typeface="Arial"/>
              </a:defRPr>
            </a:lvl1pPr>
          </a:lstStyle>
          <a:p>
            <a:r>
              <a:rPr lang="en-US" dirty="0"/>
              <a:t>Click to edit master title style</a:t>
            </a:r>
          </a:p>
        </p:txBody>
      </p:sp>
      <p:sp>
        <p:nvSpPr>
          <p:cNvPr id="4" name="TextBox 3"/>
          <p:cNvSpPr txBox="1"/>
          <p:nvPr userDrawn="1"/>
        </p:nvSpPr>
        <p:spPr>
          <a:xfrm>
            <a:off x="3556000" y="3541059"/>
            <a:ext cx="184666" cy="369332"/>
          </a:xfrm>
          <a:prstGeom prst="rect">
            <a:avLst/>
          </a:prstGeom>
          <a:noFill/>
        </p:spPr>
        <p:txBody>
          <a:bodyPr wrap="none" rtlCol="0">
            <a:spAutoFit/>
          </a:bodyPr>
          <a:lstStyle/>
          <a:p>
            <a:endParaRPr lang="en-US" dirty="0"/>
          </a:p>
        </p:txBody>
      </p:sp>
      <p:grpSp>
        <p:nvGrpSpPr>
          <p:cNvPr id="12" name="Group 11"/>
          <p:cNvGrpSpPr/>
          <p:nvPr userDrawn="1"/>
        </p:nvGrpSpPr>
        <p:grpSpPr>
          <a:xfrm>
            <a:off x="-30788" y="4661517"/>
            <a:ext cx="9228667" cy="528963"/>
            <a:chOff x="-30788" y="4661517"/>
            <a:chExt cx="9228667" cy="528963"/>
          </a:xfrm>
        </p:grpSpPr>
        <p:sp>
          <p:nvSpPr>
            <p:cNvPr id="14" name="Rectangle 13"/>
            <p:cNvSpPr/>
            <p:nvPr userDrawn="1"/>
          </p:nvSpPr>
          <p:spPr>
            <a:xfrm>
              <a:off x="-30788" y="4734807"/>
              <a:ext cx="9228667" cy="455673"/>
            </a:xfrm>
            <a:prstGeom prst="rect">
              <a:avLst/>
            </a:prstGeom>
            <a:solidFill>
              <a:srgbClr val="69030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userDrawn="1"/>
          </p:nvSpPr>
          <p:spPr>
            <a:xfrm>
              <a:off x="635303" y="4661517"/>
              <a:ext cx="387197" cy="528963"/>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6" name="Picture 15" descr="tab-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9798" y="4726863"/>
              <a:ext cx="258207" cy="327725"/>
            </a:xfrm>
            <a:prstGeom prst="rect">
              <a:avLst/>
            </a:prstGeom>
          </p:spPr>
        </p:pic>
        <p:sp>
          <p:nvSpPr>
            <p:cNvPr id="21" name="TextBox 20"/>
            <p:cNvSpPr txBox="1"/>
            <p:nvPr userDrawn="1"/>
          </p:nvSpPr>
          <p:spPr>
            <a:xfrm>
              <a:off x="1030972" y="4823737"/>
              <a:ext cx="3613600" cy="230832"/>
            </a:xfrm>
            <a:prstGeom prst="rect">
              <a:avLst/>
            </a:prstGeom>
            <a:noFill/>
          </p:spPr>
          <p:txBody>
            <a:bodyPr wrap="square" rtlCol="0" anchor="ctr">
              <a:spAutoFit/>
            </a:bodyPr>
            <a:lstStyle/>
            <a:p>
              <a:r>
                <a:rPr lang="en-US" sz="900" dirty="0">
                  <a:solidFill>
                    <a:srgbClr val="FFFFFF"/>
                  </a:solidFill>
                </a:rPr>
                <a:t>INDIANA UNIVERSITY BLOOMINGTON</a:t>
              </a:r>
            </a:p>
          </p:txBody>
        </p:sp>
      </p:grpSp>
    </p:spTree>
    <p:extLst>
      <p:ext uri="{BB962C8B-B14F-4D97-AF65-F5344CB8AC3E}">
        <p14:creationId xmlns:p14="http://schemas.microsoft.com/office/powerpoint/2010/main" val="3682060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and photo: white">
    <p:spTree>
      <p:nvGrpSpPr>
        <p:cNvPr id="1" name=""/>
        <p:cNvGrpSpPr/>
        <p:nvPr/>
      </p:nvGrpSpPr>
      <p:grpSpPr>
        <a:xfrm>
          <a:off x="0" y="0"/>
          <a:ext cx="0" cy="0"/>
          <a:chOff x="0" y="0"/>
          <a:chExt cx="0" cy="0"/>
        </a:xfrm>
      </p:grpSpPr>
      <p:sp>
        <p:nvSpPr>
          <p:cNvPr id="8" name="Text Placeholder 2"/>
          <p:cNvSpPr>
            <a:spLocks noGrp="1"/>
          </p:cNvSpPr>
          <p:nvPr>
            <p:ph idx="1"/>
          </p:nvPr>
        </p:nvSpPr>
        <p:spPr>
          <a:xfrm>
            <a:off x="525303" y="1629405"/>
            <a:ext cx="4560579" cy="2792362"/>
          </a:xfrm>
          <a:prstGeom prst="rect">
            <a:avLst/>
          </a:prstGeom>
        </p:spPr>
        <p:txBody>
          <a:bodyPr vert="horz" lIns="91440" tIns="45720" rIns="91440" bIns="45720" rtlCol="0">
            <a:normAutofit/>
          </a:bodyPr>
          <a:lstStyle>
            <a:lvl1pPr marL="342900" indent="-342900">
              <a:lnSpc>
                <a:spcPct val="100000"/>
              </a:lnSpc>
              <a:buFont typeface="Arial"/>
              <a:buChar char="•"/>
              <a:defRPr sz="1800">
                <a:solidFill>
                  <a:srgbClr val="404041"/>
                </a:solidFill>
                <a:latin typeface="Arial"/>
                <a:cs typeface="Arial"/>
              </a:defRPr>
            </a:lvl1pPr>
            <a:lvl2pPr marL="742950" indent="-285750">
              <a:lnSpc>
                <a:spcPct val="100000"/>
              </a:lnSpc>
              <a:buFont typeface="Arial"/>
              <a:buChar char="•"/>
              <a:defRPr sz="1800">
                <a:solidFill>
                  <a:srgbClr val="404041"/>
                </a:solidFill>
                <a:latin typeface="Arial"/>
                <a:cs typeface="Arial"/>
              </a:defRPr>
            </a:lvl2pPr>
            <a:lvl3pPr marL="1143000" indent="-228600">
              <a:lnSpc>
                <a:spcPct val="100000"/>
              </a:lnSpc>
              <a:buFont typeface="Arial"/>
              <a:buChar char="•"/>
              <a:defRPr sz="1800">
                <a:solidFill>
                  <a:srgbClr val="404041"/>
                </a:solidFill>
                <a:latin typeface="Arial"/>
                <a:cs typeface="Arial"/>
              </a:defRPr>
            </a:lvl3pPr>
            <a:lvl4pPr marL="1600200" indent="-228600">
              <a:lnSpc>
                <a:spcPct val="100000"/>
              </a:lnSpc>
              <a:buFont typeface="Arial"/>
              <a:buChar char="•"/>
              <a:defRPr sz="1800">
                <a:solidFill>
                  <a:srgbClr val="404041"/>
                </a:solidFill>
                <a:latin typeface="Arial"/>
                <a:cs typeface="Arial"/>
              </a:defRPr>
            </a:lvl4pPr>
            <a:lvl5pPr marL="2057400" indent="-228600">
              <a:lnSpc>
                <a:spcPct val="100000"/>
              </a:lnSpc>
              <a:buFont typeface="Arial"/>
              <a:buChar char="•"/>
              <a:defRPr sz="1800">
                <a:solidFill>
                  <a:srgbClr val="404041"/>
                </a:solidFill>
                <a:latin typeface="Arial"/>
                <a:cs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Picture Placeholder 9"/>
          <p:cNvSpPr>
            <a:spLocks noGrp="1"/>
          </p:cNvSpPr>
          <p:nvPr>
            <p:ph type="pic" sz="quarter" idx="10"/>
          </p:nvPr>
        </p:nvSpPr>
        <p:spPr>
          <a:xfrm>
            <a:off x="5573058" y="0"/>
            <a:ext cx="3570941" cy="5143500"/>
          </a:xfrm>
        </p:spPr>
        <p:txBody>
          <a:bodyPr/>
          <a:lstStyle/>
          <a:p>
            <a:r>
              <a:rPr lang="en-US"/>
              <a:t>Click icon to add picture</a:t>
            </a:r>
          </a:p>
        </p:txBody>
      </p:sp>
      <p:grpSp>
        <p:nvGrpSpPr>
          <p:cNvPr id="9" name="Group 8"/>
          <p:cNvGrpSpPr/>
          <p:nvPr userDrawn="1"/>
        </p:nvGrpSpPr>
        <p:grpSpPr>
          <a:xfrm>
            <a:off x="635303" y="4661517"/>
            <a:ext cx="387197" cy="528963"/>
            <a:chOff x="635303" y="4661517"/>
            <a:chExt cx="387197" cy="528963"/>
          </a:xfrm>
        </p:grpSpPr>
        <p:sp>
          <p:nvSpPr>
            <p:cNvPr id="11" name="Rectangle 10"/>
            <p:cNvSpPr/>
            <p:nvPr userDrawn="1"/>
          </p:nvSpPr>
          <p:spPr>
            <a:xfrm>
              <a:off x="635303" y="4661517"/>
              <a:ext cx="387197" cy="528963"/>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2" name="Picture 11" descr="tab-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9798" y="4726863"/>
              <a:ext cx="258207" cy="327725"/>
            </a:xfrm>
            <a:prstGeom prst="rect">
              <a:avLst/>
            </a:prstGeom>
          </p:spPr>
        </p:pic>
      </p:grpSp>
      <p:sp>
        <p:nvSpPr>
          <p:cNvPr id="2" name="Title 1">
            <a:extLst>
              <a:ext uri="{FF2B5EF4-FFF2-40B4-BE49-F238E27FC236}">
                <a16:creationId xmlns:a16="http://schemas.microsoft.com/office/drawing/2014/main" id="{E56110E9-6F8A-B51E-A1FD-6F9656D0C36C}"/>
              </a:ext>
            </a:extLst>
          </p:cNvPr>
          <p:cNvSpPr>
            <a:spLocks noGrp="1"/>
          </p:cNvSpPr>
          <p:nvPr>
            <p:ph type="ctrTitle" hasCustomPrompt="1"/>
          </p:nvPr>
        </p:nvSpPr>
        <p:spPr>
          <a:xfrm>
            <a:off x="529827" y="73270"/>
            <a:ext cx="8004391" cy="699065"/>
          </a:xfrm>
        </p:spPr>
        <p:txBody>
          <a:bodyPr>
            <a:normAutofit/>
          </a:bodyPr>
          <a:lstStyle>
            <a:lvl1pPr>
              <a:defRPr sz="3000" b="1" i="0" cap="none" spc="0">
                <a:solidFill>
                  <a:srgbClr val="404041"/>
                </a:solidFill>
                <a:latin typeface="Arial"/>
                <a:cs typeface="Arial"/>
              </a:defRPr>
            </a:lvl1pPr>
          </a:lstStyle>
          <a:p>
            <a:r>
              <a:rPr lang="en-US" dirty="0"/>
              <a:t>Click to edit master title style</a:t>
            </a:r>
          </a:p>
        </p:txBody>
      </p:sp>
      <p:sp>
        <p:nvSpPr>
          <p:cNvPr id="3" name="Rectangle 2">
            <a:extLst>
              <a:ext uri="{FF2B5EF4-FFF2-40B4-BE49-F238E27FC236}">
                <a16:creationId xmlns:a16="http://schemas.microsoft.com/office/drawing/2014/main" id="{05E55057-A4C6-1359-B942-42415ACDD285}"/>
              </a:ext>
            </a:extLst>
          </p:cNvPr>
          <p:cNvSpPr/>
          <p:nvPr userDrawn="1"/>
        </p:nvSpPr>
        <p:spPr>
          <a:xfrm>
            <a:off x="0" y="272032"/>
            <a:ext cx="82664" cy="387197"/>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203822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only: black">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23348" y="759070"/>
            <a:ext cx="8004409" cy="699065"/>
          </a:xfrm>
        </p:spPr>
        <p:txBody>
          <a:bodyPr>
            <a:normAutofit/>
          </a:bodyPr>
          <a:lstStyle>
            <a:lvl1pPr>
              <a:defRPr sz="3000" b="1" i="0" cap="none" spc="0">
                <a:solidFill>
                  <a:schemeClr val="bg1"/>
                </a:solidFill>
                <a:latin typeface="Arial"/>
                <a:cs typeface="Arial"/>
              </a:defRPr>
            </a:lvl1pPr>
          </a:lstStyle>
          <a:p>
            <a:r>
              <a:rPr lang="en-US" dirty="0"/>
              <a:t>Click to edit master title style</a:t>
            </a:r>
          </a:p>
        </p:txBody>
      </p:sp>
      <p:sp>
        <p:nvSpPr>
          <p:cNvPr id="3" name="Subtitle 2"/>
          <p:cNvSpPr>
            <a:spLocks noGrp="1"/>
          </p:cNvSpPr>
          <p:nvPr>
            <p:ph type="subTitle" idx="1"/>
          </p:nvPr>
        </p:nvSpPr>
        <p:spPr>
          <a:xfrm>
            <a:off x="523348" y="1630404"/>
            <a:ext cx="8011069" cy="2818769"/>
          </a:xfrm>
        </p:spPr>
        <p:txBody>
          <a:bodyPr>
            <a:normAutofit/>
          </a:bodyPr>
          <a:lstStyle>
            <a:lvl1pPr marL="342900" indent="-342900" algn="l">
              <a:lnSpc>
                <a:spcPct val="100000"/>
              </a:lnSpc>
              <a:buFont typeface="+mj-lt"/>
              <a:buAutoNum type="arabicPeriod"/>
              <a:defRPr sz="1800" spc="0">
                <a:solidFill>
                  <a:schemeClr val="bg1"/>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3" name="Text Placeholder 19"/>
          <p:cNvSpPr>
            <a:spLocks noGrp="1"/>
          </p:cNvSpPr>
          <p:nvPr>
            <p:ph type="body" sz="quarter" idx="10" hasCustomPrompt="1"/>
          </p:nvPr>
        </p:nvSpPr>
        <p:spPr>
          <a:xfrm>
            <a:off x="4833956" y="284947"/>
            <a:ext cx="3700462" cy="252412"/>
          </a:xfrm>
        </p:spPr>
        <p:txBody>
          <a:bodyPr>
            <a:noAutofit/>
          </a:bodyPr>
          <a:lstStyle>
            <a:lvl1pPr marL="0" indent="0" algn="r">
              <a:buNone/>
              <a:defRPr sz="1100" b="0" i="0" spc="0" baseline="0">
                <a:solidFill>
                  <a:srgbClr val="A6A6A6"/>
                </a:solidFill>
                <a:latin typeface="Arial"/>
                <a:cs typeface="Arial"/>
              </a:defRPr>
            </a:lvl1pPr>
          </a:lstStyle>
          <a:p>
            <a:pPr lvl="0"/>
            <a:r>
              <a:rPr lang="en-US" dirty="0"/>
              <a:t>SECTION TITLE OR SUBTITLE</a:t>
            </a:r>
          </a:p>
        </p:txBody>
      </p:sp>
      <p:sp>
        <p:nvSpPr>
          <p:cNvPr id="23" name="Rectangle 22"/>
          <p:cNvSpPr/>
          <p:nvPr userDrawn="1"/>
        </p:nvSpPr>
        <p:spPr>
          <a:xfrm>
            <a:off x="0" y="957832"/>
            <a:ext cx="82664" cy="387197"/>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1" name="Group 10"/>
          <p:cNvGrpSpPr/>
          <p:nvPr userDrawn="1"/>
        </p:nvGrpSpPr>
        <p:grpSpPr>
          <a:xfrm>
            <a:off x="-30788" y="4661517"/>
            <a:ext cx="9228667" cy="528963"/>
            <a:chOff x="-30788" y="4661517"/>
            <a:chExt cx="9228667" cy="528963"/>
          </a:xfrm>
        </p:grpSpPr>
        <p:sp>
          <p:nvSpPr>
            <p:cNvPr id="12" name="Rectangle 11"/>
            <p:cNvSpPr/>
            <p:nvPr userDrawn="1"/>
          </p:nvSpPr>
          <p:spPr>
            <a:xfrm>
              <a:off x="-30788" y="4734807"/>
              <a:ext cx="9228667" cy="455673"/>
            </a:xfrm>
            <a:prstGeom prst="rect">
              <a:avLst/>
            </a:prstGeom>
            <a:solidFill>
              <a:srgbClr val="69030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35303" y="4661517"/>
              <a:ext cx="387197" cy="528963"/>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5" name="Picture 14" descr="tab-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9798" y="4726863"/>
              <a:ext cx="258207" cy="327725"/>
            </a:xfrm>
            <a:prstGeom prst="rect">
              <a:avLst/>
            </a:prstGeom>
          </p:spPr>
        </p:pic>
        <p:sp>
          <p:nvSpPr>
            <p:cNvPr id="16" name="TextBox 15"/>
            <p:cNvSpPr txBox="1"/>
            <p:nvPr userDrawn="1"/>
          </p:nvSpPr>
          <p:spPr>
            <a:xfrm>
              <a:off x="1030972" y="4823737"/>
              <a:ext cx="3613600" cy="230832"/>
            </a:xfrm>
            <a:prstGeom prst="rect">
              <a:avLst/>
            </a:prstGeom>
            <a:noFill/>
          </p:spPr>
          <p:txBody>
            <a:bodyPr wrap="square" rtlCol="0" anchor="ctr">
              <a:spAutoFit/>
            </a:bodyPr>
            <a:lstStyle/>
            <a:p>
              <a:r>
                <a:rPr lang="en-US" sz="900" dirty="0">
                  <a:solidFill>
                    <a:srgbClr val="FFFFFF"/>
                  </a:solidFill>
                </a:rPr>
                <a:t>INDIANA UNIVERSITY BLOOMINGTON</a:t>
              </a:r>
            </a:p>
          </p:txBody>
        </p:sp>
      </p:grpSp>
    </p:spTree>
    <p:extLst>
      <p:ext uri="{BB962C8B-B14F-4D97-AF65-F5344CB8AC3E}">
        <p14:creationId xmlns:p14="http://schemas.microsoft.com/office/powerpoint/2010/main" val="17283514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and photo: black">
    <p:bg>
      <p:bgPr>
        <a:solidFill>
          <a:srgbClr val="252626"/>
        </a:solidFill>
        <a:effectLst/>
      </p:bgPr>
    </p:bg>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530124" y="464386"/>
            <a:ext cx="4560579" cy="779318"/>
          </a:xfrm>
          <a:prstGeom prst="rect">
            <a:avLst/>
          </a:prstGeom>
        </p:spPr>
        <p:txBody>
          <a:bodyPr vert="horz" lIns="91440" tIns="45720" rIns="91440" bIns="45720" rtlCol="0" anchor="ctr">
            <a:noAutofit/>
          </a:bodyPr>
          <a:lstStyle>
            <a:lvl1pPr>
              <a:defRPr sz="3000" b="1" i="0" spc="0">
                <a:solidFill>
                  <a:schemeClr val="bg1"/>
                </a:solidFill>
                <a:latin typeface="Arial"/>
                <a:cs typeface="Arial"/>
              </a:defRPr>
            </a:lvl1pPr>
          </a:lstStyle>
          <a:p>
            <a:r>
              <a:rPr lang="en-US" dirty="0"/>
              <a:t>Click to edit master title style</a:t>
            </a:r>
          </a:p>
        </p:txBody>
      </p:sp>
      <p:sp>
        <p:nvSpPr>
          <p:cNvPr id="8" name="Text Placeholder 2"/>
          <p:cNvSpPr>
            <a:spLocks noGrp="1"/>
          </p:cNvSpPr>
          <p:nvPr>
            <p:ph idx="1"/>
          </p:nvPr>
        </p:nvSpPr>
        <p:spPr>
          <a:xfrm>
            <a:off x="530124" y="1629404"/>
            <a:ext cx="4560579" cy="2801497"/>
          </a:xfrm>
          <a:prstGeom prst="rect">
            <a:avLst/>
          </a:prstGeom>
        </p:spPr>
        <p:txBody>
          <a:bodyPr vert="horz" lIns="91440" tIns="45720" rIns="91440" bIns="45720" rtlCol="0">
            <a:normAutofit/>
          </a:bodyPr>
          <a:lstStyle>
            <a:lvl1pPr marL="342900" indent="-342900">
              <a:lnSpc>
                <a:spcPct val="100000"/>
              </a:lnSpc>
              <a:buFont typeface="Arial"/>
              <a:buChar char="•"/>
              <a:defRPr sz="1800">
                <a:solidFill>
                  <a:schemeClr val="bg1"/>
                </a:solidFill>
                <a:latin typeface="Arial"/>
                <a:cs typeface="Arial"/>
              </a:defRPr>
            </a:lvl1pPr>
            <a:lvl2pPr marL="742950" indent="-285750">
              <a:lnSpc>
                <a:spcPct val="100000"/>
              </a:lnSpc>
              <a:buFont typeface="Arial"/>
              <a:buChar char="•"/>
              <a:defRPr sz="1800">
                <a:solidFill>
                  <a:schemeClr val="bg1"/>
                </a:solidFill>
                <a:latin typeface="Arial"/>
                <a:cs typeface="Arial"/>
              </a:defRPr>
            </a:lvl2pPr>
            <a:lvl3pPr marL="1143000" indent="-228600">
              <a:lnSpc>
                <a:spcPct val="100000"/>
              </a:lnSpc>
              <a:buFont typeface="Arial"/>
              <a:buChar char="•"/>
              <a:defRPr sz="1800">
                <a:solidFill>
                  <a:schemeClr val="bg1"/>
                </a:solidFill>
                <a:latin typeface="Arial"/>
                <a:cs typeface="Arial"/>
              </a:defRPr>
            </a:lvl3pPr>
            <a:lvl4pPr marL="1600200" indent="-228600">
              <a:lnSpc>
                <a:spcPct val="100000"/>
              </a:lnSpc>
              <a:buFont typeface="Arial"/>
              <a:buChar char="•"/>
              <a:defRPr sz="1800">
                <a:solidFill>
                  <a:schemeClr val="bg1"/>
                </a:solidFill>
                <a:latin typeface="Arial"/>
                <a:cs typeface="Arial"/>
              </a:defRPr>
            </a:lvl4pPr>
            <a:lvl5pPr marL="2057400" indent="-228600">
              <a:lnSpc>
                <a:spcPct val="100000"/>
              </a:lnSpc>
              <a:buFont typeface="Arial"/>
              <a:buChar char="•"/>
              <a:defRPr sz="1800">
                <a:solidFill>
                  <a:schemeClr val="bg1"/>
                </a:solidFill>
                <a:latin typeface="Arial"/>
                <a:cs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Picture Placeholder 9"/>
          <p:cNvSpPr>
            <a:spLocks noGrp="1"/>
          </p:cNvSpPr>
          <p:nvPr>
            <p:ph type="pic" sz="quarter" idx="10"/>
          </p:nvPr>
        </p:nvSpPr>
        <p:spPr>
          <a:xfrm>
            <a:off x="5564909" y="0"/>
            <a:ext cx="3570941" cy="5143500"/>
          </a:xfrm>
        </p:spPr>
        <p:txBody>
          <a:bodyPr/>
          <a:lstStyle/>
          <a:p>
            <a:r>
              <a:rPr lang="en-US"/>
              <a:t>Click icon to add picture</a:t>
            </a:r>
            <a:endParaRPr lang="en-US" dirty="0"/>
          </a:p>
        </p:txBody>
      </p:sp>
      <p:sp>
        <p:nvSpPr>
          <p:cNvPr id="13" name="Rectangle 12"/>
          <p:cNvSpPr/>
          <p:nvPr userDrawn="1"/>
        </p:nvSpPr>
        <p:spPr>
          <a:xfrm>
            <a:off x="-15847" y="486799"/>
            <a:ext cx="82664" cy="387197"/>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 name="Group 8"/>
          <p:cNvGrpSpPr/>
          <p:nvPr userDrawn="1"/>
        </p:nvGrpSpPr>
        <p:grpSpPr>
          <a:xfrm>
            <a:off x="635303" y="4661517"/>
            <a:ext cx="387197" cy="528963"/>
            <a:chOff x="635303" y="4661517"/>
            <a:chExt cx="387197" cy="528963"/>
          </a:xfrm>
        </p:grpSpPr>
        <p:sp>
          <p:nvSpPr>
            <p:cNvPr id="12" name="Rectangle 11"/>
            <p:cNvSpPr/>
            <p:nvPr userDrawn="1"/>
          </p:nvSpPr>
          <p:spPr>
            <a:xfrm>
              <a:off x="635303" y="4661517"/>
              <a:ext cx="387197" cy="528963"/>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4" name="Picture 13" descr="tab-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9798" y="4726863"/>
              <a:ext cx="258207" cy="327725"/>
            </a:xfrm>
            <a:prstGeom prst="rect">
              <a:avLst/>
            </a:prstGeom>
          </p:spPr>
        </p:pic>
      </p:grpSp>
    </p:spTree>
    <p:extLst>
      <p:ext uri="{BB962C8B-B14F-4D97-AF65-F5344CB8AC3E}">
        <p14:creationId xmlns:p14="http://schemas.microsoft.com/office/powerpoint/2010/main" val="1143360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with footer: white">
    <p:spTree>
      <p:nvGrpSpPr>
        <p:cNvPr id="1" name=""/>
        <p:cNvGrpSpPr/>
        <p:nvPr/>
      </p:nvGrpSpPr>
      <p:grpSpPr>
        <a:xfrm>
          <a:off x="0" y="0"/>
          <a:ext cx="0" cy="0"/>
          <a:chOff x="0" y="0"/>
          <a:chExt cx="0" cy="0"/>
        </a:xfrm>
      </p:grpSpPr>
      <p:grpSp>
        <p:nvGrpSpPr>
          <p:cNvPr id="8" name="Group 7"/>
          <p:cNvGrpSpPr/>
          <p:nvPr userDrawn="1"/>
        </p:nvGrpSpPr>
        <p:grpSpPr>
          <a:xfrm>
            <a:off x="-30788" y="4661517"/>
            <a:ext cx="9228667" cy="528963"/>
            <a:chOff x="-30788" y="4661517"/>
            <a:chExt cx="9228667" cy="528963"/>
          </a:xfrm>
        </p:grpSpPr>
        <p:sp>
          <p:nvSpPr>
            <p:cNvPr id="9" name="Rectangle 8"/>
            <p:cNvSpPr/>
            <p:nvPr userDrawn="1"/>
          </p:nvSpPr>
          <p:spPr>
            <a:xfrm>
              <a:off x="-30788" y="4734807"/>
              <a:ext cx="9228667" cy="455673"/>
            </a:xfrm>
            <a:prstGeom prst="rect">
              <a:avLst/>
            </a:prstGeom>
            <a:solidFill>
              <a:srgbClr val="69030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userDrawn="1"/>
          </p:nvSpPr>
          <p:spPr>
            <a:xfrm>
              <a:off x="635303" y="4661517"/>
              <a:ext cx="387197" cy="528963"/>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1" name="Picture 10" descr="tab-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9798" y="4726863"/>
              <a:ext cx="258207" cy="327725"/>
            </a:xfrm>
            <a:prstGeom prst="rect">
              <a:avLst/>
            </a:prstGeom>
          </p:spPr>
        </p:pic>
        <p:sp>
          <p:nvSpPr>
            <p:cNvPr id="12" name="TextBox 11"/>
            <p:cNvSpPr txBox="1"/>
            <p:nvPr userDrawn="1"/>
          </p:nvSpPr>
          <p:spPr>
            <a:xfrm>
              <a:off x="1030972" y="4823737"/>
              <a:ext cx="3613600" cy="230832"/>
            </a:xfrm>
            <a:prstGeom prst="rect">
              <a:avLst/>
            </a:prstGeom>
            <a:noFill/>
          </p:spPr>
          <p:txBody>
            <a:bodyPr wrap="square" rtlCol="0" anchor="ctr">
              <a:spAutoFit/>
            </a:bodyPr>
            <a:lstStyle/>
            <a:p>
              <a:r>
                <a:rPr lang="en-US" sz="900" dirty="0">
                  <a:solidFill>
                    <a:srgbClr val="FFFFFF"/>
                  </a:solidFill>
                </a:rPr>
                <a:t>INDIANA UNIVERSITY BLOOMINGTON</a:t>
              </a:r>
            </a:p>
          </p:txBody>
        </p:sp>
      </p:grpSp>
    </p:spTree>
    <p:extLst>
      <p:ext uri="{BB962C8B-B14F-4D97-AF65-F5344CB8AC3E}">
        <p14:creationId xmlns:p14="http://schemas.microsoft.com/office/powerpoint/2010/main" val="13156520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with footer: black">
    <p:bg>
      <p:bgPr>
        <a:solidFill>
          <a:srgbClr val="252626"/>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30788" y="4661517"/>
            <a:ext cx="9228667" cy="528963"/>
            <a:chOff x="-30788" y="4661517"/>
            <a:chExt cx="9228667" cy="528963"/>
          </a:xfrm>
        </p:grpSpPr>
        <p:sp>
          <p:nvSpPr>
            <p:cNvPr id="12" name="Rectangle 11"/>
            <p:cNvSpPr/>
            <p:nvPr userDrawn="1"/>
          </p:nvSpPr>
          <p:spPr>
            <a:xfrm>
              <a:off x="-30788" y="4734807"/>
              <a:ext cx="9228667" cy="455673"/>
            </a:xfrm>
            <a:prstGeom prst="rect">
              <a:avLst/>
            </a:prstGeom>
            <a:solidFill>
              <a:srgbClr val="69030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35303" y="4661517"/>
              <a:ext cx="387197" cy="528963"/>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5" name="Picture 14" descr="tab-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9798" y="4726863"/>
              <a:ext cx="258207" cy="327725"/>
            </a:xfrm>
            <a:prstGeom prst="rect">
              <a:avLst/>
            </a:prstGeom>
          </p:spPr>
        </p:pic>
        <p:sp>
          <p:nvSpPr>
            <p:cNvPr id="16" name="TextBox 15"/>
            <p:cNvSpPr txBox="1"/>
            <p:nvPr userDrawn="1"/>
          </p:nvSpPr>
          <p:spPr>
            <a:xfrm>
              <a:off x="1030972" y="4823737"/>
              <a:ext cx="3613600" cy="230832"/>
            </a:xfrm>
            <a:prstGeom prst="rect">
              <a:avLst/>
            </a:prstGeom>
            <a:noFill/>
          </p:spPr>
          <p:txBody>
            <a:bodyPr wrap="square" rtlCol="0" anchor="ctr">
              <a:spAutoFit/>
            </a:bodyPr>
            <a:lstStyle/>
            <a:p>
              <a:r>
                <a:rPr lang="en-US" sz="900" dirty="0">
                  <a:solidFill>
                    <a:srgbClr val="FFFFFF"/>
                  </a:solidFill>
                </a:rPr>
                <a:t>INDIANA UNIVERSITY BLOOMINGTON</a:t>
              </a:r>
            </a:p>
          </p:txBody>
        </p:sp>
      </p:grpSp>
    </p:spTree>
    <p:extLst>
      <p:ext uri="{BB962C8B-B14F-4D97-AF65-F5344CB8AC3E}">
        <p14:creationId xmlns:p14="http://schemas.microsoft.com/office/powerpoint/2010/main" val="7270364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losing slide with IUPUI lockup">
    <p:bg>
      <p:bgPr>
        <a:solidFill>
          <a:srgbClr val="690304"/>
        </a:solidFill>
        <a:effectLst/>
      </p:bgPr>
    </p:bg>
    <p:spTree>
      <p:nvGrpSpPr>
        <p:cNvPr id="1" name=""/>
        <p:cNvGrpSpPr/>
        <p:nvPr/>
      </p:nvGrpSpPr>
      <p:grpSpPr>
        <a:xfrm>
          <a:off x="0" y="0"/>
          <a:ext cx="0" cy="0"/>
          <a:chOff x="0" y="0"/>
          <a:chExt cx="0" cy="0"/>
        </a:xfrm>
      </p:grpSpPr>
      <p:sp>
        <p:nvSpPr>
          <p:cNvPr id="8" name="Text Placeholder 2"/>
          <p:cNvSpPr>
            <a:spLocks noGrp="1"/>
          </p:cNvSpPr>
          <p:nvPr userDrawn="1">
            <p:ph idx="1"/>
          </p:nvPr>
        </p:nvSpPr>
        <p:spPr>
          <a:xfrm>
            <a:off x="536602" y="680397"/>
            <a:ext cx="7859185" cy="2721665"/>
          </a:xfrm>
          <a:prstGeom prst="rect">
            <a:avLst/>
          </a:prstGeom>
        </p:spPr>
        <p:txBody>
          <a:bodyPr vert="horz" lIns="91440" tIns="45720" rIns="91440" bIns="45720" rtlCol="0">
            <a:normAutofit/>
          </a:bodyPr>
          <a:lstStyle>
            <a:lvl1pPr marL="0" indent="0">
              <a:lnSpc>
                <a:spcPct val="100000"/>
              </a:lnSpc>
              <a:buNone/>
              <a:defRPr sz="1800">
                <a:solidFill>
                  <a:schemeClr val="bg1"/>
                </a:solidFill>
                <a:latin typeface="Arial"/>
                <a:cs typeface="Arial"/>
              </a:defRPr>
            </a:lvl1pPr>
            <a:lvl2pPr marL="457200" indent="0">
              <a:lnSpc>
                <a:spcPct val="100000"/>
              </a:lnSpc>
              <a:buNone/>
              <a:defRPr sz="1600">
                <a:solidFill>
                  <a:schemeClr val="bg1"/>
                </a:solidFill>
                <a:latin typeface="Arial"/>
                <a:cs typeface="Arial"/>
              </a:defRPr>
            </a:lvl2pPr>
            <a:lvl3pPr marL="914400" indent="0">
              <a:lnSpc>
                <a:spcPct val="100000"/>
              </a:lnSpc>
              <a:buNone/>
              <a:defRPr sz="1600">
                <a:solidFill>
                  <a:schemeClr val="bg1"/>
                </a:solidFill>
                <a:latin typeface="Arial"/>
                <a:cs typeface="Arial"/>
              </a:defRPr>
            </a:lvl3pPr>
            <a:lvl4pPr marL="1371600" indent="0">
              <a:lnSpc>
                <a:spcPct val="100000"/>
              </a:lnSpc>
              <a:buNone/>
              <a:defRPr sz="1600">
                <a:solidFill>
                  <a:schemeClr val="bg1"/>
                </a:solidFill>
                <a:latin typeface="Arial"/>
                <a:cs typeface="Arial"/>
              </a:defRPr>
            </a:lvl4pPr>
            <a:lvl5pPr>
              <a:lnSpc>
                <a:spcPct val="100000"/>
              </a:lnSpc>
              <a:defRPr sz="1600">
                <a:solidFill>
                  <a:schemeClr val="bg1"/>
                </a:solidFill>
                <a:latin typeface="Arial"/>
                <a:cs typeface="Arial"/>
              </a:defRPr>
            </a:lvl5pPr>
          </a:lstStyle>
          <a:p>
            <a:pPr lvl="0"/>
            <a:r>
              <a:rPr lang="en-US"/>
              <a:t>Click to edit Master text styles</a:t>
            </a:r>
          </a:p>
        </p:txBody>
      </p:sp>
      <p:sp>
        <p:nvSpPr>
          <p:cNvPr id="10" name="Rectangle 9"/>
          <p:cNvSpPr/>
          <p:nvPr userDrawn="1"/>
        </p:nvSpPr>
        <p:spPr>
          <a:xfrm>
            <a:off x="-15847" y="680397"/>
            <a:ext cx="82664" cy="387197"/>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userDrawn="1"/>
        </p:nvSpPr>
        <p:spPr>
          <a:xfrm>
            <a:off x="631042" y="4235585"/>
            <a:ext cx="536130" cy="922081"/>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228D10E6-FF8A-CC4E-B6D5-BFBD2D0FEC82}"/>
              </a:ext>
            </a:extLst>
          </p:cNvPr>
          <p:cNvPicPr>
            <a:picLocks noChangeAspect="1"/>
          </p:cNvPicPr>
          <p:nvPr userDrawn="1"/>
        </p:nvPicPr>
        <p:blipFill rotWithShape="1">
          <a:blip r:embed="rId2"/>
          <a:srcRect l="11083" t="-148" r="-1556" b="28718"/>
          <a:stretch/>
        </p:blipFill>
        <p:spPr>
          <a:xfrm>
            <a:off x="1240484" y="4147274"/>
            <a:ext cx="4622227" cy="457200"/>
          </a:xfrm>
          <a:prstGeom prst="rect">
            <a:avLst/>
          </a:prstGeom>
        </p:spPr>
      </p:pic>
      <p:pic>
        <p:nvPicPr>
          <p:cNvPr id="13" name="Picture 12" descr="tab-rgb.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20345" y="4326066"/>
            <a:ext cx="357525" cy="453783"/>
          </a:xfrm>
          <a:prstGeom prst="rect">
            <a:avLst/>
          </a:prstGeom>
        </p:spPr>
      </p:pic>
    </p:spTree>
    <p:extLst>
      <p:ext uri="{BB962C8B-B14F-4D97-AF65-F5344CB8AC3E}">
        <p14:creationId xmlns:p14="http://schemas.microsoft.com/office/powerpoint/2010/main" val="17551434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61892" y="634604"/>
            <a:ext cx="6802482" cy="85725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61892" y="1589938"/>
            <a:ext cx="6802482" cy="321528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93843513"/>
      </p:ext>
    </p:extLst>
  </p:cSld>
  <p:clrMap bg1="lt1" tx1="dk1" bg2="lt2" tx2="dk2" accent1="accent1" accent2="accent2" accent3="accent3" accent4="accent4" accent5="accent5" accent6="accent6" hlink="hlink" folHlink="folHlink"/>
  <p:sldLayoutIdLst>
    <p:sldLayoutId id="2147493469" r:id="rId1"/>
    <p:sldLayoutId id="2147493467" r:id="rId2"/>
    <p:sldLayoutId id="2147493472" r:id="rId3"/>
    <p:sldLayoutId id="2147493457" r:id="rId4"/>
    <p:sldLayoutId id="2147493456" r:id="rId5"/>
    <p:sldLayoutId id="2147493474" r:id="rId6"/>
    <p:sldLayoutId id="2147493475" r:id="rId7"/>
    <p:sldLayoutId id="2147493476" r:id="rId8"/>
    <p:sldLayoutId id="2147493478" r:id="rId9"/>
    <p:sldLayoutId id="2147493477" r:id="rId10"/>
  </p:sldLayoutIdLst>
  <p:txStyles>
    <p:titleStyle>
      <a:lvl1pPr algn="l" defTabSz="457200" rtl="0" eaLnBrk="1" latinLnBrk="0" hangingPunct="1">
        <a:spcBef>
          <a:spcPct val="0"/>
        </a:spcBef>
        <a:buNone/>
        <a:defRPr sz="3200" b="1" i="0" kern="100" spc="0">
          <a:solidFill>
            <a:schemeClr val="tx1"/>
          </a:solidFill>
          <a:latin typeface="Arial"/>
          <a:ea typeface="+mj-ea"/>
          <a:cs typeface="Arial"/>
        </a:defRPr>
      </a:lvl1pPr>
    </p:titleStyle>
    <p:bodyStyle>
      <a:lvl1pPr marL="342900" indent="-342900" algn="l" defTabSz="457200" rtl="0" eaLnBrk="1" latinLnBrk="0" hangingPunct="1">
        <a:lnSpc>
          <a:spcPct val="100000"/>
        </a:lnSpc>
        <a:spcBef>
          <a:spcPts val="0"/>
        </a:spcBef>
        <a:spcAft>
          <a:spcPts val="1800"/>
        </a:spcAft>
        <a:buClr>
          <a:schemeClr val="tx1">
            <a:lumMod val="50000"/>
            <a:lumOff val="50000"/>
          </a:schemeClr>
        </a:buClr>
        <a:buSzPct val="100000"/>
        <a:buFont typeface="Wingdings" charset="2"/>
        <a:buChar char="§"/>
        <a:defRPr sz="1800" kern="1200">
          <a:solidFill>
            <a:schemeClr val="tx1"/>
          </a:solidFill>
          <a:latin typeface="Arial"/>
          <a:ea typeface="+mn-ea"/>
          <a:cs typeface="Arial"/>
        </a:defRPr>
      </a:lvl1pPr>
      <a:lvl2pPr marL="742950" indent="-28575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2pPr>
      <a:lvl3pPr marL="11430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3pPr>
      <a:lvl4pPr marL="16002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4pPr>
      <a:lvl5pPr marL="20574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3.xml"/><Relationship Id="rId5" Type="http://schemas.openxmlformats.org/officeDocument/2006/relationships/image" Target="../media/image6.sv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image" Target="../media/image33.svg"/><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hyperlink" Target="https://iu.instructure.com/courses/2126680/quizzes/3810364" TargetMode="Externa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3.xml"/><Relationship Id="rId5" Type="http://schemas.openxmlformats.org/officeDocument/2006/relationships/image" Target="../media/image13.sv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25.svg"/><Relationship Id="rId3" Type="http://schemas.openxmlformats.org/officeDocument/2006/relationships/image" Target="../media/image15.svg"/><Relationship Id="rId7" Type="http://schemas.openxmlformats.org/officeDocument/2006/relationships/image" Target="../media/image19.svg"/><Relationship Id="rId12" Type="http://schemas.openxmlformats.org/officeDocument/2006/relationships/image" Target="../media/image24.png"/><Relationship Id="rId17" Type="http://schemas.openxmlformats.org/officeDocument/2006/relationships/image" Target="../media/image29.svg"/><Relationship Id="rId2" Type="http://schemas.openxmlformats.org/officeDocument/2006/relationships/image" Target="../media/image14.png"/><Relationship Id="rId16" Type="http://schemas.openxmlformats.org/officeDocument/2006/relationships/image" Target="../media/image28.png"/><Relationship Id="rId1" Type="http://schemas.openxmlformats.org/officeDocument/2006/relationships/slideLayout" Target="../slideLayouts/slideLayout3.xml"/><Relationship Id="rId6" Type="http://schemas.openxmlformats.org/officeDocument/2006/relationships/image" Target="../media/image18.png"/><Relationship Id="rId11" Type="http://schemas.openxmlformats.org/officeDocument/2006/relationships/image" Target="../media/image23.svg"/><Relationship Id="rId5" Type="http://schemas.openxmlformats.org/officeDocument/2006/relationships/image" Target="../media/image17.svg"/><Relationship Id="rId15" Type="http://schemas.openxmlformats.org/officeDocument/2006/relationships/image" Target="../media/image27.sv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svg"/><Relationship Id="rId14"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2">
            <a:extLst>
              <a:ext uri="{FF2B5EF4-FFF2-40B4-BE49-F238E27FC236}">
                <a16:creationId xmlns:a16="http://schemas.microsoft.com/office/drawing/2014/main" id="{72863DFC-F769-1FFD-90F2-6C5240A658F7}"/>
              </a:ext>
            </a:extLst>
          </p:cNvPr>
          <p:cNvSpPr txBox="1">
            <a:spLocks/>
          </p:cNvSpPr>
          <p:nvPr/>
        </p:nvSpPr>
        <p:spPr>
          <a:xfrm>
            <a:off x="538314" y="2571750"/>
            <a:ext cx="7734222" cy="1478888"/>
          </a:xfrm>
          <a:prstGeom prst="rect">
            <a:avLst/>
          </a:prstGeom>
        </p:spPr>
        <p:txBody>
          <a:bodyPr/>
          <a:lstStyle>
            <a:lvl1pPr marL="342900" indent="-342900" algn="l" defTabSz="457200" rtl="0" eaLnBrk="1" latinLnBrk="0" hangingPunct="1">
              <a:lnSpc>
                <a:spcPct val="100000"/>
              </a:lnSpc>
              <a:spcBef>
                <a:spcPts val="0"/>
              </a:spcBef>
              <a:spcAft>
                <a:spcPts val="1800"/>
              </a:spcAft>
              <a:buClr>
                <a:schemeClr val="tx1">
                  <a:lumMod val="50000"/>
                  <a:lumOff val="50000"/>
                </a:schemeClr>
              </a:buClr>
              <a:buSzPct val="100000"/>
              <a:buFont typeface="Wingdings" charset="2"/>
              <a:buChar char="§"/>
              <a:defRPr sz="1800" kern="1200">
                <a:solidFill>
                  <a:schemeClr val="tx1"/>
                </a:solidFill>
                <a:latin typeface="Arial"/>
                <a:ea typeface="+mn-ea"/>
                <a:cs typeface="Arial"/>
              </a:defRPr>
            </a:lvl1pPr>
            <a:lvl2pPr marL="742950" indent="-28575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2pPr>
            <a:lvl3pPr marL="11430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3pPr>
            <a:lvl4pPr marL="16002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4pPr>
            <a:lvl5pPr marL="20574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endParaRPr lang="en-US" sz="2000" dirty="0">
              <a:solidFill>
                <a:schemeClr val="bg1"/>
              </a:solidFill>
            </a:endParaRPr>
          </a:p>
        </p:txBody>
      </p:sp>
      <p:sp>
        <p:nvSpPr>
          <p:cNvPr id="9" name="Title 1">
            <a:extLst>
              <a:ext uri="{FF2B5EF4-FFF2-40B4-BE49-F238E27FC236}">
                <a16:creationId xmlns:a16="http://schemas.microsoft.com/office/drawing/2014/main" id="{FB30687B-7A7D-8F6B-9025-2A4EFABAC69E}"/>
              </a:ext>
            </a:extLst>
          </p:cNvPr>
          <p:cNvSpPr txBox="1">
            <a:spLocks/>
          </p:cNvSpPr>
          <p:nvPr/>
        </p:nvSpPr>
        <p:spPr>
          <a:xfrm>
            <a:off x="0" y="306218"/>
            <a:ext cx="9144000" cy="1000194"/>
          </a:xfrm>
          <a:prstGeom prst="rect">
            <a:avLst/>
          </a:prstGeom>
        </p:spPr>
        <p:txBody>
          <a:bodyPr>
            <a:normAutofit/>
          </a:bodyPr>
          <a:lstStyle>
            <a:lvl1pPr algn="l" defTabSz="457200" rtl="0" eaLnBrk="1" latinLnBrk="0" hangingPunct="1">
              <a:spcBef>
                <a:spcPct val="0"/>
              </a:spcBef>
              <a:buNone/>
              <a:defRPr sz="3200" b="1" i="0" kern="100" spc="0">
                <a:solidFill>
                  <a:schemeClr val="tx1"/>
                </a:solidFill>
                <a:latin typeface="Arial"/>
                <a:ea typeface="+mj-ea"/>
                <a:cs typeface="Arial"/>
              </a:defRPr>
            </a:lvl1pPr>
          </a:lstStyle>
          <a:p>
            <a:pPr algn="ctr"/>
            <a:r>
              <a:rPr lang="en-US" sz="2400" dirty="0">
                <a:solidFill>
                  <a:schemeClr val="bg1"/>
                </a:solidFill>
              </a:rPr>
              <a:t>SPEA-V-202</a:t>
            </a:r>
          </a:p>
          <a:p>
            <a:pPr algn="ctr"/>
            <a:r>
              <a:rPr lang="en-US" sz="2400" b="0" dirty="0">
                <a:solidFill>
                  <a:schemeClr val="bg1"/>
                </a:solidFill>
              </a:rPr>
              <a:t>Contemporary Economic Issues in Public Affairs</a:t>
            </a:r>
          </a:p>
          <a:p>
            <a:pPr algn="ctr"/>
            <a:endParaRPr lang="en-US" sz="2400" b="0" dirty="0">
              <a:solidFill>
                <a:schemeClr val="bg1"/>
              </a:solidFill>
            </a:endParaRPr>
          </a:p>
        </p:txBody>
      </p:sp>
      <p:sp>
        <p:nvSpPr>
          <p:cNvPr id="10" name="Rectangle 9">
            <a:extLst>
              <a:ext uri="{FF2B5EF4-FFF2-40B4-BE49-F238E27FC236}">
                <a16:creationId xmlns:a16="http://schemas.microsoft.com/office/drawing/2014/main" id="{B08B2BB0-25A8-51DD-1E72-4A1ECB509AE5}"/>
              </a:ext>
            </a:extLst>
          </p:cNvPr>
          <p:cNvSpPr/>
          <p:nvPr/>
        </p:nvSpPr>
        <p:spPr>
          <a:xfrm>
            <a:off x="0" y="1787777"/>
            <a:ext cx="9144000" cy="871464"/>
          </a:xfrm>
          <a:prstGeom prst="rect">
            <a:avLst/>
          </a:prstGeom>
          <a:solidFill>
            <a:srgbClr val="69030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b="1" dirty="0">
                <a:solidFill>
                  <a:schemeClr val="bg1"/>
                </a:solidFill>
                <a:latin typeface="+mj-lt"/>
              </a:rPr>
              <a:t>Externalities II</a:t>
            </a:r>
          </a:p>
        </p:txBody>
      </p:sp>
      <p:sp>
        <p:nvSpPr>
          <p:cNvPr id="11" name="Title 1">
            <a:extLst>
              <a:ext uri="{FF2B5EF4-FFF2-40B4-BE49-F238E27FC236}">
                <a16:creationId xmlns:a16="http://schemas.microsoft.com/office/drawing/2014/main" id="{BF1602D2-5AC3-8AC2-F630-020397F6961F}"/>
              </a:ext>
            </a:extLst>
          </p:cNvPr>
          <p:cNvSpPr txBox="1">
            <a:spLocks/>
          </p:cNvSpPr>
          <p:nvPr/>
        </p:nvSpPr>
        <p:spPr>
          <a:xfrm>
            <a:off x="0" y="3140606"/>
            <a:ext cx="9144000" cy="1000194"/>
          </a:xfrm>
          <a:prstGeom prst="rect">
            <a:avLst/>
          </a:prstGeom>
        </p:spPr>
        <p:txBody>
          <a:bodyPr>
            <a:normAutofit/>
          </a:bodyPr>
          <a:lstStyle>
            <a:lvl1pPr algn="l" defTabSz="457200" rtl="0" eaLnBrk="1" latinLnBrk="0" hangingPunct="1">
              <a:spcBef>
                <a:spcPct val="0"/>
              </a:spcBef>
              <a:buNone/>
              <a:defRPr sz="3200" b="1" i="0" kern="100" spc="0">
                <a:solidFill>
                  <a:schemeClr val="tx1"/>
                </a:solidFill>
                <a:latin typeface="Arial"/>
                <a:ea typeface="+mj-ea"/>
                <a:cs typeface="Arial"/>
              </a:defRPr>
            </a:lvl1pPr>
          </a:lstStyle>
          <a:p>
            <a:pPr algn="ctr"/>
            <a:r>
              <a:rPr lang="en-US" sz="2400" b="0" dirty="0">
                <a:solidFill>
                  <a:schemeClr val="bg1"/>
                </a:solidFill>
              </a:rPr>
              <a:t>Luis Navarro</a:t>
            </a:r>
          </a:p>
          <a:p>
            <a:pPr algn="ctr"/>
            <a:endParaRPr lang="en-US" sz="2400" b="0" dirty="0">
              <a:solidFill>
                <a:schemeClr val="bg1"/>
              </a:solidFill>
            </a:endParaRPr>
          </a:p>
        </p:txBody>
      </p:sp>
    </p:spTree>
    <p:extLst>
      <p:ext uri="{BB962C8B-B14F-4D97-AF65-F5344CB8AC3E}">
        <p14:creationId xmlns:p14="http://schemas.microsoft.com/office/powerpoint/2010/main" val="11640005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AFB90728-8C33-1D7A-AEEE-7557B83219A1}"/>
              </a:ext>
            </a:extLst>
          </p:cNvPr>
          <p:cNvSpPr>
            <a:spLocks noGrp="1"/>
          </p:cNvSpPr>
          <p:nvPr>
            <p:ph type="ctrTitle"/>
          </p:nvPr>
        </p:nvSpPr>
        <p:spPr>
          <a:xfrm>
            <a:off x="0" y="0"/>
            <a:ext cx="9144000" cy="699065"/>
          </a:xfrm>
        </p:spPr>
        <p:txBody>
          <a:bodyPr/>
          <a:lstStyle/>
          <a:p>
            <a:r>
              <a:rPr lang="en-US" dirty="0">
                <a:solidFill>
                  <a:schemeClr val="tx1"/>
                </a:solidFill>
              </a:rPr>
              <a:t>Private-Sector Solutions</a:t>
            </a:r>
          </a:p>
        </p:txBody>
      </p:sp>
      <p:sp>
        <p:nvSpPr>
          <p:cNvPr id="2" name="TextBox 1">
            <a:extLst>
              <a:ext uri="{FF2B5EF4-FFF2-40B4-BE49-F238E27FC236}">
                <a16:creationId xmlns:a16="http://schemas.microsoft.com/office/drawing/2014/main" id="{2BA1630C-3E6A-5C69-E11B-589A429AE882}"/>
              </a:ext>
            </a:extLst>
          </p:cNvPr>
          <p:cNvSpPr txBox="1"/>
          <p:nvPr/>
        </p:nvSpPr>
        <p:spPr>
          <a:xfrm>
            <a:off x="183280" y="785350"/>
            <a:ext cx="8777440" cy="2062103"/>
          </a:xfrm>
          <a:prstGeom prst="rect">
            <a:avLst/>
          </a:prstGeom>
          <a:noFill/>
        </p:spPr>
        <p:txBody>
          <a:bodyPr wrap="square" rtlCol="0">
            <a:spAutoFit/>
          </a:bodyPr>
          <a:lstStyle/>
          <a:p>
            <a:pPr marL="285750" indent="-285750">
              <a:spcBef>
                <a:spcPts val="1200"/>
              </a:spcBef>
              <a:spcAft>
                <a:spcPts val="600"/>
              </a:spcAft>
              <a:buFont typeface="Arial" panose="020B0604020202020204" pitchFamily="34" charset="0"/>
              <a:buChar char="•"/>
            </a:pPr>
            <a:r>
              <a:rPr lang="en-US" sz="1400" u="sng" dirty="0"/>
              <a:t>Suppose the water supplier has a license that says he controls the access to the river. </a:t>
            </a:r>
            <a:r>
              <a:rPr lang="en-US" sz="1400" dirty="0"/>
              <a:t>Now, the water supplier has property rights over the river. </a:t>
            </a:r>
            <a:endParaRPr lang="en-US" sz="1400" u="sng" dirty="0"/>
          </a:p>
          <a:p>
            <a:pPr marL="742950" lvl="1" indent="-285750">
              <a:spcBef>
                <a:spcPts val="1200"/>
              </a:spcBef>
              <a:spcAft>
                <a:spcPts val="600"/>
              </a:spcAft>
              <a:buFont typeface="Arial" panose="020B0604020202020204" pitchFamily="34" charset="0"/>
              <a:buChar char="•"/>
            </a:pPr>
            <a:r>
              <a:rPr lang="en-US" sz="1400" dirty="0"/>
              <a:t>The steel factory still needs to dump the toxic waste somewhere and the river is the only feasible option. Hence, the steel factory now is willing to pay the water supplier some fee so it can dispose off the waste. </a:t>
            </a:r>
          </a:p>
          <a:p>
            <a:pPr marL="285750" indent="-285750">
              <a:spcBef>
                <a:spcPts val="1200"/>
              </a:spcBef>
              <a:spcAft>
                <a:spcPts val="600"/>
              </a:spcAft>
              <a:buFont typeface="Arial" panose="020B0604020202020204" pitchFamily="34" charset="0"/>
              <a:buChar char="•"/>
            </a:pPr>
            <a:r>
              <a:rPr lang="en-US" sz="1400" dirty="0"/>
              <a:t>If you were the water supplier, at which price would you be willing to sell vouchers/permits to dump toxic waste on the river? (Hint: think like an economist, what is the opportunity cost?)</a:t>
            </a:r>
          </a:p>
        </p:txBody>
      </p:sp>
      <p:graphicFrame>
        <p:nvGraphicFramePr>
          <p:cNvPr id="4" name="Table 6">
            <a:extLst>
              <a:ext uri="{FF2B5EF4-FFF2-40B4-BE49-F238E27FC236}">
                <a16:creationId xmlns:a16="http://schemas.microsoft.com/office/drawing/2014/main" id="{D81A719E-84A1-22C9-BFBB-AFDEA1A4BD1F}"/>
              </a:ext>
            </a:extLst>
          </p:cNvPr>
          <p:cNvGraphicFramePr>
            <a:graphicFrameLocks noGrp="1"/>
          </p:cNvGraphicFramePr>
          <p:nvPr>
            <p:extLst>
              <p:ext uri="{D42A27DB-BD31-4B8C-83A1-F6EECF244321}">
                <p14:modId xmlns:p14="http://schemas.microsoft.com/office/powerpoint/2010/main" val="248976825"/>
              </p:ext>
            </p:extLst>
          </p:nvPr>
        </p:nvGraphicFramePr>
        <p:xfrm>
          <a:off x="266900" y="2956598"/>
          <a:ext cx="8610195" cy="1584960"/>
        </p:xfrm>
        <a:graphic>
          <a:graphicData uri="http://schemas.openxmlformats.org/drawingml/2006/table">
            <a:tbl>
              <a:tblPr firstRow="1" bandRow="1">
                <a:tableStyleId>{5C22544A-7EE6-4342-B048-85BDC9FD1C3A}</a:tableStyleId>
              </a:tblPr>
              <a:tblGrid>
                <a:gridCol w="693220">
                  <a:extLst>
                    <a:ext uri="{9D8B030D-6E8A-4147-A177-3AD203B41FA5}">
                      <a16:colId xmlns:a16="http://schemas.microsoft.com/office/drawing/2014/main" val="1852712309"/>
                    </a:ext>
                  </a:extLst>
                </a:gridCol>
                <a:gridCol w="746760">
                  <a:extLst>
                    <a:ext uri="{9D8B030D-6E8A-4147-A177-3AD203B41FA5}">
                      <a16:colId xmlns:a16="http://schemas.microsoft.com/office/drawing/2014/main" val="2232730267"/>
                    </a:ext>
                  </a:extLst>
                </a:gridCol>
                <a:gridCol w="1434043">
                  <a:extLst>
                    <a:ext uri="{9D8B030D-6E8A-4147-A177-3AD203B41FA5}">
                      <a16:colId xmlns:a16="http://schemas.microsoft.com/office/drawing/2014/main" val="226527022"/>
                    </a:ext>
                  </a:extLst>
                </a:gridCol>
                <a:gridCol w="1434043">
                  <a:extLst>
                    <a:ext uri="{9D8B030D-6E8A-4147-A177-3AD203B41FA5}">
                      <a16:colId xmlns:a16="http://schemas.microsoft.com/office/drawing/2014/main" val="2209512100"/>
                    </a:ext>
                  </a:extLst>
                </a:gridCol>
                <a:gridCol w="1434043">
                  <a:extLst>
                    <a:ext uri="{9D8B030D-6E8A-4147-A177-3AD203B41FA5}">
                      <a16:colId xmlns:a16="http://schemas.microsoft.com/office/drawing/2014/main" val="1106085358"/>
                    </a:ext>
                  </a:extLst>
                </a:gridCol>
                <a:gridCol w="1434043">
                  <a:extLst>
                    <a:ext uri="{9D8B030D-6E8A-4147-A177-3AD203B41FA5}">
                      <a16:colId xmlns:a16="http://schemas.microsoft.com/office/drawing/2014/main" val="2682459643"/>
                    </a:ext>
                  </a:extLst>
                </a:gridCol>
                <a:gridCol w="1434043">
                  <a:extLst>
                    <a:ext uri="{9D8B030D-6E8A-4147-A177-3AD203B41FA5}">
                      <a16:colId xmlns:a16="http://schemas.microsoft.com/office/drawing/2014/main" val="1444776607"/>
                    </a:ext>
                  </a:extLst>
                </a:gridCol>
              </a:tblGrid>
              <a:tr h="274320">
                <a:tc>
                  <a:txBody>
                    <a:bodyPr/>
                    <a:lstStyle/>
                    <a:p>
                      <a:pPr algn="ctr"/>
                      <a:r>
                        <a:rPr lang="en-US" sz="1100" dirty="0">
                          <a:solidFill>
                            <a:schemeClr val="tx1"/>
                          </a:solidFill>
                        </a:rPr>
                        <a:t>Units of Steel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en-US" sz="1100" dirty="0">
                          <a:solidFill>
                            <a:schemeClr val="tx1"/>
                          </a:solidFill>
                        </a:rPr>
                        <a:t>Toxic Waste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en-US" sz="1100" dirty="0">
                          <a:solidFill>
                            <a:schemeClr val="tx1"/>
                          </a:solidFill>
                        </a:rPr>
                        <a:t>Marginal Damage to Water Supplier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100" dirty="0">
                          <a:solidFill>
                            <a:schemeClr val="tx1"/>
                          </a:solidFill>
                        </a:rPr>
                        <a:t>Total Damage to Water Supplier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en-US" sz="1100" dirty="0">
                          <a:solidFill>
                            <a:schemeClr val="tx1"/>
                          </a:solidFill>
                        </a:rPr>
                        <a:t>WTS Permits for Pollution</a:t>
                      </a:r>
                    </a:p>
                    <a:p>
                      <a:pPr algn="ctr"/>
                      <a:r>
                        <a:rPr lang="en-US" sz="1100" b="0" dirty="0">
                          <a:solidFill>
                            <a:schemeClr val="tx1"/>
                          </a:solidFill>
                        </a:rPr>
                        <a:t>(Price for 1 </a:t>
                      </a:r>
                      <a:r>
                        <a:rPr lang="en-US" sz="1100" b="0" dirty="0" err="1">
                          <a:solidFill>
                            <a:schemeClr val="tx1"/>
                          </a:solidFill>
                        </a:rPr>
                        <a:t>lb</a:t>
                      </a:r>
                      <a:r>
                        <a:rPr lang="en-US" sz="1100" b="0" dirty="0">
                          <a:solidFill>
                            <a:schemeClr val="tx1"/>
                          </a:solidFill>
                        </a:rPr>
                        <a:t> of TW)</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en-US" sz="1100" dirty="0">
                          <a:solidFill>
                            <a:schemeClr val="tx1"/>
                          </a:solidFill>
                        </a:rPr>
                        <a:t>Marginal Revenue from Selling Permits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100" dirty="0">
                          <a:solidFill>
                            <a:schemeClr val="tx1"/>
                          </a:solidFill>
                        </a:rPr>
                        <a:t>Total Revenue from Selling Permits</a:t>
                      </a:r>
                    </a:p>
                    <a:p>
                      <a:pPr algn="ctr"/>
                      <a:endParaRPr 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2500732229"/>
                  </a:ext>
                </a:extLst>
              </a:tr>
              <a:tr h="274320">
                <a:tc>
                  <a:txBody>
                    <a:bodyPr/>
                    <a:lstStyle/>
                    <a:p>
                      <a:pPr marL="0" algn="ctr" defTabSz="457200" rtl="0" eaLnBrk="1" latinLnBrk="0" hangingPunct="1"/>
                      <a:r>
                        <a:rPr lang="en-US" sz="1100" kern="1200" dirty="0">
                          <a:solidFill>
                            <a:schemeClr val="tx1"/>
                          </a:solidFill>
                          <a:latin typeface="+mn-lt"/>
                          <a:ea typeface="+mn-ea"/>
                          <a:cs typeface="+mn-cs"/>
                        </a:rPr>
                        <a:t>1 ton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r>
                        <a:rPr lang="en-US" sz="1100" kern="1200" dirty="0">
                          <a:solidFill>
                            <a:schemeClr val="tx1"/>
                          </a:solidFill>
                          <a:latin typeface="+mn-lt"/>
                          <a:ea typeface="+mn-ea"/>
                          <a:cs typeface="+mn-cs"/>
                        </a:rPr>
                        <a:t>10 </a:t>
                      </a:r>
                      <a:r>
                        <a:rPr lang="en-US" sz="1100" kern="1200" dirty="0" err="1">
                          <a:solidFill>
                            <a:schemeClr val="tx1"/>
                          </a:solidFill>
                          <a:latin typeface="+mn-lt"/>
                          <a:ea typeface="+mn-ea"/>
                          <a:cs typeface="+mn-cs"/>
                        </a:rPr>
                        <a:t>lb</a:t>
                      </a:r>
                      <a:endParaRPr lang="en-US" sz="11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dirty="0">
                          <a:solidFill>
                            <a:schemeClr val="tx1"/>
                          </a:solidFill>
                        </a:rPr>
                        <a:t>$1000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dirty="0">
                          <a:solidFill>
                            <a:schemeClr val="tx1"/>
                          </a:solidFill>
                        </a:rPr>
                        <a:t>$1000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dirty="0">
                          <a:solidFill>
                            <a:schemeClr val="tx1"/>
                          </a:solidFill>
                        </a:rPr>
                        <a:t>$100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dirty="0">
                          <a:solidFill>
                            <a:schemeClr val="tx1"/>
                          </a:solidFill>
                        </a:rPr>
                        <a:t>$1000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dirty="0">
                          <a:solidFill>
                            <a:schemeClr val="tx1"/>
                          </a:solidFill>
                        </a:rPr>
                        <a:t>$1000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60153846"/>
                  </a:ext>
                </a:extLst>
              </a:tr>
              <a:tr h="274320">
                <a:tc>
                  <a:txBody>
                    <a:bodyPr/>
                    <a:lstStyle/>
                    <a:p>
                      <a:pPr marL="0" algn="ctr" defTabSz="457200" rtl="0" eaLnBrk="1" latinLnBrk="0" hangingPunct="1"/>
                      <a:r>
                        <a:rPr lang="en-US" sz="1100" kern="1200" dirty="0">
                          <a:solidFill>
                            <a:schemeClr val="tx1"/>
                          </a:solidFill>
                          <a:latin typeface="+mn-lt"/>
                          <a:ea typeface="+mn-ea"/>
                          <a:cs typeface="+mn-cs"/>
                        </a:rPr>
                        <a:t>2 tons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marL="0" algn="ctr" defTabSz="457200" rtl="0" eaLnBrk="1" latinLnBrk="0" hangingPunct="1"/>
                      <a:r>
                        <a:rPr lang="en-US" sz="1100" kern="1200" dirty="0">
                          <a:solidFill>
                            <a:schemeClr val="tx1"/>
                          </a:solidFill>
                          <a:latin typeface="+mn-lt"/>
                          <a:ea typeface="+mn-ea"/>
                          <a:cs typeface="+mn-cs"/>
                        </a:rPr>
                        <a:t>20 </a:t>
                      </a:r>
                      <a:r>
                        <a:rPr lang="en-US" sz="1100" kern="1200" dirty="0" err="1">
                          <a:solidFill>
                            <a:schemeClr val="tx1"/>
                          </a:solidFill>
                          <a:latin typeface="+mn-lt"/>
                          <a:ea typeface="+mn-ea"/>
                          <a:cs typeface="+mn-cs"/>
                        </a:rPr>
                        <a:t>lb</a:t>
                      </a:r>
                      <a:endParaRPr lang="en-US" sz="11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n-US" sz="1100" dirty="0">
                          <a:solidFill>
                            <a:schemeClr val="tx1"/>
                          </a:solidFill>
                        </a:rPr>
                        <a:t>$500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n-US" sz="1100" dirty="0">
                          <a:solidFill>
                            <a:schemeClr val="tx1"/>
                          </a:solidFill>
                        </a:rPr>
                        <a:t>$1500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n-US" sz="1100" dirty="0">
                          <a:solidFill>
                            <a:schemeClr val="tx1"/>
                          </a:solidFill>
                        </a:rPr>
                        <a:t>$50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n-US" sz="1100" dirty="0">
                          <a:solidFill>
                            <a:schemeClr val="tx1"/>
                          </a:solidFill>
                        </a:rPr>
                        <a:t>$500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n-US" sz="1100" dirty="0">
                          <a:solidFill>
                            <a:schemeClr val="tx1"/>
                          </a:solidFill>
                        </a:rPr>
                        <a:t>$1500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2049223816"/>
                  </a:ext>
                </a:extLst>
              </a:tr>
              <a:tr h="274320">
                <a:tc>
                  <a:txBody>
                    <a:bodyPr/>
                    <a:lstStyle/>
                    <a:p>
                      <a:pPr marL="0" algn="ctr" defTabSz="457200" rtl="0" eaLnBrk="1" latinLnBrk="0" hangingPunct="1"/>
                      <a:r>
                        <a:rPr lang="en-US" sz="1100" kern="1200" dirty="0">
                          <a:solidFill>
                            <a:schemeClr val="tx1"/>
                          </a:solidFill>
                          <a:latin typeface="+mn-lt"/>
                          <a:ea typeface="+mn-ea"/>
                          <a:cs typeface="+mn-cs"/>
                        </a:rPr>
                        <a:t>3 tons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r>
                        <a:rPr lang="en-US" sz="1100" kern="1200" dirty="0">
                          <a:solidFill>
                            <a:schemeClr val="tx1"/>
                          </a:solidFill>
                          <a:latin typeface="+mn-lt"/>
                          <a:ea typeface="+mn-ea"/>
                          <a:cs typeface="+mn-cs"/>
                        </a:rPr>
                        <a:t>30 </a:t>
                      </a:r>
                      <a:r>
                        <a:rPr lang="en-US" sz="1100" kern="1200" dirty="0" err="1">
                          <a:solidFill>
                            <a:schemeClr val="tx1"/>
                          </a:solidFill>
                          <a:latin typeface="+mn-lt"/>
                          <a:ea typeface="+mn-ea"/>
                          <a:cs typeface="+mn-cs"/>
                        </a:rPr>
                        <a:t>lb</a:t>
                      </a:r>
                      <a:endParaRPr lang="en-US" sz="11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dirty="0">
                          <a:solidFill>
                            <a:schemeClr val="tx1"/>
                          </a:solidFill>
                        </a:rPr>
                        <a:t>$300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dirty="0">
                          <a:solidFill>
                            <a:schemeClr val="tx1"/>
                          </a:solidFill>
                        </a:rPr>
                        <a:t>$1800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dirty="0">
                          <a:solidFill>
                            <a:schemeClr val="tx1"/>
                          </a:solidFill>
                        </a:rPr>
                        <a:t>$30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dirty="0">
                          <a:solidFill>
                            <a:schemeClr val="tx1"/>
                          </a:solidFill>
                        </a:rPr>
                        <a:t>$300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dirty="0">
                          <a:solidFill>
                            <a:schemeClr val="tx1"/>
                          </a:solidFill>
                        </a:rPr>
                        <a:t>$1800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33752359"/>
                  </a:ext>
                </a:extLst>
              </a:tr>
            </a:tbl>
          </a:graphicData>
        </a:graphic>
      </p:graphicFrame>
    </p:spTree>
    <p:extLst>
      <p:ext uri="{BB962C8B-B14F-4D97-AF65-F5344CB8AC3E}">
        <p14:creationId xmlns:p14="http://schemas.microsoft.com/office/powerpoint/2010/main" val="1966895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AFB90728-8C33-1D7A-AEEE-7557B83219A1}"/>
              </a:ext>
            </a:extLst>
          </p:cNvPr>
          <p:cNvSpPr>
            <a:spLocks noGrp="1"/>
          </p:cNvSpPr>
          <p:nvPr>
            <p:ph type="ctrTitle"/>
          </p:nvPr>
        </p:nvSpPr>
        <p:spPr>
          <a:xfrm>
            <a:off x="0" y="0"/>
            <a:ext cx="9144000" cy="699065"/>
          </a:xfrm>
        </p:spPr>
        <p:txBody>
          <a:bodyPr/>
          <a:lstStyle/>
          <a:p>
            <a:r>
              <a:rPr lang="en-US" dirty="0">
                <a:solidFill>
                  <a:schemeClr val="tx1"/>
                </a:solidFill>
              </a:rPr>
              <a:t>Private-Sector Solutions</a:t>
            </a:r>
          </a:p>
        </p:txBody>
      </p:sp>
      <p:sp>
        <p:nvSpPr>
          <p:cNvPr id="2" name="TextBox 1">
            <a:extLst>
              <a:ext uri="{FF2B5EF4-FFF2-40B4-BE49-F238E27FC236}">
                <a16:creationId xmlns:a16="http://schemas.microsoft.com/office/drawing/2014/main" id="{2BA1630C-3E6A-5C69-E11B-589A429AE882}"/>
              </a:ext>
            </a:extLst>
          </p:cNvPr>
          <p:cNvSpPr txBox="1"/>
          <p:nvPr/>
        </p:nvSpPr>
        <p:spPr>
          <a:xfrm>
            <a:off x="183280" y="2724151"/>
            <a:ext cx="8777440" cy="1631216"/>
          </a:xfrm>
          <a:prstGeom prst="rect">
            <a:avLst/>
          </a:prstGeom>
          <a:noFill/>
        </p:spPr>
        <p:txBody>
          <a:bodyPr wrap="square" rtlCol="0">
            <a:spAutoFit/>
          </a:bodyPr>
          <a:lstStyle/>
          <a:p>
            <a:pPr marL="285750" indent="-285750">
              <a:spcBef>
                <a:spcPts val="1200"/>
              </a:spcBef>
              <a:spcAft>
                <a:spcPts val="600"/>
              </a:spcAft>
              <a:buFont typeface="Arial" panose="020B0604020202020204" pitchFamily="34" charset="0"/>
              <a:buChar char="•"/>
            </a:pPr>
            <a:r>
              <a:rPr lang="en-US" sz="1400" u="sng" dirty="0"/>
              <a:t>Same logic</a:t>
            </a:r>
            <a:r>
              <a:rPr lang="en-US" sz="1400" dirty="0"/>
              <a:t>!</a:t>
            </a:r>
            <a:r>
              <a:rPr lang="en-US" sz="1400" u="sng" dirty="0"/>
              <a:t> </a:t>
            </a:r>
            <a:r>
              <a:rPr lang="en-US" sz="1400" dirty="0"/>
              <a:t>The price of the permits is proportional to the marginal damage induced by toxic waste.</a:t>
            </a:r>
          </a:p>
          <a:p>
            <a:pPr marL="285750" indent="-285750">
              <a:spcBef>
                <a:spcPts val="1200"/>
              </a:spcBef>
              <a:spcAft>
                <a:spcPts val="600"/>
              </a:spcAft>
              <a:buFont typeface="Arial" panose="020B0604020202020204" pitchFamily="34" charset="0"/>
              <a:buChar char="•"/>
            </a:pPr>
            <a:r>
              <a:rPr lang="en-US" sz="1400" dirty="0"/>
              <a:t>For the water supplier to be indifferent between the case with and without pollution, the revenue he must receive from selling vouchers should be equal to the revenue lost due to the pollution. </a:t>
            </a:r>
          </a:p>
          <a:p>
            <a:pPr marL="285750" indent="-285750">
              <a:spcBef>
                <a:spcPts val="1200"/>
              </a:spcBef>
              <a:spcAft>
                <a:spcPts val="600"/>
              </a:spcAft>
              <a:buFont typeface="Arial" panose="020B0604020202020204" pitchFamily="34" charset="0"/>
              <a:buChar char="•"/>
            </a:pPr>
            <a:r>
              <a:rPr lang="en-US" sz="1400" b="1" dirty="0"/>
              <a:t>Equilibrium in the permits market: </a:t>
            </a:r>
            <a:r>
              <a:rPr lang="en-US" sz="1400" dirty="0"/>
              <a:t>Marginal revenue from selling permits = Marginal costs from pollution. </a:t>
            </a:r>
            <a:r>
              <a:rPr lang="en-US" sz="1400" u="sng" dirty="0"/>
              <a:t>The invisible hand solved this externality! </a:t>
            </a:r>
            <a:endParaRPr lang="en-US" sz="1400" dirty="0"/>
          </a:p>
        </p:txBody>
      </p:sp>
      <p:graphicFrame>
        <p:nvGraphicFramePr>
          <p:cNvPr id="5" name="Table 6">
            <a:extLst>
              <a:ext uri="{FF2B5EF4-FFF2-40B4-BE49-F238E27FC236}">
                <a16:creationId xmlns:a16="http://schemas.microsoft.com/office/drawing/2014/main" id="{BFD248F3-31C4-1C41-2AB1-D46AEF43BC93}"/>
              </a:ext>
            </a:extLst>
          </p:cNvPr>
          <p:cNvGraphicFramePr>
            <a:graphicFrameLocks noGrp="1"/>
          </p:cNvGraphicFramePr>
          <p:nvPr>
            <p:extLst>
              <p:ext uri="{D42A27DB-BD31-4B8C-83A1-F6EECF244321}">
                <p14:modId xmlns:p14="http://schemas.microsoft.com/office/powerpoint/2010/main" val="1497971123"/>
              </p:ext>
            </p:extLst>
          </p:nvPr>
        </p:nvGraphicFramePr>
        <p:xfrm>
          <a:off x="404060" y="834390"/>
          <a:ext cx="8610195" cy="1584960"/>
        </p:xfrm>
        <a:graphic>
          <a:graphicData uri="http://schemas.openxmlformats.org/drawingml/2006/table">
            <a:tbl>
              <a:tblPr firstRow="1" bandRow="1">
                <a:tableStyleId>{5C22544A-7EE6-4342-B048-85BDC9FD1C3A}</a:tableStyleId>
              </a:tblPr>
              <a:tblGrid>
                <a:gridCol w="693220">
                  <a:extLst>
                    <a:ext uri="{9D8B030D-6E8A-4147-A177-3AD203B41FA5}">
                      <a16:colId xmlns:a16="http://schemas.microsoft.com/office/drawing/2014/main" val="1852712309"/>
                    </a:ext>
                  </a:extLst>
                </a:gridCol>
                <a:gridCol w="746760">
                  <a:extLst>
                    <a:ext uri="{9D8B030D-6E8A-4147-A177-3AD203B41FA5}">
                      <a16:colId xmlns:a16="http://schemas.microsoft.com/office/drawing/2014/main" val="2232730267"/>
                    </a:ext>
                  </a:extLst>
                </a:gridCol>
                <a:gridCol w="1434043">
                  <a:extLst>
                    <a:ext uri="{9D8B030D-6E8A-4147-A177-3AD203B41FA5}">
                      <a16:colId xmlns:a16="http://schemas.microsoft.com/office/drawing/2014/main" val="226527022"/>
                    </a:ext>
                  </a:extLst>
                </a:gridCol>
                <a:gridCol w="1434043">
                  <a:extLst>
                    <a:ext uri="{9D8B030D-6E8A-4147-A177-3AD203B41FA5}">
                      <a16:colId xmlns:a16="http://schemas.microsoft.com/office/drawing/2014/main" val="2209512100"/>
                    </a:ext>
                  </a:extLst>
                </a:gridCol>
                <a:gridCol w="1434043">
                  <a:extLst>
                    <a:ext uri="{9D8B030D-6E8A-4147-A177-3AD203B41FA5}">
                      <a16:colId xmlns:a16="http://schemas.microsoft.com/office/drawing/2014/main" val="1106085358"/>
                    </a:ext>
                  </a:extLst>
                </a:gridCol>
                <a:gridCol w="1434043">
                  <a:extLst>
                    <a:ext uri="{9D8B030D-6E8A-4147-A177-3AD203B41FA5}">
                      <a16:colId xmlns:a16="http://schemas.microsoft.com/office/drawing/2014/main" val="2682459643"/>
                    </a:ext>
                  </a:extLst>
                </a:gridCol>
                <a:gridCol w="1434043">
                  <a:extLst>
                    <a:ext uri="{9D8B030D-6E8A-4147-A177-3AD203B41FA5}">
                      <a16:colId xmlns:a16="http://schemas.microsoft.com/office/drawing/2014/main" val="1444776607"/>
                    </a:ext>
                  </a:extLst>
                </a:gridCol>
              </a:tblGrid>
              <a:tr h="274320">
                <a:tc>
                  <a:txBody>
                    <a:bodyPr/>
                    <a:lstStyle/>
                    <a:p>
                      <a:pPr algn="ctr"/>
                      <a:r>
                        <a:rPr lang="en-US" sz="1100" dirty="0">
                          <a:solidFill>
                            <a:schemeClr val="tx1"/>
                          </a:solidFill>
                        </a:rPr>
                        <a:t>Units of Steel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en-US" sz="1100" dirty="0">
                          <a:solidFill>
                            <a:schemeClr val="tx1"/>
                          </a:solidFill>
                        </a:rPr>
                        <a:t>Toxic Waste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en-US" sz="1100" dirty="0">
                          <a:solidFill>
                            <a:schemeClr val="tx1"/>
                          </a:solidFill>
                        </a:rPr>
                        <a:t>Marginal Damage to Water Supplier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100" dirty="0">
                          <a:solidFill>
                            <a:schemeClr val="tx1"/>
                          </a:solidFill>
                        </a:rPr>
                        <a:t>Total Damage to Water Supplier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en-US" sz="1100" dirty="0">
                          <a:solidFill>
                            <a:schemeClr val="tx1"/>
                          </a:solidFill>
                        </a:rPr>
                        <a:t>WTS Permits for Pollution</a:t>
                      </a:r>
                    </a:p>
                    <a:p>
                      <a:pPr algn="ctr"/>
                      <a:r>
                        <a:rPr lang="en-US" sz="1100" b="0" dirty="0">
                          <a:solidFill>
                            <a:schemeClr val="tx1"/>
                          </a:solidFill>
                        </a:rPr>
                        <a:t>(Price for 1 </a:t>
                      </a:r>
                      <a:r>
                        <a:rPr lang="en-US" sz="1100" b="0" dirty="0" err="1">
                          <a:solidFill>
                            <a:schemeClr val="tx1"/>
                          </a:solidFill>
                        </a:rPr>
                        <a:t>lb</a:t>
                      </a:r>
                      <a:r>
                        <a:rPr lang="en-US" sz="1100" b="0" dirty="0">
                          <a:solidFill>
                            <a:schemeClr val="tx1"/>
                          </a:solidFill>
                        </a:rPr>
                        <a:t> of TW)</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en-US" sz="1100" dirty="0">
                          <a:solidFill>
                            <a:schemeClr val="tx1"/>
                          </a:solidFill>
                        </a:rPr>
                        <a:t>Marginal Revenue from Selling Permits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100" dirty="0">
                          <a:solidFill>
                            <a:schemeClr val="tx1"/>
                          </a:solidFill>
                        </a:rPr>
                        <a:t>Total Revenue from Selling Permits</a:t>
                      </a:r>
                    </a:p>
                    <a:p>
                      <a:pPr algn="ctr"/>
                      <a:endParaRPr 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2500732229"/>
                  </a:ext>
                </a:extLst>
              </a:tr>
              <a:tr h="274320">
                <a:tc>
                  <a:txBody>
                    <a:bodyPr/>
                    <a:lstStyle/>
                    <a:p>
                      <a:pPr marL="0" algn="ctr" defTabSz="457200" rtl="0" eaLnBrk="1" latinLnBrk="0" hangingPunct="1"/>
                      <a:r>
                        <a:rPr lang="en-US" sz="1100" kern="1200" dirty="0">
                          <a:solidFill>
                            <a:schemeClr val="tx1"/>
                          </a:solidFill>
                          <a:latin typeface="+mn-lt"/>
                          <a:ea typeface="+mn-ea"/>
                          <a:cs typeface="+mn-cs"/>
                        </a:rPr>
                        <a:t>1 ton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r>
                        <a:rPr lang="en-US" sz="1100" kern="1200" dirty="0">
                          <a:solidFill>
                            <a:schemeClr val="tx1"/>
                          </a:solidFill>
                          <a:latin typeface="+mn-lt"/>
                          <a:ea typeface="+mn-ea"/>
                          <a:cs typeface="+mn-cs"/>
                        </a:rPr>
                        <a:t>10 </a:t>
                      </a:r>
                      <a:r>
                        <a:rPr lang="en-US" sz="1100" kern="1200" dirty="0" err="1">
                          <a:solidFill>
                            <a:schemeClr val="tx1"/>
                          </a:solidFill>
                          <a:latin typeface="+mn-lt"/>
                          <a:ea typeface="+mn-ea"/>
                          <a:cs typeface="+mn-cs"/>
                        </a:rPr>
                        <a:t>lb</a:t>
                      </a:r>
                      <a:endParaRPr lang="en-US" sz="11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dirty="0">
                          <a:solidFill>
                            <a:schemeClr val="tx1"/>
                          </a:solidFill>
                        </a:rPr>
                        <a:t>$1000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dirty="0">
                          <a:solidFill>
                            <a:schemeClr val="tx1"/>
                          </a:solidFill>
                        </a:rPr>
                        <a:t>$1000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dirty="0">
                          <a:solidFill>
                            <a:schemeClr val="tx1"/>
                          </a:solidFill>
                        </a:rPr>
                        <a:t>$100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dirty="0">
                          <a:solidFill>
                            <a:schemeClr val="tx1"/>
                          </a:solidFill>
                        </a:rPr>
                        <a:t>$1000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dirty="0">
                          <a:solidFill>
                            <a:schemeClr val="tx1"/>
                          </a:solidFill>
                        </a:rPr>
                        <a:t>$1000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60153846"/>
                  </a:ext>
                </a:extLst>
              </a:tr>
              <a:tr h="274320">
                <a:tc>
                  <a:txBody>
                    <a:bodyPr/>
                    <a:lstStyle/>
                    <a:p>
                      <a:pPr marL="0" algn="ctr" defTabSz="457200" rtl="0" eaLnBrk="1" latinLnBrk="0" hangingPunct="1"/>
                      <a:r>
                        <a:rPr lang="en-US" sz="1100" kern="1200" dirty="0">
                          <a:solidFill>
                            <a:schemeClr val="tx1"/>
                          </a:solidFill>
                          <a:latin typeface="+mn-lt"/>
                          <a:ea typeface="+mn-ea"/>
                          <a:cs typeface="+mn-cs"/>
                        </a:rPr>
                        <a:t>2 tons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marL="0" algn="ctr" defTabSz="457200" rtl="0" eaLnBrk="1" latinLnBrk="0" hangingPunct="1"/>
                      <a:r>
                        <a:rPr lang="en-US" sz="1100" kern="1200" dirty="0">
                          <a:solidFill>
                            <a:schemeClr val="tx1"/>
                          </a:solidFill>
                          <a:latin typeface="+mn-lt"/>
                          <a:ea typeface="+mn-ea"/>
                          <a:cs typeface="+mn-cs"/>
                        </a:rPr>
                        <a:t>20 </a:t>
                      </a:r>
                      <a:r>
                        <a:rPr lang="en-US" sz="1100" kern="1200" dirty="0" err="1">
                          <a:solidFill>
                            <a:schemeClr val="tx1"/>
                          </a:solidFill>
                          <a:latin typeface="+mn-lt"/>
                          <a:ea typeface="+mn-ea"/>
                          <a:cs typeface="+mn-cs"/>
                        </a:rPr>
                        <a:t>lb</a:t>
                      </a:r>
                      <a:endParaRPr lang="en-US" sz="11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n-US" sz="1100" dirty="0">
                          <a:solidFill>
                            <a:schemeClr val="tx1"/>
                          </a:solidFill>
                        </a:rPr>
                        <a:t>$500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n-US" sz="1100" dirty="0">
                          <a:solidFill>
                            <a:schemeClr val="tx1"/>
                          </a:solidFill>
                        </a:rPr>
                        <a:t>$1500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n-US" sz="1100" dirty="0">
                          <a:solidFill>
                            <a:schemeClr val="tx1"/>
                          </a:solidFill>
                        </a:rPr>
                        <a:t>$50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n-US" sz="1100" dirty="0">
                          <a:solidFill>
                            <a:schemeClr val="tx1"/>
                          </a:solidFill>
                        </a:rPr>
                        <a:t>$500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n-US" sz="1100" dirty="0">
                          <a:solidFill>
                            <a:schemeClr val="tx1"/>
                          </a:solidFill>
                        </a:rPr>
                        <a:t>$1500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2049223816"/>
                  </a:ext>
                </a:extLst>
              </a:tr>
              <a:tr h="274320">
                <a:tc>
                  <a:txBody>
                    <a:bodyPr/>
                    <a:lstStyle/>
                    <a:p>
                      <a:pPr marL="0" algn="ctr" defTabSz="457200" rtl="0" eaLnBrk="1" latinLnBrk="0" hangingPunct="1"/>
                      <a:r>
                        <a:rPr lang="en-US" sz="1100" kern="1200" dirty="0">
                          <a:solidFill>
                            <a:schemeClr val="tx1"/>
                          </a:solidFill>
                          <a:latin typeface="+mn-lt"/>
                          <a:ea typeface="+mn-ea"/>
                          <a:cs typeface="+mn-cs"/>
                        </a:rPr>
                        <a:t>3 tons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r>
                        <a:rPr lang="en-US" sz="1100" kern="1200" dirty="0">
                          <a:solidFill>
                            <a:schemeClr val="tx1"/>
                          </a:solidFill>
                          <a:latin typeface="+mn-lt"/>
                          <a:ea typeface="+mn-ea"/>
                          <a:cs typeface="+mn-cs"/>
                        </a:rPr>
                        <a:t>30 </a:t>
                      </a:r>
                      <a:r>
                        <a:rPr lang="en-US" sz="1100" kern="1200" dirty="0" err="1">
                          <a:solidFill>
                            <a:schemeClr val="tx1"/>
                          </a:solidFill>
                          <a:latin typeface="+mn-lt"/>
                          <a:ea typeface="+mn-ea"/>
                          <a:cs typeface="+mn-cs"/>
                        </a:rPr>
                        <a:t>lb</a:t>
                      </a:r>
                      <a:endParaRPr lang="en-US" sz="11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dirty="0">
                          <a:solidFill>
                            <a:schemeClr val="tx1"/>
                          </a:solidFill>
                        </a:rPr>
                        <a:t>$300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dirty="0">
                          <a:solidFill>
                            <a:schemeClr val="tx1"/>
                          </a:solidFill>
                        </a:rPr>
                        <a:t>$1800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dirty="0">
                          <a:solidFill>
                            <a:schemeClr val="tx1"/>
                          </a:solidFill>
                        </a:rPr>
                        <a:t>$30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dirty="0">
                          <a:solidFill>
                            <a:schemeClr val="tx1"/>
                          </a:solidFill>
                        </a:rPr>
                        <a:t>$300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dirty="0">
                          <a:solidFill>
                            <a:schemeClr val="tx1"/>
                          </a:solidFill>
                        </a:rPr>
                        <a:t>$1800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33752359"/>
                  </a:ext>
                </a:extLst>
              </a:tr>
            </a:tbl>
          </a:graphicData>
        </a:graphic>
      </p:graphicFrame>
    </p:spTree>
    <p:extLst>
      <p:ext uri="{BB962C8B-B14F-4D97-AF65-F5344CB8AC3E}">
        <p14:creationId xmlns:p14="http://schemas.microsoft.com/office/powerpoint/2010/main" val="1375350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AFB90728-8C33-1D7A-AEEE-7557B83219A1}"/>
              </a:ext>
            </a:extLst>
          </p:cNvPr>
          <p:cNvSpPr>
            <a:spLocks noGrp="1"/>
          </p:cNvSpPr>
          <p:nvPr>
            <p:ph type="ctrTitle"/>
          </p:nvPr>
        </p:nvSpPr>
        <p:spPr>
          <a:xfrm>
            <a:off x="0" y="0"/>
            <a:ext cx="9144000" cy="699065"/>
          </a:xfrm>
        </p:spPr>
        <p:txBody>
          <a:bodyPr/>
          <a:lstStyle/>
          <a:p>
            <a:r>
              <a:rPr lang="en-US" dirty="0">
                <a:solidFill>
                  <a:schemeClr val="tx1"/>
                </a:solidFill>
              </a:rPr>
              <a:t>Private-Sector Solutions</a:t>
            </a:r>
          </a:p>
        </p:txBody>
      </p:sp>
      <p:sp>
        <p:nvSpPr>
          <p:cNvPr id="2" name="TextBox 1">
            <a:extLst>
              <a:ext uri="{FF2B5EF4-FFF2-40B4-BE49-F238E27FC236}">
                <a16:creationId xmlns:a16="http://schemas.microsoft.com/office/drawing/2014/main" id="{2BA1630C-3E6A-5C69-E11B-589A429AE882}"/>
              </a:ext>
            </a:extLst>
          </p:cNvPr>
          <p:cNvSpPr txBox="1"/>
          <p:nvPr/>
        </p:nvSpPr>
        <p:spPr>
          <a:xfrm>
            <a:off x="350520" y="878979"/>
            <a:ext cx="8359140" cy="3385542"/>
          </a:xfrm>
          <a:prstGeom prst="rect">
            <a:avLst/>
          </a:prstGeom>
          <a:noFill/>
        </p:spPr>
        <p:txBody>
          <a:bodyPr wrap="square" rtlCol="0">
            <a:spAutoFit/>
          </a:bodyPr>
          <a:lstStyle/>
          <a:p>
            <a:pPr marL="285750" indent="-285750">
              <a:spcBef>
                <a:spcPts val="1200"/>
              </a:spcBef>
              <a:spcAft>
                <a:spcPts val="600"/>
              </a:spcAft>
              <a:buFont typeface="Arial" panose="020B0604020202020204" pitchFamily="34" charset="0"/>
              <a:buChar char="•"/>
            </a:pPr>
            <a:r>
              <a:rPr lang="en-US" sz="1400" b="1" dirty="0"/>
              <a:t>Recap:</a:t>
            </a:r>
            <a:r>
              <a:rPr lang="en-US" sz="1400" dirty="0"/>
              <a:t> the previous two cases are examples of </a:t>
            </a:r>
            <a:r>
              <a:rPr lang="en-US" sz="1400" b="1" dirty="0" err="1"/>
              <a:t>Coasian</a:t>
            </a:r>
            <a:r>
              <a:rPr lang="en-US" sz="1400" b="1" dirty="0"/>
              <a:t> solutions.</a:t>
            </a:r>
            <a:r>
              <a:rPr lang="en-US" sz="1400" dirty="0"/>
              <a:t> Named after Ronald Coase (Nobel Prize, 1991)</a:t>
            </a:r>
          </a:p>
          <a:p>
            <a:pPr marL="285750" indent="-285750">
              <a:spcBef>
                <a:spcPts val="1200"/>
              </a:spcBef>
              <a:spcAft>
                <a:spcPts val="600"/>
              </a:spcAft>
              <a:buFont typeface="Arial" panose="020B0604020202020204" pitchFamily="34" charset="0"/>
              <a:buChar char="•"/>
            </a:pPr>
            <a:r>
              <a:rPr lang="en-US" sz="1400" dirty="0"/>
              <a:t>His main contribution to the study of externalities is summarized by Coase’s theorem. </a:t>
            </a:r>
          </a:p>
          <a:p>
            <a:pPr marL="285750" indent="-285750">
              <a:spcBef>
                <a:spcPts val="1200"/>
              </a:spcBef>
              <a:spcAft>
                <a:spcPts val="600"/>
              </a:spcAft>
              <a:buFont typeface="Arial" panose="020B0604020202020204" pitchFamily="34" charset="0"/>
              <a:buChar char="•"/>
            </a:pPr>
            <a:r>
              <a:rPr lang="en-US" sz="1400" b="1" dirty="0"/>
              <a:t>Coase Theorem: </a:t>
            </a:r>
            <a:r>
              <a:rPr lang="en-US" sz="1400" dirty="0"/>
              <a:t>If property rights are well defined (and there is costless bargaining), then negotiations between the party creating the externality and the party affected by the externality can bring about the socially optimal market quantity. </a:t>
            </a:r>
          </a:p>
          <a:p>
            <a:pPr marL="285750" indent="-285750">
              <a:spcBef>
                <a:spcPts val="1200"/>
              </a:spcBef>
              <a:spcAft>
                <a:spcPts val="600"/>
              </a:spcAft>
              <a:buFont typeface="Arial" panose="020B0604020202020204" pitchFamily="34" charset="0"/>
              <a:buChar char="•"/>
            </a:pPr>
            <a:r>
              <a:rPr lang="en-US" sz="1400" b="1" u="sng" dirty="0"/>
              <a:t>Key Implication of the Theorem: </a:t>
            </a:r>
            <a:r>
              <a:rPr lang="en-US" sz="1400" u="sng" dirty="0"/>
              <a:t>The efficient solution to an externality does not depend on which party is assigned the property rights. </a:t>
            </a:r>
          </a:p>
          <a:p>
            <a:pPr marL="285750" indent="-285750">
              <a:spcBef>
                <a:spcPts val="1200"/>
              </a:spcBef>
              <a:spcAft>
                <a:spcPts val="600"/>
              </a:spcAft>
              <a:buFont typeface="Arial" panose="020B0604020202020204" pitchFamily="34" charset="0"/>
              <a:buChar char="•"/>
            </a:pPr>
            <a:r>
              <a:rPr lang="en-US" sz="1400" dirty="0"/>
              <a:t>Recall our two examples. Regardless of whether the water supplier pays the steel factory to stop dumping waste, or the factory buys permits for pollution, in both cases </a:t>
            </a:r>
            <a:r>
              <a:rPr lang="en-US" sz="1400" u="sng" dirty="0"/>
              <a:t>creating a market for toxic waste</a:t>
            </a:r>
            <a:r>
              <a:rPr lang="en-US" sz="1400" dirty="0"/>
              <a:t> led to socially optimal quantity. </a:t>
            </a:r>
          </a:p>
        </p:txBody>
      </p:sp>
    </p:spTree>
    <p:extLst>
      <p:ext uri="{BB962C8B-B14F-4D97-AF65-F5344CB8AC3E}">
        <p14:creationId xmlns:p14="http://schemas.microsoft.com/office/powerpoint/2010/main" val="4165613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AFB90728-8C33-1D7A-AEEE-7557B83219A1}"/>
              </a:ext>
            </a:extLst>
          </p:cNvPr>
          <p:cNvSpPr>
            <a:spLocks noGrp="1"/>
          </p:cNvSpPr>
          <p:nvPr>
            <p:ph type="ctrTitle"/>
          </p:nvPr>
        </p:nvSpPr>
        <p:spPr>
          <a:xfrm>
            <a:off x="0" y="0"/>
            <a:ext cx="9144000" cy="699065"/>
          </a:xfrm>
        </p:spPr>
        <p:txBody>
          <a:bodyPr/>
          <a:lstStyle/>
          <a:p>
            <a:r>
              <a:rPr lang="en-US" dirty="0">
                <a:solidFill>
                  <a:schemeClr val="tx1"/>
                </a:solidFill>
              </a:rPr>
              <a:t>Private-Sector Solutions</a:t>
            </a:r>
          </a:p>
        </p:txBody>
      </p:sp>
      <p:pic>
        <p:nvPicPr>
          <p:cNvPr id="5" name="Picture 4">
            <a:extLst>
              <a:ext uri="{FF2B5EF4-FFF2-40B4-BE49-F238E27FC236}">
                <a16:creationId xmlns:a16="http://schemas.microsoft.com/office/drawing/2014/main" id="{52A83F37-C334-A8B2-C33A-FF4FB84AF1CB}"/>
              </a:ext>
            </a:extLst>
          </p:cNvPr>
          <p:cNvPicPr>
            <a:picLocks noChangeAspect="1"/>
          </p:cNvPicPr>
          <p:nvPr/>
        </p:nvPicPr>
        <p:blipFill>
          <a:blip r:embed="rId2"/>
          <a:stretch>
            <a:fillRect/>
          </a:stretch>
        </p:blipFill>
        <p:spPr>
          <a:xfrm>
            <a:off x="904875" y="548211"/>
            <a:ext cx="7124700" cy="3913048"/>
          </a:xfrm>
          <a:prstGeom prst="rect">
            <a:avLst/>
          </a:prstGeom>
        </p:spPr>
      </p:pic>
      <p:sp>
        <p:nvSpPr>
          <p:cNvPr id="6" name="TextBox 5">
            <a:extLst>
              <a:ext uri="{FF2B5EF4-FFF2-40B4-BE49-F238E27FC236}">
                <a16:creationId xmlns:a16="http://schemas.microsoft.com/office/drawing/2014/main" id="{F1FF630E-48BB-A8BE-349F-9E6F6323EA78}"/>
              </a:ext>
            </a:extLst>
          </p:cNvPr>
          <p:cNvSpPr txBox="1"/>
          <p:nvPr/>
        </p:nvSpPr>
        <p:spPr>
          <a:xfrm>
            <a:off x="4429298" y="4488438"/>
            <a:ext cx="4660052" cy="230832"/>
          </a:xfrm>
          <a:prstGeom prst="rect">
            <a:avLst/>
          </a:prstGeom>
          <a:noFill/>
        </p:spPr>
        <p:txBody>
          <a:bodyPr wrap="square">
            <a:spAutoFit/>
          </a:bodyPr>
          <a:lstStyle/>
          <a:p>
            <a:pPr algn="r"/>
            <a:r>
              <a:rPr lang="en-US" sz="900" i="1" dirty="0"/>
              <a:t>Source Gruber Chapter 5. </a:t>
            </a:r>
          </a:p>
        </p:txBody>
      </p:sp>
    </p:spTree>
    <p:extLst>
      <p:ext uri="{BB962C8B-B14F-4D97-AF65-F5344CB8AC3E}">
        <p14:creationId xmlns:p14="http://schemas.microsoft.com/office/powerpoint/2010/main" val="42278693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AFB90728-8C33-1D7A-AEEE-7557B83219A1}"/>
              </a:ext>
            </a:extLst>
          </p:cNvPr>
          <p:cNvSpPr>
            <a:spLocks noGrp="1"/>
          </p:cNvSpPr>
          <p:nvPr>
            <p:ph type="ctrTitle"/>
          </p:nvPr>
        </p:nvSpPr>
        <p:spPr>
          <a:xfrm>
            <a:off x="0" y="0"/>
            <a:ext cx="9144000" cy="699065"/>
          </a:xfrm>
        </p:spPr>
        <p:txBody>
          <a:bodyPr/>
          <a:lstStyle/>
          <a:p>
            <a:r>
              <a:rPr lang="en-US" dirty="0">
                <a:solidFill>
                  <a:schemeClr val="tx1"/>
                </a:solidFill>
              </a:rPr>
              <a:t>Private-Sector Solutions: Some Limitations</a:t>
            </a:r>
          </a:p>
        </p:txBody>
      </p:sp>
      <p:sp>
        <p:nvSpPr>
          <p:cNvPr id="2" name="TextBox 1">
            <a:extLst>
              <a:ext uri="{FF2B5EF4-FFF2-40B4-BE49-F238E27FC236}">
                <a16:creationId xmlns:a16="http://schemas.microsoft.com/office/drawing/2014/main" id="{2BA1630C-3E6A-5C69-E11B-589A429AE882}"/>
              </a:ext>
            </a:extLst>
          </p:cNvPr>
          <p:cNvSpPr txBox="1"/>
          <p:nvPr/>
        </p:nvSpPr>
        <p:spPr>
          <a:xfrm>
            <a:off x="282340" y="878979"/>
            <a:ext cx="8427320" cy="2723823"/>
          </a:xfrm>
          <a:prstGeom prst="rect">
            <a:avLst/>
          </a:prstGeom>
          <a:noFill/>
        </p:spPr>
        <p:txBody>
          <a:bodyPr wrap="square" rtlCol="0">
            <a:spAutoFit/>
          </a:bodyPr>
          <a:lstStyle/>
          <a:p>
            <a:pPr marL="285750" indent="-285750">
              <a:spcBef>
                <a:spcPts val="1200"/>
              </a:spcBef>
              <a:spcAft>
                <a:spcPts val="600"/>
              </a:spcAft>
              <a:buFont typeface="Arial" panose="020B0604020202020204" pitchFamily="34" charset="0"/>
              <a:buChar char="•"/>
            </a:pPr>
            <a:r>
              <a:rPr lang="en-US" sz="1400" dirty="0" err="1"/>
              <a:t>Coasian</a:t>
            </a:r>
            <a:r>
              <a:rPr lang="en-US" sz="1400" dirty="0"/>
              <a:t> solutions are market-based solutions that do not require the government. Why not use them all the time? </a:t>
            </a:r>
          </a:p>
          <a:p>
            <a:pPr marL="285750" indent="-285750">
              <a:spcBef>
                <a:spcPts val="1200"/>
              </a:spcBef>
              <a:spcAft>
                <a:spcPts val="600"/>
              </a:spcAft>
              <a:buFont typeface="Arial" panose="020B0604020202020204" pitchFamily="34" charset="0"/>
              <a:buChar char="•"/>
            </a:pPr>
            <a:r>
              <a:rPr lang="en-US" sz="1400" dirty="0"/>
              <a:t>For this type of solution to work, property rights need to be well defined and assigned. Sometimes that is not trivial. </a:t>
            </a:r>
          </a:p>
          <a:p>
            <a:pPr marL="285750" indent="-285750">
              <a:spcBef>
                <a:spcPts val="1200"/>
              </a:spcBef>
              <a:spcAft>
                <a:spcPts val="600"/>
              </a:spcAft>
              <a:buFont typeface="Arial" panose="020B0604020202020204" pitchFamily="34" charset="0"/>
              <a:buChar char="•"/>
            </a:pPr>
            <a:r>
              <a:rPr lang="en-US" sz="1400" b="1" dirty="0"/>
              <a:t>Assignment Problem: </a:t>
            </a:r>
            <a:r>
              <a:rPr lang="en-US" sz="1400" dirty="0"/>
              <a:t>suppose we ask the water supplier what is the damage induced by toxic waste. During the bargaining process, he has incentives to overstate the damage, so he receives a larger compensation. </a:t>
            </a:r>
            <a:r>
              <a:rPr lang="en-US" sz="1400" u="sng" dirty="0"/>
              <a:t>Information asymmetries hide the true effects of the externality. </a:t>
            </a:r>
          </a:p>
          <a:p>
            <a:pPr marL="285750" indent="-285750">
              <a:spcBef>
                <a:spcPts val="1200"/>
              </a:spcBef>
              <a:spcAft>
                <a:spcPts val="600"/>
              </a:spcAft>
              <a:buFont typeface="Arial" panose="020B0604020202020204" pitchFamily="34" charset="0"/>
              <a:buChar char="•"/>
            </a:pPr>
            <a:r>
              <a:rPr lang="en-US" sz="1400" b="1" dirty="0"/>
              <a:t>Transaction Costs:</a:t>
            </a:r>
            <a:r>
              <a:rPr lang="en-US" sz="1400" dirty="0"/>
              <a:t> Coase’s theorem requires that transaction costs are low (costless bargaining). In most cases, this is not true. Creating a new market entails costs that could dissuade potential buyers. </a:t>
            </a:r>
          </a:p>
        </p:txBody>
      </p:sp>
    </p:spTree>
    <p:extLst>
      <p:ext uri="{BB962C8B-B14F-4D97-AF65-F5344CB8AC3E}">
        <p14:creationId xmlns:p14="http://schemas.microsoft.com/office/powerpoint/2010/main" val="3266747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AFB90728-8C33-1D7A-AEEE-7557B83219A1}"/>
              </a:ext>
            </a:extLst>
          </p:cNvPr>
          <p:cNvSpPr>
            <a:spLocks noGrp="1"/>
          </p:cNvSpPr>
          <p:nvPr>
            <p:ph type="ctrTitle"/>
          </p:nvPr>
        </p:nvSpPr>
        <p:spPr>
          <a:xfrm>
            <a:off x="0" y="0"/>
            <a:ext cx="9144000" cy="699065"/>
          </a:xfrm>
        </p:spPr>
        <p:txBody>
          <a:bodyPr/>
          <a:lstStyle/>
          <a:p>
            <a:r>
              <a:rPr lang="en-US" dirty="0">
                <a:solidFill>
                  <a:schemeClr val="tx1"/>
                </a:solidFill>
              </a:rPr>
              <a:t>Common Pool Resources: A caveat</a:t>
            </a:r>
          </a:p>
        </p:txBody>
      </p:sp>
      <p:sp>
        <p:nvSpPr>
          <p:cNvPr id="2" name="TextBox 1">
            <a:extLst>
              <a:ext uri="{FF2B5EF4-FFF2-40B4-BE49-F238E27FC236}">
                <a16:creationId xmlns:a16="http://schemas.microsoft.com/office/drawing/2014/main" id="{2BA1630C-3E6A-5C69-E11B-589A429AE882}"/>
              </a:ext>
            </a:extLst>
          </p:cNvPr>
          <p:cNvSpPr txBox="1"/>
          <p:nvPr/>
        </p:nvSpPr>
        <p:spPr>
          <a:xfrm>
            <a:off x="282340" y="878979"/>
            <a:ext cx="8427320" cy="3400931"/>
          </a:xfrm>
          <a:prstGeom prst="rect">
            <a:avLst/>
          </a:prstGeom>
          <a:noFill/>
        </p:spPr>
        <p:txBody>
          <a:bodyPr wrap="square" rtlCol="0">
            <a:spAutoFit/>
          </a:bodyPr>
          <a:lstStyle/>
          <a:p>
            <a:pPr marL="285750" indent="-285750">
              <a:spcBef>
                <a:spcPts val="1200"/>
              </a:spcBef>
              <a:spcAft>
                <a:spcPts val="600"/>
              </a:spcAft>
              <a:buFont typeface="Arial" panose="020B0604020202020204" pitchFamily="34" charset="0"/>
              <a:buChar char="•"/>
            </a:pPr>
            <a:r>
              <a:rPr lang="en-US" sz="1400" dirty="0"/>
              <a:t>A special type of externalities arise under the presence of common pool resources (CPR).  </a:t>
            </a:r>
          </a:p>
          <a:p>
            <a:pPr marL="285750" indent="-285750">
              <a:spcBef>
                <a:spcPts val="1200"/>
              </a:spcBef>
              <a:spcAft>
                <a:spcPts val="600"/>
              </a:spcAft>
              <a:buFont typeface="Arial" panose="020B0604020202020204" pitchFamily="34" charset="0"/>
              <a:buChar char="•"/>
            </a:pPr>
            <a:r>
              <a:rPr lang="en-US" sz="1400" b="1" dirty="0"/>
              <a:t>Common Pool Resources (CPR)</a:t>
            </a:r>
            <a:r>
              <a:rPr lang="en-US" sz="1400" dirty="0"/>
              <a:t>, as the name suggests, are goods shared by several market participants (could be both consumers and producers). </a:t>
            </a:r>
          </a:p>
          <a:p>
            <a:pPr marL="285750" indent="-285750">
              <a:spcBef>
                <a:spcPts val="1200"/>
              </a:spcBef>
              <a:spcAft>
                <a:spcPts val="600"/>
              </a:spcAft>
              <a:buFont typeface="Arial" panose="020B0604020202020204" pitchFamily="34" charset="0"/>
              <a:buChar char="•"/>
            </a:pPr>
            <a:r>
              <a:rPr lang="en-US" sz="1400" dirty="0"/>
              <a:t>The river is a good example. Suppose that on top of the water supplier, there are fishermen also using the river for fishing, and other factories dumping waste. </a:t>
            </a:r>
          </a:p>
          <a:p>
            <a:pPr marL="285750" indent="-285750">
              <a:spcBef>
                <a:spcPts val="1200"/>
              </a:spcBef>
              <a:spcAft>
                <a:spcPts val="600"/>
              </a:spcAft>
              <a:buFont typeface="Arial" panose="020B0604020202020204" pitchFamily="34" charset="0"/>
              <a:buChar char="•"/>
            </a:pPr>
            <a:r>
              <a:rPr lang="en-US" sz="1400" dirty="0"/>
              <a:t>The classic CPR example is a shared piece of land that farmers use to feed their cows. If one farmer brings an additional cow to the land, then it reduces the amount of grass that the cows from the rest of the farmers can eat. (More on this later!)</a:t>
            </a:r>
          </a:p>
          <a:p>
            <a:pPr marL="285750" indent="-285750">
              <a:spcBef>
                <a:spcPts val="1200"/>
              </a:spcBef>
              <a:spcAft>
                <a:spcPts val="600"/>
              </a:spcAft>
              <a:buFont typeface="Arial" panose="020B0604020202020204" pitchFamily="34" charset="0"/>
              <a:buChar char="•"/>
            </a:pPr>
            <a:r>
              <a:rPr lang="en-US" sz="1400" dirty="0"/>
              <a:t>The actions of one farmer influence the outcomes of the others. </a:t>
            </a:r>
          </a:p>
          <a:p>
            <a:pPr marL="285750" indent="-285750">
              <a:spcBef>
                <a:spcPts val="1200"/>
              </a:spcBef>
              <a:spcAft>
                <a:spcPts val="600"/>
              </a:spcAft>
              <a:buFont typeface="Arial" panose="020B0604020202020204" pitchFamily="34" charset="0"/>
              <a:buChar char="•"/>
            </a:pPr>
            <a:r>
              <a:rPr lang="en-US" sz="1400" dirty="0"/>
              <a:t>CPRs are associated with two main problems: </a:t>
            </a:r>
            <a:r>
              <a:rPr lang="en-US" sz="1400" b="1" dirty="0"/>
              <a:t>the holdout problem and the free-rider problem</a:t>
            </a:r>
            <a:r>
              <a:rPr lang="en-US" sz="1400" dirty="0"/>
              <a:t>. </a:t>
            </a:r>
          </a:p>
        </p:txBody>
      </p:sp>
    </p:spTree>
    <p:extLst>
      <p:ext uri="{BB962C8B-B14F-4D97-AF65-F5344CB8AC3E}">
        <p14:creationId xmlns:p14="http://schemas.microsoft.com/office/powerpoint/2010/main" val="3925759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AFB90728-8C33-1D7A-AEEE-7557B83219A1}"/>
              </a:ext>
            </a:extLst>
          </p:cNvPr>
          <p:cNvSpPr>
            <a:spLocks noGrp="1"/>
          </p:cNvSpPr>
          <p:nvPr>
            <p:ph type="ctrTitle"/>
          </p:nvPr>
        </p:nvSpPr>
        <p:spPr>
          <a:xfrm>
            <a:off x="0" y="0"/>
            <a:ext cx="9144000" cy="699065"/>
          </a:xfrm>
        </p:spPr>
        <p:txBody>
          <a:bodyPr/>
          <a:lstStyle/>
          <a:p>
            <a:r>
              <a:rPr lang="en-US" dirty="0">
                <a:solidFill>
                  <a:schemeClr val="tx1"/>
                </a:solidFill>
              </a:rPr>
              <a:t>Private-Sector Solutions: Some Limitations</a:t>
            </a:r>
          </a:p>
        </p:txBody>
      </p:sp>
      <p:sp>
        <p:nvSpPr>
          <p:cNvPr id="2" name="TextBox 1">
            <a:extLst>
              <a:ext uri="{FF2B5EF4-FFF2-40B4-BE49-F238E27FC236}">
                <a16:creationId xmlns:a16="http://schemas.microsoft.com/office/drawing/2014/main" id="{2BA1630C-3E6A-5C69-E11B-589A429AE882}"/>
              </a:ext>
            </a:extLst>
          </p:cNvPr>
          <p:cNvSpPr txBox="1"/>
          <p:nvPr/>
        </p:nvSpPr>
        <p:spPr>
          <a:xfrm>
            <a:off x="282340" y="878979"/>
            <a:ext cx="8427320" cy="3600986"/>
          </a:xfrm>
          <a:prstGeom prst="rect">
            <a:avLst/>
          </a:prstGeom>
          <a:noFill/>
        </p:spPr>
        <p:txBody>
          <a:bodyPr wrap="square" rtlCol="0">
            <a:spAutoFit/>
          </a:bodyPr>
          <a:lstStyle/>
          <a:p>
            <a:pPr marL="285750" indent="-285750">
              <a:spcBef>
                <a:spcPts val="1200"/>
              </a:spcBef>
              <a:spcAft>
                <a:spcPts val="600"/>
              </a:spcAft>
              <a:buFont typeface="Arial" panose="020B0604020202020204" pitchFamily="34" charset="0"/>
              <a:buChar char="•"/>
            </a:pPr>
            <a:r>
              <a:rPr lang="en-US" sz="1400" b="1" dirty="0"/>
              <a:t>Holdout Problem: </a:t>
            </a:r>
            <a:r>
              <a:rPr lang="en-US" sz="1400" dirty="0"/>
              <a:t>suppose that instead of one water supplier, we have 10 identical firms using the river for water bottles production. </a:t>
            </a:r>
            <a:r>
              <a:rPr lang="en-US" sz="1400" u="sng" dirty="0"/>
              <a:t>Water suppliers own the property rights of the river</a:t>
            </a:r>
            <a:r>
              <a:rPr lang="en-US" sz="1400" dirty="0"/>
              <a:t>. </a:t>
            </a:r>
            <a:r>
              <a:rPr lang="en-US" sz="1400" u="sng" dirty="0"/>
              <a:t>Hence, in order to produce, the steel factory needs to compensate first all water suppliers for the damages incurred.  </a:t>
            </a:r>
          </a:p>
          <a:p>
            <a:pPr marL="285750" indent="-285750">
              <a:spcBef>
                <a:spcPts val="1200"/>
              </a:spcBef>
              <a:spcAft>
                <a:spcPts val="600"/>
              </a:spcAft>
              <a:buFont typeface="Arial" panose="020B0604020202020204" pitchFamily="34" charset="0"/>
              <a:buChar char="•"/>
            </a:pPr>
            <a:r>
              <a:rPr lang="en-US" sz="1400" dirty="0"/>
              <a:t>The </a:t>
            </a:r>
            <a:r>
              <a:rPr lang="en-US" sz="1400" dirty="0" err="1"/>
              <a:t>Coasian</a:t>
            </a:r>
            <a:r>
              <a:rPr lang="en-US" sz="1400" dirty="0"/>
              <a:t> solution implies the factory needs to pay the same amount to all water suppliers in order to produce steel. The amount paid should be equivalent to the marginal damage experienced by each individual supplier. For simplicity, say such payment is set at $100. </a:t>
            </a:r>
          </a:p>
          <a:p>
            <a:pPr marL="285750" indent="-285750">
              <a:spcBef>
                <a:spcPts val="1200"/>
              </a:spcBef>
              <a:spcAft>
                <a:spcPts val="600"/>
              </a:spcAft>
              <a:buFont typeface="Arial" panose="020B0604020202020204" pitchFamily="34" charset="0"/>
              <a:buChar char="•"/>
            </a:pPr>
            <a:r>
              <a:rPr lang="en-US" sz="1400" dirty="0"/>
              <a:t>Suppose 9 out of the 10 suppliers went to the factory and received their checks. Are the incentives of the 10</a:t>
            </a:r>
            <a:r>
              <a:rPr lang="en-US" sz="1400" baseline="30000" dirty="0"/>
              <a:t>th</a:t>
            </a:r>
            <a:r>
              <a:rPr lang="en-US" sz="1400" dirty="0"/>
              <a:t> supplier the same? </a:t>
            </a:r>
          </a:p>
          <a:p>
            <a:pPr marL="285750" indent="-285750">
              <a:spcBef>
                <a:spcPts val="1200"/>
              </a:spcBef>
              <a:spcAft>
                <a:spcPts val="600"/>
              </a:spcAft>
              <a:buFont typeface="Arial" panose="020B0604020202020204" pitchFamily="34" charset="0"/>
              <a:buChar char="•"/>
            </a:pPr>
            <a:r>
              <a:rPr lang="en-US" sz="1400" dirty="0"/>
              <a:t>No! He holds the fate of the market in his hands. If he says no to the payment, then the factory cannot produce steel at all. Hence, he could ask for $101 and the steel factory would arguably agree (because it has already paid $900 to the rest). Then, why not ask for more? </a:t>
            </a:r>
          </a:p>
          <a:p>
            <a:pPr marL="285750" indent="-285750">
              <a:spcBef>
                <a:spcPts val="1200"/>
              </a:spcBef>
              <a:spcAft>
                <a:spcPts val="600"/>
              </a:spcAft>
              <a:buFont typeface="Arial" panose="020B0604020202020204" pitchFamily="34" charset="0"/>
              <a:buChar char="•"/>
            </a:pPr>
            <a:r>
              <a:rPr lang="en-US" sz="1400" b="1" dirty="0"/>
              <a:t>Holdout problem: </a:t>
            </a:r>
            <a:r>
              <a:rPr lang="en-US" sz="1400" dirty="0"/>
              <a:t>shared ownership of property rights gives each owner power over all the others. </a:t>
            </a:r>
            <a:endParaRPr lang="en-US" sz="1400" b="1" dirty="0"/>
          </a:p>
        </p:txBody>
      </p:sp>
    </p:spTree>
    <p:extLst>
      <p:ext uri="{BB962C8B-B14F-4D97-AF65-F5344CB8AC3E}">
        <p14:creationId xmlns:p14="http://schemas.microsoft.com/office/powerpoint/2010/main" val="3729839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AFB90728-8C33-1D7A-AEEE-7557B83219A1}"/>
              </a:ext>
            </a:extLst>
          </p:cNvPr>
          <p:cNvSpPr>
            <a:spLocks noGrp="1"/>
          </p:cNvSpPr>
          <p:nvPr>
            <p:ph type="ctrTitle"/>
          </p:nvPr>
        </p:nvSpPr>
        <p:spPr>
          <a:xfrm>
            <a:off x="0" y="0"/>
            <a:ext cx="9144000" cy="699065"/>
          </a:xfrm>
        </p:spPr>
        <p:txBody>
          <a:bodyPr/>
          <a:lstStyle/>
          <a:p>
            <a:r>
              <a:rPr lang="en-US" dirty="0">
                <a:solidFill>
                  <a:schemeClr val="tx1"/>
                </a:solidFill>
              </a:rPr>
              <a:t>Private-Sector Solutions: Some Limitations</a:t>
            </a:r>
          </a:p>
        </p:txBody>
      </p:sp>
      <p:sp>
        <p:nvSpPr>
          <p:cNvPr id="2" name="TextBox 1">
            <a:extLst>
              <a:ext uri="{FF2B5EF4-FFF2-40B4-BE49-F238E27FC236}">
                <a16:creationId xmlns:a16="http://schemas.microsoft.com/office/drawing/2014/main" id="{2BA1630C-3E6A-5C69-E11B-589A429AE882}"/>
              </a:ext>
            </a:extLst>
          </p:cNvPr>
          <p:cNvSpPr txBox="1"/>
          <p:nvPr/>
        </p:nvSpPr>
        <p:spPr>
          <a:xfrm>
            <a:off x="160420" y="597039"/>
            <a:ext cx="8770220" cy="4062651"/>
          </a:xfrm>
          <a:prstGeom prst="rect">
            <a:avLst/>
          </a:prstGeom>
          <a:noFill/>
        </p:spPr>
        <p:txBody>
          <a:bodyPr wrap="square" rtlCol="0">
            <a:spAutoFit/>
          </a:bodyPr>
          <a:lstStyle/>
          <a:p>
            <a:pPr marL="285750" indent="-285750">
              <a:spcBef>
                <a:spcPts val="1200"/>
              </a:spcBef>
              <a:spcAft>
                <a:spcPts val="600"/>
              </a:spcAft>
              <a:buFont typeface="Arial" panose="020B0604020202020204" pitchFamily="34" charset="0"/>
              <a:buChar char="•"/>
            </a:pPr>
            <a:r>
              <a:rPr lang="en-US" sz="1400" dirty="0"/>
              <a:t>Let’s keep the same example. A simple solution for the </a:t>
            </a:r>
            <a:r>
              <a:rPr lang="en-US" sz="1400" u="sng" dirty="0"/>
              <a:t>holdout problem</a:t>
            </a:r>
            <a:r>
              <a:rPr lang="en-US" sz="1400" dirty="0"/>
              <a:t> is to choose one out of the 10 water suppliers as a negotiator with the steel factory. </a:t>
            </a:r>
          </a:p>
          <a:p>
            <a:pPr marL="285750" indent="-285750">
              <a:spcBef>
                <a:spcPts val="1200"/>
              </a:spcBef>
              <a:spcAft>
                <a:spcPts val="600"/>
              </a:spcAft>
              <a:buFont typeface="Arial" panose="020B0604020202020204" pitchFamily="34" charset="0"/>
              <a:buChar char="•"/>
            </a:pPr>
            <a:r>
              <a:rPr lang="en-US" sz="1400" dirty="0"/>
              <a:t>Nonetheless, this solution entails other complexities. Suppose now the steel factory has the property rights and it is </a:t>
            </a:r>
            <a:r>
              <a:rPr lang="en-US" sz="1400" u="sng" dirty="0"/>
              <a:t>selling vouchers for toxic waste reduction </a:t>
            </a:r>
            <a:r>
              <a:rPr lang="en-US" sz="1400" dirty="0"/>
              <a:t>to water suppliers. </a:t>
            </a:r>
          </a:p>
          <a:p>
            <a:pPr marL="285750" indent="-285750">
              <a:spcBef>
                <a:spcPts val="1200"/>
              </a:spcBef>
              <a:spcAft>
                <a:spcPts val="600"/>
              </a:spcAft>
              <a:buFont typeface="Arial" panose="020B0604020202020204" pitchFamily="34" charset="0"/>
              <a:buChar char="•"/>
            </a:pPr>
            <a:r>
              <a:rPr lang="en-US" sz="1400" dirty="0"/>
              <a:t>Like before, the </a:t>
            </a:r>
            <a:r>
              <a:rPr lang="en-US" sz="1400" dirty="0" err="1"/>
              <a:t>Coasian</a:t>
            </a:r>
            <a:r>
              <a:rPr lang="en-US" sz="1400" dirty="0"/>
              <a:t> solution implies water suppliers pay $100 each to the steel factory so it reduces the amount of waste dumped into the river. </a:t>
            </a:r>
          </a:p>
          <a:p>
            <a:pPr marL="285750" indent="-285750">
              <a:spcBef>
                <a:spcPts val="1200"/>
              </a:spcBef>
              <a:spcAft>
                <a:spcPts val="600"/>
              </a:spcAft>
              <a:buFont typeface="Arial" panose="020B0604020202020204" pitchFamily="34" charset="0"/>
              <a:buChar char="•"/>
            </a:pPr>
            <a:r>
              <a:rPr lang="en-US" sz="1400" b="1" dirty="0"/>
              <a:t>Key implication: </a:t>
            </a:r>
            <a:r>
              <a:rPr lang="en-US" sz="1400" dirty="0"/>
              <a:t>In this case, for each supplier it pays, the rest of them benefit from the induced pollution reduction.  </a:t>
            </a:r>
          </a:p>
          <a:p>
            <a:pPr marL="285750" indent="-285750">
              <a:spcBef>
                <a:spcPts val="1200"/>
              </a:spcBef>
              <a:spcAft>
                <a:spcPts val="600"/>
              </a:spcAft>
              <a:buFont typeface="Arial" panose="020B0604020202020204" pitchFamily="34" charset="0"/>
              <a:buChar char="•"/>
            </a:pPr>
            <a:r>
              <a:rPr lang="en-US" sz="1400" dirty="0"/>
              <a:t>Suppose 9 out of the 10 suppliers already made the payment. Are the incentives of the 10</a:t>
            </a:r>
            <a:r>
              <a:rPr lang="en-US" sz="1400" baseline="30000" dirty="0"/>
              <a:t>th</a:t>
            </a:r>
            <a:r>
              <a:rPr lang="en-US" sz="1400" dirty="0"/>
              <a:t> supplier the same? </a:t>
            </a:r>
          </a:p>
          <a:p>
            <a:pPr marL="285750" indent="-285750">
              <a:spcBef>
                <a:spcPts val="1200"/>
              </a:spcBef>
              <a:spcAft>
                <a:spcPts val="600"/>
              </a:spcAft>
              <a:buFont typeface="Arial" panose="020B0604020202020204" pitchFamily="34" charset="0"/>
              <a:buChar char="•"/>
            </a:pPr>
            <a:r>
              <a:rPr lang="en-US" sz="1400" dirty="0"/>
              <a:t>No! Now he has incentives to </a:t>
            </a:r>
            <a:r>
              <a:rPr lang="en-US" sz="1400" b="1" dirty="0"/>
              <a:t>free-ride. </a:t>
            </a:r>
            <a:r>
              <a:rPr lang="en-US" sz="1400" dirty="0"/>
              <a:t>Pollution is already down because the other 9 paid their share. </a:t>
            </a:r>
          </a:p>
          <a:p>
            <a:pPr marL="285750" indent="-285750">
              <a:spcBef>
                <a:spcPts val="1200"/>
              </a:spcBef>
              <a:spcAft>
                <a:spcPts val="600"/>
              </a:spcAft>
              <a:buFont typeface="Arial" panose="020B0604020202020204" pitchFamily="34" charset="0"/>
              <a:buChar char="•"/>
            </a:pPr>
            <a:r>
              <a:rPr lang="en-US" sz="1400" b="1" dirty="0"/>
              <a:t>Free rider problem: </a:t>
            </a:r>
            <a:r>
              <a:rPr lang="en-US" sz="1400" dirty="0"/>
              <a:t>when an investment has a personal cost, but common benefit. (More on this later!) </a:t>
            </a:r>
            <a:endParaRPr lang="en-US" sz="1400" b="1" dirty="0"/>
          </a:p>
        </p:txBody>
      </p:sp>
    </p:spTree>
    <p:extLst>
      <p:ext uri="{BB962C8B-B14F-4D97-AF65-F5344CB8AC3E}">
        <p14:creationId xmlns:p14="http://schemas.microsoft.com/office/powerpoint/2010/main" val="409559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AFB90728-8C33-1D7A-AEEE-7557B83219A1}"/>
              </a:ext>
            </a:extLst>
          </p:cNvPr>
          <p:cNvSpPr>
            <a:spLocks noGrp="1"/>
          </p:cNvSpPr>
          <p:nvPr>
            <p:ph type="ctrTitle"/>
          </p:nvPr>
        </p:nvSpPr>
        <p:spPr>
          <a:xfrm>
            <a:off x="0" y="0"/>
            <a:ext cx="9144000" cy="699065"/>
          </a:xfrm>
        </p:spPr>
        <p:txBody>
          <a:bodyPr/>
          <a:lstStyle/>
          <a:p>
            <a:r>
              <a:rPr lang="en-US" dirty="0">
                <a:solidFill>
                  <a:schemeClr val="tx1"/>
                </a:solidFill>
              </a:rPr>
              <a:t>Private-Sector Solutions</a:t>
            </a:r>
          </a:p>
        </p:txBody>
      </p:sp>
      <p:pic>
        <p:nvPicPr>
          <p:cNvPr id="5" name="Picture 4">
            <a:extLst>
              <a:ext uri="{FF2B5EF4-FFF2-40B4-BE49-F238E27FC236}">
                <a16:creationId xmlns:a16="http://schemas.microsoft.com/office/drawing/2014/main" id="{52A83F37-C334-A8B2-C33A-FF4FB84AF1CB}"/>
              </a:ext>
            </a:extLst>
          </p:cNvPr>
          <p:cNvPicPr>
            <a:picLocks noChangeAspect="1"/>
          </p:cNvPicPr>
          <p:nvPr/>
        </p:nvPicPr>
        <p:blipFill>
          <a:blip r:embed="rId2"/>
          <a:stretch>
            <a:fillRect/>
          </a:stretch>
        </p:blipFill>
        <p:spPr>
          <a:xfrm>
            <a:off x="904875" y="548211"/>
            <a:ext cx="7124700" cy="3913048"/>
          </a:xfrm>
          <a:prstGeom prst="rect">
            <a:avLst/>
          </a:prstGeom>
        </p:spPr>
      </p:pic>
      <p:sp>
        <p:nvSpPr>
          <p:cNvPr id="6" name="TextBox 5">
            <a:extLst>
              <a:ext uri="{FF2B5EF4-FFF2-40B4-BE49-F238E27FC236}">
                <a16:creationId xmlns:a16="http://schemas.microsoft.com/office/drawing/2014/main" id="{F1FF630E-48BB-A8BE-349F-9E6F6323EA78}"/>
              </a:ext>
            </a:extLst>
          </p:cNvPr>
          <p:cNvSpPr txBox="1"/>
          <p:nvPr/>
        </p:nvSpPr>
        <p:spPr>
          <a:xfrm>
            <a:off x="4429298" y="4488438"/>
            <a:ext cx="4660052" cy="230832"/>
          </a:xfrm>
          <a:prstGeom prst="rect">
            <a:avLst/>
          </a:prstGeom>
          <a:noFill/>
        </p:spPr>
        <p:txBody>
          <a:bodyPr wrap="square">
            <a:spAutoFit/>
          </a:bodyPr>
          <a:lstStyle/>
          <a:p>
            <a:pPr algn="r"/>
            <a:r>
              <a:rPr lang="en-US" sz="900" i="1" dirty="0"/>
              <a:t>Source Gruber Chapter 5. </a:t>
            </a:r>
          </a:p>
        </p:txBody>
      </p:sp>
    </p:spTree>
    <p:extLst>
      <p:ext uri="{BB962C8B-B14F-4D97-AF65-F5344CB8AC3E}">
        <p14:creationId xmlns:p14="http://schemas.microsoft.com/office/powerpoint/2010/main" val="29698007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AFB90728-8C33-1D7A-AEEE-7557B83219A1}"/>
              </a:ext>
            </a:extLst>
          </p:cNvPr>
          <p:cNvSpPr>
            <a:spLocks noGrp="1"/>
          </p:cNvSpPr>
          <p:nvPr>
            <p:ph type="ctrTitle"/>
          </p:nvPr>
        </p:nvSpPr>
        <p:spPr>
          <a:xfrm>
            <a:off x="0" y="0"/>
            <a:ext cx="9144000" cy="699065"/>
          </a:xfrm>
        </p:spPr>
        <p:txBody>
          <a:bodyPr/>
          <a:lstStyle/>
          <a:p>
            <a:r>
              <a:rPr lang="en-US" dirty="0">
                <a:solidFill>
                  <a:schemeClr val="tx1"/>
                </a:solidFill>
              </a:rPr>
              <a:t>Public-Sector Remedies: Corrective Taxation</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2BA1630C-3E6A-5C69-E11B-589A429AE882}"/>
                  </a:ext>
                </a:extLst>
              </p:cNvPr>
              <p:cNvSpPr txBox="1"/>
              <p:nvPr/>
            </p:nvSpPr>
            <p:spPr>
              <a:xfrm>
                <a:off x="3840480" y="808315"/>
                <a:ext cx="5082540" cy="3816429"/>
              </a:xfrm>
              <a:prstGeom prst="rect">
                <a:avLst/>
              </a:prstGeom>
              <a:noFill/>
            </p:spPr>
            <p:txBody>
              <a:bodyPr wrap="square" rtlCol="0">
                <a:spAutoFit/>
              </a:bodyPr>
              <a:lstStyle/>
              <a:p>
                <a:pPr marL="285750" indent="-285750">
                  <a:spcBef>
                    <a:spcPts val="1200"/>
                  </a:spcBef>
                  <a:spcAft>
                    <a:spcPts val="600"/>
                  </a:spcAft>
                  <a:buFont typeface="Arial" panose="020B0604020202020204" pitchFamily="34" charset="0"/>
                  <a:buChar char="•"/>
                </a:pPr>
                <a:r>
                  <a:rPr lang="en-US" sz="1400" dirty="0"/>
                  <a:t>What is the geometric lesson from this diagram? </a:t>
                </a:r>
              </a:p>
              <a:p>
                <a:pPr marL="285750" indent="-285750">
                  <a:spcBef>
                    <a:spcPts val="1200"/>
                  </a:spcBef>
                  <a:spcAft>
                    <a:spcPts val="600"/>
                  </a:spcAft>
                  <a:buFont typeface="Arial" panose="020B0604020202020204" pitchFamily="34" charset="0"/>
                  <a:buChar char="•"/>
                </a:pPr>
                <a:r>
                  <a:rPr lang="en-US" sz="1400" dirty="0"/>
                  <a:t>The payment that steel producers need to make in order to dump waste in the river, increases their costs from </a:t>
                </a:r>
                <a14:m>
                  <m:oMath xmlns:m="http://schemas.openxmlformats.org/officeDocument/2006/math">
                    <m:r>
                      <a:rPr lang="en-US" sz="1400" i="1" dirty="0" smtClean="0">
                        <a:latin typeface="Cambria Math" panose="02040503050406030204" pitchFamily="18" charset="0"/>
                      </a:rPr>
                      <m:t>𝑃𝑀</m:t>
                    </m:r>
                    <m:sSub>
                      <m:sSubPr>
                        <m:ctrlPr>
                          <a:rPr lang="en-US" sz="1400" b="0" i="1" dirty="0" smtClean="0">
                            <a:latin typeface="Cambria Math" panose="02040503050406030204" pitchFamily="18" charset="0"/>
                          </a:rPr>
                        </m:ctrlPr>
                      </m:sSubPr>
                      <m:e>
                        <m:r>
                          <a:rPr lang="en-US" sz="1400" i="1" dirty="0" smtClean="0">
                            <a:latin typeface="Cambria Math" panose="02040503050406030204" pitchFamily="18" charset="0"/>
                          </a:rPr>
                          <m:t>𝐶</m:t>
                        </m:r>
                      </m:e>
                      <m:sub>
                        <m:r>
                          <a:rPr lang="en-US" sz="1400" b="0" i="1" dirty="0" smtClean="0">
                            <a:latin typeface="Cambria Math" panose="02040503050406030204" pitchFamily="18" charset="0"/>
                          </a:rPr>
                          <m:t>1</m:t>
                        </m:r>
                      </m:sub>
                    </m:sSub>
                  </m:oMath>
                </a14:m>
                <a:r>
                  <a:rPr lang="en-US" sz="1400" dirty="0"/>
                  <a:t> to </a:t>
                </a:r>
                <a14:m>
                  <m:oMath xmlns:m="http://schemas.openxmlformats.org/officeDocument/2006/math">
                    <m:r>
                      <a:rPr lang="en-US" sz="1400" i="1" dirty="0">
                        <a:latin typeface="Cambria Math" panose="02040503050406030204" pitchFamily="18" charset="0"/>
                      </a:rPr>
                      <m:t>𝑃𝑀</m:t>
                    </m:r>
                    <m:sSub>
                      <m:sSubPr>
                        <m:ctrlPr>
                          <a:rPr lang="en-US" sz="1400" i="1" dirty="0">
                            <a:latin typeface="Cambria Math" panose="02040503050406030204" pitchFamily="18" charset="0"/>
                          </a:rPr>
                        </m:ctrlPr>
                      </m:sSubPr>
                      <m:e>
                        <m:r>
                          <a:rPr lang="en-US" sz="1400" i="1" dirty="0">
                            <a:latin typeface="Cambria Math" panose="02040503050406030204" pitchFamily="18" charset="0"/>
                          </a:rPr>
                          <m:t>𝐶</m:t>
                        </m:r>
                      </m:e>
                      <m:sub>
                        <m:r>
                          <a:rPr lang="en-US" sz="1400" b="0" i="1" dirty="0" smtClean="0">
                            <a:latin typeface="Cambria Math" panose="02040503050406030204" pitchFamily="18" charset="0"/>
                          </a:rPr>
                          <m:t>2</m:t>
                        </m:r>
                      </m:sub>
                    </m:sSub>
                    <m:r>
                      <a:rPr lang="en-US" sz="1400" b="0" i="1" dirty="0" smtClean="0">
                        <a:latin typeface="Cambria Math" panose="02040503050406030204" pitchFamily="18" charset="0"/>
                      </a:rPr>
                      <m:t>=</m:t>
                    </m:r>
                    <m:r>
                      <a:rPr lang="en-US" sz="1400" b="0" i="1" dirty="0" smtClean="0">
                        <a:latin typeface="Cambria Math" panose="02040503050406030204" pitchFamily="18" charset="0"/>
                      </a:rPr>
                      <m:t>𝑆𝑀𝐶</m:t>
                    </m:r>
                  </m:oMath>
                </a14:m>
                <a:r>
                  <a:rPr lang="en-US" sz="1400" dirty="0"/>
                  <a:t>. The basic idea is to increase private marginal costs such that they correctly resemble the social marginal costs (internalize the externality).</a:t>
                </a:r>
              </a:p>
              <a:p>
                <a:pPr marL="285750" indent="-285750">
                  <a:spcBef>
                    <a:spcPts val="1200"/>
                  </a:spcBef>
                  <a:spcAft>
                    <a:spcPts val="600"/>
                  </a:spcAft>
                  <a:buFont typeface="Arial" panose="020B0604020202020204" pitchFamily="34" charset="0"/>
                  <a:buChar char="•"/>
                </a:pPr>
                <a:r>
                  <a:rPr lang="en-US" sz="1400" dirty="0"/>
                  <a:t>Which government tools allow us to do that? One way to do it is through </a:t>
                </a:r>
                <a:r>
                  <a:rPr lang="en-US" sz="1400" b="1" dirty="0"/>
                  <a:t>corrective taxation. </a:t>
                </a:r>
              </a:p>
              <a:p>
                <a:pPr marL="285750" indent="-285750">
                  <a:spcBef>
                    <a:spcPts val="1200"/>
                  </a:spcBef>
                  <a:spcAft>
                    <a:spcPts val="600"/>
                  </a:spcAft>
                  <a:buFont typeface="Arial" panose="020B0604020202020204" pitchFamily="34" charset="0"/>
                  <a:buChar char="•"/>
                </a:pPr>
                <a:r>
                  <a:rPr lang="en-US" sz="1400" b="1" dirty="0"/>
                  <a:t>Corrective taxation</a:t>
                </a:r>
                <a:r>
                  <a:rPr lang="en-US" sz="1400" dirty="0"/>
                  <a:t> is often called </a:t>
                </a:r>
                <a:r>
                  <a:rPr lang="en-US" sz="1400" b="1" dirty="0" err="1"/>
                  <a:t>Pigovian</a:t>
                </a:r>
                <a:r>
                  <a:rPr lang="en-US" sz="1400" b="1" dirty="0"/>
                  <a:t> taxation </a:t>
                </a:r>
                <a:r>
                  <a:rPr lang="en-US" sz="1400" dirty="0"/>
                  <a:t>after economist Arthur C. Pigou. </a:t>
                </a:r>
              </a:p>
              <a:p>
                <a:pPr marL="285750" indent="-285750">
                  <a:spcBef>
                    <a:spcPts val="1200"/>
                  </a:spcBef>
                  <a:spcAft>
                    <a:spcPts val="600"/>
                  </a:spcAft>
                  <a:buFont typeface="Arial" panose="020B0604020202020204" pitchFamily="34" charset="0"/>
                  <a:buChar char="•"/>
                </a:pPr>
                <a:r>
                  <a:rPr lang="en-US" sz="1400" dirty="0"/>
                  <a:t>Suppose the government imposes a tax on steel production. Such tax raises the price of steel and reduces the quantity consumed in equilibrium. </a:t>
                </a:r>
              </a:p>
            </p:txBody>
          </p:sp>
        </mc:Choice>
        <mc:Fallback xmlns="">
          <p:sp>
            <p:nvSpPr>
              <p:cNvPr id="2" name="TextBox 1">
                <a:extLst>
                  <a:ext uri="{FF2B5EF4-FFF2-40B4-BE49-F238E27FC236}">
                    <a16:creationId xmlns:a16="http://schemas.microsoft.com/office/drawing/2014/main" id="{2BA1630C-3E6A-5C69-E11B-589A429AE882}"/>
                  </a:ext>
                </a:extLst>
              </p:cNvPr>
              <p:cNvSpPr txBox="1">
                <a:spLocks noRot="1" noChangeAspect="1" noMove="1" noResize="1" noEditPoints="1" noAdjustHandles="1" noChangeArrowheads="1" noChangeShapeType="1" noTextEdit="1"/>
              </p:cNvSpPr>
              <p:nvPr/>
            </p:nvSpPr>
            <p:spPr>
              <a:xfrm>
                <a:off x="3840480" y="808315"/>
                <a:ext cx="5082540" cy="3816429"/>
              </a:xfrm>
              <a:prstGeom prst="rect">
                <a:avLst/>
              </a:prstGeom>
              <a:blipFill>
                <a:blip r:embed="rId2"/>
                <a:stretch>
                  <a:fillRect l="-120" t="-319" r="-1199" b="-639"/>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7A8C40D2-0A5D-DC9C-4417-EFADA281C63D}"/>
              </a:ext>
            </a:extLst>
          </p:cNvPr>
          <p:cNvPicPr>
            <a:picLocks noChangeAspect="1"/>
          </p:cNvPicPr>
          <p:nvPr/>
        </p:nvPicPr>
        <p:blipFill rotWithShape="1">
          <a:blip r:embed="rId3"/>
          <a:srcRect r="31390" b="2469"/>
          <a:stretch/>
        </p:blipFill>
        <p:spPr>
          <a:xfrm>
            <a:off x="220980" y="1084853"/>
            <a:ext cx="3418551" cy="2668994"/>
          </a:xfrm>
          <a:prstGeom prst="rect">
            <a:avLst/>
          </a:prstGeom>
        </p:spPr>
      </p:pic>
      <p:sp>
        <p:nvSpPr>
          <p:cNvPr id="5" name="TextBox 4">
            <a:extLst>
              <a:ext uri="{FF2B5EF4-FFF2-40B4-BE49-F238E27FC236}">
                <a16:creationId xmlns:a16="http://schemas.microsoft.com/office/drawing/2014/main" id="{8E2E5A9A-705C-FA06-E6A0-DD10CFCEB9AD}"/>
              </a:ext>
            </a:extLst>
          </p:cNvPr>
          <p:cNvSpPr txBox="1"/>
          <p:nvPr/>
        </p:nvSpPr>
        <p:spPr>
          <a:xfrm>
            <a:off x="-2893522" y="3741097"/>
            <a:ext cx="4660052" cy="230832"/>
          </a:xfrm>
          <a:prstGeom prst="rect">
            <a:avLst/>
          </a:prstGeom>
          <a:noFill/>
        </p:spPr>
        <p:txBody>
          <a:bodyPr wrap="square">
            <a:spAutoFit/>
          </a:bodyPr>
          <a:lstStyle/>
          <a:p>
            <a:pPr algn="r"/>
            <a:r>
              <a:rPr lang="en-US" sz="900" i="1" dirty="0"/>
              <a:t>Source Gruber Chapter 5. </a:t>
            </a:r>
          </a:p>
        </p:txBody>
      </p:sp>
    </p:spTree>
    <p:extLst>
      <p:ext uri="{BB962C8B-B14F-4D97-AF65-F5344CB8AC3E}">
        <p14:creationId xmlns:p14="http://schemas.microsoft.com/office/powerpoint/2010/main" val="2330226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5C81510-B585-55D4-871F-4373515622B0}"/>
              </a:ext>
            </a:extLst>
          </p:cNvPr>
          <p:cNvSpPr>
            <a:spLocks noGrp="1"/>
          </p:cNvSpPr>
          <p:nvPr>
            <p:ph type="ctrTitle"/>
          </p:nvPr>
        </p:nvSpPr>
        <p:spPr/>
        <p:txBody>
          <a:bodyPr/>
          <a:lstStyle/>
          <a:p>
            <a:r>
              <a:rPr lang="en-US" dirty="0">
                <a:solidFill>
                  <a:schemeClr val="tx1"/>
                </a:solidFill>
                <a:latin typeface="+mn-lt"/>
              </a:rPr>
              <a:t>Outline for Today</a:t>
            </a:r>
          </a:p>
        </p:txBody>
      </p:sp>
      <p:grpSp>
        <p:nvGrpSpPr>
          <p:cNvPr id="18" name="Group 17">
            <a:extLst>
              <a:ext uri="{FF2B5EF4-FFF2-40B4-BE49-F238E27FC236}">
                <a16:creationId xmlns:a16="http://schemas.microsoft.com/office/drawing/2014/main" id="{A14FEA06-C696-4D02-9576-8C2D8D74A084}"/>
              </a:ext>
            </a:extLst>
          </p:cNvPr>
          <p:cNvGrpSpPr/>
          <p:nvPr/>
        </p:nvGrpSpPr>
        <p:grpSpPr>
          <a:xfrm rot="19831284">
            <a:off x="238719" y="672424"/>
            <a:ext cx="2878764" cy="3816488"/>
            <a:chOff x="305951" y="144762"/>
            <a:chExt cx="3661337" cy="4853977"/>
          </a:xfrm>
        </p:grpSpPr>
        <p:sp>
          <p:nvSpPr>
            <p:cNvPr id="19" name="Shape">
              <a:extLst>
                <a:ext uri="{FF2B5EF4-FFF2-40B4-BE49-F238E27FC236}">
                  <a16:creationId xmlns:a16="http://schemas.microsoft.com/office/drawing/2014/main" id="{C76EAED5-F5DC-2C2C-94A8-BA8C881AFA56}"/>
                </a:ext>
              </a:extLst>
            </p:cNvPr>
            <p:cNvSpPr/>
            <p:nvPr/>
          </p:nvSpPr>
          <p:spPr>
            <a:xfrm>
              <a:off x="305951" y="2313204"/>
              <a:ext cx="2410313" cy="2685535"/>
            </a:xfrm>
            <a:custGeom>
              <a:avLst/>
              <a:gdLst/>
              <a:ahLst/>
              <a:cxnLst>
                <a:cxn ang="0">
                  <a:pos x="wd2" y="hd2"/>
                </a:cxn>
                <a:cxn ang="5400000">
                  <a:pos x="wd2" y="hd2"/>
                </a:cxn>
                <a:cxn ang="10800000">
                  <a:pos x="wd2" y="hd2"/>
                </a:cxn>
                <a:cxn ang="16200000">
                  <a:pos x="wd2" y="hd2"/>
                </a:cxn>
              </a:cxnLst>
              <a:rect l="0" t="0" r="r" b="b"/>
              <a:pathLst>
                <a:path w="21600" h="21368" extrusionOk="0">
                  <a:moveTo>
                    <a:pt x="21600" y="14715"/>
                  </a:moveTo>
                  <a:lnTo>
                    <a:pt x="21600" y="6653"/>
                  </a:lnTo>
                  <a:cubicBezTo>
                    <a:pt x="21600" y="5724"/>
                    <a:pt x="21039" y="4861"/>
                    <a:pt x="20143" y="4396"/>
                  </a:cubicBezTo>
                  <a:lnTo>
                    <a:pt x="12257" y="349"/>
                  </a:lnTo>
                  <a:cubicBezTo>
                    <a:pt x="11361" y="-116"/>
                    <a:pt x="10239" y="-116"/>
                    <a:pt x="9343" y="349"/>
                  </a:cubicBezTo>
                  <a:lnTo>
                    <a:pt x="1457" y="4396"/>
                  </a:lnTo>
                  <a:cubicBezTo>
                    <a:pt x="561" y="4861"/>
                    <a:pt x="0" y="5724"/>
                    <a:pt x="0" y="6653"/>
                  </a:cubicBezTo>
                  <a:lnTo>
                    <a:pt x="0" y="14715"/>
                  </a:lnTo>
                  <a:cubicBezTo>
                    <a:pt x="0" y="15644"/>
                    <a:pt x="561" y="16507"/>
                    <a:pt x="1457" y="16972"/>
                  </a:cubicBezTo>
                  <a:lnTo>
                    <a:pt x="9343" y="21019"/>
                  </a:lnTo>
                  <a:cubicBezTo>
                    <a:pt x="10239" y="21484"/>
                    <a:pt x="11361" y="21484"/>
                    <a:pt x="12257" y="21019"/>
                  </a:cubicBezTo>
                  <a:lnTo>
                    <a:pt x="20143" y="16972"/>
                  </a:lnTo>
                  <a:cubicBezTo>
                    <a:pt x="21039" y="16507"/>
                    <a:pt x="21600" y="15644"/>
                    <a:pt x="21600" y="14715"/>
                  </a:cubicBezTo>
                  <a:close/>
                </a:path>
              </a:pathLst>
            </a:custGeom>
            <a:solidFill>
              <a:srgbClr val="FFC000"/>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defRPr>
              </a:pPr>
              <a:endParaRPr/>
            </a:p>
          </p:txBody>
        </p:sp>
        <p:sp>
          <p:nvSpPr>
            <p:cNvPr id="20" name="Shape">
              <a:extLst>
                <a:ext uri="{FF2B5EF4-FFF2-40B4-BE49-F238E27FC236}">
                  <a16:creationId xmlns:a16="http://schemas.microsoft.com/office/drawing/2014/main" id="{33771CB6-6A87-0CE8-B886-701BB18F5283}"/>
                </a:ext>
              </a:extLst>
            </p:cNvPr>
            <p:cNvSpPr/>
            <p:nvPr/>
          </p:nvSpPr>
          <p:spPr>
            <a:xfrm>
              <a:off x="1556975" y="144762"/>
              <a:ext cx="2410313" cy="2685535"/>
            </a:xfrm>
            <a:custGeom>
              <a:avLst/>
              <a:gdLst/>
              <a:ahLst/>
              <a:cxnLst>
                <a:cxn ang="0">
                  <a:pos x="wd2" y="hd2"/>
                </a:cxn>
                <a:cxn ang="5400000">
                  <a:pos x="wd2" y="hd2"/>
                </a:cxn>
                <a:cxn ang="10800000">
                  <a:pos x="wd2" y="hd2"/>
                </a:cxn>
                <a:cxn ang="16200000">
                  <a:pos x="wd2" y="hd2"/>
                </a:cxn>
              </a:cxnLst>
              <a:rect l="0" t="0" r="r" b="b"/>
              <a:pathLst>
                <a:path w="21600" h="21368" extrusionOk="0">
                  <a:moveTo>
                    <a:pt x="21600" y="14715"/>
                  </a:moveTo>
                  <a:lnTo>
                    <a:pt x="21600" y="6653"/>
                  </a:lnTo>
                  <a:cubicBezTo>
                    <a:pt x="21600" y="5724"/>
                    <a:pt x="21039" y="4861"/>
                    <a:pt x="20143" y="4396"/>
                  </a:cubicBezTo>
                  <a:lnTo>
                    <a:pt x="12257" y="349"/>
                  </a:lnTo>
                  <a:cubicBezTo>
                    <a:pt x="11361" y="-116"/>
                    <a:pt x="10239" y="-116"/>
                    <a:pt x="9343" y="349"/>
                  </a:cubicBezTo>
                  <a:lnTo>
                    <a:pt x="1457" y="4396"/>
                  </a:lnTo>
                  <a:cubicBezTo>
                    <a:pt x="561" y="4861"/>
                    <a:pt x="0" y="5724"/>
                    <a:pt x="0" y="6653"/>
                  </a:cubicBezTo>
                  <a:lnTo>
                    <a:pt x="0" y="14715"/>
                  </a:lnTo>
                  <a:cubicBezTo>
                    <a:pt x="0" y="15644"/>
                    <a:pt x="561" y="16507"/>
                    <a:pt x="1457" y="16972"/>
                  </a:cubicBezTo>
                  <a:lnTo>
                    <a:pt x="9343" y="21019"/>
                  </a:lnTo>
                  <a:cubicBezTo>
                    <a:pt x="10239" y="21484"/>
                    <a:pt x="11361" y="21484"/>
                    <a:pt x="12257" y="21019"/>
                  </a:cubicBezTo>
                  <a:lnTo>
                    <a:pt x="20143" y="16972"/>
                  </a:lnTo>
                  <a:cubicBezTo>
                    <a:pt x="21039" y="16474"/>
                    <a:pt x="21600" y="15644"/>
                    <a:pt x="21600" y="14715"/>
                  </a:cubicBezTo>
                  <a:close/>
                </a:path>
              </a:pathLst>
            </a:custGeom>
            <a:solidFill>
              <a:srgbClr val="690304"/>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defRPr>
              </a:pPr>
              <a:endParaRPr/>
            </a:p>
          </p:txBody>
        </p:sp>
        <p:sp>
          <p:nvSpPr>
            <p:cNvPr id="21" name="Shape">
              <a:extLst>
                <a:ext uri="{FF2B5EF4-FFF2-40B4-BE49-F238E27FC236}">
                  <a16:creationId xmlns:a16="http://schemas.microsoft.com/office/drawing/2014/main" id="{7C8E09B0-DFF6-358D-B2AD-484119F42B46}"/>
                </a:ext>
              </a:extLst>
            </p:cNvPr>
            <p:cNvSpPr/>
            <p:nvPr/>
          </p:nvSpPr>
          <p:spPr>
            <a:xfrm>
              <a:off x="1807183" y="2438306"/>
              <a:ext cx="413508" cy="506284"/>
            </a:xfrm>
            <a:custGeom>
              <a:avLst/>
              <a:gdLst/>
              <a:ahLst/>
              <a:cxnLst>
                <a:cxn ang="0">
                  <a:pos x="wd2" y="hd2"/>
                </a:cxn>
                <a:cxn ang="5400000">
                  <a:pos x="wd2" y="hd2"/>
                </a:cxn>
                <a:cxn ang="10800000">
                  <a:pos x="wd2" y="hd2"/>
                </a:cxn>
                <a:cxn ang="16200000">
                  <a:pos x="wd2" y="hd2"/>
                </a:cxn>
              </a:cxnLst>
              <a:rect l="0" t="0" r="r" b="b"/>
              <a:pathLst>
                <a:path w="20206" h="20649" extrusionOk="0">
                  <a:moveTo>
                    <a:pt x="5331" y="19729"/>
                  </a:moveTo>
                  <a:cubicBezTo>
                    <a:pt x="9813" y="21600"/>
                    <a:pt x="15315" y="20580"/>
                    <a:pt x="18168" y="17008"/>
                  </a:cubicBezTo>
                  <a:cubicBezTo>
                    <a:pt x="19391" y="15477"/>
                    <a:pt x="20002" y="13947"/>
                    <a:pt x="20002" y="12246"/>
                  </a:cubicBezTo>
                  <a:cubicBezTo>
                    <a:pt x="20002" y="11565"/>
                    <a:pt x="20002" y="10715"/>
                    <a:pt x="19595" y="10035"/>
                  </a:cubicBezTo>
                  <a:cubicBezTo>
                    <a:pt x="19595" y="9695"/>
                    <a:pt x="19391" y="9525"/>
                    <a:pt x="19187" y="9184"/>
                  </a:cubicBezTo>
                  <a:cubicBezTo>
                    <a:pt x="18576" y="7313"/>
                    <a:pt x="18983" y="5273"/>
                    <a:pt x="20206" y="3402"/>
                  </a:cubicBezTo>
                  <a:lnTo>
                    <a:pt x="18372" y="2551"/>
                  </a:lnTo>
                  <a:cubicBezTo>
                    <a:pt x="18168" y="2381"/>
                    <a:pt x="17965" y="2041"/>
                    <a:pt x="18168" y="1871"/>
                  </a:cubicBezTo>
                  <a:lnTo>
                    <a:pt x="18168" y="1871"/>
                  </a:lnTo>
                  <a:cubicBezTo>
                    <a:pt x="18372" y="1701"/>
                    <a:pt x="18780" y="1531"/>
                    <a:pt x="18983" y="1701"/>
                  </a:cubicBezTo>
                  <a:lnTo>
                    <a:pt x="19798" y="2041"/>
                  </a:lnTo>
                  <a:lnTo>
                    <a:pt x="18779" y="340"/>
                  </a:lnTo>
                  <a:cubicBezTo>
                    <a:pt x="18575" y="0"/>
                    <a:pt x="18372" y="0"/>
                    <a:pt x="17964" y="0"/>
                  </a:cubicBezTo>
                  <a:lnTo>
                    <a:pt x="15723" y="0"/>
                  </a:lnTo>
                  <a:lnTo>
                    <a:pt x="16538" y="340"/>
                  </a:lnTo>
                  <a:cubicBezTo>
                    <a:pt x="16741" y="510"/>
                    <a:pt x="16945" y="850"/>
                    <a:pt x="16741" y="1021"/>
                  </a:cubicBezTo>
                  <a:lnTo>
                    <a:pt x="16741" y="1021"/>
                  </a:lnTo>
                  <a:cubicBezTo>
                    <a:pt x="16538" y="1191"/>
                    <a:pt x="16130" y="1361"/>
                    <a:pt x="15927" y="1191"/>
                  </a:cubicBezTo>
                  <a:lnTo>
                    <a:pt x="13889" y="170"/>
                  </a:lnTo>
                  <a:cubicBezTo>
                    <a:pt x="12666" y="2041"/>
                    <a:pt x="10628" y="3232"/>
                    <a:pt x="8387" y="3742"/>
                  </a:cubicBezTo>
                  <a:cubicBezTo>
                    <a:pt x="7980" y="3742"/>
                    <a:pt x="7776" y="3912"/>
                    <a:pt x="7368" y="3912"/>
                  </a:cubicBezTo>
                  <a:cubicBezTo>
                    <a:pt x="6553" y="4082"/>
                    <a:pt x="5738" y="4422"/>
                    <a:pt x="4923" y="4762"/>
                  </a:cubicBezTo>
                  <a:cubicBezTo>
                    <a:pt x="3497" y="5443"/>
                    <a:pt x="2274" y="6463"/>
                    <a:pt x="1255" y="7824"/>
                  </a:cubicBezTo>
                  <a:cubicBezTo>
                    <a:pt x="-1394" y="12246"/>
                    <a:pt x="236" y="17518"/>
                    <a:pt x="5331" y="19729"/>
                  </a:cubicBezTo>
                  <a:close/>
                </a:path>
              </a:pathLst>
            </a:custGeom>
            <a:solidFill>
              <a:srgbClr val="690304"/>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defRPr>
              </a:pPr>
              <a:endParaRPr/>
            </a:p>
          </p:txBody>
        </p:sp>
      </p:grpSp>
      <p:sp>
        <p:nvSpPr>
          <p:cNvPr id="22" name="Rounded Rectangle 18">
            <a:extLst>
              <a:ext uri="{FF2B5EF4-FFF2-40B4-BE49-F238E27FC236}">
                <a16:creationId xmlns:a16="http://schemas.microsoft.com/office/drawing/2014/main" id="{4263E894-78B4-8FA2-D9C1-E9F0155EB4F8}"/>
              </a:ext>
            </a:extLst>
          </p:cNvPr>
          <p:cNvSpPr/>
          <p:nvPr/>
        </p:nvSpPr>
        <p:spPr>
          <a:xfrm>
            <a:off x="3371247" y="692154"/>
            <a:ext cx="73317" cy="1662695"/>
          </a:xfrm>
          <a:prstGeom prst="roundRect">
            <a:avLst/>
          </a:prstGeom>
          <a:solidFill>
            <a:srgbClr val="6903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chemeClr val="tx1"/>
              </a:solidFill>
            </a:endParaRPr>
          </a:p>
        </p:txBody>
      </p:sp>
      <p:sp>
        <p:nvSpPr>
          <p:cNvPr id="23" name="Rounded Rectangle 19">
            <a:extLst>
              <a:ext uri="{FF2B5EF4-FFF2-40B4-BE49-F238E27FC236}">
                <a16:creationId xmlns:a16="http://schemas.microsoft.com/office/drawing/2014/main" id="{DA9559B5-8577-7B5C-B261-9215C0B95F0F}"/>
              </a:ext>
            </a:extLst>
          </p:cNvPr>
          <p:cNvSpPr/>
          <p:nvPr/>
        </p:nvSpPr>
        <p:spPr>
          <a:xfrm>
            <a:off x="3364802" y="2792346"/>
            <a:ext cx="73317" cy="1662695"/>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chemeClr val="tx1"/>
              </a:solidFill>
            </a:endParaRPr>
          </a:p>
        </p:txBody>
      </p:sp>
      <p:pic>
        <p:nvPicPr>
          <p:cNvPr id="24" name="Graphic 23" descr="Research outline">
            <a:extLst>
              <a:ext uri="{FF2B5EF4-FFF2-40B4-BE49-F238E27FC236}">
                <a16:creationId xmlns:a16="http://schemas.microsoft.com/office/drawing/2014/main" id="{9FC42ADE-DE06-E23E-F24D-550792E4DFE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21437" y="838775"/>
            <a:ext cx="1481707" cy="1481707"/>
          </a:xfrm>
          <a:prstGeom prst="rect">
            <a:avLst/>
          </a:prstGeom>
        </p:spPr>
      </p:pic>
      <p:pic>
        <p:nvPicPr>
          <p:cNvPr id="25" name="Graphic 24" descr="Statistics outline">
            <a:extLst>
              <a:ext uri="{FF2B5EF4-FFF2-40B4-BE49-F238E27FC236}">
                <a16:creationId xmlns:a16="http://schemas.microsoft.com/office/drawing/2014/main" id="{5E42B2F7-C417-E25E-DF10-80D1ADB081E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66788" y="2855515"/>
            <a:ext cx="1536356" cy="1536356"/>
          </a:xfrm>
          <a:prstGeom prst="rect">
            <a:avLst/>
          </a:prstGeom>
        </p:spPr>
      </p:pic>
      <p:sp>
        <p:nvSpPr>
          <p:cNvPr id="26" name="TextBox 25">
            <a:extLst>
              <a:ext uri="{FF2B5EF4-FFF2-40B4-BE49-F238E27FC236}">
                <a16:creationId xmlns:a16="http://schemas.microsoft.com/office/drawing/2014/main" id="{8B19BD8D-CC08-F0D2-D11A-71C7C0641D21}"/>
              </a:ext>
            </a:extLst>
          </p:cNvPr>
          <p:cNvSpPr txBox="1"/>
          <p:nvPr/>
        </p:nvSpPr>
        <p:spPr>
          <a:xfrm>
            <a:off x="3604501" y="738671"/>
            <a:ext cx="4858947" cy="1815882"/>
          </a:xfrm>
          <a:prstGeom prst="rect">
            <a:avLst/>
          </a:prstGeom>
          <a:noFill/>
        </p:spPr>
        <p:txBody>
          <a:bodyPr wrap="square" rtlCol="0">
            <a:spAutoFit/>
          </a:bodyPr>
          <a:lstStyle/>
          <a:p>
            <a:pPr algn="just"/>
            <a:r>
              <a:rPr lang="en-US" sz="1600" b="1" dirty="0"/>
              <a:t>Solutions to Externalities </a:t>
            </a:r>
          </a:p>
          <a:p>
            <a:pPr algn="just"/>
            <a:endParaRPr lang="en-US" sz="1600" b="1" dirty="0"/>
          </a:p>
          <a:p>
            <a:pPr marL="285750" indent="-285750" algn="just">
              <a:buFont typeface="Arial" panose="020B0604020202020204" pitchFamily="34" charset="0"/>
              <a:buChar char="•"/>
            </a:pPr>
            <a:r>
              <a:rPr lang="en-US" sz="1600" dirty="0"/>
              <a:t>Types of Solutions</a:t>
            </a:r>
          </a:p>
          <a:p>
            <a:pPr marL="285750" indent="-285750" algn="just">
              <a:buFont typeface="Arial" panose="020B0604020202020204" pitchFamily="34" charset="0"/>
              <a:buChar char="•"/>
            </a:pPr>
            <a:r>
              <a:rPr lang="en-US" sz="1600" dirty="0"/>
              <a:t>Private Solutions</a:t>
            </a:r>
          </a:p>
          <a:p>
            <a:pPr marL="285750" indent="-285750" algn="just">
              <a:buFont typeface="Arial" panose="020B0604020202020204" pitchFamily="34" charset="0"/>
              <a:buChar char="•"/>
            </a:pPr>
            <a:r>
              <a:rPr lang="en-US" sz="1600" dirty="0"/>
              <a:t>Government Intervention</a:t>
            </a:r>
          </a:p>
          <a:p>
            <a:pPr marL="285750" indent="-285750" algn="just">
              <a:buFont typeface="Arial" panose="020B0604020202020204" pitchFamily="34" charset="0"/>
              <a:buChar char="•"/>
            </a:pPr>
            <a:r>
              <a:rPr lang="en-US" sz="1600" dirty="0"/>
              <a:t>Intuition and visual representation </a:t>
            </a:r>
          </a:p>
          <a:p>
            <a:pPr marL="285750" indent="-285750" algn="just">
              <a:buFont typeface="Arial" panose="020B0604020202020204" pitchFamily="34" charset="0"/>
              <a:buChar char="•"/>
            </a:pPr>
            <a:endParaRPr lang="en-US" sz="1600" dirty="0"/>
          </a:p>
        </p:txBody>
      </p:sp>
      <p:sp>
        <p:nvSpPr>
          <p:cNvPr id="27" name="TextBox 26">
            <a:extLst>
              <a:ext uri="{FF2B5EF4-FFF2-40B4-BE49-F238E27FC236}">
                <a16:creationId xmlns:a16="http://schemas.microsoft.com/office/drawing/2014/main" id="{7505DBDB-6DEB-B6E7-6713-121821D19602}"/>
              </a:ext>
            </a:extLst>
          </p:cNvPr>
          <p:cNvSpPr txBox="1"/>
          <p:nvPr/>
        </p:nvSpPr>
        <p:spPr>
          <a:xfrm>
            <a:off x="3655657" y="3076495"/>
            <a:ext cx="4858947" cy="830997"/>
          </a:xfrm>
          <a:prstGeom prst="rect">
            <a:avLst/>
          </a:prstGeom>
          <a:noFill/>
        </p:spPr>
        <p:txBody>
          <a:bodyPr wrap="square" rtlCol="0">
            <a:spAutoFit/>
          </a:bodyPr>
          <a:lstStyle/>
          <a:p>
            <a:pPr algn="just"/>
            <a:r>
              <a:rPr lang="en-US" sz="1600" b="1" dirty="0"/>
              <a:t>Public Sector Remedies</a:t>
            </a:r>
          </a:p>
          <a:p>
            <a:pPr marL="285750" indent="-285750" algn="just">
              <a:buFont typeface="Arial" panose="020B0604020202020204" pitchFamily="34" charset="0"/>
              <a:buChar char="•"/>
            </a:pPr>
            <a:r>
              <a:rPr lang="en-US" sz="1600" dirty="0"/>
              <a:t>Corrective Taxation</a:t>
            </a:r>
          </a:p>
          <a:p>
            <a:pPr marL="285750" indent="-285750" algn="just">
              <a:buFont typeface="Arial" panose="020B0604020202020204" pitchFamily="34" charset="0"/>
              <a:buChar char="•"/>
            </a:pPr>
            <a:r>
              <a:rPr lang="en-US" sz="1600" dirty="0"/>
              <a:t>Regulation-based policies</a:t>
            </a:r>
          </a:p>
        </p:txBody>
      </p:sp>
    </p:spTree>
    <p:extLst>
      <p:ext uri="{BB962C8B-B14F-4D97-AF65-F5344CB8AC3E}">
        <p14:creationId xmlns:p14="http://schemas.microsoft.com/office/powerpoint/2010/main" val="21600423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AFB90728-8C33-1D7A-AEEE-7557B83219A1}"/>
              </a:ext>
            </a:extLst>
          </p:cNvPr>
          <p:cNvSpPr>
            <a:spLocks noGrp="1"/>
          </p:cNvSpPr>
          <p:nvPr>
            <p:ph type="ctrTitle"/>
          </p:nvPr>
        </p:nvSpPr>
        <p:spPr>
          <a:xfrm>
            <a:off x="0" y="0"/>
            <a:ext cx="9144000" cy="699065"/>
          </a:xfrm>
        </p:spPr>
        <p:txBody>
          <a:bodyPr/>
          <a:lstStyle/>
          <a:p>
            <a:r>
              <a:rPr lang="en-US" dirty="0">
                <a:solidFill>
                  <a:schemeClr val="tx1"/>
                </a:solidFill>
              </a:rPr>
              <a:t>Public-Sector Remedies: Corrective Taxation</a:t>
            </a:r>
          </a:p>
        </p:txBody>
      </p:sp>
      <p:sp>
        <p:nvSpPr>
          <p:cNvPr id="2" name="TextBox 1">
            <a:extLst>
              <a:ext uri="{FF2B5EF4-FFF2-40B4-BE49-F238E27FC236}">
                <a16:creationId xmlns:a16="http://schemas.microsoft.com/office/drawing/2014/main" id="{2BA1630C-3E6A-5C69-E11B-589A429AE882}"/>
              </a:ext>
            </a:extLst>
          </p:cNvPr>
          <p:cNvSpPr txBox="1"/>
          <p:nvPr/>
        </p:nvSpPr>
        <p:spPr>
          <a:xfrm>
            <a:off x="2868925" y="914886"/>
            <a:ext cx="6155702" cy="3231654"/>
          </a:xfrm>
          <a:prstGeom prst="rect">
            <a:avLst/>
          </a:prstGeom>
          <a:noFill/>
        </p:spPr>
        <p:txBody>
          <a:bodyPr wrap="square" rtlCol="0">
            <a:spAutoFit/>
          </a:bodyPr>
          <a:lstStyle/>
          <a:p>
            <a:pPr marL="285750" indent="-285750">
              <a:spcBef>
                <a:spcPts val="1200"/>
              </a:spcBef>
              <a:spcAft>
                <a:spcPts val="600"/>
              </a:spcAft>
              <a:buFont typeface="Arial" panose="020B0604020202020204" pitchFamily="34" charset="0"/>
              <a:buChar char="•"/>
            </a:pPr>
            <a:r>
              <a:rPr lang="en-US" sz="1600" b="1" dirty="0"/>
              <a:t>Question:</a:t>
            </a:r>
            <a:r>
              <a:rPr lang="en-US" sz="1600" dirty="0"/>
              <a:t> which tax rate will the social planner choose? </a:t>
            </a:r>
          </a:p>
          <a:p>
            <a:pPr marL="285750" indent="-285750">
              <a:spcBef>
                <a:spcPts val="1200"/>
              </a:spcBef>
              <a:spcAft>
                <a:spcPts val="600"/>
              </a:spcAft>
              <a:buFont typeface="Arial" panose="020B0604020202020204" pitchFamily="34" charset="0"/>
              <a:buChar char="•"/>
            </a:pPr>
            <a:r>
              <a:rPr lang="en-US" sz="1600" u="sng" dirty="0"/>
              <a:t>The one that induces the optimal quantity in the market! </a:t>
            </a:r>
            <a:endParaRPr lang="en-US" sz="1600" b="1" dirty="0"/>
          </a:p>
          <a:p>
            <a:pPr marL="285750" indent="-285750">
              <a:spcBef>
                <a:spcPts val="1200"/>
              </a:spcBef>
              <a:spcAft>
                <a:spcPts val="600"/>
              </a:spcAft>
              <a:buFont typeface="Arial" panose="020B0604020202020204" pitchFamily="34" charset="0"/>
              <a:buChar char="•"/>
            </a:pPr>
            <a:r>
              <a:rPr lang="en-US" sz="1600" dirty="0"/>
              <a:t>The basic idea is to set a tax per unit of steel produced equal to the marginal damage experienced by the water supplier. </a:t>
            </a:r>
          </a:p>
          <a:p>
            <a:pPr marL="285750" indent="-285750">
              <a:spcBef>
                <a:spcPts val="1200"/>
              </a:spcBef>
              <a:spcAft>
                <a:spcPts val="600"/>
              </a:spcAft>
              <a:buFont typeface="Arial" panose="020B0604020202020204" pitchFamily="34" charset="0"/>
              <a:buChar char="•"/>
            </a:pPr>
            <a:r>
              <a:rPr lang="en-US" sz="1600" dirty="0"/>
              <a:t>This will shift the private marginal cost by MD for each unit of steel produced. This will result in a new private marginal cost curve, which is identical to the social marginal cost curve. </a:t>
            </a:r>
          </a:p>
          <a:p>
            <a:pPr marL="285750" indent="-285750">
              <a:spcBef>
                <a:spcPts val="1200"/>
              </a:spcBef>
              <a:spcAft>
                <a:spcPts val="600"/>
              </a:spcAft>
              <a:buFont typeface="Arial" panose="020B0604020202020204" pitchFamily="34" charset="0"/>
              <a:buChar char="•"/>
            </a:pPr>
            <a:r>
              <a:rPr lang="en-US" sz="1600" dirty="0"/>
              <a:t>Hence, the result effectively internalizes the externality and leads to the socially optimal outcome. </a:t>
            </a:r>
          </a:p>
        </p:txBody>
      </p:sp>
      <p:pic>
        <p:nvPicPr>
          <p:cNvPr id="5" name="Graphic 4">
            <a:extLst>
              <a:ext uri="{FF2B5EF4-FFF2-40B4-BE49-F238E27FC236}">
                <a16:creationId xmlns:a16="http://schemas.microsoft.com/office/drawing/2014/main" id="{F9B6FAAD-85EF-3A1F-0899-7D1138F3D504}"/>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b="17089"/>
          <a:stretch/>
        </p:blipFill>
        <p:spPr>
          <a:xfrm>
            <a:off x="-233903" y="996960"/>
            <a:ext cx="3431129" cy="2844779"/>
          </a:xfrm>
          <a:prstGeom prst="rect">
            <a:avLst/>
          </a:prstGeom>
        </p:spPr>
      </p:pic>
    </p:spTree>
    <p:extLst>
      <p:ext uri="{BB962C8B-B14F-4D97-AF65-F5344CB8AC3E}">
        <p14:creationId xmlns:p14="http://schemas.microsoft.com/office/powerpoint/2010/main" val="3479634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AFB90728-8C33-1D7A-AEEE-7557B83219A1}"/>
              </a:ext>
            </a:extLst>
          </p:cNvPr>
          <p:cNvSpPr>
            <a:spLocks noGrp="1"/>
          </p:cNvSpPr>
          <p:nvPr>
            <p:ph type="ctrTitle"/>
          </p:nvPr>
        </p:nvSpPr>
        <p:spPr>
          <a:xfrm>
            <a:off x="0" y="0"/>
            <a:ext cx="9144000" cy="699065"/>
          </a:xfrm>
        </p:spPr>
        <p:txBody>
          <a:bodyPr/>
          <a:lstStyle/>
          <a:p>
            <a:r>
              <a:rPr lang="en-US" dirty="0">
                <a:solidFill>
                  <a:schemeClr val="tx1"/>
                </a:solidFill>
              </a:rPr>
              <a:t>Corrective Taxation</a:t>
            </a:r>
          </a:p>
        </p:txBody>
      </p:sp>
      <p:pic>
        <p:nvPicPr>
          <p:cNvPr id="5" name="Picture 4">
            <a:extLst>
              <a:ext uri="{FF2B5EF4-FFF2-40B4-BE49-F238E27FC236}">
                <a16:creationId xmlns:a16="http://schemas.microsoft.com/office/drawing/2014/main" id="{82922C86-4167-530C-73B2-05CAC1312D81}"/>
              </a:ext>
            </a:extLst>
          </p:cNvPr>
          <p:cNvPicPr>
            <a:picLocks noChangeAspect="1"/>
          </p:cNvPicPr>
          <p:nvPr/>
        </p:nvPicPr>
        <p:blipFill>
          <a:blip r:embed="rId2">
            <a:clrChange>
              <a:clrFrom>
                <a:srgbClr val="F1E2E9"/>
              </a:clrFrom>
              <a:clrTo>
                <a:srgbClr val="F1E2E9">
                  <a:alpha val="0"/>
                </a:srgbClr>
              </a:clrTo>
            </a:clrChange>
          </a:blip>
          <a:stretch>
            <a:fillRect/>
          </a:stretch>
        </p:blipFill>
        <p:spPr>
          <a:xfrm>
            <a:off x="585787" y="1176457"/>
            <a:ext cx="8329613" cy="3193653"/>
          </a:xfrm>
          <a:prstGeom prst="rect">
            <a:avLst/>
          </a:prstGeom>
        </p:spPr>
      </p:pic>
      <p:sp>
        <p:nvSpPr>
          <p:cNvPr id="7" name="TextBox 6">
            <a:extLst>
              <a:ext uri="{FF2B5EF4-FFF2-40B4-BE49-F238E27FC236}">
                <a16:creationId xmlns:a16="http://schemas.microsoft.com/office/drawing/2014/main" id="{C19EB8D2-F988-D502-7523-CB2FB40C9A4B}"/>
              </a:ext>
            </a:extLst>
          </p:cNvPr>
          <p:cNvSpPr txBox="1"/>
          <p:nvPr/>
        </p:nvSpPr>
        <p:spPr>
          <a:xfrm>
            <a:off x="4429298" y="4488438"/>
            <a:ext cx="4660052" cy="230832"/>
          </a:xfrm>
          <a:prstGeom prst="rect">
            <a:avLst/>
          </a:prstGeom>
          <a:noFill/>
        </p:spPr>
        <p:txBody>
          <a:bodyPr wrap="square">
            <a:spAutoFit/>
          </a:bodyPr>
          <a:lstStyle/>
          <a:p>
            <a:pPr algn="r"/>
            <a:r>
              <a:rPr lang="en-US" sz="900" i="1" dirty="0"/>
              <a:t>Source </a:t>
            </a:r>
            <a:r>
              <a:rPr lang="en-US" sz="900" i="1" dirty="0" err="1"/>
              <a:t>Stliglitz</a:t>
            </a:r>
            <a:r>
              <a:rPr lang="en-US" sz="900" i="1" dirty="0"/>
              <a:t> and Rosengard Chapter 6</a:t>
            </a:r>
          </a:p>
        </p:txBody>
      </p:sp>
      <p:sp>
        <p:nvSpPr>
          <p:cNvPr id="9" name="TextBox 8">
            <a:extLst>
              <a:ext uri="{FF2B5EF4-FFF2-40B4-BE49-F238E27FC236}">
                <a16:creationId xmlns:a16="http://schemas.microsoft.com/office/drawing/2014/main" id="{A293CC09-41AA-EF22-DC32-81E2260C11D8}"/>
              </a:ext>
            </a:extLst>
          </p:cNvPr>
          <p:cNvSpPr txBox="1"/>
          <p:nvPr/>
        </p:nvSpPr>
        <p:spPr>
          <a:xfrm>
            <a:off x="130665" y="719575"/>
            <a:ext cx="8838075" cy="338554"/>
          </a:xfrm>
          <a:prstGeom prst="rect">
            <a:avLst/>
          </a:prstGeom>
          <a:noFill/>
        </p:spPr>
        <p:txBody>
          <a:bodyPr wrap="square">
            <a:spAutoFit/>
          </a:bodyPr>
          <a:lstStyle/>
          <a:p>
            <a:pPr>
              <a:spcBef>
                <a:spcPts val="1200"/>
              </a:spcBef>
              <a:spcAft>
                <a:spcPts val="600"/>
              </a:spcAft>
            </a:pPr>
            <a:r>
              <a:rPr lang="en-US" sz="1600" dirty="0"/>
              <a:t>We can think of tax as the difference between the marginal social and private costs of pollution. </a:t>
            </a:r>
          </a:p>
        </p:txBody>
      </p:sp>
      <p:sp>
        <p:nvSpPr>
          <p:cNvPr id="11" name="TextBox 10">
            <a:extLst>
              <a:ext uri="{FF2B5EF4-FFF2-40B4-BE49-F238E27FC236}">
                <a16:creationId xmlns:a16="http://schemas.microsoft.com/office/drawing/2014/main" id="{3DCBCDF1-AB1D-6452-D497-8E68A18E9BF2}"/>
              </a:ext>
            </a:extLst>
          </p:cNvPr>
          <p:cNvSpPr txBox="1"/>
          <p:nvPr/>
        </p:nvSpPr>
        <p:spPr>
          <a:xfrm>
            <a:off x="130665" y="4275386"/>
            <a:ext cx="6308235" cy="307777"/>
          </a:xfrm>
          <a:prstGeom prst="rect">
            <a:avLst/>
          </a:prstGeom>
          <a:noFill/>
        </p:spPr>
        <p:txBody>
          <a:bodyPr wrap="square">
            <a:spAutoFit/>
          </a:bodyPr>
          <a:lstStyle/>
          <a:p>
            <a:pPr>
              <a:spcBef>
                <a:spcPts val="1200"/>
              </a:spcBef>
              <a:spcAft>
                <a:spcPts val="600"/>
              </a:spcAft>
            </a:pPr>
            <a:r>
              <a:rPr lang="en-US" sz="1400" b="1" dirty="0"/>
              <a:t>Note:</a:t>
            </a:r>
            <a:r>
              <a:rPr lang="en-US" sz="1400" dirty="0"/>
              <a:t> tax revenue from corrective taxation is determined by rectangle CBAE.</a:t>
            </a:r>
            <a:endParaRPr lang="en-US" sz="1400" b="1" dirty="0"/>
          </a:p>
        </p:txBody>
      </p:sp>
    </p:spTree>
    <p:extLst>
      <p:ext uri="{BB962C8B-B14F-4D97-AF65-F5344CB8AC3E}">
        <p14:creationId xmlns:p14="http://schemas.microsoft.com/office/powerpoint/2010/main" val="27191103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AFB90728-8C33-1D7A-AEEE-7557B83219A1}"/>
              </a:ext>
            </a:extLst>
          </p:cNvPr>
          <p:cNvSpPr>
            <a:spLocks noGrp="1"/>
          </p:cNvSpPr>
          <p:nvPr>
            <p:ph type="ctrTitle"/>
          </p:nvPr>
        </p:nvSpPr>
        <p:spPr>
          <a:xfrm>
            <a:off x="0" y="0"/>
            <a:ext cx="9144000" cy="699065"/>
          </a:xfrm>
        </p:spPr>
        <p:txBody>
          <a:bodyPr/>
          <a:lstStyle/>
          <a:p>
            <a:r>
              <a:rPr lang="en-US" dirty="0">
                <a:solidFill>
                  <a:schemeClr val="tx1"/>
                </a:solidFill>
              </a:rPr>
              <a:t>Corrective Taxation</a:t>
            </a:r>
          </a:p>
        </p:txBody>
      </p:sp>
      <p:pic>
        <p:nvPicPr>
          <p:cNvPr id="4" name="Picture 3">
            <a:extLst>
              <a:ext uri="{FF2B5EF4-FFF2-40B4-BE49-F238E27FC236}">
                <a16:creationId xmlns:a16="http://schemas.microsoft.com/office/drawing/2014/main" id="{D0292B4F-4CA8-0CE4-5D0F-99D6F74DCAF6}"/>
              </a:ext>
            </a:extLst>
          </p:cNvPr>
          <p:cNvPicPr>
            <a:picLocks noChangeAspect="1"/>
          </p:cNvPicPr>
          <p:nvPr/>
        </p:nvPicPr>
        <p:blipFill>
          <a:blip r:embed="rId2"/>
          <a:stretch>
            <a:fillRect/>
          </a:stretch>
        </p:blipFill>
        <p:spPr>
          <a:xfrm>
            <a:off x="1173325" y="699065"/>
            <a:ext cx="6797349" cy="3667453"/>
          </a:xfrm>
          <a:prstGeom prst="rect">
            <a:avLst/>
          </a:prstGeom>
        </p:spPr>
      </p:pic>
      <p:sp>
        <p:nvSpPr>
          <p:cNvPr id="6" name="TextBox 5">
            <a:extLst>
              <a:ext uri="{FF2B5EF4-FFF2-40B4-BE49-F238E27FC236}">
                <a16:creationId xmlns:a16="http://schemas.microsoft.com/office/drawing/2014/main" id="{1414C223-2FF0-2C81-4026-AA48C55A1BDF}"/>
              </a:ext>
            </a:extLst>
          </p:cNvPr>
          <p:cNvSpPr txBox="1"/>
          <p:nvPr/>
        </p:nvSpPr>
        <p:spPr>
          <a:xfrm>
            <a:off x="4429298" y="4488438"/>
            <a:ext cx="4660052" cy="230832"/>
          </a:xfrm>
          <a:prstGeom prst="rect">
            <a:avLst/>
          </a:prstGeom>
          <a:noFill/>
        </p:spPr>
        <p:txBody>
          <a:bodyPr wrap="square">
            <a:spAutoFit/>
          </a:bodyPr>
          <a:lstStyle/>
          <a:p>
            <a:pPr algn="r"/>
            <a:r>
              <a:rPr lang="en-US" sz="900" i="1" dirty="0"/>
              <a:t>Source Gruber Chapter 5. </a:t>
            </a:r>
          </a:p>
        </p:txBody>
      </p:sp>
    </p:spTree>
    <p:extLst>
      <p:ext uri="{BB962C8B-B14F-4D97-AF65-F5344CB8AC3E}">
        <p14:creationId xmlns:p14="http://schemas.microsoft.com/office/powerpoint/2010/main" val="25817717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AFB90728-8C33-1D7A-AEEE-7557B83219A1}"/>
              </a:ext>
            </a:extLst>
          </p:cNvPr>
          <p:cNvSpPr>
            <a:spLocks noGrp="1"/>
          </p:cNvSpPr>
          <p:nvPr>
            <p:ph type="ctrTitle"/>
          </p:nvPr>
        </p:nvSpPr>
        <p:spPr>
          <a:xfrm>
            <a:off x="0" y="0"/>
            <a:ext cx="9144000" cy="699065"/>
          </a:xfrm>
        </p:spPr>
        <p:txBody>
          <a:bodyPr/>
          <a:lstStyle/>
          <a:p>
            <a:r>
              <a:rPr lang="en-US" dirty="0">
                <a:solidFill>
                  <a:schemeClr val="tx1"/>
                </a:solidFill>
              </a:rPr>
              <a:t>Corrective Taxation</a:t>
            </a:r>
          </a:p>
        </p:txBody>
      </p:sp>
      <p:sp>
        <p:nvSpPr>
          <p:cNvPr id="6" name="TextBox 5">
            <a:extLst>
              <a:ext uri="{FF2B5EF4-FFF2-40B4-BE49-F238E27FC236}">
                <a16:creationId xmlns:a16="http://schemas.microsoft.com/office/drawing/2014/main" id="{1414C223-2FF0-2C81-4026-AA48C55A1BDF}"/>
              </a:ext>
            </a:extLst>
          </p:cNvPr>
          <p:cNvSpPr txBox="1"/>
          <p:nvPr/>
        </p:nvSpPr>
        <p:spPr>
          <a:xfrm>
            <a:off x="4429298" y="4488438"/>
            <a:ext cx="4660052" cy="230832"/>
          </a:xfrm>
          <a:prstGeom prst="rect">
            <a:avLst/>
          </a:prstGeom>
          <a:noFill/>
        </p:spPr>
        <p:txBody>
          <a:bodyPr wrap="square">
            <a:spAutoFit/>
          </a:bodyPr>
          <a:lstStyle/>
          <a:p>
            <a:pPr algn="r"/>
            <a:r>
              <a:rPr lang="en-US" sz="900" i="1" dirty="0"/>
              <a:t>Source Gruber Chapter 5. </a:t>
            </a:r>
          </a:p>
        </p:txBody>
      </p:sp>
      <p:pic>
        <p:nvPicPr>
          <p:cNvPr id="5" name="Picture 4">
            <a:extLst>
              <a:ext uri="{FF2B5EF4-FFF2-40B4-BE49-F238E27FC236}">
                <a16:creationId xmlns:a16="http://schemas.microsoft.com/office/drawing/2014/main" id="{1FCEF5C6-9F16-7D29-A441-1B8802BF4273}"/>
              </a:ext>
            </a:extLst>
          </p:cNvPr>
          <p:cNvPicPr>
            <a:picLocks noChangeAspect="1"/>
          </p:cNvPicPr>
          <p:nvPr/>
        </p:nvPicPr>
        <p:blipFill>
          <a:blip r:embed="rId2"/>
          <a:stretch>
            <a:fillRect/>
          </a:stretch>
        </p:blipFill>
        <p:spPr>
          <a:xfrm>
            <a:off x="1567613" y="1136848"/>
            <a:ext cx="6008774" cy="3299718"/>
          </a:xfrm>
          <a:prstGeom prst="rect">
            <a:avLst/>
          </a:prstGeom>
        </p:spPr>
      </p:pic>
      <p:sp>
        <p:nvSpPr>
          <p:cNvPr id="8" name="TextBox 7">
            <a:extLst>
              <a:ext uri="{FF2B5EF4-FFF2-40B4-BE49-F238E27FC236}">
                <a16:creationId xmlns:a16="http://schemas.microsoft.com/office/drawing/2014/main" id="{A000EC05-DD95-EB73-70FC-6122602A5393}"/>
              </a:ext>
            </a:extLst>
          </p:cNvPr>
          <p:cNvSpPr txBox="1"/>
          <p:nvPr/>
        </p:nvSpPr>
        <p:spPr>
          <a:xfrm>
            <a:off x="54650" y="613628"/>
            <a:ext cx="9034700" cy="523220"/>
          </a:xfrm>
          <a:prstGeom prst="rect">
            <a:avLst/>
          </a:prstGeom>
          <a:noFill/>
        </p:spPr>
        <p:txBody>
          <a:bodyPr wrap="square">
            <a:spAutoFit/>
          </a:bodyPr>
          <a:lstStyle/>
          <a:p>
            <a:pPr>
              <a:spcBef>
                <a:spcPts val="1200"/>
              </a:spcBef>
              <a:spcAft>
                <a:spcPts val="600"/>
              </a:spcAft>
            </a:pPr>
            <a:r>
              <a:rPr lang="en-US" sz="1400" dirty="0"/>
              <a:t>Same logic applies to subsidies! The government ought to choose the subsidy that induces the optimal quantity in the market. </a:t>
            </a:r>
            <a:endParaRPr lang="en-US" sz="1400" b="1" dirty="0"/>
          </a:p>
        </p:txBody>
      </p:sp>
    </p:spTree>
    <p:extLst>
      <p:ext uri="{BB962C8B-B14F-4D97-AF65-F5344CB8AC3E}">
        <p14:creationId xmlns:p14="http://schemas.microsoft.com/office/powerpoint/2010/main" val="3797612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AFB90728-8C33-1D7A-AEEE-7557B83219A1}"/>
              </a:ext>
            </a:extLst>
          </p:cNvPr>
          <p:cNvSpPr>
            <a:spLocks noGrp="1"/>
          </p:cNvSpPr>
          <p:nvPr>
            <p:ph type="ctrTitle"/>
          </p:nvPr>
        </p:nvSpPr>
        <p:spPr>
          <a:xfrm>
            <a:off x="0" y="0"/>
            <a:ext cx="9144000" cy="699065"/>
          </a:xfrm>
        </p:spPr>
        <p:txBody>
          <a:bodyPr/>
          <a:lstStyle/>
          <a:p>
            <a:r>
              <a:rPr lang="en-US" dirty="0">
                <a:solidFill>
                  <a:schemeClr val="tx1"/>
                </a:solidFill>
              </a:rPr>
              <a:t>Public-Sector Remedies: Regulation</a:t>
            </a:r>
          </a:p>
        </p:txBody>
      </p:sp>
      <p:sp>
        <p:nvSpPr>
          <p:cNvPr id="2" name="TextBox 1">
            <a:extLst>
              <a:ext uri="{FF2B5EF4-FFF2-40B4-BE49-F238E27FC236}">
                <a16:creationId xmlns:a16="http://schemas.microsoft.com/office/drawing/2014/main" id="{2BA1630C-3E6A-5C69-E11B-589A429AE882}"/>
              </a:ext>
            </a:extLst>
          </p:cNvPr>
          <p:cNvSpPr txBox="1"/>
          <p:nvPr/>
        </p:nvSpPr>
        <p:spPr>
          <a:xfrm>
            <a:off x="4816040" y="1325255"/>
            <a:ext cx="4213660" cy="2492990"/>
          </a:xfrm>
          <a:prstGeom prst="rect">
            <a:avLst/>
          </a:prstGeom>
          <a:noFill/>
        </p:spPr>
        <p:txBody>
          <a:bodyPr wrap="square" rtlCol="0">
            <a:spAutoFit/>
          </a:bodyPr>
          <a:lstStyle/>
          <a:p>
            <a:pPr marL="285750" indent="-285750">
              <a:spcBef>
                <a:spcPts val="1200"/>
              </a:spcBef>
              <a:spcAft>
                <a:spcPts val="600"/>
              </a:spcAft>
              <a:buFont typeface="Arial" panose="020B0604020202020204" pitchFamily="34" charset="0"/>
              <a:buChar char="•"/>
            </a:pPr>
            <a:r>
              <a:rPr lang="en-US" sz="1400" dirty="0"/>
              <a:t>Another solution the government could implement is to enact some regulation. The simplest version of this consists of imposing limits on the production/consumption of the good creating the externality. </a:t>
            </a:r>
          </a:p>
          <a:p>
            <a:pPr marL="285750" indent="-285750">
              <a:spcBef>
                <a:spcPts val="1200"/>
              </a:spcBef>
              <a:spcAft>
                <a:spcPts val="600"/>
              </a:spcAft>
              <a:buFont typeface="Arial" panose="020B0604020202020204" pitchFamily="34" charset="0"/>
              <a:buChar char="•"/>
            </a:pPr>
            <a:r>
              <a:rPr lang="en-US" sz="1400" u="sng" dirty="0"/>
              <a:t>How does that look in our steel factory example? </a:t>
            </a:r>
            <a:endParaRPr lang="en-US" sz="1400" b="1" dirty="0"/>
          </a:p>
          <a:p>
            <a:pPr marL="285750" indent="-285750">
              <a:spcBef>
                <a:spcPts val="1200"/>
              </a:spcBef>
              <a:spcAft>
                <a:spcPts val="600"/>
              </a:spcAft>
              <a:buFont typeface="Arial" panose="020B0604020202020204" pitchFamily="34" charset="0"/>
              <a:buChar char="•"/>
            </a:pPr>
            <a:r>
              <a:rPr lang="en-US" sz="1400" dirty="0"/>
              <a:t>The government determines a production limit equal to the social optimum quantity. </a:t>
            </a:r>
          </a:p>
        </p:txBody>
      </p:sp>
      <p:pic>
        <p:nvPicPr>
          <p:cNvPr id="4" name="Picture 3">
            <a:extLst>
              <a:ext uri="{FF2B5EF4-FFF2-40B4-BE49-F238E27FC236}">
                <a16:creationId xmlns:a16="http://schemas.microsoft.com/office/drawing/2014/main" id="{5AF73885-BFCD-12DC-B108-077A1B94AE75}"/>
              </a:ext>
            </a:extLst>
          </p:cNvPr>
          <p:cNvPicPr>
            <a:picLocks noChangeAspect="1"/>
          </p:cNvPicPr>
          <p:nvPr/>
        </p:nvPicPr>
        <p:blipFill rotWithShape="1">
          <a:blip r:embed="rId2">
            <a:clrChange>
              <a:clrFrom>
                <a:srgbClr val="F1E2E9"/>
              </a:clrFrom>
              <a:clrTo>
                <a:srgbClr val="F1E2E9">
                  <a:alpha val="0"/>
                </a:srgbClr>
              </a:clrTo>
            </a:clrChange>
          </a:blip>
          <a:srcRect l="34906"/>
          <a:stretch/>
        </p:blipFill>
        <p:spPr>
          <a:xfrm>
            <a:off x="-60960" y="1023396"/>
            <a:ext cx="5540310" cy="3362395"/>
          </a:xfrm>
          <a:prstGeom prst="rect">
            <a:avLst/>
          </a:prstGeom>
        </p:spPr>
      </p:pic>
      <p:cxnSp>
        <p:nvCxnSpPr>
          <p:cNvPr id="6" name="Straight Connector 5">
            <a:extLst>
              <a:ext uri="{FF2B5EF4-FFF2-40B4-BE49-F238E27FC236}">
                <a16:creationId xmlns:a16="http://schemas.microsoft.com/office/drawing/2014/main" id="{4DA71FAF-0628-0D24-AF40-8C3CFB344A8C}"/>
              </a:ext>
            </a:extLst>
          </p:cNvPr>
          <p:cNvCxnSpPr/>
          <p:nvPr/>
        </p:nvCxnSpPr>
        <p:spPr>
          <a:xfrm>
            <a:off x="1752600" y="1143000"/>
            <a:ext cx="0" cy="2773680"/>
          </a:xfrm>
          <a:prstGeom prst="line">
            <a:avLst/>
          </a:prstGeom>
          <a:ln>
            <a:solidFill>
              <a:srgbClr val="690304"/>
            </a:solidFill>
          </a:ln>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04FFD2D0-9152-89A3-1CFC-C0879FAC3714}"/>
              </a:ext>
            </a:extLst>
          </p:cNvPr>
          <p:cNvSpPr txBox="1"/>
          <p:nvPr/>
        </p:nvSpPr>
        <p:spPr>
          <a:xfrm>
            <a:off x="1054418" y="842335"/>
            <a:ext cx="1396364" cy="276999"/>
          </a:xfrm>
          <a:prstGeom prst="rect">
            <a:avLst/>
          </a:prstGeom>
          <a:noFill/>
        </p:spPr>
        <p:txBody>
          <a:bodyPr wrap="square">
            <a:spAutoFit/>
          </a:bodyPr>
          <a:lstStyle/>
          <a:p>
            <a:pPr algn="ctr"/>
            <a:r>
              <a:rPr lang="en-US" sz="1200" b="1" dirty="0">
                <a:solidFill>
                  <a:srgbClr val="690304"/>
                </a:solidFill>
              </a:rPr>
              <a:t>Production Cap</a:t>
            </a:r>
          </a:p>
        </p:txBody>
      </p:sp>
      <p:sp>
        <p:nvSpPr>
          <p:cNvPr id="9" name="TextBox 8">
            <a:extLst>
              <a:ext uri="{FF2B5EF4-FFF2-40B4-BE49-F238E27FC236}">
                <a16:creationId xmlns:a16="http://schemas.microsoft.com/office/drawing/2014/main" id="{01A47588-D731-0553-5F46-3C3F4342C982}"/>
              </a:ext>
            </a:extLst>
          </p:cNvPr>
          <p:cNvSpPr txBox="1"/>
          <p:nvPr/>
        </p:nvSpPr>
        <p:spPr>
          <a:xfrm>
            <a:off x="4429298" y="4488438"/>
            <a:ext cx="4660052" cy="230832"/>
          </a:xfrm>
          <a:prstGeom prst="rect">
            <a:avLst/>
          </a:prstGeom>
          <a:noFill/>
        </p:spPr>
        <p:txBody>
          <a:bodyPr wrap="square">
            <a:spAutoFit/>
          </a:bodyPr>
          <a:lstStyle/>
          <a:p>
            <a:pPr algn="r"/>
            <a:r>
              <a:rPr lang="en-US" sz="900" i="1" dirty="0"/>
              <a:t>Source </a:t>
            </a:r>
            <a:r>
              <a:rPr lang="en-US" sz="900" i="1" dirty="0" err="1"/>
              <a:t>Stliglitz</a:t>
            </a:r>
            <a:r>
              <a:rPr lang="en-US" sz="900" i="1" dirty="0"/>
              <a:t> and Rosengard Chapter 6</a:t>
            </a:r>
          </a:p>
        </p:txBody>
      </p:sp>
    </p:spTree>
    <p:extLst>
      <p:ext uri="{BB962C8B-B14F-4D97-AF65-F5344CB8AC3E}">
        <p14:creationId xmlns:p14="http://schemas.microsoft.com/office/powerpoint/2010/main" val="2360980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AFB90728-8C33-1D7A-AEEE-7557B83219A1}"/>
              </a:ext>
            </a:extLst>
          </p:cNvPr>
          <p:cNvSpPr>
            <a:spLocks noGrp="1"/>
          </p:cNvSpPr>
          <p:nvPr>
            <p:ph type="ctrTitle"/>
          </p:nvPr>
        </p:nvSpPr>
        <p:spPr>
          <a:xfrm>
            <a:off x="0" y="0"/>
            <a:ext cx="9144000" cy="699065"/>
          </a:xfrm>
        </p:spPr>
        <p:txBody>
          <a:bodyPr>
            <a:normAutofit/>
          </a:bodyPr>
          <a:lstStyle/>
          <a:p>
            <a:r>
              <a:rPr lang="en-US" dirty="0">
                <a:solidFill>
                  <a:schemeClr val="tx1"/>
                </a:solidFill>
              </a:rPr>
              <a:t>Public-Sector Remedies: Taxes vs Regulation</a:t>
            </a:r>
          </a:p>
        </p:txBody>
      </p:sp>
      <p:sp>
        <p:nvSpPr>
          <p:cNvPr id="9" name="TextBox 8">
            <a:extLst>
              <a:ext uri="{FF2B5EF4-FFF2-40B4-BE49-F238E27FC236}">
                <a16:creationId xmlns:a16="http://schemas.microsoft.com/office/drawing/2014/main" id="{01A47588-D731-0553-5F46-3C3F4342C982}"/>
              </a:ext>
            </a:extLst>
          </p:cNvPr>
          <p:cNvSpPr txBox="1"/>
          <p:nvPr/>
        </p:nvSpPr>
        <p:spPr>
          <a:xfrm>
            <a:off x="4429298" y="4488438"/>
            <a:ext cx="4660052" cy="230832"/>
          </a:xfrm>
          <a:prstGeom prst="rect">
            <a:avLst/>
          </a:prstGeom>
          <a:noFill/>
        </p:spPr>
        <p:txBody>
          <a:bodyPr wrap="square">
            <a:spAutoFit/>
          </a:bodyPr>
          <a:lstStyle/>
          <a:p>
            <a:pPr algn="r"/>
            <a:r>
              <a:rPr lang="en-US" sz="900" i="1" dirty="0"/>
              <a:t>Source Mankiw Chapter 10</a:t>
            </a:r>
          </a:p>
        </p:txBody>
      </p:sp>
      <p:sp>
        <p:nvSpPr>
          <p:cNvPr id="32" name="TextBox 31">
            <a:extLst>
              <a:ext uri="{FF2B5EF4-FFF2-40B4-BE49-F238E27FC236}">
                <a16:creationId xmlns:a16="http://schemas.microsoft.com/office/drawing/2014/main" id="{267F702A-C662-9D0E-2B9D-B219258C2077}"/>
              </a:ext>
            </a:extLst>
          </p:cNvPr>
          <p:cNvSpPr txBox="1"/>
          <p:nvPr/>
        </p:nvSpPr>
        <p:spPr>
          <a:xfrm>
            <a:off x="170362" y="585974"/>
            <a:ext cx="7939332" cy="523220"/>
          </a:xfrm>
          <a:prstGeom prst="rect">
            <a:avLst/>
          </a:prstGeom>
          <a:noFill/>
        </p:spPr>
        <p:txBody>
          <a:bodyPr wrap="square">
            <a:spAutoFit/>
          </a:bodyPr>
          <a:lstStyle/>
          <a:p>
            <a:pPr>
              <a:spcBef>
                <a:spcPts val="1200"/>
              </a:spcBef>
              <a:spcAft>
                <a:spcPts val="600"/>
              </a:spcAft>
            </a:pPr>
            <a:r>
              <a:rPr lang="en-US" sz="1400" dirty="0"/>
              <a:t>Both corrective taxation and regulation could lead to the socially desirable outcome, but they operate through different mechanisms. </a:t>
            </a:r>
          </a:p>
        </p:txBody>
      </p:sp>
      <p:pic>
        <p:nvPicPr>
          <p:cNvPr id="34" name="Picture 33">
            <a:extLst>
              <a:ext uri="{FF2B5EF4-FFF2-40B4-BE49-F238E27FC236}">
                <a16:creationId xmlns:a16="http://schemas.microsoft.com/office/drawing/2014/main" id="{38E16079-A1F2-6C35-CC02-945C0E965B8C}"/>
              </a:ext>
            </a:extLst>
          </p:cNvPr>
          <p:cNvPicPr>
            <a:picLocks noChangeAspect="1"/>
          </p:cNvPicPr>
          <p:nvPr/>
        </p:nvPicPr>
        <p:blipFill rotWithShape="1">
          <a:blip r:embed="rId2">
            <a:clrChange>
              <a:clrFrom>
                <a:srgbClr val="E7F4F8"/>
              </a:clrFrom>
              <a:clrTo>
                <a:srgbClr val="E7F4F8">
                  <a:alpha val="0"/>
                </a:srgbClr>
              </a:clrTo>
            </a:clrChange>
          </a:blip>
          <a:srcRect b="6292"/>
          <a:stretch/>
        </p:blipFill>
        <p:spPr>
          <a:xfrm>
            <a:off x="1524354" y="1119553"/>
            <a:ext cx="6095291" cy="3437973"/>
          </a:xfrm>
          <a:prstGeom prst="rect">
            <a:avLst/>
          </a:prstGeom>
        </p:spPr>
      </p:pic>
    </p:spTree>
    <p:extLst>
      <p:ext uri="{BB962C8B-B14F-4D97-AF65-F5344CB8AC3E}">
        <p14:creationId xmlns:p14="http://schemas.microsoft.com/office/powerpoint/2010/main" val="33955486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AFB90728-8C33-1D7A-AEEE-7557B83219A1}"/>
              </a:ext>
            </a:extLst>
          </p:cNvPr>
          <p:cNvSpPr>
            <a:spLocks noGrp="1"/>
          </p:cNvSpPr>
          <p:nvPr>
            <p:ph type="ctrTitle"/>
          </p:nvPr>
        </p:nvSpPr>
        <p:spPr>
          <a:xfrm>
            <a:off x="0" y="0"/>
            <a:ext cx="9144000" cy="699065"/>
          </a:xfrm>
        </p:spPr>
        <p:txBody>
          <a:bodyPr/>
          <a:lstStyle/>
          <a:p>
            <a:r>
              <a:rPr lang="en-US" dirty="0">
                <a:solidFill>
                  <a:schemeClr val="tx1"/>
                </a:solidFill>
              </a:rPr>
              <a:t>Public-Sector Remedies: Regulation</a:t>
            </a:r>
          </a:p>
        </p:txBody>
      </p:sp>
      <p:sp>
        <p:nvSpPr>
          <p:cNvPr id="2" name="TextBox 1">
            <a:extLst>
              <a:ext uri="{FF2B5EF4-FFF2-40B4-BE49-F238E27FC236}">
                <a16:creationId xmlns:a16="http://schemas.microsoft.com/office/drawing/2014/main" id="{2BA1630C-3E6A-5C69-E11B-589A429AE882}"/>
              </a:ext>
            </a:extLst>
          </p:cNvPr>
          <p:cNvSpPr txBox="1"/>
          <p:nvPr/>
        </p:nvSpPr>
        <p:spPr>
          <a:xfrm>
            <a:off x="190500" y="1603742"/>
            <a:ext cx="8458200" cy="1631216"/>
          </a:xfrm>
          <a:prstGeom prst="rect">
            <a:avLst/>
          </a:prstGeom>
          <a:noFill/>
        </p:spPr>
        <p:txBody>
          <a:bodyPr wrap="square" rtlCol="0">
            <a:spAutoFit/>
          </a:bodyPr>
          <a:lstStyle/>
          <a:p>
            <a:pPr marL="285750" indent="-285750">
              <a:spcBef>
                <a:spcPts val="1200"/>
              </a:spcBef>
              <a:spcAft>
                <a:spcPts val="600"/>
              </a:spcAft>
              <a:buFont typeface="Arial" panose="020B0604020202020204" pitchFamily="34" charset="0"/>
              <a:buChar char="•"/>
            </a:pPr>
            <a:r>
              <a:rPr lang="en-US" sz="1400" dirty="0"/>
              <a:t>Types of regulation-based solutions:</a:t>
            </a:r>
          </a:p>
          <a:p>
            <a:pPr marL="742950" lvl="1" indent="-285750">
              <a:spcBef>
                <a:spcPts val="1200"/>
              </a:spcBef>
              <a:spcAft>
                <a:spcPts val="600"/>
              </a:spcAft>
              <a:buFont typeface="Arial" panose="020B0604020202020204" pitchFamily="34" charset="0"/>
              <a:buChar char="•"/>
            </a:pPr>
            <a:r>
              <a:rPr lang="en-US" sz="1400" b="1" dirty="0"/>
              <a:t>Performance-based:</a:t>
            </a:r>
            <a:r>
              <a:rPr lang="en-US" sz="1400" dirty="0"/>
              <a:t> the amount paid by the steel factory is determined by the quantity of steel produced. To pollute more, it needs to buy more permits/vouchers. </a:t>
            </a:r>
          </a:p>
          <a:p>
            <a:pPr marL="742950" lvl="1" indent="-285750">
              <a:spcBef>
                <a:spcPts val="1200"/>
              </a:spcBef>
              <a:spcAft>
                <a:spcPts val="600"/>
              </a:spcAft>
              <a:buFont typeface="Arial" panose="020B0604020202020204" pitchFamily="34" charset="0"/>
              <a:buChar char="•"/>
            </a:pPr>
            <a:r>
              <a:rPr lang="en-US" sz="1400" b="1" dirty="0"/>
              <a:t>Input-based regulations:</a:t>
            </a:r>
            <a:r>
              <a:rPr lang="en-US" sz="1400" dirty="0"/>
              <a:t> the government could prohibit using some hazardous materials. Example: high-sulfur coal and the Clean Air Act. </a:t>
            </a:r>
            <a:endParaRPr lang="en-US" sz="1400" b="1" dirty="0"/>
          </a:p>
        </p:txBody>
      </p:sp>
    </p:spTree>
    <p:extLst>
      <p:ext uri="{BB962C8B-B14F-4D97-AF65-F5344CB8AC3E}">
        <p14:creationId xmlns:p14="http://schemas.microsoft.com/office/powerpoint/2010/main" val="881520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AFB90728-8C33-1D7A-AEEE-7557B83219A1}"/>
              </a:ext>
            </a:extLst>
          </p:cNvPr>
          <p:cNvSpPr>
            <a:spLocks noGrp="1"/>
          </p:cNvSpPr>
          <p:nvPr>
            <p:ph type="ctrTitle"/>
          </p:nvPr>
        </p:nvSpPr>
        <p:spPr>
          <a:xfrm>
            <a:off x="0" y="0"/>
            <a:ext cx="9144000" cy="699065"/>
          </a:xfrm>
        </p:spPr>
        <p:txBody>
          <a:bodyPr/>
          <a:lstStyle/>
          <a:p>
            <a:r>
              <a:rPr lang="en-US" dirty="0">
                <a:solidFill>
                  <a:schemeClr val="tx1"/>
                </a:solidFill>
              </a:rPr>
              <a:t>Public-Sector Remedies: Summary</a:t>
            </a:r>
          </a:p>
        </p:txBody>
      </p:sp>
      <p:graphicFrame>
        <p:nvGraphicFramePr>
          <p:cNvPr id="4" name="Table 4">
            <a:extLst>
              <a:ext uri="{FF2B5EF4-FFF2-40B4-BE49-F238E27FC236}">
                <a16:creationId xmlns:a16="http://schemas.microsoft.com/office/drawing/2014/main" id="{2F73E496-5CCF-51D5-71B9-366AD973F7C1}"/>
              </a:ext>
            </a:extLst>
          </p:cNvPr>
          <p:cNvGraphicFramePr>
            <a:graphicFrameLocks noGrp="1"/>
          </p:cNvGraphicFramePr>
          <p:nvPr>
            <p:extLst>
              <p:ext uri="{D42A27DB-BD31-4B8C-83A1-F6EECF244321}">
                <p14:modId xmlns:p14="http://schemas.microsoft.com/office/powerpoint/2010/main" val="572670708"/>
              </p:ext>
            </p:extLst>
          </p:nvPr>
        </p:nvGraphicFramePr>
        <p:xfrm>
          <a:off x="224790" y="1125785"/>
          <a:ext cx="8694420" cy="3266440"/>
        </p:xfrm>
        <a:graphic>
          <a:graphicData uri="http://schemas.openxmlformats.org/drawingml/2006/table">
            <a:tbl>
              <a:tblPr firstRow="1" bandRow="1">
                <a:tableStyleId>{5C22544A-7EE6-4342-B048-85BDC9FD1C3A}</a:tableStyleId>
              </a:tblPr>
              <a:tblGrid>
                <a:gridCol w="1051560">
                  <a:extLst>
                    <a:ext uri="{9D8B030D-6E8A-4147-A177-3AD203B41FA5}">
                      <a16:colId xmlns:a16="http://schemas.microsoft.com/office/drawing/2014/main" val="2255489648"/>
                    </a:ext>
                  </a:extLst>
                </a:gridCol>
                <a:gridCol w="1836420">
                  <a:extLst>
                    <a:ext uri="{9D8B030D-6E8A-4147-A177-3AD203B41FA5}">
                      <a16:colId xmlns:a16="http://schemas.microsoft.com/office/drawing/2014/main" val="1249482933"/>
                    </a:ext>
                  </a:extLst>
                </a:gridCol>
                <a:gridCol w="5806440">
                  <a:extLst>
                    <a:ext uri="{9D8B030D-6E8A-4147-A177-3AD203B41FA5}">
                      <a16:colId xmlns:a16="http://schemas.microsoft.com/office/drawing/2014/main" val="3102600917"/>
                    </a:ext>
                  </a:extLst>
                </a:gridCol>
              </a:tblGrid>
              <a:tr h="37084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90304"/>
                    </a:solidFill>
                  </a:tcPr>
                </a:tc>
                <a:tc>
                  <a:txBody>
                    <a:bodyPr/>
                    <a:lstStyle/>
                    <a:p>
                      <a:r>
                        <a:rPr lang="en-US" sz="1200" dirty="0"/>
                        <a:t>Description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90304"/>
                    </a:solidFill>
                  </a:tcPr>
                </a:tc>
                <a:tc>
                  <a:txBody>
                    <a:bodyPr/>
                    <a:lstStyle/>
                    <a:p>
                      <a:r>
                        <a:rPr lang="en-US" sz="1200" dirty="0"/>
                        <a:t>Key Implications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90304"/>
                    </a:solidFill>
                  </a:tcPr>
                </a:tc>
                <a:extLst>
                  <a:ext uri="{0D108BD9-81ED-4DB2-BD59-A6C34878D82A}">
                    <a16:rowId xmlns:a16="http://schemas.microsoft.com/office/drawing/2014/main" val="3930973093"/>
                  </a:ext>
                </a:extLst>
              </a:tr>
              <a:tr h="370840">
                <a:tc>
                  <a:txBody>
                    <a:bodyPr/>
                    <a:lstStyle/>
                    <a:p>
                      <a:r>
                        <a:rPr lang="en-US" sz="1200" dirty="0"/>
                        <a:t>Private Sector Solutions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t>Creating a market for marginal damages. </a:t>
                      </a:r>
                      <a:r>
                        <a:rPr lang="en-US" sz="1200" u="sng" dirty="0"/>
                        <a:t>Marketable permits. </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71450" indent="-171450">
                        <a:spcBef>
                          <a:spcPts val="600"/>
                        </a:spcBef>
                        <a:spcAft>
                          <a:spcPts val="600"/>
                        </a:spcAft>
                        <a:buFont typeface="Arial" panose="020B0604020202020204" pitchFamily="34" charset="0"/>
                        <a:buChar char="•"/>
                      </a:pPr>
                      <a:r>
                        <a:rPr lang="en-US" sz="1200" dirty="0"/>
                        <a:t>Marketable permits provide more certainty about the amount of pollution produced. It is proportional to the number of permits sold. </a:t>
                      </a:r>
                    </a:p>
                    <a:p>
                      <a:pPr marL="171450" indent="-171450">
                        <a:spcBef>
                          <a:spcPts val="600"/>
                        </a:spcBef>
                        <a:spcAft>
                          <a:spcPts val="600"/>
                        </a:spcAft>
                        <a:buFont typeface="Arial" panose="020B0604020202020204" pitchFamily="34" charset="0"/>
                        <a:buChar char="•"/>
                      </a:pPr>
                      <a:r>
                        <a:rPr lang="en-US" sz="1200" dirty="0"/>
                        <a:t>Marketable permits are subject to the assignment problem: who gets the property rights of the permits? Sometimes hard to determine.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84835868"/>
                  </a:ext>
                </a:extLst>
              </a:tr>
              <a:tr h="370840">
                <a:tc>
                  <a:txBody>
                    <a:bodyPr/>
                    <a:lstStyle/>
                    <a:p>
                      <a:r>
                        <a:rPr lang="en-US" sz="1200" dirty="0"/>
                        <a:t>Corrective Taxation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t>Government imposes taxes/fines that induce the social optimum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71450" indent="-171450" algn="just" defTabSz="457200" rtl="0" eaLnBrk="1" latinLnBrk="0" hangingPunct="1">
                        <a:spcBef>
                          <a:spcPts val="600"/>
                        </a:spcBef>
                        <a:spcAft>
                          <a:spcPts val="600"/>
                        </a:spcAft>
                        <a:buFont typeface="Arial" panose="020B0604020202020204" pitchFamily="34" charset="0"/>
                        <a:buChar char="•"/>
                      </a:pPr>
                      <a:r>
                        <a:rPr lang="en-US" sz="1200" kern="1200" dirty="0">
                          <a:solidFill>
                            <a:schemeClr val="dk1"/>
                          </a:solidFill>
                          <a:latin typeface="+mn-lt"/>
                          <a:ea typeface="+mn-ea"/>
                          <a:cs typeface="+mn-cs"/>
                        </a:rPr>
                        <a:t>Create incentives to reduce pollution via increasing the price of polluting. </a:t>
                      </a:r>
                    </a:p>
                    <a:p>
                      <a:pPr marL="171450" indent="-171450" algn="just" defTabSz="457200" rtl="0" eaLnBrk="1" latinLnBrk="0" hangingPunct="1">
                        <a:spcBef>
                          <a:spcPts val="600"/>
                        </a:spcBef>
                        <a:spcAft>
                          <a:spcPts val="600"/>
                        </a:spcAft>
                        <a:buFont typeface="Arial" panose="020B0604020202020204" pitchFamily="34" charset="0"/>
                        <a:buChar char="•"/>
                      </a:pPr>
                      <a:r>
                        <a:rPr lang="en-US" sz="1200" kern="1200" dirty="0">
                          <a:solidFill>
                            <a:schemeClr val="dk1"/>
                          </a:solidFill>
                          <a:latin typeface="+mn-lt"/>
                          <a:ea typeface="+mn-ea"/>
                          <a:cs typeface="+mn-cs"/>
                        </a:rPr>
                        <a:t>Pollution effectively produced is uncertain. Remember in reality is hard to estimate supply/demand curves.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45696696"/>
                  </a:ext>
                </a:extLst>
              </a:tr>
              <a:tr h="370840">
                <a:tc>
                  <a:txBody>
                    <a:bodyPr/>
                    <a:lstStyle/>
                    <a:p>
                      <a:r>
                        <a:rPr lang="en-US" sz="1200" dirty="0"/>
                        <a:t>Regulation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t>Performance-based and input-based solutions.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71450" indent="-171450" algn="just">
                        <a:spcBef>
                          <a:spcPts val="600"/>
                        </a:spcBef>
                        <a:spcAft>
                          <a:spcPts val="600"/>
                        </a:spcAft>
                        <a:buFont typeface="Arial" panose="020B0604020202020204" pitchFamily="34" charset="0"/>
                        <a:buChar char="•"/>
                      </a:pPr>
                      <a:r>
                        <a:rPr lang="en-US" sz="1200" dirty="0"/>
                        <a:t>Regulations provide strong incentives to comply with the law (not exceed the limit), but do not provide incentives to reduce pollution below such limit. </a:t>
                      </a:r>
                    </a:p>
                    <a:p>
                      <a:pPr marL="171450" marR="0" lvl="0" indent="-171450" algn="just" defTabSz="457200" rtl="0" eaLnBrk="1" fontAlgn="auto" latinLnBrk="0" hangingPunct="1">
                        <a:lnSpc>
                          <a:spcPct val="100000"/>
                        </a:lnSpc>
                        <a:spcBef>
                          <a:spcPts val="600"/>
                        </a:spcBef>
                        <a:spcAft>
                          <a:spcPts val="600"/>
                        </a:spcAft>
                        <a:buClrTx/>
                        <a:buSzTx/>
                        <a:buFont typeface="Arial" panose="020B0604020202020204" pitchFamily="34" charset="0"/>
                        <a:buChar char="•"/>
                        <a:tabLst/>
                        <a:defRPr/>
                      </a:pPr>
                      <a:r>
                        <a:rPr lang="en-US" sz="1200" dirty="0"/>
                        <a:t>Performance-based is more efficient when performance can be measured. </a:t>
                      </a:r>
                    </a:p>
                    <a:p>
                      <a:pPr marL="171450" indent="-171450" algn="just">
                        <a:spcBef>
                          <a:spcPts val="600"/>
                        </a:spcBef>
                        <a:spcAft>
                          <a:spcPts val="600"/>
                        </a:spcAft>
                        <a:buFont typeface="Arial" panose="020B0604020202020204" pitchFamily="34" charset="0"/>
                        <a:buChar char="•"/>
                      </a:pPr>
                      <a:r>
                        <a:rPr lang="en-US" sz="1200" dirty="0"/>
                        <a:t>Costs of monitoring inputs may be lower, though.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25799907"/>
                  </a:ext>
                </a:extLst>
              </a:tr>
            </a:tbl>
          </a:graphicData>
        </a:graphic>
      </p:graphicFrame>
    </p:spTree>
    <p:extLst>
      <p:ext uri="{BB962C8B-B14F-4D97-AF65-F5344CB8AC3E}">
        <p14:creationId xmlns:p14="http://schemas.microsoft.com/office/powerpoint/2010/main" val="35376646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5C81510-B585-55D4-871F-4373515622B0}"/>
              </a:ext>
            </a:extLst>
          </p:cNvPr>
          <p:cNvSpPr>
            <a:spLocks noGrp="1"/>
          </p:cNvSpPr>
          <p:nvPr>
            <p:ph type="ctrTitle"/>
          </p:nvPr>
        </p:nvSpPr>
        <p:spPr/>
        <p:txBody>
          <a:bodyPr/>
          <a:lstStyle/>
          <a:p>
            <a:r>
              <a:rPr lang="en-US" dirty="0">
                <a:solidFill>
                  <a:schemeClr val="tx1"/>
                </a:solidFill>
                <a:latin typeface="+mn-lt"/>
              </a:rPr>
              <a:t>For Next Class</a:t>
            </a:r>
          </a:p>
        </p:txBody>
      </p:sp>
      <p:sp>
        <p:nvSpPr>
          <p:cNvPr id="29" name="Content Placeholder 3">
            <a:extLst>
              <a:ext uri="{FF2B5EF4-FFF2-40B4-BE49-F238E27FC236}">
                <a16:creationId xmlns:a16="http://schemas.microsoft.com/office/drawing/2014/main" id="{3DCD8C22-0BA2-1FB7-3948-72DFE0F15594}"/>
              </a:ext>
            </a:extLst>
          </p:cNvPr>
          <p:cNvSpPr txBox="1">
            <a:spLocks/>
          </p:cNvSpPr>
          <p:nvPr/>
        </p:nvSpPr>
        <p:spPr>
          <a:xfrm>
            <a:off x="94735" y="1080065"/>
            <a:ext cx="9049265" cy="3141415"/>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lnSpc>
                <a:spcPct val="100000"/>
              </a:lnSpc>
              <a:spcBef>
                <a:spcPts val="0"/>
              </a:spcBef>
              <a:spcAft>
                <a:spcPts val="1800"/>
              </a:spcAft>
              <a:buClr>
                <a:schemeClr val="tx1">
                  <a:lumMod val="50000"/>
                  <a:lumOff val="50000"/>
                </a:schemeClr>
              </a:buClr>
              <a:buSzPct val="100000"/>
              <a:buFont typeface="Wingdings" charset="2"/>
              <a:buChar char="§"/>
              <a:defRPr sz="1800" kern="1200">
                <a:solidFill>
                  <a:schemeClr val="tx1"/>
                </a:solidFill>
                <a:latin typeface="Arial"/>
                <a:ea typeface="+mn-ea"/>
                <a:cs typeface="Arial"/>
              </a:defRPr>
            </a:lvl1pPr>
            <a:lvl2pPr marL="742950" indent="-28575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2pPr>
            <a:lvl3pPr marL="11430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3pPr>
            <a:lvl4pPr marL="16002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4pPr>
            <a:lvl5pPr marL="20574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Clr>
                <a:srgbClr val="690304"/>
              </a:buClr>
              <a:buFont typeface="Wingdings" panose="05000000000000000000" pitchFamily="2" charset="2"/>
              <a:buChar char="§"/>
            </a:pPr>
            <a:r>
              <a:rPr lang="en-US" sz="1400" b="1" dirty="0">
                <a:cs typeface="Times New Roman" panose="02020603050405020304" pitchFamily="18" charset="0"/>
              </a:rPr>
              <a:t>On the Next Episode: </a:t>
            </a:r>
            <a:r>
              <a:rPr lang="en-US" sz="1400" dirty="0">
                <a:cs typeface="Times New Roman" panose="02020603050405020304" pitchFamily="18" charset="0"/>
              </a:rPr>
              <a:t>Pre-Midterm Review. </a:t>
            </a:r>
          </a:p>
          <a:p>
            <a:pPr>
              <a:buClr>
                <a:srgbClr val="690304"/>
              </a:buClr>
              <a:buFont typeface="Wingdings" panose="05000000000000000000" pitchFamily="2" charset="2"/>
              <a:buChar char="§"/>
            </a:pPr>
            <a:r>
              <a:rPr lang="en-US" sz="1400" b="1" dirty="0">
                <a:cs typeface="Times New Roman" panose="02020603050405020304" pitchFamily="18" charset="0"/>
              </a:rPr>
              <a:t>Assignment 3: </a:t>
            </a:r>
            <a:r>
              <a:rPr lang="en-US" sz="1400" dirty="0">
                <a:cs typeface="Times New Roman" panose="02020603050405020304" pitchFamily="18" charset="0"/>
              </a:rPr>
              <a:t>due Sunday. </a:t>
            </a:r>
          </a:p>
          <a:p>
            <a:pPr>
              <a:buClr>
                <a:srgbClr val="690304"/>
              </a:buClr>
              <a:buFont typeface="Wingdings" panose="05000000000000000000" pitchFamily="2" charset="2"/>
              <a:buChar char="§"/>
            </a:pPr>
            <a:r>
              <a:rPr lang="en-US" sz="1400" b="1" dirty="0">
                <a:cs typeface="Times New Roman" panose="02020603050405020304" pitchFamily="18" charset="0"/>
              </a:rPr>
              <a:t>Weekly discussion: </a:t>
            </a:r>
            <a:r>
              <a:rPr lang="en-US" sz="1400" dirty="0">
                <a:cs typeface="Times New Roman" panose="02020603050405020304" pitchFamily="18" charset="0"/>
              </a:rPr>
              <a:t>is out</a:t>
            </a:r>
            <a:endParaRPr lang="en-US" sz="1400" b="1" dirty="0">
              <a:cs typeface="Times New Roman" panose="02020603050405020304" pitchFamily="18" charset="0"/>
            </a:endParaRPr>
          </a:p>
          <a:p>
            <a:pPr>
              <a:buClr>
                <a:srgbClr val="690304"/>
              </a:buClr>
              <a:buFont typeface="Wingdings" panose="05000000000000000000" pitchFamily="2" charset="2"/>
              <a:buChar char="§"/>
            </a:pPr>
            <a:r>
              <a:rPr lang="en-US" sz="1400" b="1" dirty="0">
                <a:cs typeface="Times New Roman" panose="02020603050405020304" pitchFamily="18" charset="0"/>
              </a:rPr>
              <a:t>Readings: </a:t>
            </a:r>
            <a:r>
              <a:rPr lang="en-US" sz="1400" dirty="0">
                <a:cs typeface="Times New Roman" panose="02020603050405020304" pitchFamily="18" charset="0"/>
              </a:rPr>
              <a:t>Mankiw 10. Gruber 5 and 6. Stiglitz &amp; Rosengard 6</a:t>
            </a:r>
          </a:p>
          <a:p>
            <a:pPr>
              <a:buClr>
                <a:srgbClr val="690304"/>
              </a:buClr>
              <a:buFont typeface="Wingdings" panose="05000000000000000000" pitchFamily="2" charset="2"/>
              <a:buChar char="§"/>
            </a:pPr>
            <a:r>
              <a:rPr lang="en-US" sz="1400" b="1" dirty="0">
                <a:highlight>
                  <a:srgbClr val="FFFF00"/>
                </a:highlight>
                <a:cs typeface="Times New Roman" panose="02020603050405020304" pitchFamily="18" charset="0"/>
              </a:rPr>
              <a:t>Review Class: </a:t>
            </a:r>
            <a:r>
              <a:rPr lang="en-US" sz="1400" dirty="0">
                <a:highlight>
                  <a:srgbClr val="FFFF00"/>
                </a:highlight>
                <a:cs typeface="Times New Roman" panose="02020603050405020304" pitchFamily="18" charset="0"/>
              </a:rPr>
              <a:t>Monday February 20</a:t>
            </a:r>
            <a:r>
              <a:rPr lang="en-US" sz="1400" baseline="30000" dirty="0">
                <a:highlight>
                  <a:srgbClr val="FFFF00"/>
                </a:highlight>
                <a:cs typeface="Times New Roman" panose="02020603050405020304" pitchFamily="18" charset="0"/>
              </a:rPr>
              <a:t>th </a:t>
            </a:r>
            <a:r>
              <a:rPr lang="en-US" sz="1400" dirty="0">
                <a:highlight>
                  <a:srgbClr val="FFFF00"/>
                </a:highlight>
                <a:cs typeface="Times New Roman" panose="02020603050405020304" pitchFamily="18" charset="0"/>
              </a:rPr>
              <a:t> Come with questions!</a:t>
            </a:r>
          </a:p>
          <a:p>
            <a:pPr>
              <a:buClr>
                <a:srgbClr val="690304"/>
              </a:buClr>
              <a:buFont typeface="Wingdings" panose="05000000000000000000" pitchFamily="2" charset="2"/>
              <a:buChar char="§"/>
            </a:pPr>
            <a:r>
              <a:rPr lang="en-US" sz="1400" dirty="0">
                <a:cs typeface="Times New Roman" panose="02020603050405020304" pitchFamily="18" charset="0"/>
              </a:rPr>
              <a:t>Want some extra credit? Answer this survey by this Sunday! </a:t>
            </a:r>
            <a:r>
              <a:rPr lang="en-US" sz="1400" dirty="0">
                <a:cs typeface="Times New Roman" panose="02020603050405020304" pitchFamily="18" charset="0"/>
                <a:hlinkClick r:id="rId2"/>
              </a:rPr>
              <a:t>https://iu.instructure.com/courses/2126680/quizzes/3810364</a:t>
            </a:r>
            <a:r>
              <a:rPr lang="en-US" sz="1400" dirty="0">
                <a:cs typeface="Times New Roman" panose="02020603050405020304" pitchFamily="18" charset="0"/>
              </a:rPr>
              <a:t> </a:t>
            </a:r>
          </a:p>
          <a:p>
            <a:pPr>
              <a:buClr>
                <a:srgbClr val="690304"/>
              </a:buClr>
              <a:buFont typeface="Wingdings" panose="05000000000000000000" pitchFamily="2" charset="2"/>
              <a:buChar char="§"/>
            </a:pPr>
            <a:r>
              <a:rPr lang="en-US" sz="1400" b="1" dirty="0">
                <a:highlight>
                  <a:srgbClr val="FFFF00"/>
                </a:highlight>
                <a:cs typeface="Times New Roman" panose="02020603050405020304" pitchFamily="18" charset="0"/>
              </a:rPr>
              <a:t>Midterm Exam: </a:t>
            </a:r>
            <a:r>
              <a:rPr lang="en-US" sz="1400" dirty="0">
                <a:highlight>
                  <a:srgbClr val="FFFF00"/>
                </a:highlight>
                <a:cs typeface="Times New Roman" panose="02020603050405020304" pitchFamily="18" charset="0"/>
              </a:rPr>
              <a:t>Wednesday February 22</a:t>
            </a:r>
            <a:r>
              <a:rPr lang="en-US" sz="1400" baseline="30000" dirty="0">
                <a:highlight>
                  <a:srgbClr val="FFFF00"/>
                </a:highlight>
                <a:cs typeface="Times New Roman" panose="02020603050405020304" pitchFamily="18" charset="0"/>
              </a:rPr>
              <a:t>th </a:t>
            </a:r>
            <a:endParaRPr lang="en-US" sz="1400" b="1" dirty="0">
              <a:latin typeface="+mn-lt"/>
              <a:cs typeface="Times New Roman" panose="02020603050405020304" pitchFamily="18" charset="0"/>
            </a:endParaRPr>
          </a:p>
          <a:p>
            <a:pPr>
              <a:buClr>
                <a:srgbClr val="690304"/>
              </a:buClr>
              <a:buFont typeface="Wingdings" panose="05000000000000000000" pitchFamily="2" charset="2"/>
              <a:buChar char="§"/>
            </a:pPr>
            <a:endParaRPr lang="en-US" sz="1400" dirty="0">
              <a:latin typeface="+mn-lt"/>
              <a:cs typeface="Times New Roman" panose="02020603050405020304" pitchFamily="18" charset="0"/>
            </a:endParaRPr>
          </a:p>
          <a:p>
            <a:pPr>
              <a:buClr>
                <a:srgbClr val="690304"/>
              </a:buClr>
              <a:buFont typeface="Wingdings" panose="05000000000000000000" pitchFamily="2" charset="2"/>
              <a:buChar char="§"/>
            </a:pPr>
            <a:endParaRPr lang="en-US" sz="1400" dirty="0">
              <a:latin typeface="+mn-lt"/>
              <a:cs typeface="Times New Roman" panose="02020603050405020304" pitchFamily="18" charset="0"/>
            </a:endParaRPr>
          </a:p>
        </p:txBody>
      </p:sp>
    </p:spTree>
    <p:extLst>
      <p:ext uri="{BB962C8B-B14F-4D97-AF65-F5344CB8AC3E}">
        <p14:creationId xmlns:p14="http://schemas.microsoft.com/office/powerpoint/2010/main" val="2723586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2">
            <a:extLst>
              <a:ext uri="{FF2B5EF4-FFF2-40B4-BE49-F238E27FC236}">
                <a16:creationId xmlns:a16="http://schemas.microsoft.com/office/drawing/2014/main" id="{72863DFC-F769-1FFD-90F2-6C5240A658F7}"/>
              </a:ext>
            </a:extLst>
          </p:cNvPr>
          <p:cNvSpPr txBox="1">
            <a:spLocks/>
          </p:cNvSpPr>
          <p:nvPr/>
        </p:nvSpPr>
        <p:spPr>
          <a:xfrm>
            <a:off x="538314" y="2571750"/>
            <a:ext cx="7734222" cy="1478888"/>
          </a:xfrm>
          <a:prstGeom prst="rect">
            <a:avLst/>
          </a:prstGeom>
        </p:spPr>
        <p:txBody>
          <a:bodyPr/>
          <a:lstStyle>
            <a:lvl1pPr marL="342900" indent="-342900" algn="l" defTabSz="457200" rtl="0" eaLnBrk="1" latinLnBrk="0" hangingPunct="1">
              <a:lnSpc>
                <a:spcPct val="100000"/>
              </a:lnSpc>
              <a:spcBef>
                <a:spcPts val="0"/>
              </a:spcBef>
              <a:spcAft>
                <a:spcPts val="1800"/>
              </a:spcAft>
              <a:buClr>
                <a:schemeClr val="tx1">
                  <a:lumMod val="50000"/>
                  <a:lumOff val="50000"/>
                </a:schemeClr>
              </a:buClr>
              <a:buSzPct val="100000"/>
              <a:buFont typeface="Wingdings" charset="2"/>
              <a:buChar char="§"/>
              <a:defRPr sz="1800" kern="1200">
                <a:solidFill>
                  <a:schemeClr val="tx1"/>
                </a:solidFill>
                <a:latin typeface="Arial"/>
                <a:ea typeface="+mn-ea"/>
                <a:cs typeface="Arial"/>
              </a:defRPr>
            </a:lvl1pPr>
            <a:lvl2pPr marL="742950" indent="-28575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2pPr>
            <a:lvl3pPr marL="11430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3pPr>
            <a:lvl4pPr marL="16002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4pPr>
            <a:lvl5pPr marL="20574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endParaRPr lang="en-US" sz="2000" dirty="0">
              <a:solidFill>
                <a:schemeClr val="bg1"/>
              </a:solidFill>
            </a:endParaRPr>
          </a:p>
        </p:txBody>
      </p:sp>
      <p:sp>
        <p:nvSpPr>
          <p:cNvPr id="9" name="Title 1">
            <a:extLst>
              <a:ext uri="{FF2B5EF4-FFF2-40B4-BE49-F238E27FC236}">
                <a16:creationId xmlns:a16="http://schemas.microsoft.com/office/drawing/2014/main" id="{FB30687B-7A7D-8F6B-9025-2A4EFABAC69E}"/>
              </a:ext>
            </a:extLst>
          </p:cNvPr>
          <p:cNvSpPr txBox="1">
            <a:spLocks/>
          </p:cNvSpPr>
          <p:nvPr/>
        </p:nvSpPr>
        <p:spPr>
          <a:xfrm>
            <a:off x="0" y="306218"/>
            <a:ext cx="9144000" cy="1000194"/>
          </a:xfrm>
          <a:prstGeom prst="rect">
            <a:avLst/>
          </a:prstGeom>
        </p:spPr>
        <p:txBody>
          <a:bodyPr>
            <a:normAutofit/>
          </a:bodyPr>
          <a:lstStyle>
            <a:lvl1pPr algn="l" defTabSz="457200" rtl="0" eaLnBrk="1" latinLnBrk="0" hangingPunct="1">
              <a:spcBef>
                <a:spcPct val="0"/>
              </a:spcBef>
              <a:buNone/>
              <a:defRPr sz="3200" b="1" i="0" kern="100" spc="0">
                <a:solidFill>
                  <a:schemeClr val="tx1"/>
                </a:solidFill>
                <a:latin typeface="Arial"/>
                <a:ea typeface="+mj-ea"/>
                <a:cs typeface="Arial"/>
              </a:defRPr>
            </a:lvl1pPr>
          </a:lstStyle>
          <a:p>
            <a:pPr algn="ctr"/>
            <a:r>
              <a:rPr lang="en-US" sz="2400" dirty="0">
                <a:solidFill>
                  <a:schemeClr val="bg1"/>
                </a:solidFill>
              </a:rPr>
              <a:t>SPEA-V-202</a:t>
            </a:r>
          </a:p>
          <a:p>
            <a:pPr algn="ctr"/>
            <a:r>
              <a:rPr lang="en-US" sz="2400" b="0" dirty="0">
                <a:solidFill>
                  <a:schemeClr val="bg1"/>
                </a:solidFill>
              </a:rPr>
              <a:t>Contemporary Economic Issues in Public Affairs</a:t>
            </a:r>
          </a:p>
          <a:p>
            <a:pPr algn="ctr"/>
            <a:endParaRPr lang="en-US" sz="2400" b="0" dirty="0">
              <a:solidFill>
                <a:schemeClr val="bg1"/>
              </a:solidFill>
            </a:endParaRPr>
          </a:p>
        </p:txBody>
      </p:sp>
      <p:sp>
        <p:nvSpPr>
          <p:cNvPr id="10" name="Rectangle 9">
            <a:extLst>
              <a:ext uri="{FF2B5EF4-FFF2-40B4-BE49-F238E27FC236}">
                <a16:creationId xmlns:a16="http://schemas.microsoft.com/office/drawing/2014/main" id="{B08B2BB0-25A8-51DD-1E72-4A1ECB509AE5}"/>
              </a:ext>
            </a:extLst>
          </p:cNvPr>
          <p:cNvSpPr/>
          <p:nvPr/>
        </p:nvSpPr>
        <p:spPr>
          <a:xfrm>
            <a:off x="0" y="1787777"/>
            <a:ext cx="9144000" cy="871464"/>
          </a:xfrm>
          <a:prstGeom prst="rect">
            <a:avLst/>
          </a:prstGeom>
          <a:solidFill>
            <a:srgbClr val="69030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b="1" dirty="0">
                <a:solidFill>
                  <a:schemeClr val="bg1"/>
                </a:solidFill>
                <a:latin typeface="+mj-lt"/>
              </a:rPr>
              <a:t>Externalities II</a:t>
            </a:r>
          </a:p>
        </p:txBody>
      </p:sp>
      <p:sp>
        <p:nvSpPr>
          <p:cNvPr id="11" name="Title 1">
            <a:extLst>
              <a:ext uri="{FF2B5EF4-FFF2-40B4-BE49-F238E27FC236}">
                <a16:creationId xmlns:a16="http://schemas.microsoft.com/office/drawing/2014/main" id="{BF1602D2-5AC3-8AC2-F630-020397F6961F}"/>
              </a:ext>
            </a:extLst>
          </p:cNvPr>
          <p:cNvSpPr txBox="1">
            <a:spLocks/>
          </p:cNvSpPr>
          <p:nvPr/>
        </p:nvSpPr>
        <p:spPr>
          <a:xfrm>
            <a:off x="0" y="3140606"/>
            <a:ext cx="9144000" cy="1000194"/>
          </a:xfrm>
          <a:prstGeom prst="rect">
            <a:avLst/>
          </a:prstGeom>
        </p:spPr>
        <p:txBody>
          <a:bodyPr>
            <a:normAutofit/>
          </a:bodyPr>
          <a:lstStyle>
            <a:lvl1pPr algn="l" defTabSz="457200" rtl="0" eaLnBrk="1" latinLnBrk="0" hangingPunct="1">
              <a:spcBef>
                <a:spcPct val="0"/>
              </a:spcBef>
              <a:buNone/>
              <a:defRPr sz="3200" b="1" i="0" kern="100" spc="0">
                <a:solidFill>
                  <a:schemeClr val="tx1"/>
                </a:solidFill>
                <a:latin typeface="Arial"/>
                <a:ea typeface="+mj-ea"/>
                <a:cs typeface="Arial"/>
              </a:defRPr>
            </a:lvl1pPr>
          </a:lstStyle>
          <a:p>
            <a:pPr algn="ctr"/>
            <a:r>
              <a:rPr lang="en-US" sz="2400" b="0" dirty="0">
                <a:solidFill>
                  <a:schemeClr val="bg1"/>
                </a:solidFill>
              </a:rPr>
              <a:t>Luis Navarro</a:t>
            </a:r>
          </a:p>
          <a:p>
            <a:pPr algn="ctr"/>
            <a:endParaRPr lang="en-US" sz="2400" b="0" dirty="0">
              <a:solidFill>
                <a:schemeClr val="bg1"/>
              </a:solidFill>
            </a:endParaRPr>
          </a:p>
        </p:txBody>
      </p:sp>
    </p:spTree>
    <p:extLst>
      <p:ext uri="{BB962C8B-B14F-4D97-AF65-F5344CB8AC3E}">
        <p14:creationId xmlns:p14="http://schemas.microsoft.com/office/powerpoint/2010/main" val="2473003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AFB90728-8C33-1D7A-AEEE-7557B83219A1}"/>
              </a:ext>
            </a:extLst>
          </p:cNvPr>
          <p:cNvSpPr>
            <a:spLocks noGrp="1"/>
          </p:cNvSpPr>
          <p:nvPr>
            <p:ph type="ctrTitle"/>
          </p:nvPr>
        </p:nvSpPr>
        <p:spPr>
          <a:xfrm>
            <a:off x="0" y="0"/>
            <a:ext cx="9144000" cy="699065"/>
          </a:xfrm>
        </p:spPr>
        <p:txBody>
          <a:bodyPr/>
          <a:lstStyle/>
          <a:p>
            <a:r>
              <a:rPr lang="en-US" dirty="0">
                <a:solidFill>
                  <a:schemeClr val="tx1"/>
                </a:solidFill>
              </a:rPr>
              <a:t>Externalities</a:t>
            </a:r>
          </a:p>
        </p:txBody>
      </p:sp>
      <p:sp>
        <p:nvSpPr>
          <p:cNvPr id="2" name="TextBox 1">
            <a:extLst>
              <a:ext uri="{FF2B5EF4-FFF2-40B4-BE49-F238E27FC236}">
                <a16:creationId xmlns:a16="http://schemas.microsoft.com/office/drawing/2014/main" id="{2BA1630C-3E6A-5C69-E11B-589A429AE882}"/>
              </a:ext>
            </a:extLst>
          </p:cNvPr>
          <p:cNvSpPr txBox="1"/>
          <p:nvPr/>
        </p:nvSpPr>
        <p:spPr>
          <a:xfrm>
            <a:off x="258187" y="699065"/>
            <a:ext cx="8777440" cy="738664"/>
          </a:xfrm>
          <a:prstGeom prst="rect">
            <a:avLst/>
          </a:prstGeom>
          <a:noFill/>
        </p:spPr>
        <p:txBody>
          <a:bodyPr wrap="square" rtlCol="0">
            <a:spAutoFit/>
          </a:bodyPr>
          <a:lstStyle/>
          <a:p>
            <a:pPr>
              <a:spcBef>
                <a:spcPts val="1200"/>
              </a:spcBef>
              <a:spcAft>
                <a:spcPts val="600"/>
              </a:spcAft>
            </a:pPr>
            <a:r>
              <a:rPr lang="en-US" sz="1400" b="1" dirty="0"/>
              <a:t>Externality:</a:t>
            </a:r>
            <a:r>
              <a:rPr lang="en-US" sz="1400" dirty="0"/>
              <a:t> an externality arises when a person engages in an activity that influences the well-being of a bystander but neither pays nor receives compensation for that effect. </a:t>
            </a:r>
            <a:r>
              <a:rPr lang="en-US" sz="1400" u="sng" dirty="0"/>
              <a:t>Unintended consequences of free-market exchange. Effects not occurring through the price system</a:t>
            </a:r>
            <a:r>
              <a:rPr lang="en-US" sz="1400" dirty="0"/>
              <a:t>. </a:t>
            </a:r>
          </a:p>
        </p:txBody>
      </p:sp>
      <p:sp>
        <p:nvSpPr>
          <p:cNvPr id="5" name="TextBox 4">
            <a:extLst>
              <a:ext uri="{FF2B5EF4-FFF2-40B4-BE49-F238E27FC236}">
                <a16:creationId xmlns:a16="http://schemas.microsoft.com/office/drawing/2014/main" id="{CDDD5410-082F-388C-98F1-2BA6B064ED73}"/>
              </a:ext>
            </a:extLst>
          </p:cNvPr>
          <p:cNvSpPr txBox="1"/>
          <p:nvPr/>
        </p:nvSpPr>
        <p:spPr>
          <a:xfrm>
            <a:off x="353014" y="1592150"/>
            <a:ext cx="8431999" cy="2970044"/>
          </a:xfrm>
          <a:prstGeom prst="rect">
            <a:avLst/>
          </a:prstGeom>
          <a:noFill/>
        </p:spPr>
        <p:txBody>
          <a:bodyPr wrap="square">
            <a:spAutoFit/>
          </a:bodyPr>
          <a:lstStyle/>
          <a:p>
            <a:pPr marL="285750" indent="-285750">
              <a:spcBef>
                <a:spcPts val="1200"/>
              </a:spcBef>
              <a:spcAft>
                <a:spcPts val="600"/>
              </a:spcAft>
              <a:buFont typeface="Arial" panose="020B0604020202020204" pitchFamily="34" charset="0"/>
              <a:buChar char="•"/>
            </a:pPr>
            <a:r>
              <a:rPr lang="en-US" sz="1400" b="1" dirty="0"/>
              <a:t>Market failure: </a:t>
            </a:r>
            <a:r>
              <a:rPr lang="en-US" sz="1400" dirty="0"/>
              <a:t>property rights are not well defined. </a:t>
            </a:r>
          </a:p>
          <a:p>
            <a:pPr marL="285750" indent="-285750">
              <a:spcBef>
                <a:spcPts val="1200"/>
              </a:spcBef>
              <a:spcAft>
                <a:spcPts val="600"/>
              </a:spcAft>
              <a:buFont typeface="Arial" panose="020B0604020202020204" pitchFamily="34" charset="0"/>
              <a:buChar char="•"/>
            </a:pPr>
            <a:r>
              <a:rPr lang="en-US" sz="1400" dirty="0"/>
              <a:t>If markets operate properly, only the agents engaging in the exchange should experience the benefits/costs. Supply and demand reflect the willingness to sell/buy. </a:t>
            </a:r>
          </a:p>
          <a:p>
            <a:pPr marL="285750" indent="-285750">
              <a:spcBef>
                <a:spcPts val="1200"/>
              </a:spcBef>
              <a:spcAft>
                <a:spcPts val="600"/>
              </a:spcAft>
              <a:buFont typeface="Arial" panose="020B0604020202020204" pitchFamily="34" charset="0"/>
              <a:buChar char="•"/>
            </a:pPr>
            <a:r>
              <a:rPr lang="en-US" sz="1400" dirty="0"/>
              <a:t>This type of failure implies that private and social willingness to sell/buy differ. There is some </a:t>
            </a:r>
            <a:r>
              <a:rPr lang="en-US" sz="1400" u="sng" dirty="0"/>
              <a:t>marginal damage</a:t>
            </a:r>
            <a:r>
              <a:rPr lang="en-US" sz="1400" dirty="0"/>
              <a:t> experienced by third parties.  </a:t>
            </a:r>
          </a:p>
          <a:p>
            <a:pPr marL="285750" indent="-285750">
              <a:spcBef>
                <a:spcPts val="1200"/>
              </a:spcBef>
              <a:spcAft>
                <a:spcPts val="600"/>
              </a:spcAft>
              <a:buFont typeface="Arial" panose="020B0604020202020204" pitchFamily="34" charset="0"/>
              <a:buChar char="•"/>
            </a:pPr>
            <a:r>
              <a:rPr lang="en-US" sz="1400" b="1" dirty="0"/>
              <a:t>Free Market Exchange: </a:t>
            </a:r>
            <a:r>
              <a:rPr lang="en-US" sz="1400" dirty="0"/>
              <a:t>private marginal benefit = private marginal cost. </a:t>
            </a:r>
            <a:endParaRPr lang="en-US" sz="1400" b="1" dirty="0"/>
          </a:p>
          <a:p>
            <a:pPr marL="285750" indent="-285750">
              <a:spcBef>
                <a:spcPts val="1200"/>
              </a:spcBef>
              <a:spcAft>
                <a:spcPts val="600"/>
              </a:spcAft>
              <a:buFont typeface="Arial" panose="020B0604020202020204" pitchFamily="34" charset="0"/>
              <a:buChar char="•"/>
            </a:pPr>
            <a:r>
              <a:rPr lang="en-US" sz="1400" b="1" dirty="0"/>
              <a:t>Social Planner (Efficiency): </a:t>
            </a:r>
            <a:r>
              <a:rPr lang="en-US" sz="1400" dirty="0"/>
              <a:t>social marginal benefit = social marginal cost. </a:t>
            </a:r>
          </a:p>
          <a:p>
            <a:pPr marL="285750" indent="-285750">
              <a:spcBef>
                <a:spcPts val="1200"/>
              </a:spcBef>
              <a:spcAft>
                <a:spcPts val="600"/>
              </a:spcAft>
              <a:buFont typeface="Arial" panose="020B0604020202020204" pitchFamily="34" charset="0"/>
              <a:buChar char="•"/>
            </a:pPr>
            <a:r>
              <a:rPr lang="en-US" sz="1400" b="1" dirty="0"/>
              <a:t>Externalities: </a:t>
            </a:r>
            <a:r>
              <a:rPr lang="en-US" sz="1400" dirty="0"/>
              <a:t>private ≠ social → there is DWL due to over/under consumption/production. </a:t>
            </a:r>
            <a:endParaRPr lang="en-US" sz="1400" b="1" dirty="0"/>
          </a:p>
        </p:txBody>
      </p:sp>
    </p:spTree>
    <p:extLst>
      <p:ext uri="{BB962C8B-B14F-4D97-AF65-F5344CB8AC3E}">
        <p14:creationId xmlns:p14="http://schemas.microsoft.com/office/powerpoint/2010/main" val="3360333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3" end="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Title 1">
            <a:extLst>
              <a:ext uri="{FF2B5EF4-FFF2-40B4-BE49-F238E27FC236}">
                <a16:creationId xmlns:a16="http://schemas.microsoft.com/office/drawing/2014/main" id="{6B3E58D9-A540-AAEB-6D53-898A6F29F6EB}"/>
              </a:ext>
            </a:extLst>
          </p:cNvPr>
          <p:cNvSpPr>
            <a:spLocks noGrp="1"/>
          </p:cNvSpPr>
          <p:nvPr>
            <p:ph type="ctrTitle"/>
          </p:nvPr>
        </p:nvSpPr>
        <p:spPr>
          <a:xfrm>
            <a:off x="0" y="0"/>
            <a:ext cx="9144000" cy="699065"/>
          </a:xfrm>
        </p:spPr>
        <p:txBody>
          <a:bodyPr/>
          <a:lstStyle/>
          <a:p>
            <a:r>
              <a:rPr lang="en-US" dirty="0">
                <a:solidFill>
                  <a:schemeClr val="tx1"/>
                </a:solidFill>
              </a:rPr>
              <a:t>Externalities</a:t>
            </a:r>
          </a:p>
        </p:txBody>
      </p:sp>
      <p:pic>
        <p:nvPicPr>
          <p:cNvPr id="4" name="Picture 3">
            <a:extLst>
              <a:ext uri="{FF2B5EF4-FFF2-40B4-BE49-F238E27FC236}">
                <a16:creationId xmlns:a16="http://schemas.microsoft.com/office/drawing/2014/main" id="{03F5F9EF-BD64-8E6D-C027-6D20597A8A16}"/>
              </a:ext>
            </a:extLst>
          </p:cNvPr>
          <p:cNvPicPr>
            <a:picLocks noChangeAspect="1"/>
          </p:cNvPicPr>
          <p:nvPr/>
        </p:nvPicPr>
        <p:blipFill>
          <a:blip r:embed="rId2">
            <a:clrChange>
              <a:clrFrom>
                <a:srgbClr val="F1E2E9"/>
              </a:clrFrom>
              <a:clrTo>
                <a:srgbClr val="F1E2E9">
                  <a:alpha val="0"/>
                </a:srgbClr>
              </a:clrTo>
            </a:clrChange>
          </a:blip>
          <a:stretch>
            <a:fillRect/>
          </a:stretch>
        </p:blipFill>
        <p:spPr>
          <a:xfrm>
            <a:off x="53404" y="786666"/>
            <a:ext cx="9037191" cy="3570168"/>
          </a:xfrm>
          <a:prstGeom prst="rect">
            <a:avLst/>
          </a:prstGeom>
        </p:spPr>
      </p:pic>
      <p:sp>
        <p:nvSpPr>
          <p:cNvPr id="5" name="TextBox 4">
            <a:extLst>
              <a:ext uri="{FF2B5EF4-FFF2-40B4-BE49-F238E27FC236}">
                <a16:creationId xmlns:a16="http://schemas.microsoft.com/office/drawing/2014/main" id="{BD5D856B-66E6-64B1-0F2E-AB2B9221BE58}"/>
              </a:ext>
            </a:extLst>
          </p:cNvPr>
          <p:cNvSpPr txBox="1"/>
          <p:nvPr/>
        </p:nvSpPr>
        <p:spPr>
          <a:xfrm>
            <a:off x="4429298" y="4488438"/>
            <a:ext cx="4660052" cy="230832"/>
          </a:xfrm>
          <a:prstGeom prst="rect">
            <a:avLst/>
          </a:prstGeom>
          <a:noFill/>
        </p:spPr>
        <p:txBody>
          <a:bodyPr wrap="square">
            <a:spAutoFit/>
          </a:bodyPr>
          <a:lstStyle/>
          <a:p>
            <a:pPr algn="r"/>
            <a:r>
              <a:rPr lang="en-US" sz="900" i="1" dirty="0"/>
              <a:t>Source </a:t>
            </a:r>
            <a:r>
              <a:rPr lang="en-US" sz="900" i="1" dirty="0" err="1"/>
              <a:t>Stliglitz</a:t>
            </a:r>
            <a:r>
              <a:rPr lang="en-US" sz="900" i="1" dirty="0"/>
              <a:t> and Rosengard Chapter 6</a:t>
            </a:r>
          </a:p>
        </p:txBody>
      </p:sp>
    </p:spTree>
    <p:extLst>
      <p:ext uri="{BB962C8B-B14F-4D97-AF65-F5344CB8AC3E}">
        <p14:creationId xmlns:p14="http://schemas.microsoft.com/office/powerpoint/2010/main" val="13285859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AFB90728-8C33-1D7A-AEEE-7557B83219A1}"/>
              </a:ext>
            </a:extLst>
          </p:cNvPr>
          <p:cNvSpPr>
            <a:spLocks noGrp="1"/>
          </p:cNvSpPr>
          <p:nvPr>
            <p:ph type="ctrTitle"/>
          </p:nvPr>
        </p:nvSpPr>
        <p:spPr>
          <a:xfrm>
            <a:off x="0" y="0"/>
            <a:ext cx="9144000" cy="699065"/>
          </a:xfrm>
        </p:spPr>
        <p:txBody>
          <a:bodyPr/>
          <a:lstStyle/>
          <a:p>
            <a:r>
              <a:rPr lang="en-US" dirty="0">
                <a:solidFill>
                  <a:schemeClr val="tx1"/>
                </a:solidFill>
              </a:rPr>
              <a:t>Solutions to Externalities</a:t>
            </a:r>
          </a:p>
        </p:txBody>
      </p:sp>
      <p:sp>
        <p:nvSpPr>
          <p:cNvPr id="2" name="TextBox 1">
            <a:extLst>
              <a:ext uri="{FF2B5EF4-FFF2-40B4-BE49-F238E27FC236}">
                <a16:creationId xmlns:a16="http://schemas.microsoft.com/office/drawing/2014/main" id="{2BA1630C-3E6A-5C69-E11B-589A429AE882}"/>
              </a:ext>
            </a:extLst>
          </p:cNvPr>
          <p:cNvSpPr txBox="1"/>
          <p:nvPr/>
        </p:nvSpPr>
        <p:spPr>
          <a:xfrm>
            <a:off x="3657601" y="900486"/>
            <a:ext cx="5378026" cy="3462486"/>
          </a:xfrm>
          <a:prstGeom prst="rect">
            <a:avLst/>
          </a:prstGeom>
          <a:noFill/>
        </p:spPr>
        <p:txBody>
          <a:bodyPr wrap="square" rtlCol="0">
            <a:spAutoFit/>
          </a:bodyPr>
          <a:lstStyle/>
          <a:p>
            <a:pPr marL="285750" indent="-285750">
              <a:spcBef>
                <a:spcPts val="1200"/>
              </a:spcBef>
              <a:spcAft>
                <a:spcPts val="600"/>
              </a:spcAft>
              <a:buFont typeface="Arial" panose="020B0604020202020204" pitchFamily="34" charset="0"/>
              <a:buChar char="•"/>
            </a:pPr>
            <a:r>
              <a:rPr lang="en-US" sz="1600" dirty="0"/>
              <a:t>There are two types of solutions to address externalities: </a:t>
            </a:r>
          </a:p>
          <a:p>
            <a:pPr marL="285750" indent="-285750">
              <a:spcBef>
                <a:spcPts val="1200"/>
              </a:spcBef>
              <a:spcAft>
                <a:spcPts val="600"/>
              </a:spcAft>
              <a:buFont typeface="Arial" panose="020B0604020202020204" pitchFamily="34" charset="0"/>
              <a:buChar char="•"/>
            </a:pPr>
            <a:r>
              <a:rPr lang="en-US" sz="1600" b="1" dirty="0"/>
              <a:t>Private-sector solutions: </a:t>
            </a:r>
          </a:p>
          <a:p>
            <a:pPr marL="742950" lvl="1" indent="-285750">
              <a:spcBef>
                <a:spcPts val="1200"/>
              </a:spcBef>
              <a:spcAft>
                <a:spcPts val="600"/>
              </a:spcAft>
              <a:buFont typeface="Arial" panose="020B0604020202020204" pitchFamily="34" charset="0"/>
              <a:buChar char="•"/>
            </a:pPr>
            <a:r>
              <a:rPr lang="en-US" sz="1600" dirty="0" err="1"/>
              <a:t>Coasian</a:t>
            </a:r>
            <a:r>
              <a:rPr lang="en-US" sz="1600" dirty="0"/>
              <a:t> solution: Market for marginal damages.  </a:t>
            </a:r>
          </a:p>
          <a:p>
            <a:pPr marL="285750" indent="-285750">
              <a:spcBef>
                <a:spcPts val="1200"/>
              </a:spcBef>
              <a:spcAft>
                <a:spcPts val="600"/>
              </a:spcAft>
              <a:buFont typeface="Arial" panose="020B0604020202020204" pitchFamily="34" charset="0"/>
              <a:buChar char="•"/>
            </a:pPr>
            <a:r>
              <a:rPr lang="en-US" sz="1600" b="1" dirty="0"/>
              <a:t>Government intervention: </a:t>
            </a:r>
          </a:p>
          <a:p>
            <a:pPr marL="742950" lvl="1" indent="-285750">
              <a:spcBef>
                <a:spcPts val="1200"/>
              </a:spcBef>
              <a:spcAft>
                <a:spcPts val="600"/>
              </a:spcAft>
              <a:buFont typeface="Arial" panose="020B0604020202020204" pitchFamily="34" charset="0"/>
              <a:buChar char="•"/>
            </a:pPr>
            <a:r>
              <a:rPr lang="en-US" sz="1600" dirty="0"/>
              <a:t>Regulation-based solutions: production/consumption limits. </a:t>
            </a:r>
          </a:p>
          <a:p>
            <a:pPr marL="742950" lvl="1" indent="-285750">
              <a:spcBef>
                <a:spcPts val="1200"/>
              </a:spcBef>
              <a:spcAft>
                <a:spcPts val="600"/>
              </a:spcAft>
              <a:buFont typeface="Arial" panose="020B0604020202020204" pitchFamily="34" charset="0"/>
              <a:buChar char="•"/>
            </a:pPr>
            <a:r>
              <a:rPr lang="en-US" sz="1600" dirty="0"/>
              <a:t>Market-based solutions: corrective (</a:t>
            </a:r>
            <a:r>
              <a:rPr lang="en-US" sz="1600" dirty="0" err="1"/>
              <a:t>Pigovian</a:t>
            </a:r>
            <a:r>
              <a:rPr lang="en-US" sz="1600" dirty="0"/>
              <a:t>) taxation and subsidies. </a:t>
            </a:r>
          </a:p>
        </p:txBody>
      </p:sp>
      <p:pic>
        <p:nvPicPr>
          <p:cNvPr id="43" name="Graphic 42">
            <a:extLst>
              <a:ext uri="{FF2B5EF4-FFF2-40B4-BE49-F238E27FC236}">
                <a16:creationId xmlns:a16="http://schemas.microsoft.com/office/drawing/2014/main" id="{885357DC-2C6D-2C35-23A6-E3BA6F04AF6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b="21850"/>
          <a:stretch/>
        </p:blipFill>
        <p:spPr>
          <a:xfrm>
            <a:off x="184573" y="1186759"/>
            <a:ext cx="3697926" cy="2889941"/>
          </a:xfrm>
          <a:prstGeom prst="rect">
            <a:avLst/>
          </a:prstGeom>
        </p:spPr>
      </p:pic>
    </p:spTree>
    <p:extLst>
      <p:ext uri="{BB962C8B-B14F-4D97-AF65-F5344CB8AC3E}">
        <p14:creationId xmlns:p14="http://schemas.microsoft.com/office/powerpoint/2010/main" val="1143668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AFB90728-8C33-1D7A-AEEE-7557B83219A1}"/>
              </a:ext>
            </a:extLst>
          </p:cNvPr>
          <p:cNvSpPr>
            <a:spLocks noGrp="1"/>
          </p:cNvSpPr>
          <p:nvPr>
            <p:ph type="ctrTitle"/>
          </p:nvPr>
        </p:nvSpPr>
        <p:spPr>
          <a:xfrm>
            <a:off x="0" y="0"/>
            <a:ext cx="9144000" cy="699065"/>
          </a:xfrm>
        </p:spPr>
        <p:txBody>
          <a:bodyPr/>
          <a:lstStyle/>
          <a:p>
            <a:r>
              <a:rPr lang="en-US" dirty="0">
                <a:solidFill>
                  <a:schemeClr val="tx1"/>
                </a:solidFill>
              </a:rPr>
              <a:t>Private-Sector Solutions</a:t>
            </a:r>
          </a:p>
        </p:txBody>
      </p:sp>
      <p:sp>
        <p:nvSpPr>
          <p:cNvPr id="2" name="TextBox 1">
            <a:extLst>
              <a:ext uri="{FF2B5EF4-FFF2-40B4-BE49-F238E27FC236}">
                <a16:creationId xmlns:a16="http://schemas.microsoft.com/office/drawing/2014/main" id="{2BA1630C-3E6A-5C69-E11B-589A429AE882}"/>
              </a:ext>
            </a:extLst>
          </p:cNvPr>
          <p:cNvSpPr txBox="1"/>
          <p:nvPr/>
        </p:nvSpPr>
        <p:spPr>
          <a:xfrm>
            <a:off x="183280" y="735812"/>
            <a:ext cx="8777440" cy="2062103"/>
          </a:xfrm>
          <a:prstGeom prst="rect">
            <a:avLst/>
          </a:prstGeom>
          <a:noFill/>
        </p:spPr>
        <p:txBody>
          <a:bodyPr wrap="square" rtlCol="0">
            <a:spAutoFit/>
          </a:bodyPr>
          <a:lstStyle/>
          <a:p>
            <a:pPr>
              <a:spcBef>
                <a:spcPts val="1200"/>
              </a:spcBef>
              <a:spcAft>
                <a:spcPts val="600"/>
              </a:spcAft>
            </a:pPr>
            <a:r>
              <a:rPr lang="en-US" sz="1400" dirty="0"/>
              <a:t>Recall the example of the steel factory and the river. Steel suppliers create an externality on the water market by dumping toxic waste down the river, leading to a reduction in supply (hence, water underconsumption in equilibrium). </a:t>
            </a:r>
          </a:p>
          <a:p>
            <a:pPr marL="285750" indent="-285750">
              <a:spcBef>
                <a:spcPts val="1200"/>
              </a:spcBef>
              <a:spcAft>
                <a:spcPts val="600"/>
              </a:spcAft>
              <a:buFont typeface="Arial" panose="020B0604020202020204" pitchFamily="34" charset="0"/>
              <a:buChar char="•"/>
            </a:pPr>
            <a:r>
              <a:rPr lang="en-US" sz="1400" dirty="0"/>
              <a:t>What is the basic problem in this example? Steel producers are affecting the way water is supplied by polluting the river. </a:t>
            </a:r>
          </a:p>
          <a:p>
            <a:pPr marL="285750" indent="-285750">
              <a:spcBef>
                <a:spcPts val="1200"/>
              </a:spcBef>
              <a:spcAft>
                <a:spcPts val="600"/>
              </a:spcAft>
              <a:buFont typeface="Arial" panose="020B0604020202020204" pitchFamily="34" charset="0"/>
              <a:buChar char="•"/>
            </a:pPr>
            <a:r>
              <a:rPr lang="en-US" sz="1400" dirty="0"/>
              <a:t>Example: suppose that in equilibrium the steel market is producing 2 tons of steel, leading to 20 </a:t>
            </a:r>
            <a:r>
              <a:rPr lang="en-US" sz="1400" dirty="0" err="1"/>
              <a:t>lb</a:t>
            </a:r>
            <a:r>
              <a:rPr lang="en-US" sz="1400" dirty="0"/>
              <a:t> of toxic waste dumped into the river. </a:t>
            </a:r>
          </a:p>
        </p:txBody>
      </p:sp>
      <p:graphicFrame>
        <p:nvGraphicFramePr>
          <p:cNvPr id="4" name="Table 6">
            <a:extLst>
              <a:ext uri="{FF2B5EF4-FFF2-40B4-BE49-F238E27FC236}">
                <a16:creationId xmlns:a16="http://schemas.microsoft.com/office/drawing/2014/main" id="{7CE0D6FA-AF29-B672-96B5-936F886DD349}"/>
              </a:ext>
            </a:extLst>
          </p:cNvPr>
          <p:cNvGraphicFramePr>
            <a:graphicFrameLocks noGrp="1"/>
          </p:cNvGraphicFramePr>
          <p:nvPr>
            <p:extLst>
              <p:ext uri="{D42A27DB-BD31-4B8C-83A1-F6EECF244321}">
                <p14:modId xmlns:p14="http://schemas.microsoft.com/office/powerpoint/2010/main" val="2093366258"/>
              </p:ext>
            </p:extLst>
          </p:nvPr>
        </p:nvGraphicFramePr>
        <p:xfrm>
          <a:off x="508800" y="2966375"/>
          <a:ext cx="3392806" cy="1569720"/>
        </p:xfrm>
        <a:graphic>
          <a:graphicData uri="http://schemas.openxmlformats.org/drawingml/2006/table">
            <a:tbl>
              <a:tblPr firstRow="1" bandRow="1">
                <a:tableStyleId>{5C22544A-7EE6-4342-B048-85BDC9FD1C3A}</a:tableStyleId>
              </a:tblPr>
              <a:tblGrid>
                <a:gridCol w="1696403">
                  <a:extLst>
                    <a:ext uri="{9D8B030D-6E8A-4147-A177-3AD203B41FA5}">
                      <a16:colId xmlns:a16="http://schemas.microsoft.com/office/drawing/2014/main" val="1852712309"/>
                    </a:ext>
                  </a:extLst>
                </a:gridCol>
                <a:gridCol w="1696403">
                  <a:extLst>
                    <a:ext uri="{9D8B030D-6E8A-4147-A177-3AD203B41FA5}">
                      <a16:colId xmlns:a16="http://schemas.microsoft.com/office/drawing/2014/main" val="2232730267"/>
                    </a:ext>
                  </a:extLst>
                </a:gridCol>
              </a:tblGrid>
              <a:tr h="370840">
                <a:tc>
                  <a:txBody>
                    <a:bodyPr/>
                    <a:lstStyle/>
                    <a:p>
                      <a:pPr algn="ctr"/>
                      <a:r>
                        <a:rPr lang="en-US" sz="1200" dirty="0">
                          <a:solidFill>
                            <a:schemeClr val="tx1"/>
                          </a:solidFill>
                        </a:rPr>
                        <a:t>Units of Steel Produced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en-US" sz="1200" dirty="0">
                          <a:solidFill>
                            <a:schemeClr val="tx1"/>
                          </a:solidFill>
                        </a:rPr>
                        <a:t>Toxic Waste Created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2500732229"/>
                  </a:ext>
                </a:extLst>
              </a:tr>
              <a:tr h="370840">
                <a:tc>
                  <a:txBody>
                    <a:bodyPr/>
                    <a:lstStyle/>
                    <a:p>
                      <a:pPr algn="ctr"/>
                      <a:r>
                        <a:rPr lang="en-US" sz="1200" dirty="0">
                          <a:solidFill>
                            <a:schemeClr val="tx1"/>
                          </a:solidFill>
                        </a:rPr>
                        <a:t>1 ton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solidFill>
                            <a:schemeClr val="tx1"/>
                          </a:solidFill>
                        </a:rPr>
                        <a:t>10 </a:t>
                      </a:r>
                      <a:r>
                        <a:rPr lang="en-US" sz="1200" dirty="0" err="1">
                          <a:solidFill>
                            <a:schemeClr val="tx1"/>
                          </a:solidFill>
                        </a:rPr>
                        <a:t>lb</a:t>
                      </a:r>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60153846"/>
                  </a:ext>
                </a:extLst>
              </a:tr>
              <a:tr h="370840">
                <a:tc>
                  <a:txBody>
                    <a:bodyPr/>
                    <a:lstStyle/>
                    <a:p>
                      <a:pPr algn="ctr"/>
                      <a:r>
                        <a:rPr lang="en-US" sz="1200" dirty="0">
                          <a:solidFill>
                            <a:schemeClr val="tx1"/>
                          </a:solidFill>
                        </a:rPr>
                        <a:t>2 tons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n-US" sz="1200" dirty="0">
                          <a:solidFill>
                            <a:schemeClr val="tx1"/>
                          </a:solidFill>
                        </a:rPr>
                        <a:t>20 </a:t>
                      </a:r>
                      <a:r>
                        <a:rPr lang="en-US" sz="1200" dirty="0" err="1">
                          <a:solidFill>
                            <a:schemeClr val="tx1"/>
                          </a:solidFill>
                        </a:rPr>
                        <a:t>lb</a:t>
                      </a:r>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2049223816"/>
                  </a:ext>
                </a:extLst>
              </a:tr>
              <a:tr h="370840">
                <a:tc>
                  <a:txBody>
                    <a:bodyPr/>
                    <a:lstStyle/>
                    <a:p>
                      <a:pPr algn="ctr"/>
                      <a:r>
                        <a:rPr lang="en-US" sz="1200" dirty="0">
                          <a:solidFill>
                            <a:schemeClr val="tx1"/>
                          </a:solidFill>
                        </a:rPr>
                        <a:t>3 tons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solidFill>
                            <a:schemeClr val="tx1"/>
                          </a:solidFill>
                        </a:rPr>
                        <a:t>30 </a:t>
                      </a:r>
                      <a:r>
                        <a:rPr lang="en-US" sz="1200" dirty="0" err="1">
                          <a:solidFill>
                            <a:schemeClr val="tx1"/>
                          </a:solidFill>
                        </a:rPr>
                        <a:t>lb</a:t>
                      </a:r>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33752359"/>
                  </a:ext>
                </a:extLst>
              </a:tr>
            </a:tbl>
          </a:graphicData>
        </a:graphic>
      </p:graphicFrame>
      <p:sp>
        <p:nvSpPr>
          <p:cNvPr id="5" name="TextBox 4">
            <a:extLst>
              <a:ext uri="{FF2B5EF4-FFF2-40B4-BE49-F238E27FC236}">
                <a16:creationId xmlns:a16="http://schemas.microsoft.com/office/drawing/2014/main" id="{ECD67887-3A1E-07A8-E99B-15F7136D692E}"/>
              </a:ext>
            </a:extLst>
          </p:cNvPr>
          <p:cNvSpPr txBox="1"/>
          <p:nvPr/>
        </p:nvSpPr>
        <p:spPr>
          <a:xfrm>
            <a:off x="3976348" y="2959257"/>
            <a:ext cx="4896720" cy="1415772"/>
          </a:xfrm>
          <a:prstGeom prst="rect">
            <a:avLst/>
          </a:prstGeom>
          <a:noFill/>
        </p:spPr>
        <p:txBody>
          <a:bodyPr wrap="square" rtlCol="0">
            <a:spAutoFit/>
          </a:bodyPr>
          <a:lstStyle/>
          <a:p>
            <a:pPr marL="285750" indent="-285750">
              <a:spcBef>
                <a:spcPts val="1200"/>
              </a:spcBef>
              <a:spcAft>
                <a:spcPts val="600"/>
              </a:spcAft>
              <a:buFont typeface="Arial" panose="020B0604020202020204" pitchFamily="34" charset="0"/>
              <a:buChar char="•"/>
            </a:pPr>
            <a:r>
              <a:rPr lang="en-US" sz="1400" dirty="0"/>
              <a:t>The problem is not that toxic waste is created. The problem is that is being dumped into the river. </a:t>
            </a:r>
          </a:p>
          <a:p>
            <a:pPr marL="285750" indent="-285750">
              <a:spcBef>
                <a:spcPts val="1200"/>
              </a:spcBef>
              <a:spcAft>
                <a:spcPts val="600"/>
              </a:spcAft>
              <a:buFont typeface="Arial" panose="020B0604020202020204" pitchFamily="34" charset="0"/>
              <a:buChar char="•"/>
            </a:pPr>
            <a:r>
              <a:rPr lang="en-US" sz="1400" dirty="0"/>
              <a:t>But what if we do something different with it? </a:t>
            </a:r>
          </a:p>
          <a:p>
            <a:pPr marL="285750" indent="-285750">
              <a:spcBef>
                <a:spcPts val="1200"/>
              </a:spcBef>
              <a:spcAft>
                <a:spcPts val="600"/>
              </a:spcAft>
              <a:buFont typeface="Arial" panose="020B0604020202020204" pitchFamily="34" charset="0"/>
              <a:buChar char="•"/>
            </a:pPr>
            <a:r>
              <a:rPr lang="en-US" sz="1400" dirty="0"/>
              <a:t>Is there anyone willing to buy some units of toxic waste? </a:t>
            </a:r>
          </a:p>
        </p:txBody>
      </p:sp>
    </p:spTree>
    <p:extLst>
      <p:ext uri="{BB962C8B-B14F-4D97-AF65-F5344CB8AC3E}">
        <p14:creationId xmlns:p14="http://schemas.microsoft.com/office/powerpoint/2010/main" val="2155214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5"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AFB90728-8C33-1D7A-AEEE-7557B83219A1}"/>
              </a:ext>
            </a:extLst>
          </p:cNvPr>
          <p:cNvSpPr>
            <a:spLocks noGrp="1"/>
          </p:cNvSpPr>
          <p:nvPr>
            <p:ph type="ctrTitle"/>
          </p:nvPr>
        </p:nvSpPr>
        <p:spPr>
          <a:xfrm>
            <a:off x="0" y="0"/>
            <a:ext cx="9144000" cy="699065"/>
          </a:xfrm>
        </p:spPr>
        <p:txBody>
          <a:bodyPr/>
          <a:lstStyle/>
          <a:p>
            <a:r>
              <a:rPr lang="en-US" dirty="0">
                <a:solidFill>
                  <a:schemeClr val="tx1"/>
                </a:solidFill>
              </a:rPr>
              <a:t>Private-Sector Solutions</a:t>
            </a:r>
          </a:p>
        </p:txBody>
      </p:sp>
      <p:sp>
        <p:nvSpPr>
          <p:cNvPr id="2" name="TextBox 1">
            <a:extLst>
              <a:ext uri="{FF2B5EF4-FFF2-40B4-BE49-F238E27FC236}">
                <a16:creationId xmlns:a16="http://schemas.microsoft.com/office/drawing/2014/main" id="{2BA1630C-3E6A-5C69-E11B-589A429AE882}"/>
              </a:ext>
            </a:extLst>
          </p:cNvPr>
          <p:cNvSpPr txBox="1"/>
          <p:nvPr/>
        </p:nvSpPr>
        <p:spPr>
          <a:xfrm>
            <a:off x="236220" y="735812"/>
            <a:ext cx="8724500" cy="523220"/>
          </a:xfrm>
          <a:prstGeom prst="rect">
            <a:avLst/>
          </a:prstGeom>
          <a:noFill/>
        </p:spPr>
        <p:txBody>
          <a:bodyPr wrap="square" rtlCol="0">
            <a:spAutoFit/>
          </a:bodyPr>
          <a:lstStyle/>
          <a:p>
            <a:pPr>
              <a:spcBef>
                <a:spcPts val="1200"/>
              </a:spcBef>
              <a:spcAft>
                <a:spcPts val="600"/>
              </a:spcAft>
            </a:pPr>
            <a:r>
              <a:rPr lang="en-US" sz="1400" dirty="0"/>
              <a:t>Suppose there is some laboratory in town that could transform the toxic waste produced by the steel factory into usable chemical compounds that pharmaceutical companies are willing to buy. </a:t>
            </a:r>
          </a:p>
        </p:txBody>
      </p:sp>
      <p:sp>
        <p:nvSpPr>
          <p:cNvPr id="6" name="TextBox 5">
            <a:extLst>
              <a:ext uri="{FF2B5EF4-FFF2-40B4-BE49-F238E27FC236}">
                <a16:creationId xmlns:a16="http://schemas.microsoft.com/office/drawing/2014/main" id="{81A81743-04BE-BCBC-6D85-FADA9935E76F}"/>
              </a:ext>
            </a:extLst>
          </p:cNvPr>
          <p:cNvSpPr txBox="1"/>
          <p:nvPr/>
        </p:nvSpPr>
        <p:spPr>
          <a:xfrm>
            <a:off x="2087880" y="1311398"/>
            <a:ext cx="6949040" cy="3170099"/>
          </a:xfrm>
          <a:prstGeom prst="rect">
            <a:avLst/>
          </a:prstGeom>
          <a:noFill/>
        </p:spPr>
        <p:txBody>
          <a:bodyPr wrap="square" rtlCol="0">
            <a:spAutoFit/>
          </a:bodyPr>
          <a:lstStyle/>
          <a:p>
            <a:pPr marL="285750" indent="-285750">
              <a:spcBef>
                <a:spcPts val="1200"/>
              </a:spcBef>
              <a:spcAft>
                <a:spcPts val="600"/>
              </a:spcAft>
              <a:buFont typeface="Arial" panose="020B0604020202020204" pitchFamily="34" charset="0"/>
              <a:buChar char="•"/>
            </a:pPr>
            <a:r>
              <a:rPr lang="en-US" sz="1400" dirty="0"/>
              <a:t>In this case, this laboratory </a:t>
            </a:r>
            <a:r>
              <a:rPr lang="en-US" sz="1400" u="sng" dirty="0"/>
              <a:t>is willing to buy</a:t>
            </a:r>
            <a:r>
              <a:rPr lang="en-US" sz="1400" dirty="0"/>
              <a:t> units of toxic waste from the steel factory (it can transform it and get some profit for it). </a:t>
            </a:r>
            <a:r>
              <a:rPr lang="en-US" sz="1400" b="1" dirty="0"/>
              <a:t>There is some demand for toxic waste. </a:t>
            </a:r>
            <a:endParaRPr lang="en-US" sz="1400" u="sng" dirty="0"/>
          </a:p>
          <a:p>
            <a:pPr marL="285750" indent="-285750">
              <a:spcBef>
                <a:spcPts val="1200"/>
              </a:spcBef>
              <a:spcAft>
                <a:spcPts val="600"/>
              </a:spcAft>
              <a:buFont typeface="Arial" panose="020B0604020202020204" pitchFamily="34" charset="0"/>
              <a:buChar char="•"/>
            </a:pPr>
            <a:r>
              <a:rPr lang="en-US" sz="1400" dirty="0"/>
              <a:t>Arguably, the steel factory is also </a:t>
            </a:r>
            <a:r>
              <a:rPr lang="en-US" sz="1400" u="sng" dirty="0"/>
              <a:t>willing to sell</a:t>
            </a:r>
            <a:r>
              <a:rPr lang="en-US" sz="1400" dirty="0"/>
              <a:t> such units of toxic waste (it was about to dump them anyway, better receive some money from it). </a:t>
            </a:r>
          </a:p>
          <a:p>
            <a:pPr marL="285750" indent="-285750">
              <a:spcBef>
                <a:spcPts val="1200"/>
              </a:spcBef>
              <a:spcAft>
                <a:spcPts val="600"/>
              </a:spcAft>
              <a:buFont typeface="Arial" panose="020B0604020202020204" pitchFamily="34" charset="0"/>
              <a:buChar char="•"/>
            </a:pPr>
            <a:r>
              <a:rPr lang="en-US" sz="1400" dirty="0"/>
              <a:t>If the laboratory and the factory make a deal, then the toxic waste is not going to be dumped to the river. </a:t>
            </a:r>
          </a:p>
          <a:p>
            <a:pPr marL="285750" indent="-285750">
              <a:spcBef>
                <a:spcPts val="1200"/>
              </a:spcBef>
              <a:spcAft>
                <a:spcPts val="600"/>
              </a:spcAft>
              <a:buFont typeface="Arial" panose="020B0604020202020204" pitchFamily="34" charset="0"/>
              <a:buChar char="•"/>
            </a:pPr>
            <a:r>
              <a:rPr lang="en-US" sz="1400" dirty="0"/>
              <a:t>This is a win-win scenario for everyone. </a:t>
            </a:r>
          </a:p>
          <a:p>
            <a:pPr marL="285750" indent="-285750">
              <a:spcBef>
                <a:spcPts val="1200"/>
              </a:spcBef>
              <a:spcAft>
                <a:spcPts val="600"/>
              </a:spcAft>
              <a:buFont typeface="Arial" panose="020B0604020202020204" pitchFamily="34" charset="0"/>
              <a:buChar char="•"/>
            </a:pPr>
            <a:r>
              <a:rPr lang="en-US" sz="1400" dirty="0"/>
              <a:t>There is no damage on the water supply. Steel factory makes an additional profit, and the laboratory sells its products to other consumers. </a:t>
            </a:r>
          </a:p>
        </p:txBody>
      </p:sp>
      <p:pic>
        <p:nvPicPr>
          <p:cNvPr id="8" name="Graphic 7" descr="Scientist male with solid fill">
            <a:extLst>
              <a:ext uri="{FF2B5EF4-FFF2-40B4-BE49-F238E27FC236}">
                <a16:creationId xmlns:a16="http://schemas.microsoft.com/office/drawing/2014/main" id="{4D6C981D-C3E0-D2CB-6673-3E3E0639D82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72440" y="1255222"/>
            <a:ext cx="1678478" cy="1678478"/>
          </a:xfrm>
          <a:prstGeom prst="rect">
            <a:avLst/>
          </a:prstGeom>
        </p:spPr>
      </p:pic>
      <p:pic>
        <p:nvPicPr>
          <p:cNvPr id="10" name="Graphic 9" descr="Handshake with solid fill">
            <a:extLst>
              <a:ext uri="{FF2B5EF4-FFF2-40B4-BE49-F238E27FC236}">
                <a16:creationId xmlns:a16="http://schemas.microsoft.com/office/drawing/2014/main" id="{66B58EAD-F9A5-3387-7F22-CC975DF4A68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72440" y="2933700"/>
            <a:ext cx="1478280" cy="1478280"/>
          </a:xfrm>
          <a:prstGeom prst="rect">
            <a:avLst/>
          </a:prstGeom>
        </p:spPr>
      </p:pic>
    </p:spTree>
    <p:extLst>
      <p:ext uri="{BB962C8B-B14F-4D97-AF65-F5344CB8AC3E}">
        <p14:creationId xmlns:p14="http://schemas.microsoft.com/office/powerpoint/2010/main" val="2266845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6"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AFB90728-8C33-1D7A-AEEE-7557B83219A1}"/>
              </a:ext>
            </a:extLst>
          </p:cNvPr>
          <p:cNvSpPr>
            <a:spLocks noGrp="1"/>
          </p:cNvSpPr>
          <p:nvPr>
            <p:ph type="ctrTitle"/>
          </p:nvPr>
        </p:nvSpPr>
        <p:spPr>
          <a:xfrm>
            <a:off x="0" y="0"/>
            <a:ext cx="9144000" cy="699065"/>
          </a:xfrm>
        </p:spPr>
        <p:txBody>
          <a:bodyPr/>
          <a:lstStyle/>
          <a:p>
            <a:r>
              <a:rPr lang="en-US" dirty="0">
                <a:solidFill>
                  <a:schemeClr val="tx1"/>
                </a:solidFill>
              </a:rPr>
              <a:t>Private-Sector Solutions</a:t>
            </a:r>
          </a:p>
        </p:txBody>
      </p:sp>
      <p:sp>
        <p:nvSpPr>
          <p:cNvPr id="2" name="TextBox 1">
            <a:extLst>
              <a:ext uri="{FF2B5EF4-FFF2-40B4-BE49-F238E27FC236}">
                <a16:creationId xmlns:a16="http://schemas.microsoft.com/office/drawing/2014/main" id="{2BA1630C-3E6A-5C69-E11B-589A429AE882}"/>
              </a:ext>
            </a:extLst>
          </p:cNvPr>
          <p:cNvSpPr txBox="1"/>
          <p:nvPr/>
        </p:nvSpPr>
        <p:spPr>
          <a:xfrm>
            <a:off x="183280" y="663352"/>
            <a:ext cx="8777440" cy="3847207"/>
          </a:xfrm>
          <a:prstGeom prst="rect">
            <a:avLst/>
          </a:prstGeom>
          <a:noFill/>
        </p:spPr>
        <p:txBody>
          <a:bodyPr wrap="square" rtlCol="0">
            <a:spAutoFit/>
          </a:bodyPr>
          <a:lstStyle/>
          <a:p>
            <a:pPr>
              <a:spcBef>
                <a:spcPts val="1200"/>
              </a:spcBef>
              <a:spcAft>
                <a:spcPts val="600"/>
              </a:spcAft>
            </a:pPr>
            <a:r>
              <a:rPr lang="en-US" sz="1400" b="1" dirty="0"/>
              <a:t>What is the lesson behind the last example? </a:t>
            </a:r>
          </a:p>
          <a:p>
            <a:pPr marL="285750" indent="-285750">
              <a:spcBef>
                <a:spcPts val="1200"/>
              </a:spcBef>
              <a:spcAft>
                <a:spcPts val="600"/>
              </a:spcAft>
              <a:buFont typeface="Arial" panose="020B0604020202020204" pitchFamily="34" charset="0"/>
              <a:buChar char="•"/>
            </a:pPr>
            <a:r>
              <a:rPr lang="en-US" sz="1400" dirty="0"/>
              <a:t>The solution for the externality was to </a:t>
            </a:r>
            <a:r>
              <a:rPr lang="en-US" sz="1400" u="sng" dirty="0"/>
              <a:t>create a market</a:t>
            </a:r>
            <a:r>
              <a:rPr lang="en-US" sz="1400" dirty="0"/>
              <a:t> for its marginal effects/damages. </a:t>
            </a:r>
            <a:endParaRPr lang="en-US" sz="1400" u="sng" dirty="0"/>
          </a:p>
          <a:p>
            <a:pPr marL="285750" indent="-285750">
              <a:spcBef>
                <a:spcPts val="1200"/>
              </a:spcBef>
              <a:spcAft>
                <a:spcPts val="600"/>
              </a:spcAft>
              <a:buFont typeface="Arial" panose="020B0604020202020204" pitchFamily="34" charset="0"/>
              <a:buChar char="•"/>
            </a:pPr>
            <a:r>
              <a:rPr lang="en-US" sz="1400" dirty="0"/>
              <a:t>A simpler example: can you think of another party that might be willing to buy some units of toxic waste?</a:t>
            </a:r>
          </a:p>
          <a:p>
            <a:pPr marL="285750" indent="-285750">
              <a:spcBef>
                <a:spcPts val="1200"/>
              </a:spcBef>
              <a:spcAft>
                <a:spcPts val="600"/>
              </a:spcAft>
              <a:buFont typeface="Arial" panose="020B0604020202020204" pitchFamily="34" charset="0"/>
              <a:buChar char="•"/>
            </a:pPr>
            <a:r>
              <a:rPr lang="en-US" sz="1400" u="sng" dirty="0"/>
              <a:t>The water supplier!</a:t>
            </a:r>
            <a:r>
              <a:rPr lang="en-US" sz="1400" dirty="0"/>
              <a:t> He is better-off without the toxic waste on the river, so he might be willing to pay for that to stop.  How much is the water supplier willing to pay? </a:t>
            </a:r>
          </a:p>
          <a:p>
            <a:pPr marL="285750" indent="-285750">
              <a:spcBef>
                <a:spcPts val="1200"/>
              </a:spcBef>
              <a:spcAft>
                <a:spcPts val="600"/>
              </a:spcAft>
              <a:buFont typeface="Arial" panose="020B0604020202020204" pitchFamily="34" charset="0"/>
              <a:buChar char="•"/>
            </a:pPr>
            <a:r>
              <a:rPr lang="en-US" sz="1400" b="1" dirty="0"/>
              <a:t>Thinking like an economist: </a:t>
            </a:r>
            <a:r>
              <a:rPr lang="en-US" sz="1400" dirty="0"/>
              <a:t>what are the marginal benefits for water suppliers of reducing the production of steel? In other words, at which price are they willing to buy the toxic waste produced? </a:t>
            </a:r>
          </a:p>
          <a:p>
            <a:pPr marL="285750" indent="-285750">
              <a:spcBef>
                <a:spcPts val="1200"/>
              </a:spcBef>
              <a:spcAft>
                <a:spcPts val="600"/>
              </a:spcAft>
              <a:buFont typeface="Arial" panose="020B0604020202020204" pitchFamily="34" charset="0"/>
              <a:buChar char="•"/>
            </a:pPr>
            <a:r>
              <a:rPr lang="en-US" sz="1400" dirty="0"/>
              <a:t>A reduction of one unit of steel reduces the DWL in the water market, hence increasing the profits perceived by water producers. As steel production decreases, water suppliers’ revenue rises. </a:t>
            </a:r>
          </a:p>
          <a:p>
            <a:pPr marL="285750" indent="-285750">
              <a:spcBef>
                <a:spcPts val="1200"/>
              </a:spcBef>
              <a:spcAft>
                <a:spcPts val="600"/>
              </a:spcAft>
              <a:buFont typeface="Arial" panose="020B0604020202020204" pitchFamily="34" charset="0"/>
              <a:buChar char="•"/>
            </a:pPr>
            <a:r>
              <a:rPr lang="en-US" sz="1400" dirty="0"/>
              <a:t>Suppliers are willing to buy the toxic waste so long the price of one unit of toxic waste is lower than the additional revenue induced by the reduction of such unit of toxic waste in the river. </a:t>
            </a:r>
          </a:p>
        </p:txBody>
      </p:sp>
    </p:spTree>
    <p:extLst>
      <p:ext uri="{BB962C8B-B14F-4D97-AF65-F5344CB8AC3E}">
        <p14:creationId xmlns:p14="http://schemas.microsoft.com/office/powerpoint/2010/main" val="3389632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AFB90728-8C33-1D7A-AEEE-7557B83219A1}"/>
              </a:ext>
            </a:extLst>
          </p:cNvPr>
          <p:cNvSpPr>
            <a:spLocks noGrp="1"/>
          </p:cNvSpPr>
          <p:nvPr>
            <p:ph type="ctrTitle"/>
          </p:nvPr>
        </p:nvSpPr>
        <p:spPr>
          <a:xfrm>
            <a:off x="0" y="0"/>
            <a:ext cx="9144000" cy="699065"/>
          </a:xfrm>
        </p:spPr>
        <p:txBody>
          <a:bodyPr/>
          <a:lstStyle/>
          <a:p>
            <a:r>
              <a:rPr lang="en-US" dirty="0">
                <a:solidFill>
                  <a:schemeClr val="tx1"/>
                </a:solidFill>
              </a:rPr>
              <a:t>Private-Sector Solutions</a:t>
            </a:r>
          </a:p>
        </p:txBody>
      </p:sp>
      <p:sp>
        <p:nvSpPr>
          <p:cNvPr id="2" name="TextBox 1">
            <a:extLst>
              <a:ext uri="{FF2B5EF4-FFF2-40B4-BE49-F238E27FC236}">
                <a16:creationId xmlns:a16="http://schemas.microsoft.com/office/drawing/2014/main" id="{2BA1630C-3E6A-5C69-E11B-589A429AE882}"/>
              </a:ext>
            </a:extLst>
          </p:cNvPr>
          <p:cNvSpPr txBox="1"/>
          <p:nvPr/>
        </p:nvSpPr>
        <p:spPr>
          <a:xfrm>
            <a:off x="3256293" y="723002"/>
            <a:ext cx="5763542" cy="969496"/>
          </a:xfrm>
          <a:prstGeom prst="rect">
            <a:avLst/>
          </a:prstGeom>
          <a:noFill/>
        </p:spPr>
        <p:txBody>
          <a:bodyPr wrap="square" rtlCol="0">
            <a:spAutoFit/>
          </a:bodyPr>
          <a:lstStyle/>
          <a:p>
            <a:pPr>
              <a:spcBef>
                <a:spcPts val="1200"/>
              </a:spcBef>
              <a:spcAft>
                <a:spcPts val="600"/>
              </a:spcAft>
            </a:pPr>
            <a:r>
              <a:rPr lang="en-US" sz="1400" b="1" dirty="0"/>
              <a:t>What is the nature of the problem in the previous example? Property rights are not well defined. </a:t>
            </a:r>
          </a:p>
          <a:p>
            <a:pPr>
              <a:spcBef>
                <a:spcPts val="1200"/>
              </a:spcBef>
              <a:spcAft>
                <a:spcPts val="600"/>
              </a:spcAft>
            </a:pPr>
            <a:r>
              <a:rPr lang="en-US" sz="1400" dirty="0"/>
              <a:t>What do I mean by that? </a:t>
            </a:r>
          </a:p>
        </p:txBody>
      </p:sp>
      <p:sp>
        <p:nvSpPr>
          <p:cNvPr id="4" name="TextBox 3">
            <a:extLst>
              <a:ext uri="{FF2B5EF4-FFF2-40B4-BE49-F238E27FC236}">
                <a16:creationId xmlns:a16="http://schemas.microsoft.com/office/drawing/2014/main" id="{4AD1CD1E-F311-6E51-3E5E-CF32E83DBD85}"/>
              </a:ext>
            </a:extLst>
          </p:cNvPr>
          <p:cNvSpPr txBox="1"/>
          <p:nvPr/>
        </p:nvSpPr>
        <p:spPr>
          <a:xfrm>
            <a:off x="3229034" y="2020901"/>
            <a:ext cx="5638800" cy="2277547"/>
          </a:xfrm>
          <a:prstGeom prst="rect">
            <a:avLst/>
          </a:prstGeom>
          <a:noFill/>
        </p:spPr>
        <p:txBody>
          <a:bodyPr wrap="square" rtlCol="0">
            <a:spAutoFit/>
          </a:bodyPr>
          <a:lstStyle/>
          <a:p>
            <a:pPr marL="742950" lvl="1" indent="-285750">
              <a:spcBef>
                <a:spcPts val="1200"/>
              </a:spcBef>
              <a:spcAft>
                <a:spcPts val="600"/>
              </a:spcAft>
              <a:buFont typeface="Arial" panose="020B0604020202020204" pitchFamily="34" charset="0"/>
              <a:buChar char="•"/>
            </a:pPr>
            <a:r>
              <a:rPr lang="en-US" sz="1400" dirty="0"/>
              <a:t>Steel factory could use the river, which is the main input of the water supplier.  This is what is inducing that the private and social marginal costs of production differ. </a:t>
            </a:r>
          </a:p>
          <a:p>
            <a:pPr marL="742950" lvl="1" indent="-285750">
              <a:spcBef>
                <a:spcPts val="1200"/>
              </a:spcBef>
              <a:spcAft>
                <a:spcPts val="600"/>
              </a:spcAft>
              <a:buFont typeface="Arial" panose="020B0604020202020204" pitchFamily="34" charset="0"/>
              <a:buChar char="•"/>
            </a:pPr>
            <a:r>
              <a:rPr lang="en-US" sz="1400" dirty="0"/>
              <a:t>In this example, </a:t>
            </a:r>
            <a:r>
              <a:rPr lang="en-US" sz="1400" u="sng" dirty="0"/>
              <a:t>the steel factory has some property rights over the river</a:t>
            </a:r>
            <a:r>
              <a:rPr lang="en-US" sz="1400" dirty="0"/>
              <a:t> (i.e. the water supplier cannot force him not to dump the toxic waste). </a:t>
            </a:r>
          </a:p>
          <a:p>
            <a:pPr marL="742950" lvl="1" indent="-285750">
              <a:spcBef>
                <a:spcPts val="1200"/>
              </a:spcBef>
              <a:spcAft>
                <a:spcPts val="600"/>
              </a:spcAft>
              <a:buFont typeface="Arial" panose="020B0604020202020204" pitchFamily="34" charset="0"/>
              <a:buChar char="•"/>
            </a:pPr>
            <a:r>
              <a:rPr lang="en-US" sz="1400" dirty="0"/>
              <a:t>What if it was the other way around? What if the water supplier has the property rights over the use of the river? </a:t>
            </a:r>
          </a:p>
        </p:txBody>
      </p:sp>
      <p:grpSp>
        <p:nvGrpSpPr>
          <p:cNvPr id="5" name="Group 4">
            <a:extLst>
              <a:ext uri="{FF2B5EF4-FFF2-40B4-BE49-F238E27FC236}">
                <a16:creationId xmlns:a16="http://schemas.microsoft.com/office/drawing/2014/main" id="{ED226BB3-A9D8-CE49-617F-A0E93DA5356D}"/>
              </a:ext>
            </a:extLst>
          </p:cNvPr>
          <p:cNvGrpSpPr/>
          <p:nvPr/>
        </p:nvGrpSpPr>
        <p:grpSpPr>
          <a:xfrm>
            <a:off x="176987" y="545496"/>
            <a:ext cx="3521025" cy="3457882"/>
            <a:chOff x="176987" y="545496"/>
            <a:chExt cx="3521025" cy="3457882"/>
          </a:xfrm>
        </p:grpSpPr>
        <p:pic>
          <p:nvPicPr>
            <p:cNvPr id="6" name="Graphic 5">
              <a:extLst>
                <a:ext uri="{FF2B5EF4-FFF2-40B4-BE49-F238E27FC236}">
                  <a16:creationId xmlns:a16="http://schemas.microsoft.com/office/drawing/2014/main" id="{BD362A67-CFC8-6FE0-CBE3-0EAF5204CAD4}"/>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b="19260"/>
            <a:stretch/>
          </p:blipFill>
          <p:spPr>
            <a:xfrm>
              <a:off x="235537" y="1207750"/>
              <a:ext cx="3462475" cy="2795628"/>
            </a:xfrm>
            <a:prstGeom prst="rect">
              <a:avLst/>
            </a:prstGeom>
          </p:spPr>
        </p:pic>
        <p:grpSp>
          <p:nvGrpSpPr>
            <p:cNvPr id="7" name="Group 6">
              <a:extLst>
                <a:ext uri="{FF2B5EF4-FFF2-40B4-BE49-F238E27FC236}">
                  <a16:creationId xmlns:a16="http://schemas.microsoft.com/office/drawing/2014/main" id="{70B9D91A-4204-E992-9A2E-C446FE5A306F}"/>
                </a:ext>
              </a:extLst>
            </p:cNvPr>
            <p:cNvGrpSpPr/>
            <p:nvPr/>
          </p:nvGrpSpPr>
          <p:grpSpPr>
            <a:xfrm>
              <a:off x="176987" y="545496"/>
              <a:ext cx="2527660" cy="1022664"/>
              <a:chOff x="176987" y="545496"/>
              <a:chExt cx="2527660" cy="1022664"/>
            </a:xfrm>
          </p:grpSpPr>
          <p:pic>
            <p:nvPicPr>
              <p:cNvPr id="8" name="Graphic 7" descr="Factory outline">
                <a:extLst>
                  <a:ext uri="{FF2B5EF4-FFF2-40B4-BE49-F238E27FC236}">
                    <a16:creationId xmlns:a16="http://schemas.microsoft.com/office/drawing/2014/main" id="{D906D9D7-77B5-BD7F-E2D6-0B0FAC0A3CF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76987" y="545496"/>
                <a:ext cx="1022664" cy="1022664"/>
              </a:xfrm>
              <a:prstGeom prst="rect">
                <a:avLst/>
              </a:prstGeom>
            </p:spPr>
          </p:pic>
          <p:pic>
            <p:nvPicPr>
              <p:cNvPr id="9" name="Graphic 8" descr="Oil Barrel with solid fill">
                <a:extLst>
                  <a:ext uri="{FF2B5EF4-FFF2-40B4-BE49-F238E27FC236}">
                    <a16:creationId xmlns:a16="http://schemas.microsoft.com/office/drawing/2014/main" id="{7937ED5E-187E-6535-CEB5-A94986D64B3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952079" y="1031971"/>
                <a:ext cx="397421" cy="397421"/>
              </a:xfrm>
              <a:prstGeom prst="rect">
                <a:avLst/>
              </a:prstGeom>
            </p:spPr>
          </p:pic>
          <p:pic>
            <p:nvPicPr>
              <p:cNvPr id="10" name="Graphic 9" descr="Oil Barrel with solid fill">
                <a:extLst>
                  <a:ext uri="{FF2B5EF4-FFF2-40B4-BE49-F238E27FC236}">
                    <a16:creationId xmlns:a16="http://schemas.microsoft.com/office/drawing/2014/main" id="{6DFEAAB1-674A-94A1-1704-304128A91894}"/>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307226" y="1031971"/>
                <a:ext cx="397421" cy="397421"/>
              </a:xfrm>
              <a:prstGeom prst="rect">
                <a:avLst/>
              </a:prstGeom>
            </p:spPr>
          </p:pic>
          <p:pic>
            <p:nvPicPr>
              <p:cNvPr id="11" name="Graphic 10" descr="Bio-hazard with solid fill">
                <a:extLst>
                  <a:ext uri="{FF2B5EF4-FFF2-40B4-BE49-F238E27FC236}">
                    <a16:creationId xmlns:a16="http://schemas.microsoft.com/office/drawing/2014/main" id="{55D98DAD-889E-1349-AA7F-8811FF038ABA}"/>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069726" y="587342"/>
                <a:ext cx="475000" cy="475000"/>
              </a:xfrm>
              <a:prstGeom prst="rect">
                <a:avLst/>
              </a:prstGeom>
            </p:spPr>
          </p:pic>
          <p:cxnSp>
            <p:nvCxnSpPr>
              <p:cNvPr id="12" name="Straight Arrow Connector 11">
                <a:extLst>
                  <a:ext uri="{FF2B5EF4-FFF2-40B4-BE49-F238E27FC236}">
                    <a16:creationId xmlns:a16="http://schemas.microsoft.com/office/drawing/2014/main" id="{668AB9D9-A333-0690-A76E-EFF33590DA38}"/>
                  </a:ext>
                </a:extLst>
              </p:cNvPr>
              <p:cNvCxnSpPr>
                <a:cxnSpLocks/>
              </p:cNvCxnSpPr>
              <p:nvPr/>
            </p:nvCxnSpPr>
            <p:spPr>
              <a:xfrm>
                <a:off x="1199651" y="1177003"/>
                <a:ext cx="688905" cy="0"/>
              </a:xfrm>
              <a:prstGeom prst="straightConnector1">
                <a:avLst/>
              </a:prstGeom>
              <a:ln w="76200">
                <a:solidFill>
                  <a:srgbClr val="690304"/>
                </a:solidFill>
                <a:tailEnd type="triangle"/>
              </a:ln>
            </p:spPr>
            <p:style>
              <a:lnRef idx="2">
                <a:schemeClr val="accent1"/>
              </a:lnRef>
              <a:fillRef idx="0">
                <a:schemeClr val="accent1"/>
              </a:fillRef>
              <a:effectRef idx="1">
                <a:schemeClr val="accent1"/>
              </a:effectRef>
              <a:fontRef idx="minor">
                <a:schemeClr val="tx1"/>
              </a:fontRef>
            </p:style>
          </p:cxnSp>
        </p:grpSp>
      </p:grpSp>
      <p:grpSp>
        <p:nvGrpSpPr>
          <p:cNvPr id="13" name="Group 12">
            <a:extLst>
              <a:ext uri="{FF2B5EF4-FFF2-40B4-BE49-F238E27FC236}">
                <a16:creationId xmlns:a16="http://schemas.microsoft.com/office/drawing/2014/main" id="{D699390E-6EA6-6975-EA1F-0DF1CE283827}"/>
              </a:ext>
            </a:extLst>
          </p:cNvPr>
          <p:cNvGrpSpPr/>
          <p:nvPr/>
        </p:nvGrpSpPr>
        <p:grpSpPr>
          <a:xfrm>
            <a:off x="573543" y="3877097"/>
            <a:ext cx="2682750" cy="771655"/>
            <a:chOff x="465593" y="3883447"/>
            <a:chExt cx="2682750" cy="771655"/>
          </a:xfrm>
        </p:grpSpPr>
        <p:pic>
          <p:nvPicPr>
            <p:cNvPr id="14" name="Graphic 13" descr="Water Bottle with solid fill">
              <a:extLst>
                <a:ext uri="{FF2B5EF4-FFF2-40B4-BE49-F238E27FC236}">
                  <a16:creationId xmlns:a16="http://schemas.microsoft.com/office/drawing/2014/main" id="{1A5CD648-534A-C92D-46BB-63631C7392F7}"/>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465593" y="3883447"/>
              <a:ext cx="700607" cy="700607"/>
            </a:xfrm>
            <a:prstGeom prst="rect">
              <a:avLst/>
            </a:prstGeom>
          </p:spPr>
        </p:pic>
        <p:pic>
          <p:nvPicPr>
            <p:cNvPr id="15" name="Graphic 14" descr="Leaky Tap with solid fill">
              <a:extLst>
                <a:ext uri="{FF2B5EF4-FFF2-40B4-BE49-F238E27FC236}">
                  <a16:creationId xmlns:a16="http://schemas.microsoft.com/office/drawing/2014/main" id="{EAFEFA80-D882-8384-CDCA-550207736980}"/>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094167" y="3932331"/>
              <a:ext cx="700607" cy="700607"/>
            </a:xfrm>
            <a:prstGeom prst="rect">
              <a:avLst/>
            </a:prstGeom>
          </p:spPr>
        </p:pic>
        <p:pic>
          <p:nvPicPr>
            <p:cNvPr id="16" name="Graphic 15" descr="Bottle with solid fill">
              <a:extLst>
                <a:ext uri="{FF2B5EF4-FFF2-40B4-BE49-F238E27FC236}">
                  <a16:creationId xmlns:a16="http://schemas.microsoft.com/office/drawing/2014/main" id="{84C0E122-449F-67AE-E8B0-4216EEF0BFB6}"/>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1767515" y="3943413"/>
              <a:ext cx="700607" cy="700607"/>
            </a:xfrm>
            <a:prstGeom prst="rect">
              <a:avLst/>
            </a:prstGeom>
          </p:spPr>
        </p:pic>
        <p:pic>
          <p:nvPicPr>
            <p:cNvPr id="17" name="Graphic 16" descr="Water Bottle outline">
              <a:extLst>
                <a:ext uri="{FF2B5EF4-FFF2-40B4-BE49-F238E27FC236}">
                  <a16:creationId xmlns:a16="http://schemas.microsoft.com/office/drawing/2014/main" id="{B60AE018-2D5A-EB80-C543-B05E85A4C37D}"/>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2447736" y="3954495"/>
              <a:ext cx="700607" cy="700607"/>
            </a:xfrm>
            <a:prstGeom prst="rect">
              <a:avLst/>
            </a:prstGeom>
          </p:spPr>
        </p:pic>
      </p:grpSp>
    </p:spTree>
    <p:extLst>
      <p:ext uri="{BB962C8B-B14F-4D97-AF65-F5344CB8AC3E}">
        <p14:creationId xmlns:p14="http://schemas.microsoft.com/office/powerpoint/2010/main" val="1376229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4" grpId="0" uiExpand="1" build="p"/>
    </p:bldLst>
  </p:timing>
</p:sld>
</file>

<file path=ppt/theme/theme1.xml><?xml version="1.0" encoding="utf-8"?>
<a:theme xmlns:a="http://schemas.openxmlformats.org/drawingml/2006/main" name="Mai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3" id="{D4112C74-A76E-A244-A38B-7B589F31A3A0}" vid="{02DB7040-99DC-AA41-AC99-CF992BB610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74F5D463876B2498F216835DB1298F6" ma:contentTypeVersion="13" ma:contentTypeDescription="Create a new document." ma:contentTypeScope="" ma:versionID="7957ea766adc7a1f8ada85e1f16c5ad0">
  <xsd:schema xmlns:xsd="http://www.w3.org/2001/XMLSchema" xmlns:xs="http://www.w3.org/2001/XMLSchema" xmlns:p="http://schemas.microsoft.com/office/2006/metadata/properties" xmlns:ns2="82db8b44-0703-48fc-920e-285d3f66b75e" xmlns:ns3="8db4f6ed-281a-40b3-a3a6-248115f75364" targetNamespace="http://schemas.microsoft.com/office/2006/metadata/properties" ma:root="true" ma:fieldsID="51c19d7e075a31899c1cd216db6b60db" ns2:_="" ns3:_="">
    <xsd:import namespace="82db8b44-0703-48fc-920e-285d3f66b75e"/>
    <xsd:import namespace="8db4f6ed-281a-40b3-a3a6-248115f75364"/>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Tags" minOccurs="0"/>
                <xsd:element ref="ns2:MediaServiceGenerationTime" minOccurs="0"/>
                <xsd:element ref="ns2:MediaServiceEventHashCode" minOccurs="0"/>
                <xsd:element ref="ns2:MediaServiceOCR" minOccurs="0"/>
                <xsd:element ref="ns2:MediaServiceAutoKeyPoints" minOccurs="0"/>
                <xsd:element ref="ns2:MediaServiceKeyPoints" minOccurs="0"/>
                <xsd:element ref="ns2:MediaServiceDateTaken" minOccurs="0"/>
                <xsd:element ref="ns2:MediaLengthInSeconds"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2db8b44-0703-48fc-920e-285d3f66b75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element name="MediaServiceLocation" ma:index="20"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db4f6ed-281a-40b3-a3a6-248115f75364"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0CDEACD-F46F-495A-8810-85205DBC330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2db8b44-0703-48fc-920e-285d3f66b75e"/>
    <ds:schemaRef ds:uri="8db4f6ed-281a-40b3-a3a6-248115f7536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B6F2769-7194-4217-93D3-3AF3A4742282}">
  <ds:schemaRefs>
    <ds:schemaRef ds:uri="http://purl.org/dc/elements/1.1/"/>
    <ds:schemaRef ds:uri="http://schemas.openxmlformats.org/package/2006/metadata/core-properties"/>
    <ds:schemaRef ds:uri="http://purl.org/dc/dcmitype/"/>
    <ds:schemaRef ds:uri="http://purl.org/dc/terms/"/>
    <ds:schemaRef ds:uri="http://www.w3.org/XML/1998/namespace"/>
    <ds:schemaRef ds:uri="8db4f6ed-281a-40b3-a3a6-248115f75364"/>
    <ds:schemaRef ds:uri="http://schemas.microsoft.com/office/2006/metadata/properties"/>
    <ds:schemaRef ds:uri="http://schemas.microsoft.com/office/2006/documentManagement/types"/>
    <ds:schemaRef ds:uri="http://schemas.microsoft.com/office/infopath/2007/PartnerControls"/>
    <ds:schemaRef ds:uri="82db8b44-0703-48fc-920e-285d3f66b75e"/>
  </ds:schemaRefs>
</ds:datastoreItem>
</file>

<file path=customXml/itemProps3.xml><?xml version="1.0" encoding="utf-8"?>
<ds:datastoreItem xmlns:ds="http://schemas.openxmlformats.org/officeDocument/2006/customXml" ds:itemID="{87D2A1B0-FF3E-4009-940D-AED0EB70AA2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IUB-template</Template>
  <TotalTime>11396</TotalTime>
  <Words>2800</Words>
  <Application>Microsoft Office PowerPoint</Application>
  <PresentationFormat>On-screen Show (16:9)</PresentationFormat>
  <Paragraphs>232</Paragraphs>
  <Slides>29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Calibri</vt:lpstr>
      <vt:lpstr>Cambria Math</vt:lpstr>
      <vt:lpstr>Wingdings</vt:lpstr>
      <vt:lpstr>Main</vt:lpstr>
      <vt:lpstr>PowerPoint Presentation</vt:lpstr>
      <vt:lpstr>Outline for Today</vt:lpstr>
      <vt:lpstr>Externalities</vt:lpstr>
      <vt:lpstr>Externalities</vt:lpstr>
      <vt:lpstr>Solutions to Externalities</vt:lpstr>
      <vt:lpstr>Private-Sector Solutions</vt:lpstr>
      <vt:lpstr>Private-Sector Solutions</vt:lpstr>
      <vt:lpstr>Private-Sector Solutions</vt:lpstr>
      <vt:lpstr>Private-Sector Solutions</vt:lpstr>
      <vt:lpstr>Private-Sector Solutions</vt:lpstr>
      <vt:lpstr>Private-Sector Solutions</vt:lpstr>
      <vt:lpstr>Private-Sector Solutions</vt:lpstr>
      <vt:lpstr>Private-Sector Solutions</vt:lpstr>
      <vt:lpstr>Private-Sector Solutions: Some Limitations</vt:lpstr>
      <vt:lpstr>Common Pool Resources: A caveat</vt:lpstr>
      <vt:lpstr>Private-Sector Solutions: Some Limitations</vt:lpstr>
      <vt:lpstr>Private-Sector Solutions: Some Limitations</vt:lpstr>
      <vt:lpstr>Private-Sector Solutions</vt:lpstr>
      <vt:lpstr>Public-Sector Remedies: Corrective Taxation</vt:lpstr>
      <vt:lpstr>Public-Sector Remedies: Corrective Taxation</vt:lpstr>
      <vt:lpstr>Corrective Taxation</vt:lpstr>
      <vt:lpstr>Corrective Taxation</vt:lpstr>
      <vt:lpstr>Corrective Taxation</vt:lpstr>
      <vt:lpstr>Public-Sector Remedies: Regulation</vt:lpstr>
      <vt:lpstr>Public-Sector Remedies: Taxes vs Regulation</vt:lpstr>
      <vt:lpstr>Public-Sector Remedies: Regulation</vt:lpstr>
      <vt:lpstr>Public-Sector Remedies: Summary</vt:lpstr>
      <vt:lpstr>For Next Class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Unnecessarily extra long title of presentation</dc:title>
  <dc:creator>Cox, Emily</dc:creator>
  <cp:lastModifiedBy>Navarro Ulloa, Luis Enrique</cp:lastModifiedBy>
  <cp:revision>268</cp:revision>
  <cp:lastPrinted>2014-06-24T16:10:50Z</cp:lastPrinted>
  <dcterms:created xsi:type="dcterms:W3CDTF">2022-01-21T17:11:20Z</dcterms:created>
  <dcterms:modified xsi:type="dcterms:W3CDTF">2023-02-16T03:14:47Z</dcterms:modified>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0x010100774F5D463876B2498F216835DB1298F6</vt:lpwstr>
  </property>
</Properties>
</file>