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29"/>
  </p:notesMasterIdLst>
  <p:handoutMasterIdLst>
    <p:handoutMasterId r:id="rId30"/>
  </p:handoutMasterIdLst>
  <p:sldIdLst>
    <p:sldId id="489" r:id="rId5"/>
    <p:sldId id="356" r:id="rId6"/>
    <p:sldId id="541" r:id="rId7"/>
    <p:sldId id="598" r:id="rId8"/>
    <p:sldId id="597" r:id="rId9"/>
    <p:sldId id="602" r:id="rId10"/>
    <p:sldId id="603" r:id="rId11"/>
    <p:sldId id="606" r:id="rId12"/>
    <p:sldId id="600" r:id="rId13"/>
    <p:sldId id="608" r:id="rId14"/>
    <p:sldId id="604" r:id="rId15"/>
    <p:sldId id="610" r:id="rId16"/>
    <p:sldId id="609" r:id="rId17"/>
    <p:sldId id="617" r:id="rId18"/>
    <p:sldId id="619" r:id="rId19"/>
    <p:sldId id="620" r:id="rId20"/>
    <p:sldId id="621" r:id="rId21"/>
    <p:sldId id="607" r:id="rId22"/>
    <p:sldId id="488" r:id="rId23"/>
    <p:sldId id="616" r:id="rId24"/>
    <p:sldId id="611" r:id="rId25"/>
    <p:sldId id="615" r:id="rId26"/>
    <p:sldId id="614" r:id="rId27"/>
    <p:sldId id="558" r:id="rId2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4801969-8956-4B6E-86AA-5C212929C982}">
          <p14:sldIdLst>
            <p14:sldId id="489"/>
            <p14:sldId id="356"/>
            <p14:sldId id="541"/>
            <p14:sldId id="598"/>
            <p14:sldId id="597"/>
            <p14:sldId id="602"/>
            <p14:sldId id="603"/>
            <p14:sldId id="606"/>
            <p14:sldId id="600"/>
            <p14:sldId id="608"/>
            <p14:sldId id="604"/>
            <p14:sldId id="610"/>
            <p14:sldId id="609"/>
            <p14:sldId id="617"/>
            <p14:sldId id="619"/>
            <p14:sldId id="620"/>
            <p14:sldId id="621"/>
            <p14:sldId id="607"/>
            <p14:sldId id="488"/>
            <p14:sldId id="616"/>
            <p14:sldId id="611"/>
            <p14:sldId id="615"/>
            <p14:sldId id="614"/>
            <p14:sldId id="558"/>
          </p14:sldIdLst>
        </p14:section>
      </p14:sectionLst>
    </p:ext>
    <p:ext uri="{EFAFB233-063F-42B5-8137-9DF3F51BA10A}">
      <p15:sldGuideLst xmlns:p15="http://schemas.microsoft.com/office/powerpoint/2012/main">
        <p15:guide id="1" orient="horz" pos="1524" userDrawn="1">
          <p15:clr>
            <a:srgbClr val="A4A3A4"/>
          </p15:clr>
        </p15:guide>
        <p15:guide id="2" pos="408"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0304"/>
    <a:srgbClr val="006600"/>
    <a:srgbClr val="99FF33"/>
    <a:srgbClr val="77933C"/>
    <a:srgbClr val="953735"/>
    <a:srgbClr val="990000"/>
    <a:srgbClr val="969696"/>
    <a:srgbClr val="252626"/>
    <a:srgbClr val="0C0D0C"/>
    <a:srgbClr val="9E9A9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53" autoAdjust="0"/>
    <p:restoredTop sz="94694" autoAdjust="0"/>
  </p:normalViewPr>
  <p:slideViewPr>
    <p:cSldViewPr snapToGrid="0" snapToObjects="1">
      <p:cViewPr varScale="1">
        <p:scale>
          <a:sx n="84" d="100"/>
          <a:sy n="84" d="100"/>
        </p:scale>
        <p:origin x="752" y="44"/>
      </p:cViewPr>
      <p:guideLst>
        <p:guide orient="horz" pos="1524"/>
        <p:guide pos="408"/>
      </p:guideLst>
    </p:cSldViewPr>
  </p:slideViewPr>
  <p:outlineViewPr>
    <p:cViewPr>
      <p:scale>
        <a:sx n="33" d="100"/>
        <a:sy n="33" d="100"/>
      </p:scale>
      <p:origin x="0" y="0"/>
    </p:cViewPr>
  </p:outlineViewPr>
  <p:notesTextViewPr>
    <p:cViewPr>
      <p:scale>
        <a:sx n="3" d="2"/>
        <a:sy n="3" d="2"/>
      </p:scale>
      <p:origin x="0" y="0"/>
    </p:cViewPr>
  </p:notesTextViewPr>
  <p:sorterViewPr>
    <p:cViewPr>
      <p:scale>
        <a:sx n="149" d="100"/>
        <a:sy n="149" d="100"/>
      </p:scale>
      <p:origin x="0" y="0"/>
    </p:cViewPr>
  </p:sorterViewPr>
  <p:notesViewPr>
    <p:cSldViewPr snapToGrid="0" snapToObjects="1">
      <p:cViewPr varScale="1">
        <p:scale>
          <a:sx n="132" d="100"/>
          <a:sy n="132" d="100"/>
        </p:scale>
        <p:origin x="-5920"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87859BD-4604-2843-976C-9F2DEE3C79DB}" type="datetimeFigureOut">
              <a:rPr lang="en-US" smtClean="0"/>
              <a:t>4/5/2023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B64456-6A4C-DF40-836A-7ED7CB7228F1}" type="slidenum">
              <a:rPr lang="en-US" smtClean="0"/>
              <a:t>‹#›</a:t>
            </a:fld>
            <a:endParaRPr lang="en-US"/>
          </a:p>
        </p:txBody>
      </p:sp>
    </p:spTree>
    <p:extLst>
      <p:ext uri="{BB962C8B-B14F-4D97-AF65-F5344CB8AC3E}">
        <p14:creationId xmlns:p14="http://schemas.microsoft.com/office/powerpoint/2010/main" val="26327832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108F45-8DB7-E449-85E4-EC04F96DF3AA}" type="datetimeFigureOut">
              <a:rPr lang="en-US" smtClean="0"/>
              <a:t>4/5/2023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06D261-4ACC-5E49-97C5-9D8FD2D9A3AF}" type="slidenum">
              <a:rPr lang="en-US" smtClean="0"/>
              <a:t>‹#›</a:t>
            </a:fld>
            <a:endParaRPr lang="en-US"/>
          </a:p>
        </p:txBody>
      </p:sp>
    </p:spTree>
    <p:extLst>
      <p:ext uri="{BB962C8B-B14F-4D97-AF65-F5344CB8AC3E}">
        <p14:creationId xmlns:p14="http://schemas.microsoft.com/office/powerpoint/2010/main" val="194734559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tx1">
            <a:lumMod val="85000"/>
            <a:lumOff val="15000"/>
          </a:schemeClr>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633304" y="-648376"/>
            <a:ext cx="733465" cy="2367520"/>
            <a:chOff x="685136" y="-246616"/>
            <a:chExt cx="733465" cy="2367520"/>
          </a:xfrm>
        </p:grpSpPr>
        <p:sp>
          <p:nvSpPr>
            <p:cNvPr id="6" name="Rectangle 5"/>
            <p:cNvSpPr/>
            <p:nvPr userDrawn="1"/>
          </p:nvSpPr>
          <p:spPr>
            <a:xfrm>
              <a:off x="685136" y="-246616"/>
              <a:ext cx="733465" cy="2367520"/>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7308" y="1380149"/>
              <a:ext cx="489120" cy="620806"/>
            </a:xfrm>
            <a:prstGeom prst="rect">
              <a:avLst/>
            </a:prstGeom>
          </p:spPr>
        </p:pic>
      </p:grpSp>
      <p:sp>
        <p:nvSpPr>
          <p:cNvPr id="2" name="Title 1"/>
          <p:cNvSpPr>
            <a:spLocks noGrp="1"/>
          </p:cNvSpPr>
          <p:nvPr userDrawn="1">
            <p:ph type="title" hasCustomPrompt="1"/>
          </p:nvPr>
        </p:nvSpPr>
        <p:spPr>
          <a:xfrm>
            <a:off x="502903" y="2766523"/>
            <a:ext cx="7734221" cy="1114494"/>
          </a:xfrm>
        </p:spPr>
        <p:txBody>
          <a:bodyPr anchor="ctr">
            <a:normAutofit/>
          </a:bodyPr>
          <a:lstStyle>
            <a:lvl1pPr>
              <a:lnSpc>
                <a:spcPct val="90000"/>
              </a:lnSpc>
              <a:defRPr sz="4000" b="1" i="0" spc="0" baseline="0">
                <a:solidFill>
                  <a:schemeClr val="bg1"/>
                </a:solidFill>
                <a:latin typeface="Arial"/>
                <a:cs typeface="Arial"/>
              </a:defRPr>
            </a:lvl1pPr>
          </a:lstStyle>
          <a:p>
            <a:r>
              <a:rPr lang="en-US" dirty="0"/>
              <a:t>Unnecessarily extra long title of presentation</a:t>
            </a:r>
          </a:p>
        </p:txBody>
      </p:sp>
      <p:sp>
        <p:nvSpPr>
          <p:cNvPr id="11" name="Text Placeholder 19"/>
          <p:cNvSpPr>
            <a:spLocks noGrp="1"/>
          </p:cNvSpPr>
          <p:nvPr userDrawn="1">
            <p:ph type="body" sz="quarter" idx="10" hasCustomPrompt="1"/>
          </p:nvPr>
        </p:nvSpPr>
        <p:spPr>
          <a:xfrm>
            <a:off x="530694" y="4709821"/>
            <a:ext cx="7734222" cy="277654"/>
          </a:xfrm>
        </p:spPr>
        <p:txBody>
          <a:bodyPr anchor="ctr">
            <a:noAutofit/>
          </a:bodyPr>
          <a:lstStyle>
            <a:lvl1pPr marL="0" indent="0">
              <a:buNone/>
              <a:defRPr sz="1100" b="1" spc="80" baseline="0">
                <a:solidFill>
                  <a:srgbClr val="A6A6A6"/>
                </a:solidFill>
                <a:latin typeface="Arial"/>
                <a:cs typeface="Arial"/>
              </a:defRPr>
            </a:lvl1pPr>
          </a:lstStyle>
          <a:p>
            <a:pPr lvl="0"/>
            <a:r>
              <a:rPr lang="en-US" dirty="0"/>
              <a:t>INDIANA UNIVERSITY BLOOMINGTON</a:t>
            </a:r>
          </a:p>
        </p:txBody>
      </p:sp>
      <p:sp>
        <p:nvSpPr>
          <p:cNvPr id="9" name="Text Placeholder 19"/>
          <p:cNvSpPr>
            <a:spLocks noGrp="1"/>
          </p:cNvSpPr>
          <p:nvPr>
            <p:ph type="body" sz="quarter" idx="11" hasCustomPrompt="1"/>
          </p:nvPr>
        </p:nvSpPr>
        <p:spPr>
          <a:xfrm>
            <a:off x="530694" y="2443859"/>
            <a:ext cx="7734222" cy="252412"/>
          </a:xfrm>
        </p:spPr>
        <p:txBody>
          <a:bodyPr anchor="ctr">
            <a:noAutofit/>
          </a:bodyPr>
          <a:lstStyle>
            <a:lvl1pPr marL="0" indent="0">
              <a:buNone/>
              <a:defRPr sz="1800" b="0" spc="0" baseline="0">
                <a:solidFill>
                  <a:srgbClr val="A6A6A6"/>
                </a:solidFill>
                <a:latin typeface="Arial"/>
                <a:cs typeface="Arial"/>
              </a:defRPr>
            </a:lvl1pPr>
          </a:lstStyle>
          <a:p>
            <a:pPr lvl="0"/>
            <a:r>
              <a:rPr lang="en-US" dirty="0"/>
              <a:t>SUBHEAD OR NAME OF SCHOOL, DEPARTMENT, OR UNIT</a:t>
            </a:r>
          </a:p>
        </p:txBody>
      </p:sp>
    </p:spTree>
    <p:extLst>
      <p:ext uri="{BB962C8B-B14F-4D97-AF65-F5344CB8AC3E}">
        <p14:creationId xmlns:p14="http://schemas.microsoft.com/office/powerpoint/2010/main" val="1256653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losing slide with IUPUI lockup">
    <p:bg>
      <p:bgPr>
        <a:solidFill>
          <a:srgbClr val="252626"/>
        </a:solidFill>
        <a:effectLst/>
      </p:bgPr>
    </p:bg>
    <p:spTree>
      <p:nvGrpSpPr>
        <p:cNvPr id="1" name=""/>
        <p:cNvGrpSpPr/>
        <p:nvPr/>
      </p:nvGrpSpPr>
      <p:grpSpPr>
        <a:xfrm>
          <a:off x="0" y="0"/>
          <a:ext cx="0" cy="0"/>
          <a:chOff x="0" y="0"/>
          <a:chExt cx="0" cy="0"/>
        </a:xfrm>
      </p:grpSpPr>
      <p:sp>
        <p:nvSpPr>
          <p:cNvPr id="8" name="Text Placeholder 2"/>
          <p:cNvSpPr>
            <a:spLocks noGrp="1"/>
          </p:cNvSpPr>
          <p:nvPr userDrawn="1">
            <p:ph idx="1"/>
          </p:nvPr>
        </p:nvSpPr>
        <p:spPr>
          <a:xfrm>
            <a:off x="536602" y="680397"/>
            <a:ext cx="7859185" cy="2721665"/>
          </a:xfrm>
          <a:prstGeom prst="rect">
            <a:avLst/>
          </a:prstGeom>
        </p:spPr>
        <p:txBody>
          <a:bodyPr vert="horz" lIns="91440" tIns="45720" rIns="91440" bIns="45720" rtlCol="0">
            <a:normAutofit/>
          </a:bodyPr>
          <a:lstStyle>
            <a:lvl1pPr marL="0" indent="0">
              <a:lnSpc>
                <a:spcPct val="100000"/>
              </a:lnSpc>
              <a:buNone/>
              <a:defRPr sz="1800">
                <a:solidFill>
                  <a:schemeClr val="bg1"/>
                </a:solidFill>
                <a:latin typeface="Arial"/>
                <a:cs typeface="Arial"/>
              </a:defRPr>
            </a:lvl1pPr>
            <a:lvl2pPr marL="457200" indent="0">
              <a:lnSpc>
                <a:spcPct val="100000"/>
              </a:lnSpc>
              <a:buNone/>
              <a:defRPr sz="1600">
                <a:solidFill>
                  <a:schemeClr val="bg1"/>
                </a:solidFill>
                <a:latin typeface="Arial"/>
                <a:cs typeface="Arial"/>
              </a:defRPr>
            </a:lvl2pPr>
            <a:lvl3pPr marL="914400" indent="0">
              <a:lnSpc>
                <a:spcPct val="100000"/>
              </a:lnSpc>
              <a:buNone/>
              <a:defRPr sz="1600">
                <a:solidFill>
                  <a:schemeClr val="bg1"/>
                </a:solidFill>
                <a:latin typeface="Arial"/>
                <a:cs typeface="Arial"/>
              </a:defRPr>
            </a:lvl3pPr>
            <a:lvl4pPr marL="1371600" indent="0">
              <a:lnSpc>
                <a:spcPct val="100000"/>
              </a:lnSpc>
              <a:buNone/>
              <a:defRPr sz="1600">
                <a:solidFill>
                  <a:schemeClr val="bg1"/>
                </a:solidFill>
                <a:latin typeface="Arial"/>
                <a:cs typeface="Arial"/>
              </a:defRPr>
            </a:lvl4pPr>
            <a:lvl5pPr>
              <a:lnSpc>
                <a:spcPct val="100000"/>
              </a:lnSpc>
              <a:defRPr sz="1600">
                <a:solidFill>
                  <a:schemeClr val="bg1"/>
                </a:solidFill>
                <a:latin typeface="Arial"/>
                <a:cs typeface="Arial"/>
              </a:defRPr>
            </a:lvl5pPr>
          </a:lstStyle>
          <a:p>
            <a:pPr lvl="0"/>
            <a:r>
              <a:rPr lang="en-US"/>
              <a:t>Click to edit Master text styles</a:t>
            </a:r>
          </a:p>
        </p:txBody>
      </p:sp>
      <p:sp>
        <p:nvSpPr>
          <p:cNvPr id="12" name="Rectangle 11"/>
          <p:cNvSpPr/>
          <p:nvPr userDrawn="1"/>
        </p:nvSpPr>
        <p:spPr>
          <a:xfrm>
            <a:off x="631042" y="4235585"/>
            <a:ext cx="536130" cy="922081"/>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228D10E6-FF8A-CC4E-B6D5-BFBD2D0FEC82}"/>
              </a:ext>
            </a:extLst>
          </p:cNvPr>
          <p:cNvPicPr>
            <a:picLocks noChangeAspect="1"/>
          </p:cNvPicPr>
          <p:nvPr userDrawn="1"/>
        </p:nvPicPr>
        <p:blipFill rotWithShape="1">
          <a:blip r:embed="rId2"/>
          <a:srcRect l="11083" t="-148" r="-1556" b="28718"/>
          <a:stretch/>
        </p:blipFill>
        <p:spPr>
          <a:xfrm>
            <a:off x="1240484" y="4147274"/>
            <a:ext cx="4622227" cy="457200"/>
          </a:xfrm>
          <a:prstGeom prst="rect">
            <a:avLst/>
          </a:prstGeom>
        </p:spPr>
      </p:pic>
      <p:pic>
        <p:nvPicPr>
          <p:cNvPr id="13" name="Picture 12" descr="tab-rgb.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345" y="4326066"/>
            <a:ext cx="357525" cy="453783"/>
          </a:xfrm>
          <a:prstGeom prst="rect">
            <a:avLst/>
          </a:prstGeom>
        </p:spPr>
      </p:pic>
    </p:spTree>
    <p:extLst>
      <p:ext uri="{BB962C8B-B14F-4D97-AF65-F5344CB8AC3E}">
        <p14:creationId xmlns:p14="http://schemas.microsoft.com/office/powerpoint/2010/main" val="1189661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660B13"/>
        </a:solidFill>
        <a:effectLst/>
      </p:bgPr>
    </p:bg>
    <p:spTree>
      <p:nvGrpSpPr>
        <p:cNvPr id="1" name=""/>
        <p:cNvGrpSpPr/>
        <p:nvPr/>
      </p:nvGrpSpPr>
      <p:grpSpPr>
        <a:xfrm>
          <a:off x="0" y="0"/>
          <a:ext cx="0" cy="0"/>
          <a:chOff x="0" y="0"/>
          <a:chExt cx="0" cy="0"/>
        </a:xfrm>
      </p:grpSpPr>
      <p:sp>
        <p:nvSpPr>
          <p:cNvPr id="2" name="TextBox 1"/>
          <p:cNvSpPr txBox="1"/>
          <p:nvPr userDrawn="1"/>
        </p:nvSpPr>
        <p:spPr>
          <a:xfrm>
            <a:off x="1378689" y="2390509"/>
            <a:ext cx="184666" cy="369332"/>
          </a:xfrm>
          <a:prstGeom prst="rect">
            <a:avLst/>
          </a:prstGeom>
          <a:noFill/>
        </p:spPr>
        <p:txBody>
          <a:bodyPr wrap="none" rtlCol="0">
            <a:spAutoFit/>
          </a:bodyPr>
          <a:lstStyle/>
          <a:p>
            <a:endParaRPr lang="en-US" dirty="0"/>
          </a:p>
        </p:txBody>
      </p:sp>
      <p:sp>
        <p:nvSpPr>
          <p:cNvPr id="10" name="TextBox 9"/>
          <p:cNvSpPr txBox="1"/>
          <p:nvPr userDrawn="1"/>
        </p:nvSpPr>
        <p:spPr>
          <a:xfrm>
            <a:off x="1378689" y="2390509"/>
            <a:ext cx="184666" cy="369332"/>
          </a:xfrm>
          <a:prstGeom prst="rect">
            <a:avLst/>
          </a:prstGeom>
          <a:noFill/>
        </p:spPr>
        <p:txBody>
          <a:bodyPr wrap="none" rtlCol="0">
            <a:spAutoFit/>
          </a:bodyPr>
          <a:lstStyle/>
          <a:p>
            <a:endParaRPr lang="en-US" dirty="0"/>
          </a:p>
        </p:txBody>
      </p:sp>
      <p:sp>
        <p:nvSpPr>
          <p:cNvPr id="11" name="TextBox 10"/>
          <p:cNvSpPr txBox="1"/>
          <p:nvPr userDrawn="1"/>
        </p:nvSpPr>
        <p:spPr>
          <a:xfrm>
            <a:off x="1378689" y="2390509"/>
            <a:ext cx="184666" cy="369332"/>
          </a:xfrm>
          <a:prstGeom prst="rect">
            <a:avLst/>
          </a:prstGeom>
          <a:noFill/>
        </p:spPr>
        <p:txBody>
          <a:bodyPr wrap="none" rtlCol="0">
            <a:spAutoFit/>
          </a:bodyPr>
          <a:lstStyle/>
          <a:p>
            <a:endParaRPr lang="en-US" dirty="0"/>
          </a:p>
        </p:txBody>
      </p:sp>
      <p:sp>
        <p:nvSpPr>
          <p:cNvPr id="14" name="Title 13"/>
          <p:cNvSpPr>
            <a:spLocks noGrp="1"/>
          </p:cNvSpPr>
          <p:nvPr>
            <p:ph type="title" hasCustomPrompt="1"/>
          </p:nvPr>
        </p:nvSpPr>
        <p:spPr>
          <a:xfrm>
            <a:off x="506694" y="2274522"/>
            <a:ext cx="6802482" cy="656910"/>
          </a:xfrm>
        </p:spPr>
        <p:txBody>
          <a:bodyPr anchor="ctr">
            <a:noAutofit/>
          </a:bodyPr>
          <a:lstStyle>
            <a:lvl1pPr>
              <a:defRPr sz="4000" b="1" i="0" spc="0" baseline="0">
                <a:solidFill>
                  <a:srgbClr val="FFFFFF"/>
                </a:solidFill>
                <a:latin typeface="Arial"/>
                <a:cs typeface="Arial"/>
              </a:defRPr>
            </a:lvl1pPr>
          </a:lstStyle>
          <a:p>
            <a:r>
              <a:rPr lang="en-US" dirty="0"/>
              <a:t>Section Heading</a:t>
            </a:r>
          </a:p>
        </p:txBody>
      </p:sp>
      <p:sp>
        <p:nvSpPr>
          <p:cNvPr id="20" name="Text Placeholder 19"/>
          <p:cNvSpPr>
            <a:spLocks noGrp="1"/>
          </p:cNvSpPr>
          <p:nvPr>
            <p:ph type="body" sz="quarter" idx="10" hasCustomPrompt="1"/>
          </p:nvPr>
        </p:nvSpPr>
        <p:spPr>
          <a:xfrm>
            <a:off x="526131" y="2031339"/>
            <a:ext cx="3700462" cy="252412"/>
          </a:xfrm>
        </p:spPr>
        <p:txBody>
          <a:bodyPr anchor="ctr">
            <a:noAutofit/>
          </a:bodyPr>
          <a:lstStyle>
            <a:lvl1pPr marL="0" indent="0">
              <a:buNone/>
              <a:defRPr sz="1400" b="1" i="0" spc="50" baseline="0">
                <a:solidFill>
                  <a:srgbClr val="A6A6A6"/>
                </a:solidFill>
                <a:latin typeface="Arial"/>
                <a:cs typeface="Arial"/>
              </a:defRPr>
            </a:lvl1pPr>
          </a:lstStyle>
          <a:p>
            <a:pPr lvl="0"/>
            <a:r>
              <a:rPr lang="en-US" dirty="0"/>
              <a:t>SECTION NUMBER OR SUBTITLE</a:t>
            </a:r>
          </a:p>
        </p:txBody>
      </p:sp>
      <p:sp>
        <p:nvSpPr>
          <p:cNvPr id="4" name="Rectangle 3"/>
          <p:cNvSpPr/>
          <p:nvPr userDrawn="1"/>
        </p:nvSpPr>
        <p:spPr>
          <a:xfrm>
            <a:off x="-14942" y="2032000"/>
            <a:ext cx="148614" cy="836706"/>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7854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only: whit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0" y="0"/>
            <a:ext cx="9144000" cy="699065"/>
          </a:xfrm>
        </p:spPr>
        <p:txBody>
          <a:bodyPr>
            <a:normAutofit/>
          </a:bodyPr>
          <a:lstStyle>
            <a:lvl1pPr>
              <a:defRPr sz="2800" b="1" i="0" cap="none" spc="0">
                <a:solidFill>
                  <a:srgbClr val="404041"/>
                </a:solidFill>
                <a:latin typeface="Arial"/>
                <a:cs typeface="Arial"/>
              </a:defRPr>
            </a:lvl1pPr>
          </a:lstStyle>
          <a:p>
            <a:r>
              <a:rPr lang="en-US" dirty="0"/>
              <a:t>Click to edit master title style</a:t>
            </a:r>
          </a:p>
        </p:txBody>
      </p:sp>
      <p:sp>
        <p:nvSpPr>
          <p:cNvPr id="4" name="TextBox 3"/>
          <p:cNvSpPr txBox="1"/>
          <p:nvPr userDrawn="1"/>
        </p:nvSpPr>
        <p:spPr>
          <a:xfrm>
            <a:off x="3556000" y="3541059"/>
            <a:ext cx="184666" cy="369332"/>
          </a:xfrm>
          <a:prstGeom prst="rect">
            <a:avLst/>
          </a:prstGeom>
          <a:noFill/>
        </p:spPr>
        <p:txBody>
          <a:bodyPr wrap="none" rtlCol="0">
            <a:spAutoFit/>
          </a:bodyPr>
          <a:lstStyle/>
          <a:p>
            <a:endParaRPr lang="en-US" dirty="0"/>
          </a:p>
        </p:txBody>
      </p:sp>
      <p:grpSp>
        <p:nvGrpSpPr>
          <p:cNvPr id="12" name="Group 11"/>
          <p:cNvGrpSpPr/>
          <p:nvPr userDrawn="1"/>
        </p:nvGrpSpPr>
        <p:grpSpPr>
          <a:xfrm>
            <a:off x="-30788" y="4661517"/>
            <a:ext cx="9228667" cy="528963"/>
            <a:chOff x="-30788" y="4661517"/>
            <a:chExt cx="9228667" cy="528963"/>
          </a:xfrm>
        </p:grpSpPr>
        <p:sp>
          <p:nvSpPr>
            <p:cNvPr id="14" name="Rectangle 13"/>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 name="Picture 15"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sp>
          <p:nvSpPr>
            <p:cNvPr id="21" name="TextBox 20"/>
            <p:cNvSpPr txBox="1"/>
            <p:nvPr userDrawn="1"/>
          </p:nvSpPr>
          <p:spPr>
            <a:xfrm>
              <a:off x="1030972" y="4823737"/>
              <a:ext cx="3613600" cy="230832"/>
            </a:xfrm>
            <a:prstGeom prst="rect">
              <a:avLst/>
            </a:prstGeom>
            <a:noFill/>
          </p:spPr>
          <p:txBody>
            <a:bodyPr wrap="square" rtlCol="0" anchor="ctr">
              <a:spAutoFit/>
            </a:bodyPr>
            <a:lstStyle/>
            <a:p>
              <a:r>
                <a:rPr lang="en-US" sz="900" dirty="0">
                  <a:solidFill>
                    <a:srgbClr val="FFFFFF"/>
                  </a:solidFill>
                </a:rPr>
                <a:t>INDIANA UNIVERSITY BLOOMINGTON</a:t>
              </a:r>
            </a:p>
          </p:txBody>
        </p:sp>
      </p:grpSp>
    </p:spTree>
    <p:extLst>
      <p:ext uri="{BB962C8B-B14F-4D97-AF65-F5344CB8AC3E}">
        <p14:creationId xmlns:p14="http://schemas.microsoft.com/office/powerpoint/2010/main" val="3682060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and photo: white">
    <p:spTree>
      <p:nvGrpSpPr>
        <p:cNvPr id="1" name=""/>
        <p:cNvGrpSpPr/>
        <p:nvPr/>
      </p:nvGrpSpPr>
      <p:grpSpPr>
        <a:xfrm>
          <a:off x="0" y="0"/>
          <a:ext cx="0" cy="0"/>
          <a:chOff x="0" y="0"/>
          <a:chExt cx="0" cy="0"/>
        </a:xfrm>
      </p:grpSpPr>
      <p:sp>
        <p:nvSpPr>
          <p:cNvPr id="8" name="Text Placeholder 2"/>
          <p:cNvSpPr>
            <a:spLocks noGrp="1"/>
          </p:cNvSpPr>
          <p:nvPr>
            <p:ph idx="1"/>
          </p:nvPr>
        </p:nvSpPr>
        <p:spPr>
          <a:xfrm>
            <a:off x="525303" y="1629405"/>
            <a:ext cx="4560579" cy="2792362"/>
          </a:xfrm>
          <a:prstGeom prst="rect">
            <a:avLst/>
          </a:prstGeom>
        </p:spPr>
        <p:txBody>
          <a:bodyPr vert="horz" lIns="91440" tIns="45720" rIns="91440" bIns="45720" rtlCol="0">
            <a:normAutofit/>
          </a:bodyPr>
          <a:lstStyle>
            <a:lvl1pPr marL="342900" indent="-342900">
              <a:lnSpc>
                <a:spcPct val="100000"/>
              </a:lnSpc>
              <a:buFont typeface="Arial"/>
              <a:buChar char="•"/>
              <a:defRPr sz="1800">
                <a:solidFill>
                  <a:srgbClr val="404041"/>
                </a:solidFill>
                <a:latin typeface="Arial"/>
                <a:cs typeface="Arial"/>
              </a:defRPr>
            </a:lvl1pPr>
            <a:lvl2pPr marL="742950" indent="-285750">
              <a:lnSpc>
                <a:spcPct val="100000"/>
              </a:lnSpc>
              <a:buFont typeface="Arial"/>
              <a:buChar char="•"/>
              <a:defRPr sz="1800">
                <a:solidFill>
                  <a:srgbClr val="404041"/>
                </a:solidFill>
                <a:latin typeface="Arial"/>
                <a:cs typeface="Arial"/>
              </a:defRPr>
            </a:lvl2pPr>
            <a:lvl3pPr marL="1143000" indent="-228600">
              <a:lnSpc>
                <a:spcPct val="100000"/>
              </a:lnSpc>
              <a:buFont typeface="Arial"/>
              <a:buChar char="•"/>
              <a:defRPr sz="1800">
                <a:solidFill>
                  <a:srgbClr val="404041"/>
                </a:solidFill>
                <a:latin typeface="Arial"/>
                <a:cs typeface="Arial"/>
              </a:defRPr>
            </a:lvl3pPr>
            <a:lvl4pPr marL="1600200" indent="-228600">
              <a:lnSpc>
                <a:spcPct val="100000"/>
              </a:lnSpc>
              <a:buFont typeface="Arial"/>
              <a:buChar char="•"/>
              <a:defRPr sz="1800">
                <a:solidFill>
                  <a:srgbClr val="404041"/>
                </a:solidFill>
                <a:latin typeface="Arial"/>
                <a:cs typeface="Arial"/>
              </a:defRPr>
            </a:lvl4pPr>
            <a:lvl5pPr marL="2057400" indent="-228600">
              <a:lnSpc>
                <a:spcPct val="100000"/>
              </a:lnSpc>
              <a:buFont typeface="Arial"/>
              <a:buChar char="•"/>
              <a:defRPr sz="1800">
                <a:solidFill>
                  <a:srgbClr val="404041"/>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Picture Placeholder 9"/>
          <p:cNvSpPr>
            <a:spLocks noGrp="1"/>
          </p:cNvSpPr>
          <p:nvPr>
            <p:ph type="pic" sz="quarter" idx="10"/>
          </p:nvPr>
        </p:nvSpPr>
        <p:spPr>
          <a:xfrm>
            <a:off x="5573058" y="0"/>
            <a:ext cx="3570941" cy="5143500"/>
          </a:xfrm>
        </p:spPr>
        <p:txBody>
          <a:bodyPr/>
          <a:lstStyle/>
          <a:p>
            <a:r>
              <a:rPr lang="en-US"/>
              <a:t>Click icon to add picture</a:t>
            </a:r>
          </a:p>
        </p:txBody>
      </p:sp>
      <p:grpSp>
        <p:nvGrpSpPr>
          <p:cNvPr id="9" name="Group 8"/>
          <p:cNvGrpSpPr/>
          <p:nvPr userDrawn="1"/>
        </p:nvGrpSpPr>
        <p:grpSpPr>
          <a:xfrm>
            <a:off x="635303" y="4661517"/>
            <a:ext cx="387197" cy="528963"/>
            <a:chOff x="635303" y="4661517"/>
            <a:chExt cx="387197" cy="528963"/>
          </a:xfrm>
        </p:grpSpPr>
        <p:sp>
          <p:nvSpPr>
            <p:cNvPr id="11" name="Rectangle 10"/>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grpSp>
      <p:sp>
        <p:nvSpPr>
          <p:cNvPr id="2" name="Title 1">
            <a:extLst>
              <a:ext uri="{FF2B5EF4-FFF2-40B4-BE49-F238E27FC236}">
                <a16:creationId xmlns:a16="http://schemas.microsoft.com/office/drawing/2014/main" id="{E56110E9-6F8A-B51E-A1FD-6F9656D0C36C}"/>
              </a:ext>
            </a:extLst>
          </p:cNvPr>
          <p:cNvSpPr>
            <a:spLocks noGrp="1"/>
          </p:cNvSpPr>
          <p:nvPr>
            <p:ph type="ctrTitle" hasCustomPrompt="1"/>
          </p:nvPr>
        </p:nvSpPr>
        <p:spPr>
          <a:xfrm>
            <a:off x="529827" y="73270"/>
            <a:ext cx="8004391" cy="699065"/>
          </a:xfrm>
        </p:spPr>
        <p:txBody>
          <a:bodyPr>
            <a:normAutofit/>
          </a:bodyPr>
          <a:lstStyle>
            <a:lvl1pPr>
              <a:defRPr sz="3000" b="1" i="0" cap="none" spc="0">
                <a:solidFill>
                  <a:srgbClr val="404041"/>
                </a:solidFill>
                <a:latin typeface="Arial"/>
                <a:cs typeface="Arial"/>
              </a:defRPr>
            </a:lvl1pPr>
          </a:lstStyle>
          <a:p>
            <a:r>
              <a:rPr lang="en-US" dirty="0"/>
              <a:t>Click to edit master title style</a:t>
            </a:r>
          </a:p>
        </p:txBody>
      </p:sp>
      <p:sp>
        <p:nvSpPr>
          <p:cNvPr id="3" name="Rectangle 2">
            <a:extLst>
              <a:ext uri="{FF2B5EF4-FFF2-40B4-BE49-F238E27FC236}">
                <a16:creationId xmlns:a16="http://schemas.microsoft.com/office/drawing/2014/main" id="{05E55057-A4C6-1359-B942-42415ACDD285}"/>
              </a:ext>
            </a:extLst>
          </p:cNvPr>
          <p:cNvSpPr/>
          <p:nvPr userDrawn="1"/>
        </p:nvSpPr>
        <p:spPr>
          <a:xfrm>
            <a:off x="0" y="272032"/>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0382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only: black">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23348" y="759070"/>
            <a:ext cx="8004409" cy="699065"/>
          </a:xfrm>
        </p:spPr>
        <p:txBody>
          <a:bodyPr>
            <a:normAutofit/>
          </a:bodyPr>
          <a:lstStyle>
            <a:lvl1pPr>
              <a:defRPr sz="3000" b="1" i="0" cap="none" spc="0">
                <a:solidFill>
                  <a:schemeClr val="bg1"/>
                </a:solidFill>
                <a:latin typeface="Arial"/>
                <a:cs typeface="Arial"/>
              </a:defRPr>
            </a:lvl1pPr>
          </a:lstStyle>
          <a:p>
            <a:r>
              <a:rPr lang="en-US" dirty="0"/>
              <a:t>Click to edit master title style</a:t>
            </a:r>
          </a:p>
        </p:txBody>
      </p:sp>
      <p:sp>
        <p:nvSpPr>
          <p:cNvPr id="3" name="Subtitle 2"/>
          <p:cNvSpPr>
            <a:spLocks noGrp="1"/>
          </p:cNvSpPr>
          <p:nvPr>
            <p:ph type="subTitle" idx="1"/>
          </p:nvPr>
        </p:nvSpPr>
        <p:spPr>
          <a:xfrm>
            <a:off x="523348" y="1630404"/>
            <a:ext cx="8011069" cy="2818769"/>
          </a:xfrm>
        </p:spPr>
        <p:txBody>
          <a:bodyPr>
            <a:normAutofit/>
          </a:bodyPr>
          <a:lstStyle>
            <a:lvl1pPr marL="342900" indent="-342900" algn="l">
              <a:lnSpc>
                <a:spcPct val="100000"/>
              </a:lnSpc>
              <a:buFont typeface="+mj-lt"/>
              <a:buAutoNum type="arabicPeriod"/>
              <a:defRPr sz="1800" spc="0">
                <a:solidFill>
                  <a:schemeClr val="bg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3" name="Text Placeholder 19"/>
          <p:cNvSpPr>
            <a:spLocks noGrp="1"/>
          </p:cNvSpPr>
          <p:nvPr>
            <p:ph type="body" sz="quarter" idx="10" hasCustomPrompt="1"/>
          </p:nvPr>
        </p:nvSpPr>
        <p:spPr>
          <a:xfrm>
            <a:off x="4833956" y="284947"/>
            <a:ext cx="3700462" cy="252412"/>
          </a:xfrm>
        </p:spPr>
        <p:txBody>
          <a:bodyPr>
            <a:noAutofit/>
          </a:bodyPr>
          <a:lstStyle>
            <a:lvl1pPr marL="0" indent="0" algn="r">
              <a:buNone/>
              <a:defRPr sz="1100" b="0" i="0" spc="0" baseline="0">
                <a:solidFill>
                  <a:srgbClr val="A6A6A6"/>
                </a:solidFill>
                <a:latin typeface="Arial"/>
                <a:cs typeface="Arial"/>
              </a:defRPr>
            </a:lvl1pPr>
          </a:lstStyle>
          <a:p>
            <a:pPr lvl="0"/>
            <a:r>
              <a:rPr lang="en-US" dirty="0"/>
              <a:t>SECTION TITLE OR SUBTITLE</a:t>
            </a:r>
          </a:p>
        </p:txBody>
      </p:sp>
      <p:sp>
        <p:nvSpPr>
          <p:cNvPr id="23" name="Rectangle 22"/>
          <p:cNvSpPr/>
          <p:nvPr userDrawn="1"/>
        </p:nvSpPr>
        <p:spPr>
          <a:xfrm>
            <a:off x="0" y="957832"/>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 name="Group 10"/>
          <p:cNvGrpSpPr/>
          <p:nvPr userDrawn="1"/>
        </p:nvGrpSpPr>
        <p:grpSpPr>
          <a:xfrm>
            <a:off x="-30788" y="4661517"/>
            <a:ext cx="9228667" cy="528963"/>
            <a:chOff x="-30788" y="4661517"/>
            <a:chExt cx="9228667" cy="528963"/>
          </a:xfrm>
        </p:grpSpPr>
        <p:sp>
          <p:nvSpPr>
            <p:cNvPr id="12" name="Rectangle 11"/>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sp>
          <p:nvSpPr>
            <p:cNvPr id="16" name="TextBox 15"/>
            <p:cNvSpPr txBox="1"/>
            <p:nvPr userDrawn="1"/>
          </p:nvSpPr>
          <p:spPr>
            <a:xfrm>
              <a:off x="1030972" y="4823737"/>
              <a:ext cx="3613600" cy="230832"/>
            </a:xfrm>
            <a:prstGeom prst="rect">
              <a:avLst/>
            </a:prstGeom>
            <a:noFill/>
          </p:spPr>
          <p:txBody>
            <a:bodyPr wrap="square" rtlCol="0" anchor="ctr">
              <a:spAutoFit/>
            </a:bodyPr>
            <a:lstStyle/>
            <a:p>
              <a:r>
                <a:rPr lang="en-US" sz="900" dirty="0">
                  <a:solidFill>
                    <a:srgbClr val="FFFFFF"/>
                  </a:solidFill>
                </a:rPr>
                <a:t>INDIANA UNIVERSITY BLOOMINGTON</a:t>
              </a:r>
            </a:p>
          </p:txBody>
        </p:sp>
      </p:grpSp>
    </p:spTree>
    <p:extLst>
      <p:ext uri="{BB962C8B-B14F-4D97-AF65-F5344CB8AC3E}">
        <p14:creationId xmlns:p14="http://schemas.microsoft.com/office/powerpoint/2010/main" val="1728351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and photo: black">
    <p:bg>
      <p:bgPr>
        <a:solidFill>
          <a:srgbClr val="252626"/>
        </a:solidFill>
        <a:effectLst/>
      </p:bgPr>
    </p:bg>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30124" y="464386"/>
            <a:ext cx="4560579" cy="779318"/>
          </a:xfrm>
          <a:prstGeom prst="rect">
            <a:avLst/>
          </a:prstGeom>
        </p:spPr>
        <p:txBody>
          <a:bodyPr vert="horz" lIns="91440" tIns="45720" rIns="91440" bIns="45720" rtlCol="0" anchor="ctr">
            <a:noAutofit/>
          </a:bodyPr>
          <a:lstStyle>
            <a:lvl1pPr>
              <a:defRPr sz="3000" b="1" i="0" spc="0">
                <a:solidFill>
                  <a:schemeClr val="bg1"/>
                </a:solidFill>
                <a:latin typeface="Arial"/>
                <a:cs typeface="Arial"/>
              </a:defRPr>
            </a:lvl1pPr>
          </a:lstStyle>
          <a:p>
            <a:r>
              <a:rPr lang="en-US" dirty="0"/>
              <a:t>Click to edit master title style</a:t>
            </a:r>
          </a:p>
        </p:txBody>
      </p:sp>
      <p:sp>
        <p:nvSpPr>
          <p:cNvPr id="8" name="Text Placeholder 2"/>
          <p:cNvSpPr>
            <a:spLocks noGrp="1"/>
          </p:cNvSpPr>
          <p:nvPr>
            <p:ph idx="1"/>
          </p:nvPr>
        </p:nvSpPr>
        <p:spPr>
          <a:xfrm>
            <a:off x="530124" y="1629404"/>
            <a:ext cx="4560579" cy="2801497"/>
          </a:xfrm>
          <a:prstGeom prst="rect">
            <a:avLst/>
          </a:prstGeom>
        </p:spPr>
        <p:txBody>
          <a:bodyPr vert="horz" lIns="91440" tIns="45720" rIns="91440" bIns="45720" rtlCol="0">
            <a:normAutofit/>
          </a:bodyPr>
          <a:lstStyle>
            <a:lvl1pPr marL="342900" indent="-342900">
              <a:lnSpc>
                <a:spcPct val="100000"/>
              </a:lnSpc>
              <a:buFont typeface="Arial"/>
              <a:buChar char="•"/>
              <a:defRPr sz="1800">
                <a:solidFill>
                  <a:schemeClr val="bg1"/>
                </a:solidFill>
                <a:latin typeface="Arial"/>
                <a:cs typeface="Arial"/>
              </a:defRPr>
            </a:lvl1pPr>
            <a:lvl2pPr marL="742950" indent="-285750">
              <a:lnSpc>
                <a:spcPct val="100000"/>
              </a:lnSpc>
              <a:buFont typeface="Arial"/>
              <a:buChar char="•"/>
              <a:defRPr sz="1800">
                <a:solidFill>
                  <a:schemeClr val="bg1"/>
                </a:solidFill>
                <a:latin typeface="Arial"/>
                <a:cs typeface="Arial"/>
              </a:defRPr>
            </a:lvl2pPr>
            <a:lvl3pPr marL="1143000" indent="-228600">
              <a:lnSpc>
                <a:spcPct val="100000"/>
              </a:lnSpc>
              <a:buFont typeface="Arial"/>
              <a:buChar char="•"/>
              <a:defRPr sz="1800">
                <a:solidFill>
                  <a:schemeClr val="bg1"/>
                </a:solidFill>
                <a:latin typeface="Arial"/>
                <a:cs typeface="Arial"/>
              </a:defRPr>
            </a:lvl3pPr>
            <a:lvl4pPr marL="1600200" indent="-228600">
              <a:lnSpc>
                <a:spcPct val="100000"/>
              </a:lnSpc>
              <a:buFont typeface="Arial"/>
              <a:buChar char="•"/>
              <a:defRPr sz="1800">
                <a:solidFill>
                  <a:schemeClr val="bg1"/>
                </a:solidFill>
                <a:latin typeface="Arial"/>
                <a:cs typeface="Arial"/>
              </a:defRPr>
            </a:lvl4pPr>
            <a:lvl5pPr marL="2057400" indent="-228600">
              <a:lnSpc>
                <a:spcPct val="100000"/>
              </a:lnSpc>
              <a:buFont typeface="Arial"/>
              <a:buChar char="•"/>
              <a:defRPr sz="1800">
                <a:solidFill>
                  <a:schemeClr val="bg1"/>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Picture Placeholder 9"/>
          <p:cNvSpPr>
            <a:spLocks noGrp="1"/>
          </p:cNvSpPr>
          <p:nvPr>
            <p:ph type="pic" sz="quarter" idx="10"/>
          </p:nvPr>
        </p:nvSpPr>
        <p:spPr>
          <a:xfrm>
            <a:off x="5564909" y="0"/>
            <a:ext cx="3570941" cy="5143500"/>
          </a:xfrm>
        </p:spPr>
        <p:txBody>
          <a:bodyPr/>
          <a:lstStyle/>
          <a:p>
            <a:r>
              <a:rPr lang="en-US"/>
              <a:t>Click icon to add picture</a:t>
            </a:r>
            <a:endParaRPr lang="en-US" dirty="0"/>
          </a:p>
        </p:txBody>
      </p:sp>
      <p:sp>
        <p:nvSpPr>
          <p:cNvPr id="13" name="Rectangle 12"/>
          <p:cNvSpPr/>
          <p:nvPr userDrawn="1"/>
        </p:nvSpPr>
        <p:spPr>
          <a:xfrm>
            <a:off x="-15847" y="486799"/>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userDrawn="1"/>
        </p:nvGrpSpPr>
        <p:grpSpPr>
          <a:xfrm>
            <a:off x="635303" y="4661517"/>
            <a:ext cx="387197" cy="528963"/>
            <a:chOff x="635303" y="4661517"/>
            <a:chExt cx="387197" cy="528963"/>
          </a:xfrm>
        </p:grpSpPr>
        <p:sp>
          <p:nvSpPr>
            <p:cNvPr id="12" name="Rectangle 11"/>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4" name="Picture 13"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grpSp>
    </p:spTree>
    <p:extLst>
      <p:ext uri="{BB962C8B-B14F-4D97-AF65-F5344CB8AC3E}">
        <p14:creationId xmlns:p14="http://schemas.microsoft.com/office/powerpoint/2010/main" val="114336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with footer: white">
    <p:spTree>
      <p:nvGrpSpPr>
        <p:cNvPr id="1" name=""/>
        <p:cNvGrpSpPr/>
        <p:nvPr/>
      </p:nvGrpSpPr>
      <p:grpSpPr>
        <a:xfrm>
          <a:off x="0" y="0"/>
          <a:ext cx="0" cy="0"/>
          <a:chOff x="0" y="0"/>
          <a:chExt cx="0" cy="0"/>
        </a:xfrm>
      </p:grpSpPr>
      <p:grpSp>
        <p:nvGrpSpPr>
          <p:cNvPr id="8" name="Group 7"/>
          <p:cNvGrpSpPr/>
          <p:nvPr userDrawn="1"/>
        </p:nvGrpSpPr>
        <p:grpSpPr>
          <a:xfrm>
            <a:off x="-30788" y="4661517"/>
            <a:ext cx="9228667" cy="528963"/>
            <a:chOff x="-30788" y="4661517"/>
            <a:chExt cx="9228667" cy="528963"/>
          </a:xfrm>
        </p:grpSpPr>
        <p:sp>
          <p:nvSpPr>
            <p:cNvPr id="9" name="Rectangle 8"/>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sp>
          <p:nvSpPr>
            <p:cNvPr id="12" name="TextBox 11"/>
            <p:cNvSpPr txBox="1"/>
            <p:nvPr userDrawn="1"/>
          </p:nvSpPr>
          <p:spPr>
            <a:xfrm>
              <a:off x="1030972" y="4823737"/>
              <a:ext cx="3613600" cy="230832"/>
            </a:xfrm>
            <a:prstGeom prst="rect">
              <a:avLst/>
            </a:prstGeom>
            <a:noFill/>
          </p:spPr>
          <p:txBody>
            <a:bodyPr wrap="square" rtlCol="0" anchor="ctr">
              <a:spAutoFit/>
            </a:bodyPr>
            <a:lstStyle/>
            <a:p>
              <a:r>
                <a:rPr lang="en-US" sz="900" dirty="0">
                  <a:solidFill>
                    <a:srgbClr val="FFFFFF"/>
                  </a:solidFill>
                </a:rPr>
                <a:t>INDIANA UNIVERSITY BLOOMINGTON</a:t>
              </a:r>
            </a:p>
          </p:txBody>
        </p:sp>
      </p:grpSp>
    </p:spTree>
    <p:extLst>
      <p:ext uri="{BB962C8B-B14F-4D97-AF65-F5344CB8AC3E}">
        <p14:creationId xmlns:p14="http://schemas.microsoft.com/office/powerpoint/2010/main" val="1315652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with footer: black">
    <p:bg>
      <p:bgPr>
        <a:solidFill>
          <a:srgbClr val="252626"/>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30788" y="4661517"/>
            <a:ext cx="9228667" cy="528963"/>
            <a:chOff x="-30788" y="4661517"/>
            <a:chExt cx="9228667" cy="528963"/>
          </a:xfrm>
        </p:grpSpPr>
        <p:sp>
          <p:nvSpPr>
            <p:cNvPr id="12" name="Rectangle 11"/>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sp>
          <p:nvSpPr>
            <p:cNvPr id="16" name="TextBox 15"/>
            <p:cNvSpPr txBox="1"/>
            <p:nvPr userDrawn="1"/>
          </p:nvSpPr>
          <p:spPr>
            <a:xfrm>
              <a:off x="1030972" y="4823737"/>
              <a:ext cx="3613600" cy="230832"/>
            </a:xfrm>
            <a:prstGeom prst="rect">
              <a:avLst/>
            </a:prstGeom>
            <a:noFill/>
          </p:spPr>
          <p:txBody>
            <a:bodyPr wrap="square" rtlCol="0" anchor="ctr">
              <a:spAutoFit/>
            </a:bodyPr>
            <a:lstStyle/>
            <a:p>
              <a:r>
                <a:rPr lang="en-US" sz="900" dirty="0">
                  <a:solidFill>
                    <a:srgbClr val="FFFFFF"/>
                  </a:solidFill>
                </a:rPr>
                <a:t>INDIANA UNIVERSITY BLOOMINGTON</a:t>
              </a:r>
            </a:p>
          </p:txBody>
        </p:sp>
      </p:grpSp>
    </p:spTree>
    <p:extLst>
      <p:ext uri="{BB962C8B-B14F-4D97-AF65-F5344CB8AC3E}">
        <p14:creationId xmlns:p14="http://schemas.microsoft.com/office/powerpoint/2010/main" val="727036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losing slide with IUPUI lockup">
    <p:bg>
      <p:bgPr>
        <a:solidFill>
          <a:srgbClr val="690304"/>
        </a:solidFill>
        <a:effectLst/>
      </p:bgPr>
    </p:bg>
    <p:spTree>
      <p:nvGrpSpPr>
        <p:cNvPr id="1" name=""/>
        <p:cNvGrpSpPr/>
        <p:nvPr/>
      </p:nvGrpSpPr>
      <p:grpSpPr>
        <a:xfrm>
          <a:off x="0" y="0"/>
          <a:ext cx="0" cy="0"/>
          <a:chOff x="0" y="0"/>
          <a:chExt cx="0" cy="0"/>
        </a:xfrm>
      </p:grpSpPr>
      <p:sp>
        <p:nvSpPr>
          <p:cNvPr id="8" name="Text Placeholder 2"/>
          <p:cNvSpPr>
            <a:spLocks noGrp="1"/>
          </p:cNvSpPr>
          <p:nvPr userDrawn="1">
            <p:ph idx="1"/>
          </p:nvPr>
        </p:nvSpPr>
        <p:spPr>
          <a:xfrm>
            <a:off x="536602" y="680397"/>
            <a:ext cx="7859185" cy="2721665"/>
          </a:xfrm>
          <a:prstGeom prst="rect">
            <a:avLst/>
          </a:prstGeom>
        </p:spPr>
        <p:txBody>
          <a:bodyPr vert="horz" lIns="91440" tIns="45720" rIns="91440" bIns="45720" rtlCol="0">
            <a:normAutofit/>
          </a:bodyPr>
          <a:lstStyle>
            <a:lvl1pPr marL="0" indent="0">
              <a:lnSpc>
                <a:spcPct val="100000"/>
              </a:lnSpc>
              <a:buNone/>
              <a:defRPr sz="1800">
                <a:solidFill>
                  <a:schemeClr val="bg1"/>
                </a:solidFill>
                <a:latin typeface="Arial"/>
                <a:cs typeface="Arial"/>
              </a:defRPr>
            </a:lvl1pPr>
            <a:lvl2pPr marL="457200" indent="0">
              <a:lnSpc>
                <a:spcPct val="100000"/>
              </a:lnSpc>
              <a:buNone/>
              <a:defRPr sz="1600">
                <a:solidFill>
                  <a:schemeClr val="bg1"/>
                </a:solidFill>
                <a:latin typeface="Arial"/>
                <a:cs typeface="Arial"/>
              </a:defRPr>
            </a:lvl2pPr>
            <a:lvl3pPr marL="914400" indent="0">
              <a:lnSpc>
                <a:spcPct val="100000"/>
              </a:lnSpc>
              <a:buNone/>
              <a:defRPr sz="1600">
                <a:solidFill>
                  <a:schemeClr val="bg1"/>
                </a:solidFill>
                <a:latin typeface="Arial"/>
                <a:cs typeface="Arial"/>
              </a:defRPr>
            </a:lvl3pPr>
            <a:lvl4pPr marL="1371600" indent="0">
              <a:lnSpc>
                <a:spcPct val="100000"/>
              </a:lnSpc>
              <a:buNone/>
              <a:defRPr sz="1600">
                <a:solidFill>
                  <a:schemeClr val="bg1"/>
                </a:solidFill>
                <a:latin typeface="Arial"/>
                <a:cs typeface="Arial"/>
              </a:defRPr>
            </a:lvl4pPr>
            <a:lvl5pPr>
              <a:lnSpc>
                <a:spcPct val="100000"/>
              </a:lnSpc>
              <a:defRPr sz="1600">
                <a:solidFill>
                  <a:schemeClr val="bg1"/>
                </a:solidFill>
                <a:latin typeface="Arial"/>
                <a:cs typeface="Arial"/>
              </a:defRPr>
            </a:lvl5pPr>
          </a:lstStyle>
          <a:p>
            <a:pPr lvl="0"/>
            <a:r>
              <a:rPr lang="en-US"/>
              <a:t>Click to edit Master text styles</a:t>
            </a:r>
          </a:p>
        </p:txBody>
      </p:sp>
      <p:sp>
        <p:nvSpPr>
          <p:cNvPr id="10" name="Rectangle 9"/>
          <p:cNvSpPr/>
          <p:nvPr userDrawn="1"/>
        </p:nvSpPr>
        <p:spPr>
          <a:xfrm>
            <a:off x="-15847" y="680397"/>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31042" y="4235585"/>
            <a:ext cx="536130" cy="922081"/>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228D10E6-FF8A-CC4E-B6D5-BFBD2D0FEC82}"/>
              </a:ext>
            </a:extLst>
          </p:cNvPr>
          <p:cNvPicPr>
            <a:picLocks noChangeAspect="1"/>
          </p:cNvPicPr>
          <p:nvPr userDrawn="1"/>
        </p:nvPicPr>
        <p:blipFill rotWithShape="1">
          <a:blip r:embed="rId2"/>
          <a:srcRect l="11083" t="-148" r="-1556" b="28718"/>
          <a:stretch/>
        </p:blipFill>
        <p:spPr>
          <a:xfrm>
            <a:off x="1240484" y="4147274"/>
            <a:ext cx="4622227" cy="457200"/>
          </a:xfrm>
          <a:prstGeom prst="rect">
            <a:avLst/>
          </a:prstGeom>
        </p:spPr>
      </p:pic>
      <p:pic>
        <p:nvPicPr>
          <p:cNvPr id="13" name="Picture 12" descr="tab-rgb.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345" y="4326066"/>
            <a:ext cx="357525" cy="453783"/>
          </a:xfrm>
          <a:prstGeom prst="rect">
            <a:avLst/>
          </a:prstGeom>
        </p:spPr>
      </p:pic>
    </p:spTree>
    <p:extLst>
      <p:ext uri="{BB962C8B-B14F-4D97-AF65-F5344CB8AC3E}">
        <p14:creationId xmlns:p14="http://schemas.microsoft.com/office/powerpoint/2010/main" val="1755143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61892" y="634604"/>
            <a:ext cx="6802482" cy="8572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61892" y="1589938"/>
            <a:ext cx="6802482" cy="321528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69" r:id="rId1"/>
    <p:sldLayoutId id="2147493467" r:id="rId2"/>
    <p:sldLayoutId id="2147493472" r:id="rId3"/>
    <p:sldLayoutId id="2147493457" r:id="rId4"/>
    <p:sldLayoutId id="2147493456" r:id="rId5"/>
    <p:sldLayoutId id="2147493474" r:id="rId6"/>
    <p:sldLayoutId id="2147493475" r:id="rId7"/>
    <p:sldLayoutId id="2147493476" r:id="rId8"/>
    <p:sldLayoutId id="2147493478" r:id="rId9"/>
    <p:sldLayoutId id="2147493477" r:id="rId10"/>
  </p:sldLayoutIdLst>
  <p:txStyles>
    <p:titleStyle>
      <a:lvl1pPr algn="l" defTabSz="457200" rtl="0" eaLnBrk="1" latinLnBrk="0" hangingPunct="1">
        <a:spcBef>
          <a:spcPct val="0"/>
        </a:spcBef>
        <a:buNone/>
        <a:defRPr sz="3200" b="1" i="0" kern="100" spc="0">
          <a:solidFill>
            <a:schemeClr val="tx1"/>
          </a:solidFill>
          <a:latin typeface="Arial"/>
          <a:ea typeface="+mj-ea"/>
          <a:cs typeface="Arial"/>
        </a:defRPr>
      </a:lvl1pPr>
    </p:titleStyle>
    <p:body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3.xml"/><Relationship Id="rId5" Type="http://schemas.openxmlformats.org/officeDocument/2006/relationships/image" Target="../media/image6.sv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3.xml"/><Relationship Id="rId5" Type="http://schemas.openxmlformats.org/officeDocument/2006/relationships/image" Target="../media/image11.sv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3.xml"/><Relationship Id="rId5" Type="http://schemas.openxmlformats.org/officeDocument/2006/relationships/image" Target="../media/image11.sv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3.xml"/><Relationship Id="rId5" Type="http://schemas.openxmlformats.org/officeDocument/2006/relationships/image" Target="../media/image11.sv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72863DFC-F769-1FFD-90F2-6C5240A658F7}"/>
              </a:ext>
            </a:extLst>
          </p:cNvPr>
          <p:cNvSpPr txBox="1">
            <a:spLocks/>
          </p:cNvSpPr>
          <p:nvPr/>
        </p:nvSpPr>
        <p:spPr>
          <a:xfrm>
            <a:off x="538314" y="2571750"/>
            <a:ext cx="7734222" cy="1478888"/>
          </a:xfrm>
          <a:prstGeom prst="rect">
            <a:avLst/>
          </a:prstGeom>
        </p:spPr>
        <p:txBody>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endParaRPr lang="en-US" sz="2000" dirty="0">
              <a:solidFill>
                <a:schemeClr val="bg1"/>
              </a:solidFill>
            </a:endParaRPr>
          </a:p>
        </p:txBody>
      </p:sp>
      <p:sp>
        <p:nvSpPr>
          <p:cNvPr id="9" name="Title 1">
            <a:extLst>
              <a:ext uri="{FF2B5EF4-FFF2-40B4-BE49-F238E27FC236}">
                <a16:creationId xmlns:a16="http://schemas.microsoft.com/office/drawing/2014/main" id="{FB30687B-7A7D-8F6B-9025-2A4EFABAC69E}"/>
              </a:ext>
            </a:extLst>
          </p:cNvPr>
          <p:cNvSpPr txBox="1">
            <a:spLocks/>
          </p:cNvSpPr>
          <p:nvPr/>
        </p:nvSpPr>
        <p:spPr>
          <a:xfrm>
            <a:off x="0" y="306218"/>
            <a:ext cx="9144000" cy="1000194"/>
          </a:xfrm>
          <a:prstGeom prst="rect">
            <a:avLst/>
          </a:prstGeom>
        </p:spPr>
        <p:txBody>
          <a:bodyPr>
            <a:normAutofit/>
          </a:bodyPr>
          <a:lstStyle>
            <a:lvl1pPr algn="l" defTabSz="457200" rtl="0" eaLnBrk="1" latinLnBrk="0" hangingPunct="1">
              <a:spcBef>
                <a:spcPct val="0"/>
              </a:spcBef>
              <a:buNone/>
              <a:defRPr sz="3200" b="1" i="0" kern="100" spc="0">
                <a:solidFill>
                  <a:schemeClr val="tx1"/>
                </a:solidFill>
                <a:latin typeface="Arial"/>
                <a:ea typeface="+mj-ea"/>
                <a:cs typeface="Arial"/>
              </a:defRPr>
            </a:lvl1pPr>
          </a:lstStyle>
          <a:p>
            <a:pPr algn="ctr"/>
            <a:r>
              <a:rPr lang="en-US" sz="2400" dirty="0">
                <a:solidFill>
                  <a:schemeClr val="bg1"/>
                </a:solidFill>
              </a:rPr>
              <a:t>SPEA-V-202</a:t>
            </a:r>
          </a:p>
          <a:p>
            <a:pPr algn="ctr"/>
            <a:r>
              <a:rPr lang="en-US" sz="2400" b="0" dirty="0">
                <a:solidFill>
                  <a:schemeClr val="bg1"/>
                </a:solidFill>
              </a:rPr>
              <a:t>Contemporary Economic Issues in Public Affairs</a:t>
            </a:r>
          </a:p>
          <a:p>
            <a:pPr algn="ctr"/>
            <a:endParaRPr lang="en-US" sz="2400" b="0" dirty="0">
              <a:solidFill>
                <a:schemeClr val="bg1"/>
              </a:solidFill>
            </a:endParaRPr>
          </a:p>
        </p:txBody>
      </p:sp>
      <p:sp>
        <p:nvSpPr>
          <p:cNvPr id="10" name="Rectangle 9">
            <a:extLst>
              <a:ext uri="{FF2B5EF4-FFF2-40B4-BE49-F238E27FC236}">
                <a16:creationId xmlns:a16="http://schemas.microsoft.com/office/drawing/2014/main" id="{B08B2BB0-25A8-51DD-1E72-4A1ECB509AE5}"/>
              </a:ext>
            </a:extLst>
          </p:cNvPr>
          <p:cNvSpPr/>
          <p:nvPr/>
        </p:nvSpPr>
        <p:spPr>
          <a:xfrm>
            <a:off x="0" y="1787777"/>
            <a:ext cx="9144000" cy="871464"/>
          </a:xfrm>
          <a:prstGeom prst="rect">
            <a:avLst/>
          </a:prstGeom>
          <a:solidFill>
            <a:srgbClr val="69030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solidFill>
                  <a:schemeClr val="bg1"/>
                </a:solidFill>
                <a:latin typeface="+mj-lt"/>
              </a:rPr>
              <a:t>Public Goods</a:t>
            </a:r>
          </a:p>
        </p:txBody>
      </p:sp>
      <p:sp>
        <p:nvSpPr>
          <p:cNvPr id="11" name="Title 1">
            <a:extLst>
              <a:ext uri="{FF2B5EF4-FFF2-40B4-BE49-F238E27FC236}">
                <a16:creationId xmlns:a16="http://schemas.microsoft.com/office/drawing/2014/main" id="{BF1602D2-5AC3-8AC2-F630-020397F6961F}"/>
              </a:ext>
            </a:extLst>
          </p:cNvPr>
          <p:cNvSpPr txBox="1">
            <a:spLocks/>
          </p:cNvSpPr>
          <p:nvPr/>
        </p:nvSpPr>
        <p:spPr>
          <a:xfrm>
            <a:off x="0" y="3140606"/>
            <a:ext cx="9144000" cy="1000194"/>
          </a:xfrm>
          <a:prstGeom prst="rect">
            <a:avLst/>
          </a:prstGeom>
        </p:spPr>
        <p:txBody>
          <a:bodyPr>
            <a:normAutofit/>
          </a:bodyPr>
          <a:lstStyle>
            <a:lvl1pPr algn="l" defTabSz="457200" rtl="0" eaLnBrk="1" latinLnBrk="0" hangingPunct="1">
              <a:spcBef>
                <a:spcPct val="0"/>
              </a:spcBef>
              <a:buNone/>
              <a:defRPr sz="3200" b="1" i="0" kern="100" spc="0">
                <a:solidFill>
                  <a:schemeClr val="tx1"/>
                </a:solidFill>
                <a:latin typeface="Arial"/>
                <a:ea typeface="+mj-ea"/>
                <a:cs typeface="Arial"/>
              </a:defRPr>
            </a:lvl1pPr>
          </a:lstStyle>
          <a:p>
            <a:pPr algn="ctr"/>
            <a:r>
              <a:rPr lang="en-US" sz="2400" b="0" dirty="0">
                <a:solidFill>
                  <a:schemeClr val="bg1"/>
                </a:solidFill>
              </a:rPr>
              <a:t>Luis Navarro</a:t>
            </a:r>
          </a:p>
          <a:p>
            <a:pPr algn="ctr"/>
            <a:r>
              <a:rPr lang="en-US" sz="2400" b="0" dirty="0">
                <a:solidFill>
                  <a:schemeClr val="bg1"/>
                </a:solidFill>
              </a:rPr>
              <a:t>Fall 2022</a:t>
            </a:r>
          </a:p>
          <a:p>
            <a:pPr algn="ctr"/>
            <a:endParaRPr lang="en-US" sz="2400" b="0" dirty="0">
              <a:solidFill>
                <a:schemeClr val="bg1"/>
              </a:solidFill>
            </a:endParaRPr>
          </a:p>
        </p:txBody>
      </p:sp>
    </p:spTree>
    <p:extLst>
      <p:ext uri="{BB962C8B-B14F-4D97-AF65-F5344CB8AC3E}">
        <p14:creationId xmlns:p14="http://schemas.microsoft.com/office/powerpoint/2010/main" val="11640005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FB90728-8C33-1D7A-AEEE-7557B83219A1}"/>
              </a:ext>
            </a:extLst>
          </p:cNvPr>
          <p:cNvSpPr>
            <a:spLocks noGrp="1"/>
          </p:cNvSpPr>
          <p:nvPr>
            <p:ph type="ctrTitle"/>
          </p:nvPr>
        </p:nvSpPr>
        <p:spPr>
          <a:xfrm>
            <a:off x="0" y="0"/>
            <a:ext cx="9144000" cy="699065"/>
          </a:xfrm>
        </p:spPr>
        <p:txBody>
          <a:bodyPr/>
          <a:lstStyle/>
          <a:p>
            <a:r>
              <a:rPr lang="en-US" dirty="0">
                <a:solidFill>
                  <a:schemeClr val="tx1"/>
                </a:solidFill>
              </a:rPr>
              <a:t>Congestion Pricing: the case of toll roads</a:t>
            </a:r>
          </a:p>
        </p:txBody>
      </p:sp>
      <p:sp>
        <p:nvSpPr>
          <p:cNvPr id="5" name="TextBox 4">
            <a:extLst>
              <a:ext uri="{FF2B5EF4-FFF2-40B4-BE49-F238E27FC236}">
                <a16:creationId xmlns:a16="http://schemas.microsoft.com/office/drawing/2014/main" id="{CDDD5410-082F-388C-98F1-2BA6B064ED73}"/>
              </a:ext>
            </a:extLst>
          </p:cNvPr>
          <p:cNvSpPr txBox="1"/>
          <p:nvPr/>
        </p:nvSpPr>
        <p:spPr>
          <a:xfrm>
            <a:off x="82081" y="845940"/>
            <a:ext cx="8763892" cy="3385542"/>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dirty="0"/>
              <a:t>Congestion happens whenever a lot of people try to simultaneously consume the good, but there is not enough for everyone. In other words, congestion appears when consumption become rival. </a:t>
            </a:r>
          </a:p>
          <a:p>
            <a:pPr marL="742950" lvl="1" indent="-285750">
              <a:spcBef>
                <a:spcPts val="1200"/>
              </a:spcBef>
              <a:spcAft>
                <a:spcPts val="600"/>
              </a:spcAft>
              <a:buFont typeface="Arial" panose="020B0604020202020204" pitchFamily="34" charset="0"/>
              <a:buChar char="•"/>
            </a:pPr>
            <a:r>
              <a:rPr lang="en-US" sz="1400" b="1" dirty="0"/>
              <a:t>Example</a:t>
            </a:r>
            <a:r>
              <a:rPr lang="en-US" sz="1400" dirty="0"/>
              <a:t>: highways and the case of toll roads. The problem: people spend too much time stuck in traffic. In some sense, there is overconsumption of “traveling” because there are more people in the road relative to the level where everyone enjoys a smooth drive back home.  </a:t>
            </a:r>
          </a:p>
          <a:p>
            <a:pPr marL="285750" indent="-285750">
              <a:spcBef>
                <a:spcPts val="1200"/>
              </a:spcBef>
              <a:spcAft>
                <a:spcPts val="600"/>
              </a:spcAft>
              <a:buFont typeface="Arial" panose="020B0604020202020204" pitchFamily="34" charset="0"/>
              <a:buChar char="•"/>
            </a:pPr>
            <a:r>
              <a:rPr lang="en-US" sz="1400" dirty="0"/>
              <a:t>A simple solution: impose a user fee during times with high-traffic. Crowd-out from the market all the people that are not WTP to get “faster to home”. </a:t>
            </a:r>
          </a:p>
          <a:p>
            <a:pPr marL="285750" indent="-285750">
              <a:spcBef>
                <a:spcPts val="1200"/>
              </a:spcBef>
              <a:spcAft>
                <a:spcPts val="600"/>
              </a:spcAft>
              <a:buFont typeface="Arial" panose="020B0604020202020204" pitchFamily="34" charset="0"/>
              <a:buChar char="•"/>
            </a:pPr>
            <a:r>
              <a:rPr lang="en-US" sz="1400" dirty="0"/>
              <a:t>The problems: same as before. Fees might be regressive. Low-income individuals are less willing to pay for them. </a:t>
            </a:r>
          </a:p>
          <a:p>
            <a:pPr marL="285750" indent="-285750">
              <a:spcBef>
                <a:spcPts val="1200"/>
              </a:spcBef>
              <a:spcAft>
                <a:spcPts val="600"/>
              </a:spcAft>
              <a:buFont typeface="Arial" panose="020B0604020202020204" pitchFamily="34" charset="0"/>
              <a:buChar char="•"/>
            </a:pPr>
            <a:r>
              <a:rPr lang="en-US" sz="1400" u="sng" dirty="0"/>
              <a:t>A concern: </a:t>
            </a:r>
            <a:r>
              <a:rPr lang="en-US" sz="1400" dirty="0"/>
              <a:t>why individuals should pay extra to use the highway that was built </a:t>
            </a:r>
            <a:r>
              <a:rPr lang="en-US" sz="1400" u="sng" dirty="0"/>
              <a:t>using their taxpayer money? </a:t>
            </a:r>
            <a:r>
              <a:rPr lang="en-US" sz="1400" dirty="0"/>
              <a:t>Is that fair? </a:t>
            </a:r>
          </a:p>
        </p:txBody>
      </p:sp>
    </p:spTree>
    <p:extLst>
      <p:ext uri="{BB962C8B-B14F-4D97-AF65-F5344CB8AC3E}">
        <p14:creationId xmlns:p14="http://schemas.microsoft.com/office/powerpoint/2010/main" val="947720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FB90728-8C33-1D7A-AEEE-7557B83219A1}"/>
              </a:ext>
            </a:extLst>
          </p:cNvPr>
          <p:cNvSpPr>
            <a:spLocks noGrp="1"/>
          </p:cNvSpPr>
          <p:nvPr>
            <p:ph type="ctrTitle"/>
          </p:nvPr>
        </p:nvSpPr>
        <p:spPr>
          <a:xfrm>
            <a:off x="0" y="0"/>
            <a:ext cx="9144000" cy="699065"/>
          </a:xfrm>
        </p:spPr>
        <p:txBody>
          <a:bodyPr/>
          <a:lstStyle/>
          <a:p>
            <a:r>
              <a:rPr lang="en-US" dirty="0">
                <a:solidFill>
                  <a:schemeClr val="tx1"/>
                </a:solidFill>
              </a:rPr>
              <a:t>Public Goods and Government Provided Goods</a:t>
            </a:r>
          </a:p>
        </p:txBody>
      </p:sp>
      <p:sp>
        <p:nvSpPr>
          <p:cNvPr id="5" name="TextBox 4">
            <a:extLst>
              <a:ext uri="{FF2B5EF4-FFF2-40B4-BE49-F238E27FC236}">
                <a16:creationId xmlns:a16="http://schemas.microsoft.com/office/drawing/2014/main" id="{CDDD5410-082F-388C-98F1-2BA6B064ED73}"/>
              </a:ext>
            </a:extLst>
          </p:cNvPr>
          <p:cNvSpPr txBox="1"/>
          <p:nvPr/>
        </p:nvSpPr>
        <p:spPr>
          <a:xfrm>
            <a:off x="190054" y="604239"/>
            <a:ext cx="8763892" cy="4062651"/>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dirty="0"/>
              <a:t>Non-excludability means that everyone can enjoy from the benefits of the good. This is the case for several goods and services provided by the government. </a:t>
            </a:r>
          </a:p>
          <a:p>
            <a:pPr marL="742950" lvl="1" indent="-285750">
              <a:spcBef>
                <a:spcPts val="1200"/>
              </a:spcBef>
              <a:spcAft>
                <a:spcPts val="600"/>
              </a:spcAft>
              <a:buFont typeface="Arial" panose="020B0604020202020204" pitchFamily="34" charset="0"/>
              <a:buChar char="•"/>
            </a:pPr>
            <a:r>
              <a:rPr lang="en-US" sz="1400" dirty="0"/>
              <a:t>Examples: traffic lights, building roads, trash collection services, national defense. </a:t>
            </a:r>
          </a:p>
          <a:p>
            <a:pPr marL="285750" indent="-285750">
              <a:spcBef>
                <a:spcPts val="1200"/>
              </a:spcBef>
              <a:spcAft>
                <a:spcPts val="600"/>
              </a:spcAft>
              <a:buFont typeface="Arial" panose="020B0604020202020204" pitchFamily="34" charset="0"/>
              <a:buChar char="•"/>
            </a:pPr>
            <a:r>
              <a:rPr lang="en-US" sz="1400" dirty="0"/>
              <a:t>However, there are some goods provided by the government that are rival in consumption (i.e. are prone to experience congestion). </a:t>
            </a:r>
          </a:p>
          <a:p>
            <a:pPr marL="742950" lvl="1" indent="-285750">
              <a:spcBef>
                <a:spcPts val="1200"/>
              </a:spcBef>
              <a:spcAft>
                <a:spcPts val="600"/>
              </a:spcAft>
              <a:buFont typeface="Arial" panose="020B0604020202020204" pitchFamily="34" charset="0"/>
              <a:buChar char="•"/>
            </a:pPr>
            <a:r>
              <a:rPr lang="en-US" sz="1400" dirty="0"/>
              <a:t>Example: education. Education is publicly provided, yet if classrooms get crowded not all benefit from the same “quality” of education. </a:t>
            </a:r>
          </a:p>
          <a:p>
            <a:pPr marL="285750" indent="-285750">
              <a:spcBef>
                <a:spcPts val="1200"/>
              </a:spcBef>
              <a:spcAft>
                <a:spcPts val="600"/>
              </a:spcAft>
              <a:buFont typeface="Arial" panose="020B0604020202020204" pitchFamily="34" charset="0"/>
              <a:buChar char="•"/>
            </a:pPr>
            <a:r>
              <a:rPr lang="en-US" sz="1400" dirty="0"/>
              <a:t>It could be also the case the government takes responsibility for the provision at no cost to the public. This depends on policy objectives in terms of which goods should benefit from non-excludability. </a:t>
            </a:r>
          </a:p>
          <a:p>
            <a:pPr marL="742950" lvl="1" indent="-285750">
              <a:spcBef>
                <a:spcPts val="1200"/>
              </a:spcBef>
              <a:spcAft>
                <a:spcPts val="600"/>
              </a:spcAft>
              <a:buFont typeface="Arial" panose="020B0604020202020204" pitchFamily="34" charset="0"/>
              <a:buChar char="•"/>
            </a:pPr>
            <a:r>
              <a:rPr lang="en-US" sz="1400" dirty="0"/>
              <a:t>Example: healthcare is free in some countries and comes with a charge in others. </a:t>
            </a:r>
          </a:p>
          <a:p>
            <a:pPr marL="742950" lvl="1" indent="-285750">
              <a:spcBef>
                <a:spcPts val="1200"/>
              </a:spcBef>
              <a:spcAft>
                <a:spcPts val="600"/>
              </a:spcAft>
              <a:buFont typeface="Arial" panose="020B0604020202020204" pitchFamily="34" charset="0"/>
              <a:buChar char="•"/>
            </a:pPr>
            <a:r>
              <a:rPr lang="en-US" sz="1400" dirty="0"/>
              <a:t>Subsidized goods lie in between. Private goods where the government pays part of the price to alleviate potential negative welfare effects of exclusion. </a:t>
            </a:r>
          </a:p>
        </p:txBody>
      </p:sp>
    </p:spTree>
    <p:extLst>
      <p:ext uri="{BB962C8B-B14F-4D97-AF65-F5344CB8AC3E}">
        <p14:creationId xmlns:p14="http://schemas.microsoft.com/office/powerpoint/2010/main" val="1024548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FB90728-8C33-1D7A-AEEE-7557B83219A1}"/>
              </a:ext>
            </a:extLst>
          </p:cNvPr>
          <p:cNvSpPr>
            <a:spLocks noGrp="1"/>
          </p:cNvSpPr>
          <p:nvPr>
            <p:ph type="ctrTitle"/>
          </p:nvPr>
        </p:nvSpPr>
        <p:spPr>
          <a:xfrm>
            <a:off x="0" y="0"/>
            <a:ext cx="9144000" cy="699065"/>
          </a:xfrm>
        </p:spPr>
        <p:txBody>
          <a:bodyPr/>
          <a:lstStyle/>
          <a:p>
            <a:r>
              <a:rPr lang="en-US" dirty="0">
                <a:solidFill>
                  <a:schemeClr val="tx1"/>
                </a:solidFill>
              </a:rPr>
              <a:t>Public Goods and Government Provided Goods</a:t>
            </a:r>
          </a:p>
        </p:txBody>
      </p:sp>
      <p:pic>
        <p:nvPicPr>
          <p:cNvPr id="4" name="Picture 3">
            <a:extLst>
              <a:ext uri="{FF2B5EF4-FFF2-40B4-BE49-F238E27FC236}">
                <a16:creationId xmlns:a16="http://schemas.microsoft.com/office/drawing/2014/main" id="{1D9BD6D0-4B30-EBF3-FB50-972774346248}"/>
              </a:ext>
            </a:extLst>
          </p:cNvPr>
          <p:cNvPicPr>
            <a:picLocks noChangeAspect="1"/>
          </p:cNvPicPr>
          <p:nvPr/>
        </p:nvPicPr>
        <p:blipFill>
          <a:blip r:embed="rId2">
            <a:clrChange>
              <a:clrFrom>
                <a:srgbClr val="F1E2E9"/>
              </a:clrFrom>
              <a:clrTo>
                <a:srgbClr val="F1E2E9">
                  <a:alpha val="0"/>
                </a:srgbClr>
              </a:clrTo>
            </a:clrChange>
          </a:blip>
          <a:stretch>
            <a:fillRect/>
          </a:stretch>
        </p:blipFill>
        <p:spPr>
          <a:xfrm>
            <a:off x="-249907" y="630026"/>
            <a:ext cx="6190289" cy="3927452"/>
          </a:xfrm>
          <a:prstGeom prst="rect">
            <a:avLst/>
          </a:prstGeom>
        </p:spPr>
      </p:pic>
      <p:sp>
        <p:nvSpPr>
          <p:cNvPr id="6" name="TextBox 5">
            <a:extLst>
              <a:ext uri="{FF2B5EF4-FFF2-40B4-BE49-F238E27FC236}">
                <a16:creationId xmlns:a16="http://schemas.microsoft.com/office/drawing/2014/main" id="{5E4C1F9B-0FF5-8FC7-DDA4-3954B1E83996}"/>
              </a:ext>
            </a:extLst>
          </p:cNvPr>
          <p:cNvSpPr txBox="1"/>
          <p:nvPr/>
        </p:nvSpPr>
        <p:spPr>
          <a:xfrm>
            <a:off x="4429298" y="4488438"/>
            <a:ext cx="4660052" cy="230832"/>
          </a:xfrm>
          <a:prstGeom prst="rect">
            <a:avLst/>
          </a:prstGeom>
          <a:noFill/>
        </p:spPr>
        <p:txBody>
          <a:bodyPr wrap="square">
            <a:spAutoFit/>
          </a:bodyPr>
          <a:lstStyle/>
          <a:p>
            <a:pPr algn="r"/>
            <a:r>
              <a:rPr lang="en-US" sz="900" i="1" dirty="0"/>
              <a:t>Source </a:t>
            </a:r>
            <a:r>
              <a:rPr lang="en-US" sz="900" i="1" dirty="0" err="1"/>
              <a:t>Stliglitz</a:t>
            </a:r>
            <a:r>
              <a:rPr lang="en-US" sz="900" i="1" dirty="0"/>
              <a:t> and Rosengard Chapter 5</a:t>
            </a:r>
          </a:p>
        </p:txBody>
      </p:sp>
      <p:sp>
        <p:nvSpPr>
          <p:cNvPr id="7" name="TextBox 6">
            <a:extLst>
              <a:ext uri="{FF2B5EF4-FFF2-40B4-BE49-F238E27FC236}">
                <a16:creationId xmlns:a16="http://schemas.microsoft.com/office/drawing/2014/main" id="{D46E591D-9B2E-F636-062C-5FD81C262F27}"/>
              </a:ext>
            </a:extLst>
          </p:cNvPr>
          <p:cNvSpPr txBox="1"/>
          <p:nvPr/>
        </p:nvSpPr>
        <p:spPr>
          <a:xfrm>
            <a:off x="4900614" y="631638"/>
            <a:ext cx="4188736" cy="4262705"/>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dirty="0"/>
              <a:t>If the good is provided freely by the government, then there are no seller revenues. </a:t>
            </a:r>
          </a:p>
          <a:p>
            <a:pPr marL="285750" indent="-285750">
              <a:spcBef>
                <a:spcPts val="1200"/>
              </a:spcBef>
              <a:spcAft>
                <a:spcPts val="600"/>
              </a:spcAft>
              <a:buFont typeface="Arial" panose="020B0604020202020204" pitchFamily="34" charset="0"/>
              <a:buChar char="•"/>
            </a:pPr>
            <a:r>
              <a:rPr lang="en-US" sz="1400" dirty="0"/>
              <a:t>Still need to account for the cost of production faced by the government. Suppose it is constant (i.e. perfectly elastic supply). </a:t>
            </a:r>
          </a:p>
          <a:p>
            <a:pPr marL="285750" indent="-285750">
              <a:spcBef>
                <a:spcPts val="1200"/>
              </a:spcBef>
              <a:spcAft>
                <a:spcPts val="600"/>
              </a:spcAft>
              <a:buFont typeface="Arial" panose="020B0604020202020204" pitchFamily="34" charset="0"/>
              <a:buChar char="•"/>
            </a:pPr>
            <a:r>
              <a:rPr lang="en-US" sz="1400" dirty="0"/>
              <a:t>This means that the marginal cost of providing the good to an additional individual does not increases (e.g. economies of scale). </a:t>
            </a:r>
          </a:p>
          <a:p>
            <a:pPr marL="285750" indent="-285750">
              <a:spcBef>
                <a:spcPts val="1200"/>
              </a:spcBef>
              <a:spcAft>
                <a:spcPts val="600"/>
              </a:spcAft>
              <a:buFont typeface="Arial" panose="020B0604020202020204" pitchFamily="34" charset="0"/>
              <a:buChar char="•"/>
            </a:pPr>
            <a:r>
              <a:rPr lang="en-US" sz="1400" dirty="0"/>
              <a:t>Inelastic demand leads to smaller DWL because satiation is reached faster. </a:t>
            </a:r>
          </a:p>
          <a:p>
            <a:pPr marL="285750" indent="-285750">
              <a:spcBef>
                <a:spcPts val="1200"/>
              </a:spcBef>
              <a:spcAft>
                <a:spcPts val="600"/>
              </a:spcAft>
              <a:buFont typeface="Arial" panose="020B0604020202020204" pitchFamily="34" charset="0"/>
              <a:buChar char="•"/>
            </a:pPr>
            <a:r>
              <a:rPr lang="en-US" sz="1400" dirty="0"/>
              <a:t>As always, elasticity of demand plays a role on the size of the DWL induced by public goods overconsumption. </a:t>
            </a:r>
          </a:p>
          <a:p>
            <a:pPr marL="285750" indent="-285750">
              <a:spcBef>
                <a:spcPts val="1200"/>
              </a:spcBef>
              <a:spcAft>
                <a:spcPts val="600"/>
              </a:spcAft>
              <a:buFont typeface="Arial" panose="020B0604020202020204" pitchFamily="34" charset="0"/>
              <a:buChar char="•"/>
            </a:pPr>
            <a:endParaRPr lang="en-US" sz="1400" dirty="0"/>
          </a:p>
        </p:txBody>
      </p:sp>
    </p:spTree>
    <p:extLst>
      <p:ext uri="{BB962C8B-B14F-4D97-AF65-F5344CB8AC3E}">
        <p14:creationId xmlns:p14="http://schemas.microsoft.com/office/powerpoint/2010/main" val="1693271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FB90728-8C33-1D7A-AEEE-7557B83219A1}"/>
              </a:ext>
            </a:extLst>
          </p:cNvPr>
          <p:cNvSpPr>
            <a:spLocks noGrp="1"/>
          </p:cNvSpPr>
          <p:nvPr>
            <p:ph type="ctrTitle"/>
          </p:nvPr>
        </p:nvSpPr>
        <p:spPr>
          <a:xfrm>
            <a:off x="0" y="0"/>
            <a:ext cx="9144000" cy="699065"/>
          </a:xfrm>
        </p:spPr>
        <p:txBody>
          <a:bodyPr/>
          <a:lstStyle/>
          <a:p>
            <a:r>
              <a:rPr lang="en-US" dirty="0">
                <a:solidFill>
                  <a:schemeClr val="tx1"/>
                </a:solidFill>
              </a:rPr>
              <a:t>Public Goods and the Free Rider Problem</a:t>
            </a:r>
          </a:p>
        </p:txBody>
      </p:sp>
      <p:sp>
        <p:nvSpPr>
          <p:cNvPr id="5" name="TextBox 4">
            <a:extLst>
              <a:ext uri="{FF2B5EF4-FFF2-40B4-BE49-F238E27FC236}">
                <a16:creationId xmlns:a16="http://schemas.microsoft.com/office/drawing/2014/main" id="{CDDD5410-082F-388C-98F1-2BA6B064ED73}"/>
              </a:ext>
            </a:extLst>
          </p:cNvPr>
          <p:cNvSpPr txBox="1"/>
          <p:nvPr/>
        </p:nvSpPr>
        <p:spPr>
          <a:xfrm>
            <a:off x="82081" y="1488326"/>
            <a:ext cx="8763892" cy="1862048"/>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b="1" dirty="0"/>
              <a:t>Remember:</a:t>
            </a:r>
            <a:r>
              <a:rPr lang="en-US" sz="1400" dirty="0"/>
              <a:t> just because it is provided by the government in a non-excludable way (e.g. clean water, education), it does not mean that good is “free”. </a:t>
            </a:r>
            <a:endParaRPr lang="en-US" sz="1400" b="1" dirty="0"/>
          </a:p>
          <a:p>
            <a:pPr marL="285750" indent="-285750">
              <a:spcBef>
                <a:spcPts val="1200"/>
              </a:spcBef>
              <a:spcAft>
                <a:spcPts val="600"/>
              </a:spcAft>
              <a:buFont typeface="Arial" panose="020B0604020202020204" pitchFamily="34" charset="0"/>
              <a:buChar char="•"/>
            </a:pPr>
            <a:r>
              <a:rPr lang="en-US" sz="1400" dirty="0"/>
              <a:t>Public goods provided by the government are financed through tax revenues.</a:t>
            </a:r>
          </a:p>
          <a:p>
            <a:pPr marL="285750" indent="-285750">
              <a:spcBef>
                <a:spcPts val="1200"/>
              </a:spcBef>
              <a:spcAft>
                <a:spcPts val="600"/>
              </a:spcAft>
              <a:buFont typeface="Arial" panose="020B0604020202020204" pitchFamily="34" charset="0"/>
              <a:buChar char="•"/>
            </a:pPr>
            <a:r>
              <a:rPr lang="en-US" sz="1400" b="1" dirty="0"/>
              <a:t>The catch:</a:t>
            </a:r>
            <a:r>
              <a:rPr lang="en-US" sz="1400" dirty="0"/>
              <a:t> the government cannot exclude you from consuming public goods if you don’t pay taxes. </a:t>
            </a:r>
          </a:p>
          <a:p>
            <a:pPr marL="285750" indent="-285750">
              <a:spcBef>
                <a:spcPts val="1200"/>
              </a:spcBef>
              <a:spcAft>
                <a:spcPts val="600"/>
              </a:spcAft>
              <a:buFont typeface="Arial" panose="020B0604020202020204" pitchFamily="34" charset="0"/>
              <a:buChar char="•"/>
            </a:pPr>
            <a:r>
              <a:rPr lang="en-US" sz="1400" b="1" dirty="0"/>
              <a:t>This creates the free rider problem. </a:t>
            </a:r>
            <a:endParaRPr lang="en-US" sz="1400" dirty="0"/>
          </a:p>
        </p:txBody>
      </p:sp>
    </p:spTree>
    <p:extLst>
      <p:ext uri="{BB962C8B-B14F-4D97-AF65-F5344CB8AC3E}">
        <p14:creationId xmlns:p14="http://schemas.microsoft.com/office/powerpoint/2010/main" val="3622460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FB90728-8C33-1D7A-AEEE-7557B83219A1}"/>
              </a:ext>
            </a:extLst>
          </p:cNvPr>
          <p:cNvSpPr>
            <a:spLocks noGrp="1"/>
          </p:cNvSpPr>
          <p:nvPr>
            <p:ph type="ctrTitle"/>
          </p:nvPr>
        </p:nvSpPr>
        <p:spPr>
          <a:xfrm>
            <a:off x="0" y="0"/>
            <a:ext cx="9144000" cy="699065"/>
          </a:xfrm>
        </p:spPr>
        <p:txBody>
          <a:bodyPr/>
          <a:lstStyle/>
          <a:p>
            <a:r>
              <a:rPr lang="en-US" dirty="0">
                <a:solidFill>
                  <a:schemeClr val="tx1"/>
                </a:solidFill>
              </a:rPr>
              <a:t>Public Goods and the Free Rider Problem</a:t>
            </a:r>
          </a:p>
        </p:txBody>
      </p:sp>
      <p:sp>
        <p:nvSpPr>
          <p:cNvPr id="5" name="TextBox 4">
            <a:extLst>
              <a:ext uri="{FF2B5EF4-FFF2-40B4-BE49-F238E27FC236}">
                <a16:creationId xmlns:a16="http://schemas.microsoft.com/office/drawing/2014/main" id="{CDDD5410-082F-388C-98F1-2BA6B064ED73}"/>
              </a:ext>
            </a:extLst>
          </p:cNvPr>
          <p:cNvSpPr txBox="1"/>
          <p:nvPr/>
        </p:nvSpPr>
        <p:spPr>
          <a:xfrm>
            <a:off x="82080" y="717390"/>
            <a:ext cx="8883325" cy="3831818"/>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dirty="0"/>
              <a:t>Suppose the economy is comprised of 2 individuals. The government wants to build city lights for the neighborhood. Suppose building the lights costs $10. What can the government do? </a:t>
            </a:r>
          </a:p>
          <a:p>
            <a:pPr marL="285750" indent="-285750">
              <a:spcBef>
                <a:spcPts val="1200"/>
              </a:spcBef>
              <a:spcAft>
                <a:spcPts val="600"/>
              </a:spcAft>
              <a:buFont typeface="Arial" panose="020B0604020202020204" pitchFamily="34" charset="0"/>
              <a:buChar char="•"/>
            </a:pPr>
            <a:r>
              <a:rPr lang="en-US" sz="1400" u="sng" dirty="0"/>
              <a:t>Solution A: </a:t>
            </a:r>
            <a:r>
              <a:rPr lang="en-US" sz="1400" dirty="0"/>
              <a:t>Set a tax of $5 per individual. The problem? Requires full tax compliance in order to provide the good. That is, if at least one individual has WTP for lights less than $5, then no one receives the good. This is a version of the holdout problem we discussed previously. </a:t>
            </a:r>
          </a:p>
          <a:p>
            <a:pPr marL="285750" indent="-285750">
              <a:spcBef>
                <a:spcPts val="1200"/>
              </a:spcBef>
              <a:spcAft>
                <a:spcPts val="600"/>
              </a:spcAft>
              <a:buFont typeface="Arial" panose="020B0604020202020204" pitchFamily="34" charset="0"/>
              <a:buChar char="•"/>
            </a:pPr>
            <a:r>
              <a:rPr lang="en-US" sz="1400" u="sng" dirty="0"/>
              <a:t>Solution B:</a:t>
            </a:r>
            <a:r>
              <a:rPr lang="en-US" sz="1400" dirty="0"/>
              <a:t> Set a tax of $ 10 per household. Now, it only requires that 1 household pays the tax in order to build the city lights.  </a:t>
            </a:r>
          </a:p>
          <a:p>
            <a:pPr marL="742950" lvl="1" indent="-285750">
              <a:spcBef>
                <a:spcPts val="1200"/>
              </a:spcBef>
              <a:spcAft>
                <a:spcPts val="600"/>
              </a:spcAft>
              <a:buFont typeface="Arial" panose="020B0604020202020204" pitchFamily="34" charset="0"/>
              <a:buChar char="•"/>
            </a:pPr>
            <a:r>
              <a:rPr lang="en-US" sz="1400" u="sng" dirty="0"/>
              <a:t>The catch: </a:t>
            </a:r>
            <a:r>
              <a:rPr lang="en-US" sz="1400" dirty="0"/>
              <a:t>suppose the cost of lights is known by the households. Hence, both individuals know that so long the other pays, then both will benefit from the good. </a:t>
            </a:r>
          </a:p>
          <a:p>
            <a:pPr marL="742950" lvl="1" indent="-285750">
              <a:spcBef>
                <a:spcPts val="1200"/>
              </a:spcBef>
              <a:spcAft>
                <a:spcPts val="600"/>
              </a:spcAft>
              <a:buFont typeface="Arial" panose="020B0604020202020204" pitchFamily="34" charset="0"/>
              <a:buChar char="•"/>
            </a:pPr>
            <a:r>
              <a:rPr lang="en-US" sz="1400" u="sng" dirty="0"/>
              <a:t>The problem:</a:t>
            </a:r>
            <a:r>
              <a:rPr lang="en-US" sz="1400" dirty="0"/>
              <a:t> if one household pays, then the other has incentives to free-ride. </a:t>
            </a:r>
          </a:p>
          <a:p>
            <a:pPr marL="742950" lvl="1" indent="-285750">
              <a:spcBef>
                <a:spcPts val="1200"/>
              </a:spcBef>
              <a:spcAft>
                <a:spcPts val="600"/>
              </a:spcAft>
              <a:buFont typeface="Arial" panose="020B0604020202020204" pitchFamily="34" charset="0"/>
              <a:buChar char="•"/>
            </a:pPr>
            <a:r>
              <a:rPr lang="en-US" sz="1400" u="sng" dirty="0"/>
              <a:t>Implications:</a:t>
            </a:r>
            <a:r>
              <a:rPr lang="en-US" sz="1400" dirty="0"/>
              <a:t> public goods </a:t>
            </a:r>
            <a:r>
              <a:rPr lang="en-US" sz="1400" dirty="0" err="1"/>
              <a:t>underprovision</a:t>
            </a:r>
            <a:r>
              <a:rPr lang="en-US" sz="1400" dirty="0"/>
              <a:t>. People pay fewer taxes than they should (in the social optima) if such taxes are used to provide pure public goods. </a:t>
            </a:r>
            <a:endParaRPr lang="en-US" sz="1400" u="sng" dirty="0"/>
          </a:p>
        </p:txBody>
      </p:sp>
    </p:spTree>
    <p:extLst>
      <p:ext uri="{BB962C8B-B14F-4D97-AF65-F5344CB8AC3E}">
        <p14:creationId xmlns:p14="http://schemas.microsoft.com/office/powerpoint/2010/main" val="827175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FB90728-8C33-1D7A-AEEE-7557B83219A1}"/>
              </a:ext>
            </a:extLst>
          </p:cNvPr>
          <p:cNvSpPr>
            <a:spLocks noGrp="1"/>
          </p:cNvSpPr>
          <p:nvPr>
            <p:ph type="ctrTitle"/>
          </p:nvPr>
        </p:nvSpPr>
        <p:spPr>
          <a:xfrm>
            <a:off x="0" y="0"/>
            <a:ext cx="9144000" cy="699065"/>
          </a:xfrm>
        </p:spPr>
        <p:txBody>
          <a:bodyPr/>
          <a:lstStyle/>
          <a:p>
            <a:r>
              <a:rPr lang="en-US" dirty="0">
                <a:solidFill>
                  <a:schemeClr val="tx1"/>
                </a:solidFill>
              </a:rPr>
              <a:t>Local Public Goods</a:t>
            </a:r>
          </a:p>
        </p:txBody>
      </p:sp>
      <p:sp>
        <p:nvSpPr>
          <p:cNvPr id="5" name="TextBox 4">
            <a:extLst>
              <a:ext uri="{FF2B5EF4-FFF2-40B4-BE49-F238E27FC236}">
                <a16:creationId xmlns:a16="http://schemas.microsoft.com/office/drawing/2014/main" id="{CDDD5410-082F-388C-98F1-2BA6B064ED73}"/>
              </a:ext>
            </a:extLst>
          </p:cNvPr>
          <p:cNvSpPr txBox="1"/>
          <p:nvPr/>
        </p:nvSpPr>
        <p:spPr>
          <a:xfrm>
            <a:off x="82081" y="971312"/>
            <a:ext cx="9061919" cy="3200876"/>
          </a:xfrm>
          <a:prstGeom prst="rect">
            <a:avLst/>
          </a:prstGeom>
          <a:noFill/>
        </p:spPr>
        <p:txBody>
          <a:bodyPr wrap="square">
            <a:spAutoFit/>
          </a:bodyPr>
          <a:lstStyle/>
          <a:p>
            <a:pPr marL="342900" indent="-342900">
              <a:spcBef>
                <a:spcPts val="1200"/>
              </a:spcBef>
              <a:spcAft>
                <a:spcPts val="600"/>
              </a:spcAft>
              <a:buFont typeface="Arial" panose="020B0604020202020204" pitchFamily="34" charset="0"/>
              <a:buChar char="•"/>
            </a:pPr>
            <a:r>
              <a:rPr lang="en-US" sz="1400" dirty="0"/>
              <a:t>Recall the idea of common pool resources. It describes well the negative externality created by shared property rights. </a:t>
            </a:r>
          </a:p>
          <a:p>
            <a:pPr marL="800100" lvl="1" indent="-342900">
              <a:spcBef>
                <a:spcPts val="1200"/>
              </a:spcBef>
              <a:spcAft>
                <a:spcPts val="600"/>
              </a:spcAft>
              <a:buFont typeface="Arial" panose="020B0604020202020204" pitchFamily="34" charset="0"/>
              <a:buChar char="•"/>
            </a:pPr>
            <a:r>
              <a:rPr lang="en-US" sz="1400" dirty="0"/>
              <a:t>This applies to study </a:t>
            </a:r>
            <a:r>
              <a:rPr lang="en-US" sz="1400" u="sng" dirty="0"/>
              <a:t>the global environment </a:t>
            </a:r>
            <a:r>
              <a:rPr lang="en-US" sz="1400" dirty="0"/>
              <a:t>(e.g. global warming). </a:t>
            </a:r>
          </a:p>
          <a:p>
            <a:pPr marL="800100" lvl="1" indent="-342900">
              <a:spcBef>
                <a:spcPts val="1200"/>
              </a:spcBef>
              <a:spcAft>
                <a:spcPts val="600"/>
              </a:spcAft>
              <a:buFont typeface="Arial" panose="020B0604020202020204" pitchFamily="34" charset="0"/>
              <a:buChar char="•"/>
            </a:pPr>
            <a:r>
              <a:rPr lang="en-US" sz="1400" dirty="0"/>
              <a:t>But also, our example of overfishing at Monroe Lake. </a:t>
            </a:r>
          </a:p>
          <a:p>
            <a:pPr marL="342900" indent="-342900">
              <a:spcBef>
                <a:spcPts val="1200"/>
              </a:spcBef>
              <a:spcAft>
                <a:spcPts val="600"/>
              </a:spcAft>
              <a:buFont typeface="Arial" panose="020B0604020202020204" pitchFamily="34" charset="0"/>
              <a:buChar char="•"/>
            </a:pPr>
            <a:r>
              <a:rPr lang="en-US" sz="1400" b="1" dirty="0"/>
              <a:t>Global public goods:</a:t>
            </a:r>
            <a:r>
              <a:rPr lang="en-US" sz="1400" dirty="0"/>
              <a:t> consumption benefits accrue to anyone in the world. </a:t>
            </a:r>
          </a:p>
          <a:p>
            <a:pPr marL="800100" lvl="1" indent="-342900">
              <a:spcBef>
                <a:spcPts val="1200"/>
              </a:spcBef>
              <a:spcAft>
                <a:spcPts val="600"/>
              </a:spcAft>
              <a:buFont typeface="Arial" panose="020B0604020202020204" pitchFamily="34" charset="0"/>
              <a:buChar char="•"/>
            </a:pPr>
            <a:r>
              <a:rPr lang="en-US" sz="1400" dirty="0"/>
              <a:t>Examples: global COVID-19 vaccination, global security and world peace, scientific knowledge. </a:t>
            </a:r>
          </a:p>
          <a:p>
            <a:pPr marL="342900" indent="-342900">
              <a:spcBef>
                <a:spcPts val="1200"/>
              </a:spcBef>
              <a:spcAft>
                <a:spcPts val="600"/>
              </a:spcAft>
              <a:buFont typeface="Arial" panose="020B0604020202020204" pitchFamily="34" charset="0"/>
              <a:buChar char="•"/>
            </a:pPr>
            <a:r>
              <a:rPr lang="en-US" sz="1400" b="1" dirty="0"/>
              <a:t>Local public goods:</a:t>
            </a:r>
            <a:r>
              <a:rPr lang="en-US" sz="1400" dirty="0"/>
              <a:t> consumption benefits accrue to some living in a specific community. </a:t>
            </a:r>
          </a:p>
          <a:p>
            <a:pPr marL="800100" lvl="1" indent="-342900">
              <a:spcBef>
                <a:spcPts val="1200"/>
              </a:spcBef>
              <a:spcAft>
                <a:spcPts val="600"/>
              </a:spcAft>
              <a:buFont typeface="Arial" panose="020B0604020202020204" pitchFamily="34" charset="0"/>
              <a:buChar char="•"/>
            </a:pPr>
            <a:r>
              <a:rPr lang="en-US" sz="1400" dirty="0"/>
              <a:t>Examples: local policing, and trash collection services. </a:t>
            </a:r>
          </a:p>
        </p:txBody>
      </p:sp>
    </p:spTree>
    <p:extLst>
      <p:ext uri="{BB962C8B-B14F-4D97-AF65-F5344CB8AC3E}">
        <p14:creationId xmlns:p14="http://schemas.microsoft.com/office/powerpoint/2010/main" val="4012619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FB90728-8C33-1D7A-AEEE-7557B83219A1}"/>
              </a:ext>
            </a:extLst>
          </p:cNvPr>
          <p:cNvSpPr>
            <a:spLocks noGrp="1"/>
          </p:cNvSpPr>
          <p:nvPr>
            <p:ph type="ctrTitle"/>
          </p:nvPr>
        </p:nvSpPr>
        <p:spPr>
          <a:xfrm>
            <a:off x="0" y="0"/>
            <a:ext cx="9144000" cy="699065"/>
          </a:xfrm>
        </p:spPr>
        <p:txBody>
          <a:bodyPr/>
          <a:lstStyle/>
          <a:p>
            <a:r>
              <a:rPr lang="en-US" dirty="0">
                <a:solidFill>
                  <a:schemeClr val="tx1"/>
                </a:solidFill>
              </a:rPr>
              <a:t>Local Public Goods</a:t>
            </a:r>
          </a:p>
        </p:txBody>
      </p:sp>
      <p:sp>
        <p:nvSpPr>
          <p:cNvPr id="5" name="TextBox 4">
            <a:extLst>
              <a:ext uri="{FF2B5EF4-FFF2-40B4-BE49-F238E27FC236}">
                <a16:creationId xmlns:a16="http://schemas.microsoft.com/office/drawing/2014/main" id="{CDDD5410-082F-388C-98F1-2BA6B064ED73}"/>
              </a:ext>
            </a:extLst>
          </p:cNvPr>
          <p:cNvSpPr txBox="1"/>
          <p:nvPr/>
        </p:nvSpPr>
        <p:spPr>
          <a:xfrm>
            <a:off x="82082" y="699065"/>
            <a:ext cx="8819032" cy="3616375"/>
          </a:xfrm>
          <a:prstGeom prst="rect">
            <a:avLst/>
          </a:prstGeom>
          <a:noFill/>
        </p:spPr>
        <p:txBody>
          <a:bodyPr wrap="square">
            <a:spAutoFit/>
          </a:bodyPr>
          <a:lstStyle/>
          <a:p>
            <a:pPr marL="342900" indent="-342900">
              <a:spcBef>
                <a:spcPts val="1200"/>
              </a:spcBef>
              <a:spcAft>
                <a:spcPts val="600"/>
              </a:spcAft>
              <a:buFont typeface="Arial" panose="020B0604020202020204" pitchFamily="34" charset="0"/>
              <a:buChar char="•"/>
            </a:pPr>
            <a:r>
              <a:rPr lang="en-US" sz="1400" dirty="0"/>
              <a:t>Lindahl pricing: your willingness to pay taxes reflects your preferences toward public goods. </a:t>
            </a:r>
          </a:p>
          <a:p>
            <a:pPr marL="342900" indent="-342900">
              <a:spcBef>
                <a:spcPts val="1200"/>
              </a:spcBef>
              <a:spcAft>
                <a:spcPts val="600"/>
              </a:spcAft>
              <a:buFont typeface="Arial" panose="020B0604020202020204" pitchFamily="34" charset="0"/>
              <a:buChar char="•"/>
            </a:pPr>
            <a:r>
              <a:rPr lang="en-US" sz="1400" dirty="0"/>
              <a:t>Charles </a:t>
            </a:r>
            <a:r>
              <a:rPr lang="en-US" sz="1400" dirty="0" err="1"/>
              <a:t>Tiebout</a:t>
            </a:r>
            <a:r>
              <a:rPr lang="en-US" sz="1400" dirty="0"/>
              <a:t> in 1954 proposed a similar concept to examine how local public goods are provided. </a:t>
            </a:r>
          </a:p>
          <a:p>
            <a:pPr marL="342900" indent="-342900">
              <a:spcBef>
                <a:spcPts val="1200"/>
              </a:spcBef>
              <a:spcAft>
                <a:spcPts val="600"/>
              </a:spcAft>
              <a:buFont typeface="Arial" panose="020B0604020202020204" pitchFamily="34" charset="0"/>
              <a:buChar char="•"/>
            </a:pPr>
            <a:r>
              <a:rPr lang="en-US" sz="1400" dirty="0"/>
              <a:t>His basic idea is that </a:t>
            </a:r>
            <a:r>
              <a:rPr lang="en-US" sz="1400" u="sng" dirty="0"/>
              <a:t>if people can move freely across government jurisdictions</a:t>
            </a:r>
            <a:r>
              <a:rPr lang="en-US" sz="1400" dirty="0"/>
              <a:t> (e.g. states, counties, cities, school districts), then they will move to the place where government’s policies better reflect their preferences for public policy (particularly taxes and public goods provision). </a:t>
            </a:r>
          </a:p>
          <a:p>
            <a:pPr marL="342900" indent="-342900">
              <a:spcBef>
                <a:spcPts val="1200"/>
              </a:spcBef>
              <a:spcAft>
                <a:spcPts val="600"/>
              </a:spcAft>
              <a:buFont typeface="Arial" panose="020B0604020202020204" pitchFamily="34" charset="0"/>
              <a:buChar char="•"/>
            </a:pPr>
            <a:r>
              <a:rPr lang="en-US" sz="1400" dirty="0"/>
              <a:t>This is often referred as “voting with your feet”: if you don’t like it, you will relocate to a place that has what you want. </a:t>
            </a:r>
          </a:p>
          <a:p>
            <a:pPr marL="342900" indent="-342900">
              <a:spcBef>
                <a:spcPts val="1200"/>
              </a:spcBef>
              <a:spcAft>
                <a:spcPts val="600"/>
              </a:spcAft>
              <a:buFont typeface="Arial" panose="020B0604020202020204" pitchFamily="34" charset="0"/>
              <a:buChar char="•"/>
            </a:pPr>
            <a:r>
              <a:rPr lang="en-US" sz="1400" u="sng" dirty="0"/>
              <a:t>Implication: </a:t>
            </a:r>
            <a:r>
              <a:rPr lang="en-US" sz="1400" dirty="0"/>
              <a:t>there is market-type competition between local governments to attract citizens to their cities/states. </a:t>
            </a:r>
          </a:p>
          <a:p>
            <a:pPr marL="342900" indent="-342900">
              <a:spcBef>
                <a:spcPts val="1200"/>
              </a:spcBef>
              <a:spcAft>
                <a:spcPts val="600"/>
              </a:spcAft>
              <a:buFont typeface="Arial" panose="020B0604020202020204" pitchFamily="34" charset="0"/>
              <a:buChar char="•"/>
            </a:pPr>
            <a:r>
              <a:rPr lang="en-US" sz="1400" dirty="0"/>
              <a:t>His main contribution was that this market-type competition induces efficiency in the provision of local public goods. Why does this work? They are local, not global.   </a:t>
            </a:r>
          </a:p>
        </p:txBody>
      </p:sp>
    </p:spTree>
    <p:extLst>
      <p:ext uri="{BB962C8B-B14F-4D97-AF65-F5344CB8AC3E}">
        <p14:creationId xmlns:p14="http://schemas.microsoft.com/office/powerpoint/2010/main" val="3432483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FB90728-8C33-1D7A-AEEE-7557B83219A1}"/>
              </a:ext>
            </a:extLst>
          </p:cNvPr>
          <p:cNvSpPr>
            <a:spLocks noGrp="1"/>
          </p:cNvSpPr>
          <p:nvPr>
            <p:ph type="ctrTitle"/>
          </p:nvPr>
        </p:nvSpPr>
        <p:spPr>
          <a:xfrm>
            <a:off x="0" y="0"/>
            <a:ext cx="9144000" cy="699065"/>
          </a:xfrm>
        </p:spPr>
        <p:txBody>
          <a:bodyPr/>
          <a:lstStyle/>
          <a:p>
            <a:r>
              <a:rPr lang="en-US" dirty="0">
                <a:solidFill>
                  <a:schemeClr val="tx1"/>
                </a:solidFill>
              </a:rPr>
              <a:t>Local Public Goods</a:t>
            </a:r>
          </a:p>
        </p:txBody>
      </p:sp>
      <p:sp>
        <p:nvSpPr>
          <p:cNvPr id="5" name="TextBox 4">
            <a:extLst>
              <a:ext uri="{FF2B5EF4-FFF2-40B4-BE49-F238E27FC236}">
                <a16:creationId xmlns:a16="http://schemas.microsoft.com/office/drawing/2014/main" id="{CDDD5410-082F-388C-98F1-2BA6B064ED73}"/>
              </a:ext>
            </a:extLst>
          </p:cNvPr>
          <p:cNvSpPr txBox="1"/>
          <p:nvPr/>
        </p:nvSpPr>
        <p:spPr>
          <a:xfrm>
            <a:off x="4021933" y="448091"/>
            <a:ext cx="5036347" cy="4247317"/>
          </a:xfrm>
          <a:prstGeom prst="rect">
            <a:avLst/>
          </a:prstGeom>
          <a:noFill/>
        </p:spPr>
        <p:txBody>
          <a:bodyPr wrap="square">
            <a:spAutoFit/>
          </a:bodyPr>
          <a:lstStyle/>
          <a:p>
            <a:pPr marL="342900" indent="-342900">
              <a:spcBef>
                <a:spcPts val="1200"/>
              </a:spcBef>
              <a:spcAft>
                <a:spcPts val="600"/>
              </a:spcAft>
              <a:buFont typeface="Arial" panose="020B0604020202020204" pitchFamily="34" charset="0"/>
              <a:buChar char="•"/>
            </a:pPr>
            <a:r>
              <a:rPr lang="en-US" sz="1400" dirty="0"/>
              <a:t>Some examples of </a:t>
            </a:r>
            <a:r>
              <a:rPr lang="en-US" sz="1400" dirty="0" err="1"/>
              <a:t>Tiebout’s</a:t>
            </a:r>
            <a:r>
              <a:rPr lang="en-US" sz="1400" dirty="0"/>
              <a:t> idea. </a:t>
            </a:r>
          </a:p>
          <a:p>
            <a:pPr marL="342900" indent="-342900">
              <a:spcBef>
                <a:spcPts val="1200"/>
              </a:spcBef>
              <a:spcAft>
                <a:spcPts val="600"/>
              </a:spcAft>
              <a:buFont typeface="Arial" panose="020B0604020202020204" pitchFamily="34" charset="0"/>
              <a:buChar char="•"/>
            </a:pPr>
            <a:r>
              <a:rPr lang="en-US" sz="1400" u="sng" dirty="0"/>
              <a:t>Property taxes: </a:t>
            </a:r>
            <a:r>
              <a:rPr lang="en-US" sz="1400" dirty="0"/>
              <a:t>People might be willing to move to neighborhoods with higher property-taxes if their WTP for school is high enough. Remember that property-taxes finance most of education spending. </a:t>
            </a:r>
          </a:p>
          <a:p>
            <a:pPr marL="342900" indent="-342900">
              <a:spcBef>
                <a:spcPts val="1200"/>
              </a:spcBef>
              <a:spcAft>
                <a:spcPts val="600"/>
              </a:spcAft>
              <a:buFont typeface="Arial" panose="020B0604020202020204" pitchFamily="34" charset="0"/>
              <a:buChar char="•"/>
            </a:pPr>
            <a:r>
              <a:rPr lang="en-US" sz="1400" u="sng" dirty="0"/>
              <a:t>States with and without income tax. </a:t>
            </a:r>
            <a:r>
              <a:rPr lang="en-US" sz="1400" dirty="0"/>
              <a:t>There are 9 states without a personal income tax. Suppose you live in the border between Texas and Oklahoma. Where would you choose to live? </a:t>
            </a:r>
          </a:p>
          <a:p>
            <a:pPr marL="342900" indent="-342900">
              <a:spcBef>
                <a:spcPts val="1200"/>
              </a:spcBef>
              <a:spcAft>
                <a:spcPts val="600"/>
              </a:spcAft>
              <a:buFont typeface="Arial" panose="020B0604020202020204" pitchFamily="34" charset="0"/>
              <a:buChar char="•"/>
            </a:pPr>
            <a:r>
              <a:rPr lang="en-US" sz="1400" b="1" dirty="0"/>
              <a:t>Thinking like an economist:</a:t>
            </a:r>
            <a:r>
              <a:rPr lang="en-US" sz="1400" dirty="0"/>
              <a:t> there is no free-lunch! If Texas does not collect an income tax, </a:t>
            </a:r>
            <a:r>
              <a:rPr lang="en-US" sz="1400" i="1" dirty="0"/>
              <a:t>caeteris paribus, </a:t>
            </a:r>
            <a:r>
              <a:rPr lang="en-US" sz="1400" dirty="0"/>
              <a:t>it could lead to lower public goods provision. </a:t>
            </a:r>
          </a:p>
          <a:p>
            <a:pPr marL="342900" indent="-342900">
              <a:spcBef>
                <a:spcPts val="1200"/>
              </a:spcBef>
              <a:spcAft>
                <a:spcPts val="600"/>
              </a:spcAft>
              <a:buFont typeface="Arial" panose="020B0604020202020204" pitchFamily="34" charset="0"/>
              <a:buChar char="•"/>
            </a:pPr>
            <a:r>
              <a:rPr lang="en-US" sz="1400" dirty="0"/>
              <a:t>Is the marginal benefit of having an extra untaxed dollar greater than the marginal cost of having lower quality/quantity of public goods? </a:t>
            </a:r>
          </a:p>
        </p:txBody>
      </p:sp>
      <p:pic>
        <p:nvPicPr>
          <p:cNvPr id="2" name="Picture 2" descr="2022 state income tax rates and brackets 2022 state individual income tax rates and brackets See income taxes by state flat income taxes">
            <a:extLst>
              <a:ext uri="{FF2B5EF4-FFF2-40B4-BE49-F238E27FC236}">
                <a16:creationId xmlns:a16="http://schemas.microsoft.com/office/drawing/2014/main" id="{A820BE3B-7FA4-687B-69C8-250327E342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2" y="986517"/>
            <a:ext cx="3916295" cy="33657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6301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FB90728-8C33-1D7A-AEEE-7557B83219A1}"/>
              </a:ext>
            </a:extLst>
          </p:cNvPr>
          <p:cNvSpPr>
            <a:spLocks noGrp="1"/>
          </p:cNvSpPr>
          <p:nvPr>
            <p:ph type="ctrTitle"/>
          </p:nvPr>
        </p:nvSpPr>
        <p:spPr>
          <a:xfrm>
            <a:off x="0" y="0"/>
            <a:ext cx="9144000" cy="699065"/>
          </a:xfrm>
        </p:spPr>
        <p:txBody>
          <a:bodyPr/>
          <a:lstStyle/>
          <a:p>
            <a:r>
              <a:rPr lang="en-US" dirty="0">
                <a:solidFill>
                  <a:schemeClr val="tx1"/>
                </a:solidFill>
              </a:rPr>
              <a:t>Some final remarks</a:t>
            </a:r>
          </a:p>
        </p:txBody>
      </p:sp>
      <p:sp>
        <p:nvSpPr>
          <p:cNvPr id="5" name="TextBox 4">
            <a:extLst>
              <a:ext uri="{FF2B5EF4-FFF2-40B4-BE49-F238E27FC236}">
                <a16:creationId xmlns:a16="http://schemas.microsoft.com/office/drawing/2014/main" id="{CDDD5410-082F-388C-98F1-2BA6B064ED73}"/>
              </a:ext>
            </a:extLst>
          </p:cNvPr>
          <p:cNvSpPr txBox="1"/>
          <p:nvPr/>
        </p:nvSpPr>
        <p:spPr>
          <a:xfrm>
            <a:off x="82081" y="726579"/>
            <a:ext cx="8763892" cy="3816429"/>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dirty="0"/>
              <a:t>For some goods these four characteristics are not fixed. There is some degree of publicness that depends on how the good is supplied and/or consumed. </a:t>
            </a:r>
          </a:p>
          <a:p>
            <a:pPr marL="285750" indent="-285750">
              <a:spcBef>
                <a:spcPts val="1200"/>
              </a:spcBef>
              <a:spcAft>
                <a:spcPts val="600"/>
              </a:spcAft>
              <a:buFont typeface="Arial" panose="020B0604020202020204" pitchFamily="34" charset="0"/>
              <a:buChar char="•"/>
            </a:pPr>
            <a:r>
              <a:rPr lang="en-US" sz="1400" b="1" dirty="0"/>
              <a:t>Example: </a:t>
            </a:r>
            <a:r>
              <a:rPr lang="en-US" sz="1400" dirty="0"/>
              <a:t>internet speed in the household. Internet, in general, is a club good. You pay to have internet in your apartment, but the amount of internet you consume (in general) does not affect how much internet others (say your neighbors) consume. </a:t>
            </a:r>
          </a:p>
          <a:p>
            <a:pPr marL="285750" indent="-285750">
              <a:spcBef>
                <a:spcPts val="1200"/>
              </a:spcBef>
              <a:spcAft>
                <a:spcPts val="600"/>
              </a:spcAft>
              <a:buFont typeface="Arial" panose="020B0604020202020204" pitchFamily="34" charset="0"/>
              <a:buChar char="•"/>
            </a:pPr>
            <a:r>
              <a:rPr lang="en-US" sz="1400" dirty="0"/>
              <a:t>Is this always true? Think about the smallest economy comprised in this example: your own apartment. Your internet provider supplies you with a bandwidth that determines the speed of your connection. </a:t>
            </a:r>
          </a:p>
          <a:p>
            <a:pPr marL="285750" indent="-285750">
              <a:spcBef>
                <a:spcPts val="1200"/>
              </a:spcBef>
              <a:spcAft>
                <a:spcPts val="600"/>
              </a:spcAft>
              <a:buFont typeface="Arial" panose="020B0604020202020204" pitchFamily="34" charset="0"/>
              <a:buChar char="•"/>
            </a:pPr>
            <a:r>
              <a:rPr lang="en-US" sz="1400" dirty="0"/>
              <a:t>As the number of devices that log into your network increases, the available speed for the rest decreases. Hence, there could be some number </a:t>
            </a:r>
            <a:r>
              <a:rPr lang="en-US" sz="1400" i="1" dirty="0"/>
              <a:t>n</a:t>
            </a:r>
            <a:r>
              <a:rPr lang="en-US" sz="1400" dirty="0"/>
              <a:t> of devices such that if </a:t>
            </a:r>
            <a:r>
              <a:rPr lang="en-US" sz="1400" i="1" dirty="0"/>
              <a:t>n+1</a:t>
            </a:r>
            <a:r>
              <a:rPr lang="en-US" sz="1400" dirty="0"/>
              <a:t> devices tap into the wi-fi, then the internet becomes to slow to be enjoyed. </a:t>
            </a:r>
          </a:p>
          <a:p>
            <a:pPr marL="285750" indent="-285750">
              <a:spcBef>
                <a:spcPts val="1200"/>
              </a:spcBef>
              <a:spcAft>
                <a:spcPts val="600"/>
              </a:spcAft>
              <a:buFont typeface="Arial" panose="020B0604020202020204" pitchFamily="34" charset="0"/>
              <a:buChar char="•"/>
            </a:pPr>
            <a:r>
              <a:rPr lang="en-US" sz="1400" b="1" dirty="0"/>
              <a:t>Lesson: </a:t>
            </a:r>
            <a:r>
              <a:rPr lang="en-US" sz="1400" dirty="0"/>
              <a:t>while internet speed behaves as a club good in the “big picture”, for the economy comprised by all the people living in your household it behaves as a common pool resource. The key is to think when does relative scarcity begins to influence behavior. </a:t>
            </a:r>
            <a:endParaRPr lang="en-US" sz="1400" b="1" dirty="0"/>
          </a:p>
        </p:txBody>
      </p:sp>
    </p:spTree>
    <p:extLst>
      <p:ext uri="{BB962C8B-B14F-4D97-AF65-F5344CB8AC3E}">
        <p14:creationId xmlns:p14="http://schemas.microsoft.com/office/powerpoint/2010/main" val="3596266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C81510-B585-55D4-871F-4373515622B0}"/>
              </a:ext>
            </a:extLst>
          </p:cNvPr>
          <p:cNvSpPr>
            <a:spLocks noGrp="1"/>
          </p:cNvSpPr>
          <p:nvPr>
            <p:ph type="ctrTitle"/>
          </p:nvPr>
        </p:nvSpPr>
        <p:spPr/>
        <p:txBody>
          <a:bodyPr/>
          <a:lstStyle/>
          <a:p>
            <a:r>
              <a:rPr lang="en-US" dirty="0">
                <a:solidFill>
                  <a:schemeClr val="tx1"/>
                </a:solidFill>
                <a:latin typeface="+mn-lt"/>
              </a:rPr>
              <a:t>For Next Class</a:t>
            </a:r>
          </a:p>
        </p:txBody>
      </p:sp>
      <p:sp>
        <p:nvSpPr>
          <p:cNvPr id="29" name="Content Placeholder 3">
            <a:extLst>
              <a:ext uri="{FF2B5EF4-FFF2-40B4-BE49-F238E27FC236}">
                <a16:creationId xmlns:a16="http://schemas.microsoft.com/office/drawing/2014/main" id="{3DCD8C22-0BA2-1FB7-3948-72DFE0F15594}"/>
              </a:ext>
            </a:extLst>
          </p:cNvPr>
          <p:cNvSpPr txBox="1">
            <a:spLocks/>
          </p:cNvSpPr>
          <p:nvPr/>
        </p:nvSpPr>
        <p:spPr>
          <a:xfrm>
            <a:off x="47367" y="1566274"/>
            <a:ext cx="9049265" cy="2274206"/>
          </a:xfrm>
          <a:prstGeom prst="rect">
            <a:avLst/>
          </a:prstGeom>
        </p:spPr>
        <p:txBody>
          <a:bodyPr vert="horz" lIns="91440" tIns="45720" rIns="91440" bIns="45720" rtlCol="0">
            <a:normAutofit/>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690304"/>
              </a:buClr>
              <a:buFont typeface="Wingdings" panose="05000000000000000000" pitchFamily="2" charset="2"/>
              <a:buChar char="§"/>
            </a:pPr>
            <a:r>
              <a:rPr lang="en-US" sz="1400" b="1" dirty="0">
                <a:latin typeface="+mn-lt"/>
                <a:cs typeface="Times New Roman" panose="02020603050405020304" pitchFamily="18" charset="0"/>
              </a:rPr>
              <a:t>Next class: </a:t>
            </a:r>
            <a:r>
              <a:rPr lang="en-US" sz="1400" dirty="0">
                <a:latin typeface="+mn-lt"/>
                <a:cs typeface="Times New Roman" panose="02020603050405020304" pitchFamily="18" charset="0"/>
              </a:rPr>
              <a:t>Midterm Exam!</a:t>
            </a:r>
          </a:p>
          <a:p>
            <a:pPr>
              <a:buClr>
                <a:srgbClr val="690304"/>
              </a:buClr>
              <a:buFont typeface="Wingdings" panose="05000000000000000000" pitchFamily="2" charset="2"/>
              <a:buChar char="§"/>
            </a:pPr>
            <a:r>
              <a:rPr lang="en-US" sz="1400" dirty="0">
                <a:latin typeface="+mn-lt"/>
                <a:cs typeface="Times New Roman" panose="02020603050405020304" pitchFamily="18" charset="0"/>
              </a:rPr>
              <a:t>Review the practice questions, and all the assignments so far. </a:t>
            </a:r>
          </a:p>
          <a:p>
            <a:pPr>
              <a:buClr>
                <a:srgbClr val="690304"/>
              </a:buClr>
              <a:buFont typeface="Wingdings" panose="05000000000000000000" pitchFamily="2" charset="2"/>
              <a:buChar char="§"/>
            </a:pPr>
            <a:r>
              <a:rPr lang="en-US" sz="1400" dirty="0">
                <a:latin typeface="+mn-lt"/>
                <a:cs typeface="Times New Roman" panose="02020603050405020304" pitchFamily="18" charset="0"/>
              </a:rPr>
              <a:t>Study hard, rest well and good luck!  </a:t>
            </a:r>
            <a:endParaRPr lang="en-US" sz="1400" b="1" dirty="0">
              <a:latin typeface="+mn-lt"/>
              <a:cs typeface="Times New Roman" panose="02020603050405020304" pitchFamily="18" charset="0"/>
            </a:endParaRPr>
          </a:p>
          <a:p>
            <a:pPr marL="0" indent="0">
              <a:buClr>
                <a:srgbClr val="690304"/>
              </a:buClr>
              <a:buNone/>
            </a:pPr>
            <a:endParaRPr lang="en-US" sz="1400" b="1" dirty="0">
              <a:latin typeface="+mn-lt"/>
              <a:cs typeface="Times New Roman" panose="02020603050405020304" pitchFamily="18" charset="0"/>
            </a:endParaRPr>
          </a:p>
          <a:p>
            <a:pPr>
              <a:buClr>
                <a:srgbClr val="690304"/>
              </a:buClr>
              <a:buFont typeface="Wingdings" panose="05000000000000000000" pitchFamily="2" charset="2"/>
              <a:buChar char="§"/>
            </a:pPr>
            <a:endParaRPr lang="en-US" sz="1400" dirty="0">
              <a:latin typeface="+mn-lt"/>
              <a:cs typeface="Times New Roman" panose="02020603050405020304" pitchFamily="18" charset="0"/>
            </a:endParaRPr>
          </a:p>
          <a:p>
            <a:pPr>
              <a:buClr>
                <a:srgbClr val="690304"/>
              </a:buClr>
              <a:buFont typeface="Wingdings" panose="05000000000000000000" pitchFamily="2" charset="2"/>
              <a:buChar char="§"/>
            </a:pPr>
            <a:endParaRPr lang="en-US" sz="1400" dirty="0">
              <a:latin typeface="+mn-lt"/>
              <a:cs typeface="Times New Roman" panose="02020603050405020304" pitchFamily="18" charset="0"/>
            </a:endParaRPr>
          </a:p>
        </p:txBody>
      </p:sp>
    </p:spTree>
    <p:extLst>
      <p:ext uri="{BB962C8B-B14F-4D97-AF65-F5344CB8AC3E}">
        <p14:creationId xmlns:p14="http://schemas.microsoft.com/office/powerpoint/2010/main" val="2723586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C81510-B585-55D4-871F-4373515622B0}"/>
              </a:ext>
            </a:extLst>
          </p:cNvPr>
          <p:cNvSpPr>
            <a:spLocks noGrp="1"/>
          </p:cNvSpPr>
          <p:nvPr>
            <p:ph type="ctrTitle"/>
          </p:nvPr>
        </p:nvSpPr>
        <p:spPr/>
        <p:txBody>
          <a:bodyPr/>
          <a:lstStyle/>
          <a:p>
            <a:r>
              <a:rPr lang="en-US" dirty="0">
                <a:solidFill>
                  <a:schemeClr val="tx1"/>
                </a:solidFill>
                <a:latin typeface="+mn-lt"/>
              </a:rPr>
              <a:t>Outline for Today</a:t>
            </a:r>
          </a:p>
        </p:txBody>
      </p:sp>
      <p:grpSp>
        <p:nvGrpSpPr>
          <p:cNvPr id="18" name="Group 17">
            <a:extLst>
              <a:ext uri="{FF2B5EF4-FFF2-40B4-BE49-F238E27FC236}">
                <a16:creationId xmlns:a16="http://schemas.microsoft.com/office/drawing/2014/main" id="{A14FEA06-C696-4D02-9576-8C2D8D74A084}"/>
              </a:ext>
            </a:extLst>
          </p:cNvPr>
          <p:cNvGrpSpPr/>
          <p:nvPr/>
        </p:nvGrpSpPr>
        <p:grpSpPr>
          <a:xfrm rot="19831284">
            <a:off x="238719" y="672424"/>
            <a:ext cx="2878764" cy="3816488"/>
            <a:chOff x="305951" y="144762"/>
            <a:chExt cx="3661337" cy="4853977"/>
          </a:xfrm>
        </p:grpSpPr>
        <p:sp>
          <p:nvSpPr>
            <p:cNvPr id="19" name="Shape">
              <a:extLst>
                <a:ext uri="{FF2B5EF4-FFF2-40B4-BE49-F238E27FC236}">
                  <a16:creationId xmlns:a16="http://schemas.microsoft.com/office/drawing/2014/main" id="{C76EAED5-F5DC-2C2C-94A8-BA8C881AFA56}"/>
                </a:ext>
              </a:extLst>
            </p:cNvPr>
            <p:cNvSpPr/>
            <p:nvPr/>
          </p:nvSpPr>
          <p:spPr>
            <a:xfrm>
              <a:off x="305951" y="2313204"/>
              <a:ext cx="2410313" cy="2685535"/>
            </a:xfrm>
            <a:custGeom>
              <a:avLst/>
              <a:gdLst/>
              <a:ahLst/>
              <a:cxnLst>
                <a:cxn ang="0">
                  <a:pos x="wd2" y="hd2"/>
                </a:cxn>
                <a:cxn ang="5400000">
                  <a:pos x="wd2" y="hd2"/>
                </a:cxn>
                <a:cxn ang="10800000">
                  <a:pos x="wd2" y="hd2"/>
                </a:cxn>
                <a:cxn ang="16200000">
                  <a:pos x="wd2" y="hd2"/>
                </a:cxn>
              </a:cxnLst>
              <a:rect l="0" t="0" r="r" b="b"/>
              <a:pathLst>
                <a:path w="21600" h="21368" extrusionOk="0">
                  <a:moveTo>
                    <a:pt x="21600" y="14715"/>
                  </a:moveTo>
                  <a:lnTo>
                    <a:pt x="21600" y="6653"/>
                  </a:lnTo>
                  <a:cubicBezTo>
                    <a:pt x="21600" y="5724"/>
                    <a:pt x="21039" y="4861"/>
                    <a:pt x="20143" y="4396"/>
                  </a:cubicBezTo>
                  <a:lnTo>
                    <a:pt x="12257" y="349"/>
                  </a:lnTo>
                  <a:cubicBezTo>
                    <a:pt x="11361" y="-116"/>
                    <a:pt x="10239" y="-116"/>
                    <a:pt x="9343" y="349"/>
                  </a:cubicBezTo>
                  <a:lnTo>
                    <a:pt x="1457" y="4396"/>
                  </a:lnTo>
                  <a:cubicBezTo>
                    <a:pt x="561" y="4861"/>
                    <a:pt x="0" y="5724"/>
                    <a:pt x="0" y="6653"/>
                  </a:cubicBezTo>
                  <a:lnTo>
                    <a:pt x="0" y="14715"/>
                  </a:lnTo>
                  <a:cubicBezTo>
                    <a:pt x="0" y="15644"/>
                    <a:pt x="561" y="16507"/>
                    <a:pt x="1457" y="16972"/>
                  </a:cubicBezTo>
                  <a:lnTo>
                    <a:pt x="9343" y="21019"/>
                  </a:lnTo>
                  <a:cubicBezTo>
                    <a:pt x="10239" y="21484"/>
                    <a:pt x="11361" y="21484"/>
                    <a:pt x="12257" y="21019"/>
                  </a:cubicBezTo>
                  <a:lnTo>
                    <a:pt x="20143" y="16972"/>
                  </a:lnTo>
                  <a:cubicBezTo>
                    <a:pt x="21039" y="16507"/>
                    <a:pt x="21600" y="15644"/>
                    <a:pt x="21600" y="14715"/>
                  </a:cubicBezTo>
                  <a:close/>
                </a:path>
              </a:pathLst>
            </a:custGeom>
            <a:solidFill>
              <a:srgbClr val="FFC000"/>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a:p>
          </p:txBody>
        </p:sp>
        <p:sp>
          <p:nvSpPr>
            <p:cNvPr id="20" name="Shape">
              <a:extLst>
                <a:ext uri="{FF2B5EF4-FFF2-40B4-BE49-F238E27FC236}">
                  <a16:creationId xmlns:a16="http://schemas.microsoft.com/office/drawing/2014/main" id="{33771CB6-6A87-0CE8-B886-701BB18F5283}"/>
                </a:ext>
              </a:extLst>
            </p:cNvPr>
            <p:cNvSpPr/>
            <p:nvPr/>
          </p:nvSpPr>
          <p:spPr>
            <a:xfrm>
              <a:off x="1556975" y="144762"/>
              <a:ext cx="2410313" cy="2685535"/>
            </a:xfrm>
            <a:custGeom>
              <a:avLst/>
              <a:gdLst/>
              <a:ahLst/>
              <a:cxnLst>
                <a:cxn ang="0">
                  <a:pos x="wd2" y="hd2"/>
                </a:cxn>
                <a:cxn ang="5400000">
                  <a:pos x="wd2" y="hd2"/>
                </a:cxn>
                <a:cxn ang="10800000">
                  <a:pos x="wd2" y="hd2"/>
                </a:cxn>
                <a:cxn ang="16200000">
                  <a:pos x="wd2" y="hd2"/>
                </a:cxn>
              </a:cxnLst>
              <a:rect l="0" t="0" r="r" b="b"/>
              <a:pathLst>
                <a:path w="21600" h="21368" extrusionOk="0">
                  <a:moveTo>
                    <a:pt x="21600" y="14715"/>
                  </a:moveTo>
                  <a:lnTo>
                    <a:pt x="21600" y="6653"/>
                  </a:lnTo>
                  <a:cubicBezTo>
                    <a:pt x="21600" y="5724"/>
                    <a:pt x="21039" y="4861"/>
                    <a:pt x="20143" y="4396"/>
                  </a:cubicBezTo>
                  <a:lnTo>
                    <a:pt x="12257" y="349"/>
                  </a:lnTo>
                  <a:cubicBezTo>
                    <a:pt x="11361" y="-116"/>
                    <a:pt x="10239" y="-116"/>
                    <a:pt x="9343" y="349"/>
                  </a:cubicBezTo>
                  <a:lnTo>
                    <a:pt x="1457" y="4396"/>
                  </a:lnTo>
                  <a:cubicBezTo>
                    <a:pt x="561" y="4861"/>
                    <a:pt x="0" y="5724"/>
                    <a:pt x="0" y="6653"/>
                  </a:cubicBezTo>
                  <a:lnTo>
                    <a:pt x="0" y="14715"/>
                  </a:lnTo>
                  <a:cubicBezTo>
                    <a:pt x="0" y="15644"/>
                    <a:pt x="561" y="16507"/>
                    <a:pt x="1457" y="16972"/>
                  </a:cubicBezTo>
                  <a:lnTo>
                    <a:pt x="9343" y="21019"/>
                  </a:lnTo>
                  <a:cubicBezTo>
                    <a:pt x="10239" y="21484"/>
                    <a:pt x="11361" y="21484"/>
                    <a:pt x="12257" y="21019"/>
                  </a:cubicBezTo>
                  <a:lnTo>
                    <a:pt x="20143" y="16972"/>
                  </a:lnTo>
                  <a:cubicBezTo>
                    <a:pt x="21039" y="16474"/>
                    <a:pt x="21600" y="15644"/>
                    <a:pt x="21600" y="14715"/>
                  </a:cubicBezTo>
                  <a:close/>
                </a:path>
              </a:pathLst>
            </a:custGeom>
            <a:solidFill>
              <a:srgbClr val="690304"/>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a:p>
          </p:txBody>
        </p:sp>
        <p:sp>
          <p:nvSpPr>
            <p:cNvPr id="21" name="Shape">
              <a:extLst>
                <a:ext uri="{FF2B5EF4-FFF2-40B4-BE49-F238E27FC236}">
                  <a16:creationId xmlns:a16="http://schemas.microsoft.com/office/drawing/2014/main" id="{7C8E09B0-DFF6-358D-B2AD-484119F42B46}"/>
                </a:ext>
              </a:extLst>
            </p:cNvPr>
            <p:cNvSpPr/>
            <p:nvPr/>
          </p:nvSpPr>
          <p:spPr>
            <a:xfrm>
              <a:off x="1807183" y="2438306"/>
              <a:ext cx="413508" cy="506284"/>
            </a:xfrm>
            <a:custGeom>
              <a:avLst/>
              <a:gdLst/>
              <a:ahLst/>
              <a:cxnLst>
                <a:cxn ang="0">
                  <a:pos x="wd2" y="hd2"/>
                </a:cxn>
                <a:cxn ang="5400000">
                  <a:pos x="wd2" y="hd2"/>
                </a:cxn>
                <a:cxn ang="10800000">
                  <a:pos x="wd2" y="hd2"/>
                </a:cxn>
                <a:cxn ang="16200000">
                  <a:pos x="wd2" y="hd2"/>
                </a:cxn>
              </a:cxnLst>
              <a:rect l="0" t="0" r="r" b="b"/>
              <a:pathLst>
                <a:path w="20206" h="20649" extrusionOk="0">
                  <a:moveTo>
                    <a:pt x="5331" y="19729"/>
                  </a:moveTo>
                  <a:cubicBezTo>
                    <a:pt x="9813" y="21600"/>
                    <a:pt x="15315" y="20580"/>
                    <a:pt x="18168" y="17008"/>
                  </a:cubicBezTo>
                  <a:cubicBezTo>
                    <a:pt x="19391" y="15477"/>
                    <a:pt x="20002" y="13947"/>
                    <a:pt x="20002" y="12246"/>
                  </a:cubicBezTo>
                  <a:cubicBezTo>
                    <a:pt x="20002" y="11565"/>
                    <a:pt x="20002" y="10715"/>
                    <a:pt x="19595" y="10035"/>
                  </a:cubicBezTo>
                  <a:cubicBezTo>
                    <a:pt x="19595" y="9695"/>
                    <a:pt x="19391" y="9525"/>
                    <a:pt x="19187" y="9184"/>
                  </a:cubicBezTo>
                  <a:cubicBezTo>
                    <a:pt x="18576" y="7313"/>
                    <a:pt x="18983" y="5273"/>
                    <a:pt x="20206" y="3402"/>
                  </a:cubicBezTo>
                  <a:lnTo>
                    <a:pt x="18372" y="2551"/>
                  </a:lnTo>
                  <a:cubicBezTo>
                    <a:pt x="18168" y="2381"/>
                    <a:pt x="17965" y="2041"/>
                    <a:pt x="18168" y="1871"/>
                  </a:cubicBezTo>
                  <a:lnTo>
                    <a:pt x="18168" y="1871"/>
                  </a:lnTo>
                  <a:cubicBezTo>
                    <a:pt x="18372" y="1701"/>
                    <a:pt x="18780" y="1531"/>
                    <a:pt x="18983" y="1701"/>
                  </a:cubicBezTo>
                  <a:lnTo>
                    <a:pt x="19798" y="2041"/>
                  </a:lnTo>
                  <a:lnTo>
                    <a:pt x="18779" y="340"/>
                  </a:lnTo>
                  <a:cubicBezTo>
                    <a:pt x="18575" y="0"/>
                    <a:pt x="18372" y="0"/>
                    <a:pt x="17964" y="0"/>
                  </a:cubicBezTo>
                  <a:lnTo>
                    <a:pt x="15723" y="0"/>
                  </a:lnTo>
                  <a:lnTo>
                    <a:pt x="16538" y="340"/>
                  </a:lnTo>
                  <a:cubicBezTo>
                    <a:pt x="16741" y="510"/>
                    <a:pt x="16945" y="850"/>
                    <a:pt x="16741" y="1021"/>
                  </a:cubicBezTo>
                  <a:lnTo>
                    <a:pt x="16741" y="1021"/>
                  </a:lnTo>
                  <a:cubicBezTo>
                    <a:pt x="16538" y="1191"/>
                    <a:pt x="16130" y="1361"/>
                    <a:pt x="15927" y="1191"/>
                  </a:cubicBezTo>
                  <a:lnTo>
                    <a:pt x="13889" y="170"/>
                  </a:lnTo>
                  <a:cubicBezTo>
                    <a:pt x="12666" y="2041"/>
                    <a:pt x="10628" y="3232"/>
                    <a:pt x="8387" y="3742"/>
                  </a:cubicBezTo>
                  <a:cubicBezTo>
                    <a:pt x="7980" y="3742"/>
                    <a:pt x="7776" y="3912"/>
                    <a:pt x="7368" y="3912"/>
                  </a:cubicBezTo>
                  <a:cubicBezTo>
                    <a:pt x="6553" y="4082"/>
                    <a:pt x="5738" y="4422"/>
                    <a:pt x="4923" y="4762"/>
                  </a:cubicBezTo>
                  <a:cubicBezTo>
                    <a:pt x="3497" y="5443"/>
                    <a:pt x="2274" y="6463"/>
                    <a:pt x="1255" y="7824"/>
                  </a:cubicBezTo>
                  <a:cubicBezTo>
                    <a:pt x="-1394" y="12246"/>
                    <a:pt x="236" y="17518"/>
                    <a:pt x="5331" y="19729"/>
                  </a:cubicBezTo>
                  <a:close/>
                </a:path>
              </a:pathLst>
            </a:custGeom>
            <a:solidFill>
              <a:srgbClr val="690304"/>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a:p>
          </p:txBody>
        </p:sp>
      </p:grpSp>
      <p:sp>
        <p:nvSpPr>
          <p:cNvPr id="22" name="Rounded Rectangle 18">
            <a:extLst>
              <a:ext uri="{FF2B5EF4-FFF2-40B4-BE49-F238E27FC236}">
                <a16:creationId xmlns:a16="http://schemas.microsoft.com/office/drawing/2014/main" id="{4263E894-78B4-8FA2-D9C1-E9F0155EB4F8}"/>
              </a:ext>
            </a:extLst>
          </p:cNvPr>
          <p:cNvSpPr/>
          <p:nvPr/>
        </p:nvSpPr>
        <p:spPr>
          <a:xfrm>
            <a:off x="3371247" y="692154"/>
            <a:ext cx="73317" cy="1662695"/>
          </a:xfrm>
          <a:prstGeom prst="roundRect">
            <a:avLst/>
          </a:prstGeom>
          <a:solidFill>
            <a:srgbClr val="6903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23" name="Rounded Rectangle 19">
            <a:extLst>
              <a:ext uri="{FF2B5EF4-FFF2-40B4-BE49-F238E27FC236}">
                <a16:creationId xmlns:a16="http://schemas.microsoft.com/office/drawing/2014/main" id="{DA9559B5-8577-7B5C-B261-9215C0B95F0F}"/>
              </a:ext>
            </a:extLst>
          </p:cNvPr>
          <p:cNvSpPr/>
          <p:nvPr/>
        </p:nvSpPr>
        <p:spPr>
          <a:xfrm>
            <a:off x="3364802" y="2792346"/>
            <a:ext cx="73317" cy="1662695"/>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pic>
        <p:nvPicPr>
          <p:cNvPr id="24" name="Graphic 23" descr="Research outline">
            <a:extLst>
              <a:ext uri="{FF2B5EF4-FFF2-40B4-BE49-F238E27FC236}">
                <a16:creationId xmlns:a16="http://schemas.microsoft.com/office/drawing/2014/main" id="{9FC42ADE-DE06-E23E-F24D-550792E4DFE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1437" y="838775"/>
            <a:ext cx="1481707" cy="1481707"/>
          </a:xfrm>
          <a:prstGeom prst="rect">
            <a:avLst/>
          </a:prstGeom>
        </p:spPr>
      </p:pic>
      <p:pic>
        <p:nvPicPr>
          <p:cNvPr id="25" name="Graphic 24" descr="Statistics outline">
            <a:extLst>
              <a:ext uri="{FF2B5EF4-FFF2-40B4-BE49-F238E27FC236}">
                <a16:creationId xmlns:a16="http://schemas.microsoft.com/office/drawing/2014/main" id="{5E42B2F7-C417-E25E-DF10-80D1ADB081E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66788" y="2855515"/>
            <a:ext cx="1536356" cy="1536356"/>
          </a:xfrm>
          <a:prstGeom prst="rect">
            <a:avLst/>
          </a:prstGeom>
        </p:spPr>
      </p:pic>
      <p:sp>
        <p:nvSpPr>
          <p:cNvPr id="26" name="TextBox 25">
            <a:extLst>
              <a:ext uri="{FF2B5EF4-FFF2-40B4-BE49-F238E27FC236}">
                <a16:creationId xmlns:a16="http://schemas.microsoft.com/office/drawing/2014/main" id="{8B19BD8D-CC08-F0D2-D11A-71C7C0641D21}"/>
              </a:ext>
            </a:extLst>
          </p:cNvPr>
          <p:cNvSpPr txBox="1"/>
          <p:nvPr/>
        </p:nvSpPr>
        <p:spPr>
          <a:xfrm>
            <a:off x="3604501" y="738671"/>
            <a:ext cx="4858947" cy="1323439"/>
          </a:xfrm>
          <a:prstGeom prst="rect">
            <a:avLst/>
          </a:prstGeom>
          <a:noFill/>
        </p:spPr>
        <p:txBody>
          <a:bodyPr wrap="square" rtlCol="0">
            <a:spAutoFit/>
          </a:bodyPr>
          <a:lstStyle/>
          <a:p>
            <a:pPr algn="just"/>
            <a:r>
              <a:rPr lang="en-US" sz="1600" b="1" dirty="0"/>
              <a:t>Types of Goods</a:t>
            </a:r>
          </a:p>
          <a:p>
            <a:pPr algn="just"/>
            <a:endParaRPr lang="en-US" sz="1600" b="1" dirty="0"/>
          </a:p>
          <a:p>
            <a:pPr marL="285750" indent="-285750" algn="just">
              <a:buFont typeface="Arial" panose="020B0604020202020204" pitchFamily="34" charset="0"/>
              <a:buChar char="•"/>
            </a:pPr>
            <a:r>
              <a:rPr lang="en-US" sz="1600" dirty="0"/>
              <a:t>Public and Private Goods</a:t>
            </a:r>
          </a:p>
          <a:p>
            <a:pPr marL="285750" indent="-285750" algn="just">
              <a:buFont typeface="Arial" panose="020B0604020202020204" pitchFamily="34" charset="0"/>
              <a:buChar char="•"/>
            </a:pPr>
            <a:r>
              <a:rPr lang="en-US" sz="1600" dirty="0"/>
              <a:t>Non-exclusion and Non-rivalry. </a:t>
            </a:r>
          </a:p>
          <a:p>
            <a:pPr marL="285750" indent="-285750" algn="just">
              <a:buFont typeface="Arial" panose="020B0604020202020204" pitchFamily="34" charset="0"/>
              <a:buChar char="•"/>
            </a:pPr>
            <a:r>
              <a:rPr lang="en-US" sz="1600" dirty="0"/>
              <a:t>Common Pool Resources</a:t>
            </a:r>
          </a:p>
        </p:txBody>
      </p:sp>
      <p:sp>
        <p:nvSpPr>
          <p:cNvPr id="27" name="TextBox 26">
            <a:extLst>
              <a:ext uri="{FF2B5EF4-FFF2-40B4-BE49-F238E27FC236}">
                <a16:creationId xmlns:a16="http://schemas.microsoft.com/office/drawing/2014/main" id="{7505DBDB-6DEB-B6E7-6713-121821D19602}"/>
              </a:ext>
            </a:extLst>
          </p:cNvPr>
          <p:cNvSpPr txBox="1"/>
          <p:nvPr/>
        </p:nvSpPr>
        <p:spPr>
          <a:xfrm>
            <a:off x="3655657" y="3076495"/>
            <a:ext cx="4858947" cy="1077218"/>
          </a:xfrm>
          <a:prstGeom prst="rect">
            <a:avLst/>
          </a:prstGeom>
          <a:noFill/>
        </p:spPr>
        <p:txBody>
          <a:bodyPr wrap="square" rtlCol="0">
            <a:spAutoFit/>
          </a:bodyPr>
          <a:lstStyle/>
          <a:p>
            <a:pPr algn="just"/>
            <a:r>
              <a:rPr lang="en-US" sz="1600" b="1" dirty="0"/>
              <a:t>Concepts around public goods</a:t>
            </a:r>
          </a:p>
          <a:p>
            <a:pPr marL="285750" indent="-285750" algn="just">
              <a:buFont typeface="Arial" panose="020B0604020202020204" pitchFamily="34" charset="0"/>
              <a:buChar char="•"/>
            </a:pPr>
            <a:r>
              <a:rPr lang="en-US" sz="1600" dirty="0"/>
              <a:t>Free riding</a:t>
            </a:r>
          </a:p>
          <a:p>
            <a:pPr marL="285750" indent="-285750" algn="just">
              <a:buFont typeface="Arial" panose="020B0604020202020204" pitchFamily="34" charset="0"/>
              <a:buChar char="•"/>
            </a:pPr>
            <a:r>
              <a:rPr lang="en-US" sz="1600" dirty="0"/>
              <a:t>Public goods and Lindahl pricing</a:t>
            </a:r>
          </a:p>
          <a:p>
            <a:pPr marL="285750" indent="-285750" algn="just">
              <a:buFont typeface="Arial" panose="020B0604020202020204" pitchFamily="34" charset="0"/>
              <a:buChar char="•"/>
            </a:pPr>
            <a:r>
              <a:rPr lang="en-US" sz="1600" dirty="0"/>
              <a:t>Local public goods</a:t>
            </a:r>
          </a:p>
        </p:txBody>
      </p:sp>
    </p:spTree>
    <p:extLst>
      <p:ext uri="{BB962C8B-B14F-4D97-AF65-F5344CB8AC3E}">
        <p14:creationId xmlns:p14="http://schemas.microsoft.com/office/powerpoint/2010/main" val="2160042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FB90728-8C33-1D7A-AEEE-7557B83219A1}"/>
              </a:ext>
            </a:extLst>
          </p:cNvPr>
          <p:cNvSpPr>
            <a:spLocks noGrp="1"/>
          </p:cNvSpPr>
          <p:nvPr>
            <p:ph type="ctrTitle"/>
          </p:nvPr>
        </p:nvSpPr>
        <p:spPr>
          <a:xfrm>
            <a:off x="0" y="0"/>
            <a:ext cx="9144000" cy="699065"/>
          </a:xfrm>
        </p:spPr>
        <p:txBody>
          <a:bodyPr/>
          <a:lstStyle/>
          <a:p>
            <a:r>
              <a:rPr lang="en-US" dirty="0">
                <a:solidFill>
                  <a:schemeClr val="tx1"/>
                </a:solidFill>
              </a:rPr>
              <a:t>The Public Goods Game and the Free Rider Problem</a:t>
            </a:r>
          </a:p>
        </p:txBody>
      </p:sp>
      <p:sp>
        <p:nvSpPr>
          <p:cNvPr id="5" name="TextBox 4">
            <a:extLst>
              <a:ext uri="{FF2B5EF4-FFF2-40B4-BE49-F238E27FC236}">
                <a16:creationId xmlns:a16="http://schemas.microsoft.com/office/drawing/2014/main" id="{CDDD5410-082F-388C-98F1-2BA6B064ED73}"/>
              </a:ext>
            </a:extLst>
          </p:cNvPr>
          <p:cNvSpPr txBox="1"/>
          <p:nvPr/>
        </p:nvSpPr>
        <p:spPr>
          <a:xfrm>
            <a:off x="82080" y="699065"/>
            <a:ext cx="8883325" cy="738664"/>
          </a:xfrm>
          <a:prstGeom prst="rect">
            <a:avLst/>
          </a:prstGeom>
          <a:noFill/>
        </p:spPr>
        <p:txBody>
          <a:bodyPr wrap="square">
            <a:spAutoFit/>
          </a:bodyPr>
          <a:lstStyle/>
          <a:p>
            <a:pPr>
              <a:spcBef>
                <a:spcPts val="1200"/>
              </a:spcBef>
              <a:spcAft>
                <a:spcPts val="600"/>
              </a:spcAft>
            </a:pPr>
            <a:r>
              <a:rPr lang="en-US" sz="1400" u="sng" dirty="0"/>
              <a:t>An example of solution B:</a:t>
            </a:r>
            <a:r>
              <a:rPr lang="en-US" sz="1400" dirty="0"/>
              <a:t> Set a tax of $ 10 per household. Now, it only requires that 1 household pays the tax in order to build the city lights. For simplicity, suppose both individuals have the same WTP for city lights ($12), so they get a marginal benefit of $2 for consuming lights. Each could choose to either contribute or not. </a:t>
            </a:r>
          </a:p>
        </p:txBody>
      </p:sp>
      <p:graphicFrame>
        <p:nvGraphicFramePr>
          <p:cNvPr id="2" name="Table 3">
            <a:extLst>
              <a:ext uri="{FF2B5EF4-FFF2-40B4-BE49-F238E27FC236}">
                <a16:creationId xmlns:a16="http://schemas.microsoft.com/office/drawing/2014/main" id="{54A6ACC9-83DF-EE1F-0C30-C33C78767C2E}"/>
              </a:ext>
            </a:extLst>
          </p:cNvPr>
          <p:cNvGraphicFramePr>
            <a:graphicFrameLocks noGrp="1"/>
          </p:cNvGraphicFramePr>
          <p:nvPr>
            <p:extLst>
              <p:ext uri="{D42A27DB-BD31-4B8C-83A1-F6EECF244321}">
                <p14:modId xmlns:p14="http://schemas.microsoft.com/office/powerpoint/2010/main" val="1311011846"/>
              </p:ext>
            </p:extLst>
          </p:nvPr>
        </p:nvGraphicFramePr>
        <p:xfrm>
          <a:off x="491727" y="1605886"/>
          <a:ext cx="8160543" cy="2117410"/>
        </p:xfrm>
        <a:graphic>
          <a:graphicData uri="http://schemas.openxmlformats.org/drawingml/2006/table">
            <a:tbl>
              <a:tblPr firstRow="1" bandRow="1">
                <a:tableStyleId>{5C22544A-7EE6-4342-B048-85BDC9FD1C3A}</a:tableStyleId>
              </a:tblPr>
              <a:tblGrid>
                <a:gridCol w="649315">
                  <a:extLst>
                    <a:ext uri="{9D8B030D-6E8A-4147-A177-3AD203B41FA5}">
                      <a16:colId xmlns:a16="http://schemas.microsoft.com/office/drawing/2014/main" val="3087836380"/>
                    </a:ext>
                  </a:extLst>
                </a:gridCol>
                <a:gridCol w="2340746">
                  <a:extLst>
                    <a:ext uri="{9D8B030D-6E8A-4147-A177-3AD203B41FA5}">
                      <a16:colId xmlns:a16="http://schemas.microsoft.com/office/drawing/2014/main" val="3561898798"/>
                    </a:ext>
                  </a:extLst>
                </a:gridCol>
                <a:gridCol w="2585241">
                  <a:extLst>
                    <a:ext uri="{9D8B030D-6E8A-4147-A177-3AD203B41FA5}">
                      <a16:colId xmlns:a16="http://schemas.microsoft.com/office/drawing/2014/main" val="4030305508"/>
                    </a:ext>
                  </a:extLst>
                </a:gridCol>
                <a:gridCol w="2585241">
                  <a:extLst>
                    <a:ext uri="{9D8B030D-6E8A-4147-A177-3AD203B41FA5}">
                      <a16:colId xmlns:a16="http://schemas.microsoft.com/office/drawing/2014/main" val="2251407041"/>
                    </a:ext>
                  </a:extLst>
                </a:gridCol>
              </a:tblGrid>
              <a:tr h="441631">
                <a:tc rowSpan="2" gridSpan="2">
                  <a:txBody>
                    <a:bodyPr/>
                    <a:lstStyle/>
                    <a:p>
                      <a:pPr algn="ctr"/>
                      <a:r>
                        <a:rPr lang="en-US" sz="1400" b="0" dirty="0">
                          <a:solidFill>
                            <a:schemeClr val="bg1"/>
                          </a:solidFill>
                        </a:rPr>
                        <a:t>Benefits from consuming city lights</a:t>
                      </a:r>
                    </a:p>
                    <a:p>
                      <a:pPr algn="ctr"/>
                      <a:r>
                        <a:rPr lang="en-US" sz="1400" b="0" dirty="0">
                          <a:solidFill>
                            <a:schemeClr val="bg1"/>
                          </a:solidFill>
                        </a:rPr>
                        <a:t>WTP – Tax Payment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tc rowSpan="2" hMerge="1">
                  <a:txBody>
                    <a:bodyPr/>
                    <a:lstStyle/>
                    <a:p>
                      <a:endParaRPr lang="en-US" dirty="0"/>
                    </a:p>
                  </a:txBody>
                  <a:tcPr/>
                </a:tc>
                <a:tc gridSpan="2">
                  <a:txBody>
                    <a:bodyPr/>
                    <a:lstStyle/>
                    <a:p>
                      <a:pPr algn="ctr"/>
                      <a:r>
                        <a:rPr lang="en-US" sz="1400" dirty="0"/>
                        <a:t>Household 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tc hMerge="1">
                  <a:txBody>
                    <a:bodyPr/>
                    <a:lstStyle/>
                    <a:p>
                      <a:endParaRPr lang="en-US" dirty="0"/>
                    </a:p>
                  </a:txBody>
                  <a:tcPr/>
                </a:tc>
                <a:extLst>
                  <a:ext uri="{0D108BD9-81ED-4DB2-BD59-A6C34878D82A}">
                    <a16:rowId xmlns:a16="http://schemas.microsoft.com/office/drawing/2014/main" val="2536683015"/>
                  </a:ext>
                </a:extLst>
              </a:tr>
              <a:tr h="441631">
                <a:tc gridSpan="2" vMerge="1">
                  <a:txBody>
                    <a:bodyPr/>
                    <a:lstStyle/>
                    <a:p>
                      <a:endParaRPr lang="en-US" dirty="0"/>
                    </a:p>
                  </a:txBody>
                  <a:tcPr/>
                </a:tc>
                <a:tc hMerge="1" vMerge="1">
                  <a:txBody>
                    <a:bodyPr/>
                    <a:lstStyle/>
                    <a:p>
                      <a:r>
                        <a:rPr lang="en-US" dirty="0"/>
                        <a:t>(Benefit1, Benefit2)</a:t>
                      </a:r>
                    </a:p>
                  </a:txBody>
                  <a:tcPr/>
                </a:tc>
                <a:tc>
                  <a:txBody>
                    <a:bodyPr/>
                    <a:lstStyle/>
                    <a:p>
                      <a:pPr algn="ctr"/>
                      <a:r>
                        <a:rPr lang="en-US" sz="1400" dirty="0"/>
                        <a:t>Contribute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400" dirty="0"/>
                        <a:t>Not Contribute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567884277"/>
                  </a:ext>
                </a:extLst>
              </a:tr>
              <a:tr h="617074">
                <a:tc rowSpan="2">
                  <a:txBody>
                    <a:bodyPr/>
                    <a:lstStyle/>
                    <a:p>
                      <a:pPr algn="ctr"/>
                      <a:r>
                        <a:rPr lang="en-US" sz="1400" dirty="0">
                          <a:solidFill>
                            <a:schemeClr val="bg1"/>
                          </a:solidFill>
                        </a:rPr>
                        <a:t>Household 1</a:t>
                      </a: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tc>
                  <a:txBody>
                    <a:bodyPr/>
                    <a:lstStyle/>
                    <a:p>
                      <a:pPr algn="ctr"/>
                      <a:r>
                        <a:rPr lang="en-US" sz="1400" dirty="0"/>
                        <a:t>Contribute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400" u="none" dirty="0"/>
                        <a:t>H1: 12-10 = 2</a:t>
                      </a:r>
                    </a:p>
                    <a:p>
                      <a:pPr algn="ctr"/>
                      <a:r>
                        <a:rPr lang="en-US" sz="1400" u="none" dirty="0"/>
                        <a:t>H2: 12-10 = 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u="sng" dirty="0"/>
                        <a:t>H1: 12 – 10 = 2</a:t>
                      </a:r>
                    </a:p>
                    <a:p>
                      <a:pPr algn="ctr"/>
                      <a:r>
                        <a:rPr lang="en-US" sz="1400" u="sng" dirty="0"/>
                        <a:t>H2: 12 – 0 = 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18527092"/>
                  </a:ext>
                </a:extLst>
              </a:tr>
              <a:tr h="617074">
                <a:tc vMerge="1">
                  <a:txBody>
                    <a:bodyPr/>
                    <a:lstStyle/>
                    <a:p>
                      <a:endParaRPr lang="en-US" dirty="0"/>
                    </a:p>
                  </a:txBody>
                  <a:tcPr/>
                </a:tc>
                <a:tc>
                  <a:txBody>
                    <a:bodyPr/>
                    <a:lstStyle/>
                    <a:p>
                      <a:pPr algn="ctr"/>
                      <a:r>
                        <a:rPr lang="en-US" sz="1400" dirty="0"/>
                        <a:t>Not Contribute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400" u="sng" dirty="0"/>
                        <a:t>H1: 12 – 0 = 12</a:t>
                      </a:r>
                    </a:p>
                    <a:p>
                      <a:pPr algn="ctr"/>
                      <a:r>
                        <a:rPr lang="en-US" sz="1400" u="sng" dirty="0"/>
                        <a:t>H2: 12 – 10 = 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u="none" dirty="0"/>
                        <a:t>H1: 0 – 0 = 0</a:t>
                      </a:r>
                    </a:p>
                    <a:p>
                      <a:pPr algn="ctr"/>
                      <a:r>
                        <a:rPr lang="en-US" sz="1400" u="none" dirty="0"/>
                        <a:t>H2: 0 – 0 = 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81671825"/>
                  </a:ext>
                </a:extLst>
              </a:tr>
            </a:tbl>
          </a:graphicData>
        </a:graphic>
      </p:graphicFrame>
      <p:sp>
        <p:nvSpPr>
          <p:cNvPr id="4" name="TextBox 3">
            <a:extLst>
              <a:ext uri="{FF2B5EF4-FFF2-40B4-BE49-F238E27FC236}">
                <a16:creationId xmlns:a16="http://schemas.microsoft.com/office/drawing/2014/main" id="{68903D4F-9C37-192B-D4E6-F82FF42B56F0}"/>
              </a:ext>
            </a:extLst>
          </p:cNvPr>
          <p:cNvSpPr txBox="1"/>
          <p:nvPr/>
        </p:nvSpPr>
        <p:spPr>
          <a:xfrm>
            <a:off x="130337" y="3880946"/>
            <a:ext cx="8883325" cy="738664"/>
          </a:xfrm>
          <a:prstGeom prst="rect">
            <a:avLst/>
          </a:prstGeom>
          <a:noFill/>
        </p:spPr>
        <p:txBody>
          <a:bodyPr wrap="square">
            <a:spAutoFit/>
          </a:bodyPr>
          <a:lstStyle/>
          <a:p>
            <a:pPr>
              <a:spcBef>
                <a:spcPts val="1200"/>
              </a:spcBef>
              <a:spcAft>
                <a:spcPts val="600"/>
              </a:spcAft>
            </a:pPr>
            <a:r>
              <a:rPr lang="en-US" sz="1400" dirty="0"/>
              <a:t>If one household contributes, then the other has incentives to free-ride. But both households think the same way. Hence, in strategic equilibrium, there are no contributions and no lights are built. Yet, both would be better-off if both contributed to pay for the good. </a:t>
            </a:r>
            <a:r>
              <a:rPr lang="en-US" sz="1400" b="1" dirty="0"/>
              <a:t>Public goods </a:t>
            </a:r>
            <a:r>
              <a:rPr lang="en-US" sz="1400" b="1" dirty="0" err="1"/>
              <a:t>underprovision</a:t>
            </a:r>
            <a:r>
              <a:rPr lang="en-US" sz="1400" b="1" dirty="0"/>
              <a:t>! </a:t>
            </a:r>
            <a:endParaRPr lang="en-US" sz="1400" dirty="0"/>
          </a:p>
        </p:txBody>
      </p:sp>
    </p:spTree>
    <p:extLst>
      <p:ext uri="{BB962C8B-B14F-4D97-AF65-F5344CB8AC3E}">
        <p14:creationId xmlns:p14="http://schemas.microsoft.com/office/powerpoint/2010/main" val="959783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4"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FB90728-8C33-1D7A-AEEE-7557B83219A1}"/>
              </a:ext>
            </a:extLst>
          </p:cNvPr>
          <p:cNvSpPr>
            <a:spLocks noGrp="1"/>
          </p:cNvSpPr>
          <p:nvPr>
            <p:ph type="ctrTitle"/>
          </p:nvPr>
        </p:nvSpPr>
        <p:spPr>
          <a:xfrm>
            <a:off x="0" y="0"/>
            <a:ext cx="9144000" cy="699065"/>
          </a:xfrm>
        </p:spPr>
        <p:txBody>
          <a:bodyPr/>
          <a:lstStyle/>
          <a:p>
            <a:r>
              <a:rPr lang="en-US" dirty="0">
                <a:solidFill>
                  <a:schemeClr val="tx1"/>
                </a:solidFill>
              </a:rPr>
              <a:t>Public Goods and Lindahl Pricing</a:t>
            </a:r>
          </a:p>
        </p:txBody>
      </p:sp>
      <p:sp>
        <p:nvSpPr>
          <p:cNvPr id="5" name="TextBox 4">
            <a:extLst>
              <a:ext uri="{FF2B5EF4-FFF2-40B4-BE49-F238E27FC236}">
                <a16:creationId xmlns:a16="http://schemas.microsoft.com/office/drawing/2014/main" id="{CDDD5410-082F-388C-98F1-2BA6B064ED73}"/>
              </a:ext>
            </a:extLst>
          </p:cNvPr>
          <p:cNvSpPr txBox="1"/>
          <p:nvPr/>
        </p:nvSpPr>
        <p:spPr>
          <a:xfrm>
            <a:off x="24929" y="926072"/>
            <a:ext cx="9061919" cy="3200876"/>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b="1" dirty="0"/>
              <a:t>Remember:</a:t>
            </a:r>
            <a:r>
              <a:rPr lang="en-US" sz="1400" dirty="0"/>
              <a:t> just because it is provided by the government in a non-excludable way (e.g. clean water, education), it does not mean that good is “free”. </a:t>
            </a:r>
            <a:endParaRPr lang="en-US" sz="1400" b="1" dirty="0"/>
          </a:p>
          <a:p>
            <a:pPr marL="285750" indent="-285750">
              <a:spcBef>
                <a:spcPts val="1200"/>
              </a:spcBef>
              <a:spcAft>
                <a:spcPts val="600"/>
              </a:spcAft>
              <a:buFont typeface="Arial" panose="020B0604020202020204" pitchFamily="34" charset="0"/>
              <a:buChar char="•"/>
            </a:pPr>
            <a:r>
              <a:rPr lang="en-US" sz="1400" dirty="0"/>
              <a:t>Public goods provided by the government are financed through tax revenues. </a:t>
            </a:r>
          </a:p>
          <a:p>
            <a:pPr marL="285750" indent="-285750">
              <a:spcBef>
                <a:spcPts val="1200"/>
              </a:spcBef>
              <a:spcAft>
                <a:spcPts val="600"/>
              </a:spcAft>
              <a:buFont typeface="Arial" panose="020B0604020202020204" pitchFamily="34" charset="0"/>
              <a:buChar char="•"/>
            </a:pPr>
            <a:r>
              <a:rPr lang="en-US" sz="1400" dirty="0"/>
              <a:t>Some economists argue taxes could be thought as the “price” we pay for public goods. </a:t>
            </a:r>
          </a:p>
          <a:p>
            <a:pPr marL="285750" indent="-285750">
              <a:spcBef>
                <a:spcPts val="1200"/>
              </a:spcBef>
              <a:spcAft>
                <a:spcPts val="600"/>
              </a:spcAft>
              <a:buFont typeface="Arial" panose="020B0604020202020204" pitchFamily="34" charset="0"/>
              <a:buChar char="•"/>
            </a:pPr>
            <a:r>
              <a:rPr lang="en-US" sz="1400" dirty="0"/>
              <a:t>In other words, your willingness to pay taxes reflects your willingness to consume the public good. </a:t>
            </a:r>
          </a:p>
          <a:p>
            <a:pPr marL="285750" indent="-285750">
              <a:spcBef>
                <a:spcPts val="1200"/>
              </a:spcBef>
              <a:spcAft>
                <a:spcPts val="600"/>
              </a:spcAft>
              <a:buFont typeface="Arial" panose="020B0604020202020204" pitchFamily="34" charset="0"/>
              <a:buChar char="•"/>
            </a:pPr>
            <a:r>
              <a:rPr lang="en-US" sz="1400" dirty="0"/>
              <a:t>This idea is called </a:t>
            </a:r>
            <a:r>
              <a:rPr lang="en-US" sz="1400" b="1" dirty="0"/>
              <a:t>Lindahl pricing</a:t>
            </a:r>
            <a:r>
              <a:rPr lang="en-US" sz="1400" dirty="0"/>
              <a:t>. </a:t>
            </a:r>
          </a:p>
          <a:p>
            <a:pPr marL="285750" indent="-285750">
              <a:spcBef>
                <a:spcPts val="1200"/>
              </a:spcBef>
              <a:spcAft>
                <a:spcPts val="600"/>
              </a:spcAft>
              <a:buFont typeface="Arial" panose="020B0604020202020204" pitchFamily="34" charset="0"/>
              <a:buChar char="•"/>
            </a:pPr>
            <a:r>
              <a:rPr lang="en-US" sz="1400" dirty="0"/>
              <a:t>The basic intuition is that people are willing to pay taxes if they enjoy the goods provided by the government.  </a:t>
            </a:r>
          </a:p>
          <a:p>
            <a:pPr marL="285750" indent="-285750">
              <a:spcBef>
                <a:spcPts val="1200"/>
              </a:spcBef>
              <a:spcAft>
                <a:spcPts val="600"/>
              </a:spcAft>
              <a:buFont typeface="Arial" panose="020B0604020202020204" pitchFamily="34" charset="0"/>
              <a:buChar char="•"/>
            </a:pPr>
            <a:r>
              <a:rPr lang="en-US" sz="1400" b="1" dirty="0"/>
              <a:t>Lindahl pricing </a:t>
            </a:r>
            <a:r>
              <a:rPr lang="en-US" sz="1400" dirty="0"/>
              <a:t>provides a natural framework to think about optimal provision of public goods. Why? </a:t>
            </a:r>
          </a:p>
        </p:txBody>
      </p:sp>
    </p:spTree>
    <p:extLst>
      <p:ext uri="{BB962C8B-B14F-4D97-AF65-F5344CB8AC3E}">
        <p14:creationId xmlns:p14="http://schemas.microsoft.com/office/powerpoint/2010/main" val="2193065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FB90728-8C33-1D7A-AEEE-7557B83219A1}"/>
              </a:ext>
            </a:extLst>
          </p:cNvPr>
          <p:cNvSpPr>
            <a:spLocks noGrp="1"/>
          </p:cNvSpPr>
          <p:nvPr>
            <p:ph type="ctrTitle"/>
          </p:nvPr>
        </p:nvSpPr>
        <p:spPr>
          <a:xfrm>
            <a:off x="0" y="0"/>
            <a:ext cx="9144000" cy="699065"/>
          </a:xfrm>
        </p:spPr>
        <p:txBody>
          <a:bodyPr/>
          <a:lstStyle/>
          <a:p>
            <a:r>
              <a:rPr lang="en-US" dirty="0">
                <a:solidFill>
                  <a:schemeClr val="tx1"/>
                </a:solidFill>
              </a:rPr>
              <a:t>Public Goods and Lindahl Pricing</a:t>
            </a:r>
          </a:p>
        </p:txBody>
      </p:sp>
      <p:sp>
        <p:nvSpPr>
          <p:cNvPr id="5" name="TextBox 4">
            <a:extLst>
              <a:ext uri="{FF2B5EF4-FFF2-40B4-BE49-F238E27FC236}">
                <a16:creationId xmlns:a16="http://schemas.microsoft.com/office/drawing/2014/main" id="{CDDD5410-082F-388C-98F1-2BA6B064ED73}"/>
              </a:ext>
            </a:extLst>
          </p:cNvPr>
          <p:cNvSpPr txBox="1"/>
          <p:nvPr/>
        </p:nvSpPr>
        <p:spPr>
          <a:xfrm>
            <a:off x="41040" y="719474"/>
            <a:ext cx="9061919" cy="4062651"/>
          </a:xfrm>
          <a:prstGeom prst="rect">
            <a:avLst/>
          </a:prstGeom>
          <a:noFill/>
        </p:spPr>
        <p:txBody>
          <a:bodyPr wrap="square">
            <a:spAutoFit/>
          </a:bodyPr>
          <a:lstStyle/>
          <a:p>
            <a:pPr>
              <a:spcBef>
                <a:spcPts val="1200"/>
              </a:spcBef>
              <a:spcAft>
                <a:spcPts val="600"/>
              </a:spcAft>
            </a:pPr>
            <a:r>
              <a:rPr lang="en-US" sz="1400" b="1" dirty="0"/>
              <a:t>Lindahl Mechanism:</a:t>
            </a:r>
            <a:r>
              <a:rPr lang="en-US" sz="1400" dirty="0"/>
              <a:t> take following fictional scenario. Suppose we have two individuals. Bob and Sandy. </a:t>
            </a:r>
            <a:endParaRPr lang="en-US" sz="1400" b="1" dirty="0"/>
          </a:p>
          <a:p>
            <a:pPr marL="342900" indent="-342900">
              <a:spcBef>
                <a:spcPts val="1200"/>
              </a:spcBef>
              <a:spcAft>
                <a:spcPts val="600"/>
              </a:spcAft>
              <a:buFont typeface="+mj-lt"/>
              <a:buAutoNum type="arabicPeriod"/>
            </a:pPr>
            <a:r>
              <a:rPr lang="en-US" sz="1400" dirty="0"/>
              <a:t>The government announces the taxes that each individual will face. Say Bob pays a tax of $2 and Sandy a tax of $1. </a:t>
            </a:r>
          </a:p>
          <a:p>
            <a:pPr marL="342900" indent="-342900">
              <a:spcBef>
                <a:spcPts val="1200"/>
              </a:spcBef>
              <a:spcAft>
                <a:spcPts val="600"/>
              </a:spcAft>
              <a:buFont typeface="+mj-lt"/>
              <a:buAutoNum type="arabicPeriod"/>
            </a:pPr>
            <a:r>
              <a:rPr lang="en-US" sz="1400" dirty="0"/>
              <a:t>After this announcement, the government asks both Bob and Sandy, how much of the public good they want, given the prices (taxes) they are paying. </a:t>
            </a:r>
            <a:r>
              <a:rPr lang="en-US" sz="1400" u="sng" dirty="0"/>
              <a:t>Basically, is asking their WTP for public goods. </a:t>
            </a:r>
          </a:p>
          <a:p>
            <a:pPr marL="342900" indent="-342900">
              <a:spcBef>
                <a:spcPts val="1200"/>
              </a:spcBef>
              <a:spcAft>
                <a:spcPts val="600"/>
              </a:spcAft>
              <a:buFont typeface="+mj-lt"/>
              <a:buAutoNum type="arabicPeriod"/>
            </a:pPr>
            <a:r>
              <a:rPr lang="en-US" sz="1400" dirty="0"/>
              <a:t>Suppose the government repeats this process for different tax schedules, so it builds a demand schedule for each agent. </a:t>
            </a:r>
          </a:p>
          <a:p>
            <a:pPr marL="342900" indent="-342900">
              <a:spcBef>
                <a:spcPts val="1200"/>
              </a:spcBef>
              <a:spcAft>
                <a:spcPts val="600"/>
              </a:spcAft>
              <a:buFont typeface="+mj-lt"/>
              <a:buAutoNum type="arabicPeriod"/>
            </a:pPr>
            <a:r>
              <a:rPr lang="en-US" sz="1400" dirty="0"/>
              <a:t>If you add Bob and Sandy’s WTP for the public good at each quantity provided, </a:t>
            </a:r>
            <a:r>
              <a:rPr lang="en-US" sz="1400" u="sng" dirty="0"/>
              <a:t>you get the social marginal benefit curve. </a:t>
            </a:r>
            <a:r>
              <a:rPr lang="en-US" sz="1400" dirty="0"/>
              <a:t>With that, you can just SMB = SMC and get the optimal q* for any public good!</a:t>
            </a:r>
            <a:endParaRPr lang="en-US" sz="1400" u="sng" dirty="0"/>
          </a:p>
          <a:p>
            <a:pPr marL="742950" lvl="1" indent="-285750">
              <a:spcBef>
                <a:spcPts val="1200"/>
              </a:spcBef>
              <a:spcAft>
                <a:spcPts val="600"/>
              </a:spcAft>
              <a:buFont typeface="Arial" panose="020B0604020202020204" pitchFamily="34" charset="0"/>
              <a:buChar char="•"/>
            </a:pPr>
            <a:r>
              <a:rPr lang="en-US" sz="1400" dirty="0"/>
              <a:t>I will not go deep on how to do this, but instead of doing horizontal summation (like we did for a private good), public goods’ demand curve is estimated by doing vertical summation (see Gruber Chapter 9)</a:t>
            </a:r>
          </a:p>
          <a:p>
            <a:pPr>
              <a:spcBef>
                <a:spcPts val="1200"/>
              </a:spcBef>
              <a:spcAft>
                <a:spcPts val="600"/>
              </a:spcAft>
            </a:pPr>
            <a:endParaRPr lang="en-US" sz="1400" dirty="0"/>
          </a:p>
        </p:txBody>
      </p:sp>
    </p:spTree>
    <p:extLst>
      <p:ext uri="{BB962C8B-B14F-4D97-AF65-F5344CB8AC3E}">
        <p14:creationId xmlns:p14="http://schemas.microsoft.com/office/powerpoint/2010/main" val="70007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FB90728-8C33-1D7A-AEEE-7557B83219A1}"/>
              </a:ext>
            </a:extLst>
          </p:cNvPr>
          <p:cNvSpPr>
            <a:spLocks noGrp="1"/>
          </p:cNvSpPr>
          <p:nvPr>
            <p:ph type="ctrTitle"/>
          </p:nvPr>
        </p:nvSpPr>
        <p:spPr>
          <a:xfrm>
            <a:off x="0" y="0"/>
            <a:ext cx="9144000" cy="699065"/>
          </a:xfrm>
        </p:spPr>
        <p:txBody>
          <a:bodyPr/>
          <a:lstStyle/>
          <a:p>
            <a:r>
              <a:rPr lang="en-US" dirty="0">
                <a:solidFill>
                  <a:schemeClr val="tx1"/>
                </a:solidFill>
              </a:rPr>
              <a:t>Public Goods and Lindahl Pricing</a:t>
            </a:r>
          </a:p>
        </p:txBody>
      </p:sp>
      <p:sp>
        <p:nvSpPr>
          <p:cNvPr id="5" name="TextBox 4">
            <a:extLst>
              <a:ext uri="{FF2B5EF4-FFF2-40B4-BE49-F238E27FC236}">
                <a16:creationId xmlns:a16="http://schemas.microsoft.com/office/drawing/2014/main" id="{CDDD5410-082F-388C-98F1-2BA6B064ED73}"/>
              </a:ext>
            </a:extLst>
          </p:cNvPr>
          <p:cNvSpPr txBox="1"/>
          <p:nvPr/>
        </p:nvSpPr>
        <p:spPr>
          <a:xfrm>
            <a:off x="41040" y="625384"/>
            <a:ext cx="9061919" cy="4508927"/>
          </a:xfrm>
          <a:prstGeom prst="rect">
            <a:avLst/>
          </a:prstGeom>
          <a:noFill/>
        </p:spPr>
        <p:txBody>
          <a:bodyPr wrap="square">
            <a:spAutoFit/>
          </a:bodyPr>
          <a:lstStyle/>
          <a:p>
            <a:pPr marL="342900" indent="-342900">
              <a:spcBef>
                <a:spcPts val="1200"/>
              </a:spcBef>
              <a:spcAft>
                <a:spcPts val="600"/>
              </a:spcAft>
              <a:buFont typeface="Arial" panose="020B0604020202020204" pitchFamily="34" charset="0"/>
              <a:buChar char="•"/>
            </a:pPr>
            <a:r>
              <a:rPr lang="en-US" sz="1400" b="1" dirty="0"/>
              <a:t>Cool feature: </a:t>
            </a:r>
            <a:r>
              <a:rPr lang="en-US" sz="1400" dirty="0"/>
              <a:t>this mechanism leads to optimal public goods provision. Why? It induces that the social marginal benefit = social marginal cost. </a:t>
            </a:r>
          </a:p>
          <a:p>
            <a:pPr marL="342900" indent="-342900">
              <a:spcBef>
                <a:spcPts val="1200"/>
              </a:spcBef>
              <a:spcAft>
                <a:spcPts val="600"/>
              </a:spcAft>
              <a:buFont typeface="Arial" panose="020B0604020202020204" pitchFamily="34" charset="0"/>
              <a:buChar char="•"/>
            </a:pPr>
            <a:r>
              <a:rPr lang="en-US" sz="1400" b="1" dirty="0"/>
              <a:t>Problems:</a:t>
            </a:r>
            <a:r>
              <a:rPr lang="en-US" sz="1400" dirty="0"/>
              <a:t> in practice, this theoretical solution is unlikely to work. </a:t>
            </a:r>
            <a:endParaRPr lang="en-US" sz="1400" b="1" u="sng" dirty="0"/>
          </a:p>
          <a:p>
            <a:pPr marL="342900" indent="-342900">
              <a:spcBef>
                <a:spcPts val="1200"/>
              </a:spcBef>
              <a:spcAft>
                <a:spcPts val="600"/>
              </a:spcAft>
              <a:buFont typeface="Arial" panose="020B0604020202020204" pitchFamily="34" charset="0"/>
              <a:buChar char="•"/>
            </a:pPr>
            <a:r>
              <a:rPr lang="en-US" sz="1400" b="1" dirty="0"/>
              <a:t>Preference revelation problem: </a:t>
            </a:r>
            <a:r>
              <a:rPr lang="en-US" sz="1400" dirty="0"/>
              <a:t>people have incentives to lie about their willingness to pay. They might strategically pretend their WTP is lower, so they get charged lower taxes. This leads to </a:t>
            </a:r>
            <a:r>
              <a:rPr lang="en-US" sz="1400" dirty="0" err="1"/>
              <a:t>underprovision</a:t>
            </a:r>
            <a:r>
              <a:rPr lang="en-US" sz="1400" dirty="0"/>
              <a:t>. </a:t>
            </a:r>
            <a:endParaRPr lang="en-US" sz="1400" b="1" dirty="0"/>
          </a:p>
          <a:p>
            <a:pPr marL="342900" indent="-342900">
              <a:spcBef>
                <a:spcPts val="1200"/>
              </a:spcBef>
              <a:spcAft>
                <a:spcPts val="600"/>
              </a:spcAft>
              <a:buFont typeface="Arial" panose="020B0604020202020204" pitchFamily="34" charset="0"/>
              <a:buChar char="•"/>
            </a:pPr>
            <a:r>
              <a:rPr lang="en-US" sz="1400" b="1" dirty="0"/>
              <a:t>Preference knowledge problem:</a:t>
            </a:r>
            <a:r>
              <a:rPr lang="en-US" sz="1400" dirty="0"/>
              <a:t> even if they are not willing to lie, they might have no idea of what that valuation actually is? </a:t>
            </a:r>
          </a:p>
          <a:p>
            <a:pPr marL="800100" lvl="1" indent="-342900">
              <a:spcBef>
                <a:spcPts val="1200"/>
              </a:spcBef>
              <a:spcAft>
                <a:spcPts val="600"/>
              </a:spcAft>
              <a:buFont typeface="Arial" panose="020B0604020202020204" pitchFamily="34" charset="0"/>
              <a:buChar char="•"/>
            </a:pPr>
            <a:r>
              <a:rPr lang="en-US" sz="1400" dirty="0"/>
              <a:t>What is your willingness to pay for national defense? There is no private market for reference. </a:t>
            </a:r>
          </a:p>
          <a:p>
            <a:pPr marL="342900" indent="-342900">
              <a:spcBef>
                <a:spcPts val="1200"/>
              </a:spcBef>
              <a:spcAft>
                <a:spcPts val="600"/>
              </a:spcAft>
              <a:buFont typeface="Arial" panose="020B0604020202020204" pitchFamily="34" charset="0"/>
              <a:buChar char="•"/>
            </a:pPr>
            <a:r>
              <a:rPr lang="en-US" sz="1400" b="1" dirty="0"/>
              <a:t>Preference aggregation problem: </a:t>
            </a:r>
            <a:r>
              <a:rPr lang="en-US" sz="1400" dirty="0"/>
              <a:t>even if people are being honest and know the right valuation, how does the government aggregates their demands for public goods? </a:t>
            </a:r>
          </a:p>
          <a:p>
            <a:pPr marL="800100" lvl="1" indent="-342900">
              <a:spcBef>
                <a:spcPts val="1200"/>
              </a:spcBef>
              <a:spcAft>
                <a:spcPts val="600"/>
              </a:spcAft>
              <a:buFont typeface="Arial" panose="020B0604020202020204" pitchFamily="34" charset="0"/>
              <a:buChar char="•"/>
            </a:pPr>
            <a:r>
              <a:rPr lang="en-US" sz="1400" dirty="0"/>
              <a:t>The previous example assumes both Sandy and Bob have the same “weight” in the social welfare function of the government. Gets more complicated with more people in the economy. </a:t>
            </a:r>
          </a:p>
          <a:p>
            <a:pPr>
              <a:spcBef>
                <a:spcPts val="1200"/>
              </a:spcBef>
              <a:spcAft>
                <a:spcPts val="600"/>
              </a:spcAft>
            </a:pPr>
            <a:endParaRPr lang="en-US" sz="1400" dirty="0"/>
          </a:p>
        </p:txBody>
      </p:sp>
    </p:spTree>
    <p:extLst>
      <p:ext uri="{BB962C8B-B14F-4D97-AF65-F5344CB8AC3E}">
        <p14:creationId xmlns:p14="http://schemas.microsoft.com/office/powerpoint/2010/main" val="1151832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72863DFC-F769-1FFD-90F2-6C5240A658F7}"/>
              </a:ext>
            </a:extLst>
          </p:cNvPr>
          <p:cNvSpPr txBox="1">
            <a:spLocks/>
          </p:cNvSpPr>
          <p:nvPr/>
        </p:nvSpPr>
        <p:spPr>
          <a:xfrm>
            <a:off x="538314" y="2571750"/>
            <a:ext cx="7734222" cy="1478888"/>
          </a:xfrm>
          <a:prstGeom prst="rect">
            <a:avLst/>
          </a:prstGeom>
        </p:spPr>
        <p:txBody>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endParaRPr lang="en-US" sz="2000" dirty="0">
              <a:solidFill>
                <a:schemeClr val="bg1"/>
              </a:solidFill>
            </a:endParaRPr>
          </a:p>
        </p:txBody>
      </p:sp>
      <p:sp>
        <p:nvSpPr>
          <p:cNvPr id="9" name="Title 1">
            <a:extLst>
              <a:ext uri="{FF2B5EF4-FFF2-40B4-BE49-F238E27FC236}">
                <a16:creationId xmlns:a16="http://schemas.microsoft.com/office/drawing/2014/main" id="{FB30687B-7A7D-8F6B-9025-2A4EFABAC69E}"/>
              </a:ext>
            </a:extLst>
          </p:cNvPr>
          <p:cNvSpPr txBox="1">
            <a:spLocks/>
          </p:cNvSpPr>
          <p:nvPr/>
        </p:nvSpPr>
        <p:spPr>
          <a:xfrm>
            <a:off x="0" y="306218"/>
            <a:ext cx="9144000" cy="1000194"/>
          </a:xfrm>
          <a:prstGeom prst="rect">
            <a:avLst/>
          </a:prstGeom>
        </p:spPr>
        <p:txBody>
          <a:bodyPr>
            <a:normAutofit/>
          </a:bodyPr>
          <a:lstStyle>
            <a:lvl1pPr algn="l" defTabSz="457200" rtl="0" eaLnBrk="1" latinLnBrk="0" hangingPunct="1">
              <a:spcBef>
                <a:spcPct val="0"/>
              </a:spcBef>
              <a:buNone/>
              <a:defRPr sz="3200" b="1" i="0" kern="100" spc="0">
                <a:solidFill>
                  <a:schemeClr val="tx1"/>
                </a:solidFill>
                <a:latin typeface="Arial"/>
                <a:ea typeface="+mj-ea"/>
                <a:cs typeface="Arial"/>
              </a:defRPr>
            </a:lvl1pPr>
          </a:lstStyle>
          <a:p>
            <a:pPr algn="ctr"/>
            <a:r>
              <a:rPr lang="en-US" sz="2400" dirty="0">
                <a:solidFill>
                  <a:schemeClr val="bg1"/>
                </a:solidFill>
              </a:rPr>
              <a:t>SPEA-V-202</a:t>
            </a:r>
          </a:p>
          <a:p>
            <a:pPr algn="ctr"/>
            <a:r>
              <a:rPr lang="en-US" sz="2400" b="0" dirty="0">
                <a:solidFill>
                  <a:schemeClr val="bg1"/>
                </a:solidFill>
              </a:rPr>
              <a:t>Contemporary Economic Issues in Public Affairs</a:t>
            </a:r>
          </a:p>
          <a:p>
            <a:pPr algn="ctr"/>
            <a:endParaRPr lang="en-US" sz="2400" b="0" dirty="0">
              <a:solidFill>
                <a:schemeClr val="bg1"/>
              </a:solidFill>
            </a:endParaRPr>
          </a:p>
        </p:txBody>
      </p:sp>
      <p:sp>
        <p:nvSpPr>
          <p:cNvPr id="10" name="Rectangle 9">
            <a:extLst>
              <a:ext uri="{FF2B5EF4-FFF2-40B4-BE49-F238E27FC236}">
                <a16:creationId xmlns:a16="http://schemas.microsoft.com/office/drawing/2014/main" id="{B08B2BB0-25A8-51DD-1E72-4A1ECB509AE5}"/>
              </a:ext>
            </a:extLst>
          </p:cNvPr>
          <p:cNvSpPr/>
          <p:nvPr/>
        </p:nvSpPr>
        <p:spPr>
          <a:xfrm>
            <a:off x="0" y="1787777"/>
            <a:ext cx="9144000" cy="871464"/>
          </a:xfrm>
          <a:prstGeom prst="rect">
            <a:avLst/>
          </a:prstGeom>
          <a:solidFill>
            <a:srgbClr val="69030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a:solidFill>
                  <a:schemeClr val="bg1"/>
                </a:solidFill>
                <a:latin typeface="+mj-lt"/>
              </a:rPr>
              <a:t>Public Goods</a:t>
            </a:r>
          </a:p>
        </p:txBody>
      </p:sp>
      <p:sp>
        <p:nvSpPr>
          <p:cNvPr id="11" name="Title 1">
            <a:extLst>
              <a:ext uri="{FF2B5EF4-FFF2-40B4-BE49-F238E27FC236}">
                <a16:creationId xmlns:a16="http://schemas.microsoft.com/office/drawing/2014/main" id="{BF1602D2-5AC3-8AC2-F630-020397F6961F}"/>
              </a:ext>
            </a:extLst>
          </p:cNvPr>
          <p:cNvSpPr txBox="1">
            <a:spLocks/>
          </p:cNvSpPr>
          <p:nvPr/>
        </p:nvSpPr>
        <p:spPr>
          <a:xfrm>
            <a:off x="0" y="3140606"/>
            <a:ext cx="9144000" cy="1000194"/>
          </a:xfrm>
          <a:prstGeom prst="rect">
            <a:avLst/>
          </a:prstGeom>
        </p:spPr>
        <p:txBody>
          <a:bodyPr>
            <a:normAutofit/>
          </a:bodyPr>
          <a:lstStyle>
            <a:lvl1pPr algn="l" defTabSz="457200" rtl="0" eaLnBrk="1" latinLnBrk="0" hangingPunct="1">
              <a:spcBef>
                <a:spcPct val="0"/>
              </a:spcBef>
              <a:buNone/>
              <a:defRPr sz="3200" b="1" i="0" kern="100" spc="0">
                <a:solidFill>
                  <a:schemeClr val="tx1"/>
                </a:solidFill>
                <a:latin typeface="Arial"/>
                <a:ea typeface="+mj-ea"/>
                <a:cs typeface="Arial"/>
              </a:defRPr>
            </a:lvl1pPr>
          </a:lstStyle>
          <a:p>
            <a:pPr algn="ctr"/>
            <a:r>
              <a:rPr lang="en-US" sz="2400" b="0" dirty="0">
                <a:solidFill>
                  <a:schemeClr val="bg1"/>
                </a:solidFill>
              </a:rPr>
              <a:t>Luis Navarro</a:t>
            </a:r>
          </a:p>
          <a:p>
            <a:pPr algn="ctr"/>
            <a:r>
              <a:rPr lang="en-US" sz="2400" b="0" dirty="0">
                <a:solidFill>
                  <a:schemeClr val="bg1"/>
                </a:solidFill>
              </a:rPr>
              <a:t>Fall 2022</a:t>
            </a:r>
          </a:p>
          <a:p>
            <a:pPr algn="ctr"/>
            <a:endParaRPr lang="en-US" sz="2400" b="0" dirty="0">
              <a:solidFill>
                <a:schemeClr val="bg1"/>
              </a:solidFill>
            </a:endParaRPr>
          </a:p>
        </p:txBody>
      </p:sp>
    </p:spTree>
    <p:extLst>
      <p:ext uri="{BB962C8B-B14F-4D97-AF65-F5344CB8AC3E}">
        <p14:creationId xmlns:p14="http://schemas.microsoft.com/office/powerpoint/2010/main" val="247300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FB90728-8C33-1D7A-AEEE-7557B83219A1}"/>
              </a:ext>
            </a:extLst>
          </p:cNvPr>
          <p:cNvSpPr>
            <a:spLocks noGrp="1"/>
          </p:cNvSpPr>
          <p:nvPr>
            <p:ph type="ctrTitle"/>
          </p:nvPr>
        </p:nvSpPr>
        <p:spPr>
          <a:xfrm>
            <a:off x="0" y="0"/>
            <a:ext cx="9144000" cy="699065"/>
          </a:xfrm>
        </p:spPr>
        <p:txBody>
          <a:bodyPr/>
          <a:lstStyle/>
          <a:p>
            <a:r>
              <a:rPr lang="en-US" dirty="0">
                <a:solidFill>
                  <a:schemeClr val="tx1"/>
                </a:solidFill>
              </a:rPr>
              <a:t>Introduction</a:t>
            </a:r>
          </a:p>
        </p:txBody>
      </p:sp>
      <p:sp>
        <p:nvSpPr>
          <p:cNvPr id="2" name="TextBox 1">
            <a:extLst>
              <a:ext uri="{FF2B5EF4-FFF2-40B4-BE49-F238E27FC236}">
                <a16:creationId xmlns:a16="http://schemas.microsoft.com/office/drawing/2014/main" id="{2BA1630C-3E6A-5C69-E11B-589A429AE882}"/>
              </a:ext>
            </a:extLst>
          </p:cNvPr>
          <p:cNvSpPr txBox="1"/>
          <p:nvPr/>
        </p:nvSpPr>
        <p:spPr>
          <a:xfrm>
            <a:off x="258187" y="699065"/>
            <a:ext cx="8777440" cy="523220"/>
          </a:xfrm>
          <a:prstGeom prst="rect">
            <a:avLst/>
          </a:prstGeom>
          <a:noFill/>
        </p:spPr>
        <p:txBody>
          <a:bodyPr wrap="square" rtlCol="0">
            <a:spAutoFit/>
          </a:bodyPr>
          <a:lstStyle/>
          <a:p>
            <a:pPr>
              <a:spcBef>
                <a:spcPts val="1200"/>
              </a:spcBef>
              <a:spcAft>
                <a:spcPts val="600"/>
              </a:spcAft>
            </a:pPr>
            <a:r>
              <a:rPr lang="en-US" sz="1400" dirty="0"/>
              <a:t>How well do markets work providing the goods people want? It depends on each good and its characteristics. Economic theory highlights two main criteria to categorize goods: </a:t>
            </a:r>
          </a:p>
        </p:txBody>
      </p:sp>
      <p:sp>
        <p:nvSpPr>
          <p:cNvPr id="5" name="TextBox 4">
            <a:extLst>
              <a:ext uri="{FF2B5EF4-FFF2-40B4-BE49-F238E27FC236}">
                <a16:creationId xmlns:a16="http://schemas.microsoft.com/office/drawing/2014/main" id="{CDDD5410-082F-388C-98F1-2BA6B064ED73}"/>
              </a:ext>
            </a:extLst>
          </p:cNvPr>
          <p:cNvSpPr txBox="1"/>
          <p:nvPr/>
        </p:nvSpPr>
        <p:spPr>
          <a:xfrm>
            <a:off x="258187" y="1387578"/>
            <a:ext cx="8431999" cy="1184940"/>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b="1" dirty="0"/>
              <a:t>Excludability/Exclusion: </a:t>
            </a:r>
            <a:r>
              <a:rPr lang="en-US" sz="1400" dirty="0"/>
              <a:t>can people be prevented from using the good and/or enjoying from the benefits from the good? </a:t>
            </a:r>
          </a:p>
          <a:p>
            <a:pPr marL="285750" indent="-285750">
              <a:spcBef>
                <a:spcPts val="1200"/>
              </a:spcBef>
              <a:spcAft>
                <a:spcPts val="600"/>
              </a:spcAft>
              <a:buFont typeface="Arial" panose="020B0604020202020204" pitchFamily="34" charset="0"/>
              <a:buChar char="•"/>
            </a:pPr>
            <a:r>
              <a:rPr lang="en-US" sz="1400" b="1" dirty="0"/>
              <a:t>Rivalry in consumption: </a:t>
            </a:r>
            <a:r>
              <a:rPr lang="en-US" sz="1400" dirty="0"/>
              <a:t>does one person’s use of the good reduce another person’s ability to use it? </a:t>
            </a:r>
          </a:p>
        </p:txBody>
      </p:sp>
      <p:graphicFrame>
        <p:nvGraphicFramePr>
          <p:cNvPr id="4" name="Table 5">
            <a:extLst>
              <a:ext uri="{FF2B5EF4-FFF2-40B4-BE49-F238E27FC236}">
                <a16:creationId xmlns:a16="http://schemas.microsoft.com/office/drawing/2014/main" id="{A942C71B-3933-BCF8-1CAC-183673CE2E06}"/>
              </a:ext>
            </a:extLst>
          </p:cNvPr>
          <p:cNvGraphicFramePr>
            <a:graphicFrameLocks noGrp="1"/>
          </p:cNvGraphicFramePr>
          <p:nvPr>
            <p:extLst>
              <p:ext uri="{D42A27DB-BD31-4B8C-83A1-F6EECF244321}">
                <p14:modId xmlns:p14="http://schemas.microsoft.com/office/powerpoint/2010/main" val="2968835377"/>
              </p:ext>
            </p:extLst>
          </p:nvPr>
        </p:nvGraphicFramePr>
        <p:xfrm>
          <a:off x="774675" y="2937509"/>
          <a:ext cx="7399021" cy="1112520"/>
        </p:xfrm>
        <a:graphic>
          <a:graphicData uri="http://schemas.openxmlformats.org/drawingml/2006/table">
            <a:tbl>
              <a:tblPr firstRow="1" bandRow="1">
                <a:tableStyleId>{5C22544A-7EE6-4342-B048-85BDC9FD1C3A}</a:tableStyleId>
              </a:tblPr>
              <a:tblGrid>
                <a:gridCol w="1817793">
                  <a:extLst>
                    <a:ext uri="{9D8B030D-6E8A-4147-A177-3AD203B41FA5}">
                      <a16:colId xmlns:a16="http://schemas.microsoft.com/office/drawing/2014/main" val="90042642"/>
                    </a:ext>
                  </a:extLst>
                </a:gridCol>
                <a:gridCol w="2790614">
                  <a:extLst>
                    <a:ext uri="{9D8B030D-6E8A-4147-A177-3AD203B41FA5}">
                      <a16:colId xmlns:a16="http://schemas.microsoft.com/office/drawing/2014/main" val="846483857"/>
                    </a:ext>
                  </a:extLst>
                </a:gridCol>
                <a:gridCol w="2790614">
                  <a:extLst>
                    <a:ext uri="{9D8B030D-6E8A-4147-A177-3AD203B41FA5}">
                      <a16:colId xmlns:a16="http://schemas.microsoft.com/office/drawing/2014/main" val="51942385"/>
                    </a:ext>
                  </a:extLst>
                </a:gridCol>
              </a:tblGrid>
              <a:tr h="370840">
                <a:tc>
                  <a:txBody>
                    <a:bodyPr/>
                    <a:lstStyle/>
                    <a:p>
                      <a:pPr algn="ct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Rival in Consumption = 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Rival in Consumption = 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490937493"/>
                  </a:ext>
                </a:extLst>
              </a:tr>
              <a:tr h="370840">
                <a:tc>
                  <a:txBody>
                    <a:bodyPr/>
                    <a:lstStyle/>
                    <a:p>
                      <a:pPr algn="ctr"/>
                      <a:r>
                        <a:rPr lang="en-US" sz="1400" b="1" dirty="0">
                          <a:solidFill>
                            <a:schemeClr val="tx1"/>
                          </a:solidFill>
                        </a:rPr>
                        <a:t>Excludability = 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400" dirty="0">
                          <a:solidFill>
                            <a:schemeClr val="tx1"/>
                          </a:solidFill>
                        </a:rPr>
                        <a:t>Private Goods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solidFill>
                            <a:schemeClr val="tx1"/>
                          </a:solidFill>
                        </a:rPr>
                        <a:t>Club Goods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3767356"/>
                  </a:ext>
                </a:extLst>
              </a:tr>
              <a:tr h="370840">
                <a:tc>
                  <a:txBody>
                    <a:bodyPr/>
                    <a:lstStyle/>
                    <a:p>
                      <a:pPr algn="ctr"/>
                      <a:r>
                        <a:rPr lang="en-US" sz="1400" b="1" dirty="0">
                          <a:solidFill>
                            <a:schemeClr val="tx1"/>
                          </a:solidFill>
                        </a:rPr>
                        <a:t>Excludability = 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400" dirty="0">
                          <a:solidFill>
                            <a:schemeClr val="tx1"/>
                          </a:solidFill>
                        </a:rPr>
                        <a:t>Common Resources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solidFill>
                            <a:schemeClr val="tx1"/>
                          </a:solidFill>
                        </a:rPr>
                        <a:t>Pure Public Goods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88691418"/>
                  </a:ext>
                </a:extLst>
              </a:tr>
            </a:tbl>
          </a:graphicData>
        </a:graphic>
      </p:graphicFrame>
    </p:spTree>
    <p:extLst>
      <p:ext uri="{BB962C8B-B14F-4D97-AF65-F5344CB8AC3E}">
        <p14:creationId xmlns:p14="http://schemas.microsoft.com/office/powerpoint/2010/main" val="3360333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FB90728-8C33-1D7A-AEEE-7557B83219A1}"/>
              </a:ext>
            </a:extLst>
          </p:cNvPr>
          <p:cNvSpPr>
            <a:spLocks noGrp="1"/>
          </p:cNvSpPr>
          <p:nvPr>
            <p:ph type="ctrTitle"/>
          </p:nvPr>
        </p:nvSpPr>
        <p:spPr>
          <a:xfrm>
            <a:off x="0" y="0"/>
            <a:ext cx="9144000" cy="699065"/>
          </a:xfrm>
        </p:spPr>
        <p:txBody>
          <a:bodyPr/>
          <a:lstStyle/>
          <a:p>
            <a:r>
              <a:rPr lang="en-US" dirty="0">
                <a:solidFill>
                  <a:schemeClr val="tx1"/>
                </a:solidFill>
              </a:rPr>
              <a:t>Four types of goods</a:t>
            </a:r>
          </a:p>
        </p:txBody>
      </p:sp>
      <p:sp>
        <p:nvSpPr>
          <p:cNvPr id="6" name="TextBox 5">
            <a:extLst>
              <a:ext uri="{FF2B5EF4-FFF2-40B4-BE49-F238E27FC236}">
                <a16:creationId xmlns:a16="http://schemas.microsoft.com/office/drawing/2014/main" id="{8BE94881-7B4B-8B34-4DD6-3790807C5493}"/>
              </a:ext>
            </a:extLst>
          </p:cNvPr>
          <p:cNvSpPr txBox="1"/>
          <p:nvPr/>
        </p:nvSpPr>
        <p:spPr>
          <a:xfrm>
            <a:off x="258185" y="2119898"/>
            <a:ext cx="8431999" cy="2508379"/>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b="1" dirty="0"/>
              <a:t>Private goods: </a:t>
            </a:r>
            <a:r>
              <a:rPr lang="en-US" sz="1400" dirty="0"/>
              <a:t>are the regular goods we have studied so far. If you purchase the burger, you prevent me from eating it, and if you eat that burger, it lowers the number of burgers available for the rest. </a:t>
            </a:r>
          </a:p>
          <a:p>
            <a:pPr marL="285750" indent="-285750">
              <a:spcBef>
                <a:spcPts val="1200"/>
              </a:spcBef>
              <a:spcAft>
                <a:spcPts val="600"/>
              </a:spcAft>
              <a:buFont typeface="Arial" panose="020B0604020202020204" pitchFamily="34" charset="0"/>
              <a:buChar char="•"/>
            </a:pPr>
            <a:r>
              <a:rPr lang="en-US" sz="1400" b="1" dirty="0"/>
              <a:t>Club goods:</a:t>
            </a:r>
            <a:r>
              <a:rPr lang="en-US" sz="1400" dirty="0"/>
              <a:t> remember the name: “club”. There is an exclusion for consumption, but no rivalry. Only members of the club could consume as much as they want. These are type of natural monopoly. </a:t>
            </a:r>
            <a:endParaRPr lang="en-US" sz="1400" b="1" dirty="0"/>
          </a:p>
          <a:p>
            <a:pPr marL="285750" indent="-285750">
              <a:spcBef>
                <a:spcPts val="1200"/>
              </a:spcBef>
              <a:spcAft>
                <a:spcPts val="600"/>
              </a:spcAft>
              <a:buFont typeface="Arial" panose="020B0604020202020204" pitchFamily="34" charset="0"/>
              <a:buChar char="•"/>
            </a:pPr>
            <a:r>
              <a:rPr lang="en-US" sz="1400" b="1" dirty="0"/>
              <a:t>Common Resources: </a:t>
            </a:r>
            <a:r>
              <a:rPr lang="en-US" sz="1400" dirty="0"/>
              <a:t>these are goods with shared property rights. Everyone could consume, but there is rivalry. Each unit one individual consumes, is a unit less for the rest. </a:t>
            </a:r>
          </a:p>
          <a:p>
            <a:pPr marL="285750" indent="-285750">
              <a:spcBef>
                <a:spcPts val="1200"/>
              </a:spcBef>
              <a:spcAft>
                <a:spcPts val="600"/>
              </a:spcAft>
              <a:buFont typeface="Arial" panose="020B0604020202020204" pitchFamily="34" charset="0"/>
              <a:buChar char="•"/>
            </a:pPr>
            <a:r>
              <a:rPr lang="en-US" sz="1400" b="1" dirty="0"/>
              <a:t>Pure public goods: </a:t>
            </a:r>
            <a:r>
              <a:rPr lang="en-US" sz="1400" dirty="0"/>
              <a:t>non-rival and non-excludable. Everyone can benefit from consuming the good without affecting the quantity consumed by other agents in the economy. </a:t>
            </a:r>
            <a:endParaRPr lang="en-US" sz="1400" b="1" dirty="0"/>
          </a:p>
        </p:txBody>
      </p:sp>
      <p:graphicFrame>
        <p:nvGraphicFramePr>
          <p:cNvPr id="7" name="Table 5">
            <a:extLst>
              <a:ext uri="{FF2B5EF4-FFF2-40B4-BE49-F238E27FC236}">
                <a16:creationId xmlns:a16="http://schemas.microsoft.com/office/drawing/2014/main" id="{12F870EA-C9EE-B0D6-8E77-714EAC94A473}"/>
              </a:ext>
            </a:extLst>
          </p:cNvPr>
          <p:cNvGraphicFramePr>
            <a:graphicFrameLocks noGrp="1"/>
          </p:cNvGraphicFramePr>
          <p:nvPr>
            <p:extLst>
              <p:ext uri="{D42A27DB-BD31-4B8C-83A1-F6EECF244321}">
                <p14:modId xmlns:p14="http://schemas.microsoft.com/office/powerpoint/2010/main" val="2762097480"/>
              </p:ext>
            </p:extLst>
          </p:nvPr>
        </p:nvGraphicFramePr>
        <p:xfrm>
          <a:off x="774675" y="900393"/>
          <a:ext cx="7399021" cy="1112520"/>
        </p:xfrm>
        <a:graphic>
          <a:graphicData uri="http://schemas.openxmlformats.org/drawingml/2006/table">
            <a:tbl>
              <a:tblPr firstRow="1" bandRow="1">
                <a:tableStyleId>{5C22544A-7EE6-4342-B048-85BDC9FD1C3A}</a:tableStyleId>
              </a:tblPr>
              <a:tblGrid>
                <a:gridCol w="1817793">
                  <a:extLst>
                    <a:ext uri="{9D8B030D-6E8A-4147-A177-3AD203B41FA5}">
                      <a16:colId xmlns:a16="http://schemas.microsoft.com/office/drawing/2014/main" val="90042642"/>
                    </a:ext>
                  </a:extLst>
                </a:gridCol>
                <a:gridCol w="2790614">
                  <a:extLst>
                    <a:ext uri="{9D8B030D-6E8A-4147-A177-3AD203B41FA5}">
                      <a16:colId xmlns:a16="http://schemas.microsoft.com/office/drawing/2014/main" val="846483857"/>
                    </a:ext>
                  </a:extLst>
                </a:gridCol>
                <a:gridCol w="2790614">
                  <a:extLst>
                    <a:ext uri="{9D8B030D-6E8A-4147-A177-3AD203B41FA5}">
                      <a16:colId xmlns:a16="http://schemas.microsoft.com/office/drawing/2014/main" val="51942385"/>
                    </a:ext>
                  </a:extLst>
                </a:gridCol>
              </a:tblGrid>
              <a:tr h="370840">
                <a:tc>
                  <a:txBody>
                    <a:bodyPr/>
                    <a:lstStyle/>
                    <a:p>
                      <a:pPr algn="ct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Rival in Consumption = 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Rival in Consumption = 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490937493"/>
                  </a:ext>
                </a:extLst>
              </a:tr>
              <a:tr h="370840">
                <a:tc>
                  <a:txBody>
                    <a:bodyPr/>
                    <a:lstStyle/>
                    <a:p>
                      <a:pPr algn="ctr"/>
                      <a:r>
                        <a:rPr lang="en-US" sz="1400" b="1" dirty="0">
                          <a:solidFill>
                            <a:schemeClr val="tx1"/>
                          </a:solidFill>
                        </a:rPr>
                        <a:t>Excludability = 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400" dirty="0">
                          <a:solidFill>
                            <a:schemeClr val="tx1"/>
                          </a:solidFill>
                        </a:rPr>
                        <a:t>Private Goods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solidFill>
                            <a:schemeClr val="tx1"/>
                          </a:solidFill>
                        </a:rPr>
                        <a:t>Club Goods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3767356"/>
                  </a:ext>
                </a:extLst>
              </a:tr>
              <a:tr h="370840">
                <a:tc>
                  <a:txBody>
                    <a:bodyPr/>
                    <a:lstStyle/>
                    <a:p>
                      <a:pPr algn="ctr"/>
                      <a:r>
                        <a:rPr lang="en-US" sz="1400" b="1" dirty="0">
                          <a:solidFill>
                            <a:schemeClr val="tx1"/>
                          </a:solidFill>
                        </a:rPr>
                        <a:t>Excludability = 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400" dirty="0">
                          <a:solidFill>
                            <a:schemeClr val="tx1"/>
                          </a:solidFill>
                        </a:rPr>
                        <a:t>Common Resources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solidFill>
                            <a:schemeClr val="tx1"/>
                          </a:solidFill>
                        </a:rPr>
                        <a:t>Pure Public Goods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88691418"/>
                  </a:ext>
                </a:extLst>
              </a:tr>
            </a:tbl>
          </a:graphicData>
        </a:graphic>
      </p:graphicFrame>
    </p:spTree>
    <p:extLst>
      <p:ext uri="{BB962C8B-B14F-4D97-AF65-F5344CB8AC3E}">
        <p14:creationId xmlns:p14="http://schemas.microsoft.com/office/powerpoint/2010/main" val="2179523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FB90728-8C33-1D7A-AEEE-7557B83219A1}"/>
              </a:ext>
            </a:extLst>
          </p:cNvPr>
          <p:cNvSpPr>
            <a:spLocks noGrp="1"/>
          </p:cNvSpPr>
          <p:nvPr>
            <p:ph type="ctrTitle"/>
          </p:nvPr>
        </p:nvSpPr>
        <p:spPr>
          <a:xfrm>
            <a:off x="0" y="0"/>
            <a:ext cx="9144000" cy="699065"/>
          </a:xfrm>
        </p:spPr>
        <p:txBody>
          <a:bodyPr/>
          <a:lstStyle/>
          <a:p>
            <a:r>
              <a:rPr lang="en-US" dirty="0">
                <a:solidFill>
                  <a:schemeClr val="tx1"/>
                </a:solidFill>
              </a:rPr>
              <a:t>Four types of goods</a:t>
            </a:r>
          </a:p>
        </p:txBody>
      </p:sp>
      <p:pic>
        <p:nvPicPr>
          <p:cNvPr id="6" name="Picture 5">
            <a:extLst>
              <a:ext uri="{FF2B5EF4-FFF2-40B4-BE49-F238E27FC236}">
                <a16:creationId xmlns:a16="http://schemas.microsoft.com/office/drawing/2014/main" id="{532A117A-11DC-879B-A05C-353BCB5AECB5}"/>
              </a:ext>
            </a:extLst>
          </p:cNvPr>
          <p:cNvPicPr>
            <a:picLocks noChangeAspect="1"/>
          </p:cNvPicPr>
          <p:nvPr/>
        </p:nvPicPr>
        <p:blipFill>
          <a:blip r:embed="rId2">
            <a:clrChange>
              <a:clrFrom>
                <a:srgbClr val="E7F4F8"/>
              </a:clrFrom>
              <a:clrTo>
                <a:srgbClr val="E7F4F8">
                  <a:alpha val="0"/>
                </a:srgbClr>
              </a:clrTo>
            </a:clrChange>
          </a:blip>
          <a:stretch>
            <a:fillRect/>
          </a:stretch>
        </p:blipFill>
        <p:spPr>
          <a:xfrm>
            <a:off x="177574" y="1055495"/>
            <a:ext cx="8788852" cy="2927500"/>
          </a:xfrm>
          <a:prstGeom prst="rect">
            <a:avLst/>
          </a:prstGeom>
        </p:spPr>
      </p:pic>
      <p:sp>
        <p:nvSpPr>
          <p:cNvPr id="7" name="TextBox 6">
            <a:extLst>
              <a:ext uri="{FF2B5EF4-FFF2-40B4-BE49-F238E27FC236}">
                <a16:creationId xmlns:a16="http://schemas.microsoft.com/office/drawing/2014/main" id="{43AA8894-47DC-7CBF-8B34-09971C2A7765}"/>
              </a:ext>
            </a:extLst>
          </p:cNvPr>
          <p:cNvSpPr txBox="1"/>
          <p:nvPr/>
        </p:nvSpPr>
        <p:spPr>
          <a:xfrm>
            <a:off x="4429298" y="4488438"/>
            <a:ext cx="4660052" cy="230832"/>
          </a:xfrm>
          <a:prstGeom prst="rect">
            <a:avLst/>
          </a:prstGeom>
          <a:noFill/>
        </p:spPr>
        <p:txBody>
          <a:bodyPr wrap="square">
            <a:spAutoFit/>
          </a:bodyPr>
          <a:lstStyle/>
          <a:p>
            <a:pPr algn="r"/>
            <a:r>
              <a:rPr lang="en-US" sz="900" i="1" dirty="0"/>
              <a:t>Source Mankiw Chapter 11. </a:t>
            </a:r>
          </a:p>
        </p:txBody>
      </p:sp>
    </p:spTree>
    <p:extLst>
      <p:ext uri="{BB962C8B-B14F-4D97-AF65-F5344CB8AC3E}">
        <p14:creationId xmlns:p14="http://schemas.microsoft.com/office/powerpoint/2010/main" val="803388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Oval 26">
            <a:extLst>
              <a:ext uri="{FF2B5EF4-FFF2-40B4-BE49-F238E27FC236}">
                <a16:creationId xmlns:a16="http://schemas.microsoft.com/office/drawing/2014/main" id="{71B23875-139B-985C-F25D-3D79E23D000B}"/>
              </a:ext>
            </a:extLst>
          </p:cNvPr>
          <p:cNvSpPr/>
          <p:nvPr/>
        </p:nvSpPr>
        <p:spPr>
          <a:xfrm>
            <a:off x="192163" y="2681393"/>
            <a:ext cx="2842765" cy="1882138"/>
          </a:xfrm>
          <a:prstGeom prst="ellipse">
            <a:avLst/>
          </a:prstGeom>
          <a:solidFill>
            <a:schemeClr val="tx2">
              <a:lumMod val="20000"/>
              <a:lumOff val="80000"/>
            </a:schemeClr>
          </a:solidFill>
          <a:ln w="57150">
            <a:solidFill>
              <a:srgbClr val="69030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AFB90728-8C33-1D7A-AEEE-7557B83219A1}"/>
              </a:ext>
            </a:extLst>
          </p:cNvPr>
          <p:cNvSpPr>
            <a:spLocks noGrp="1"/>
          </p:cNvSpPr>
          <p:nvPr>
            <p:ph type="ctrTitle"/>
          </p:nvPr>
        </p:nvSpPr>
        <p:spPr>
          <a:xfrm>
            <a:off x="0" y="0"/>
            <a:ext cx="9144000" cy="699065"/>
          </a:xfrm>
        </p:spPr>
        <p:txBody>
          <a:bodyPr/>
          <a:lstStyle/>
          <a:p>
            <a:r>
              <a:rPr lang="en-US" dirty="0">
                <a:solidFill>
                  <a:schemeClr val="tx1"/>
                </a:solidFill>
              </a:rPr>
              <a:t>Common Pool Resources</a:t>
            </a:r>
          </a:p>
        </p:txBody>
      </p:sp>
      <p:sp>
        <p:nvSpPr>
          <p:cNvPr id="2" name="TextBox 1">
            <a:extLst>
              <a:ext uri="{FF2B5EF4-FFF2-40B4-BE49-F238E27FC236}">
                <a16:creationId xmlns:a16="http://schemas.microsoft.com/office/drawing/2014/main" id="{2BA1630C-3E6A-5C69-E11B-589A429AE882}"/>
              </a:ext>
            </a:extLst>
          </p:cNvPr>
          <p:cNvSpPr txBox="1"/>
          <p:nvPr/>
        </p:nvSpPr>
        <p:spPr>
          <a:xfrm>
            <a:off x="85465" y="597465"/>
            <a:ext cx="8777440" cy="523220"/>
          </a:xfrm>
          <a:prstGeom prst="rect">
            <a:avLst/>
          </a:prstGeom>
          <a:noFill/>
        </p:spPr>
        <p:txBody>
          <a:bodyPr wrap="square" rtlCol="0">
            <a:spAutoFit/>
          </a:bodyPr>
          <a:lstStyle/>
          <a:p>
            <a:pPr>
              <a:spcBef>
                <a:spcPts val="1200"/>
              </a:spcBef>
              <a:spcAft>
                <a:spcPts val="600"/>
              </a:spcAft>
            </a:pPr>
            <a:r>
              <a:rPr lang="en-US" sz="1400" dirty="0"/>
              <a:t>Some refer to common pool resources as </a:t>
            </a:r>
            <a:r>
              <a:rPr lang="en-US" sz="1400" b="1" dirty="0"/>
              <a:t>impure public goods. </a:t>
            </a:r>
            <a:r>
              <a:rPr lang="en-US" sz="1400" dirty="0"/>
              <a:t>Why? Because they satisfy the two public good conditions (non-rivalry and non-excludability) to some extent, but not fully. </a:t>
            </a:r>
          </a:p>
        </p:txBody>
      </p:sp>
      <p:sp>
        <p:nvSpPr>
          <p:cNvPr id="5" name="TextBox 4">
            <a:extLst>
              <a:ext uri="{FF2B5EF4-FFF2-40B4-BE49-F238E27FC236}">
                <a16:creationId xmlns:a16="http://schemas.microsoft.com/office/drawing/2014/main" id="{CDDD5410-082F-388C-98F1-2BA6B064ED73}"/>
              </a:ext>
            </a:extLst>
          </p:cNvPr>
          <p:cNvSpPr txBox="1"/>
          <p:nvPr/>
        </p:nvSpPr>
        <p:spPr>
          <a:xfrm>
            <a:off x="3048000" y="1208738"/>
            <a:ext cx="6048587" cy="3600986"/>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b="1" dirty="0"/>
              <a:t>Example:</a:t>
            </a:r>
            <a:r>
              <a:rPr lang="en-US" sz="1400" dirty="0"/>
              <a:t> Suppose you are a fisherman, and you go to Monroe lake to fish each weekend to catch the fish you’ll eat for that week. </a:t>
            </a:r>
          </a:p>
          <a:p>
            <a:pPr marL="285750" indent="-285750">
              <a:spcBef>
                <a:spcPts val="1200"/>
              </a:spcBef>
              <a:spcAft>
                <a:spcPts val="600"/>
              </a:spcAft>
              <a:buFont typeface="Arial" panose="020B0604020202020204" pitchFamily="34" charset="0"/>
              <a:buChar char="•"/>
            </a:pPr>
            <a:r>
              <a:rPr lang="en-US" sz="1400" dirty="0"/>
              <a:t>Suppose this weekend you are the only fisherman there. Then you can catch as many fish as you want. </a:t>
            </a:r>
          </a:p>
          <a:p>
            <a:pPr marL="285750" indent="-285750">
              <a:spcBef>
                <a:spcPts val="1200"/>
              </a:spcBef>
              <a:spcAft>
                <a:spcPts val="600"/>
              </a:spcAft>
              <a:buFont typeface="Arial" panose="020B0604020202020204" pitchFamily="34" charset="0"/>
              <a:buChar char="•"/>
            </a:pPr>
            <a:r>
              <a:rPr lang="en-US" sz="1400" dirty="0"/>
              <a:t>Word spreads out that Monroe lake has plenty of fish and more people start coming. For simplicity, suppose everyone behaves as you (i.e. their demand for fish is equal to 1). </a:t>
            </a:r>
          </a:p>
          <a:p>
            <a:pPr marL="285750" indent="-285750">
              <a:spcBef>
                <a:spcPts val="1200"/>
              </a:spcBef>
              <a:spcAft>
                <a:spcPts val="600"/>
              </a:spcAft>
              <a:buFont typeface="Arial" panose="020B0604020202020204" pitchFamily="34" charset="0"/>
              <a:buChar char="•"/>
            </a:pPr>
            <a:r>
              <a:rPr lang="en-US" sz="1400" b="1" dirty="0"/>
              <a:t>The catch: </a:t>
            </a:r>
            <a:r>
              <a:rPr lang="en-US" sz="1400" dirty="0"/>
              <a:t>Monroe lake has a limited supply of fish (i.e. perfectly inelastic in the short-run). </a:t>
            </a:r>
          </a:p>
          <a:p>
            <a:pPr marL="285750" indent="-285750">
              <a:spcBef>
                <a:spcPts val="1200"/>
              </a:spcBef>
              <a:spcAft>
                <a:spcPts val="600"/>
              </a:spcAft>
              <a:buFont typeface="Arial" panose="020B0604020202020204" pitchFamily="34" charset="0"/>
              <a:buChar char="•"/>
            </a:pPr>
            <a:r>
              <a:rPr lang="en-US" sz="1400" dirty="0"/>
              <a:t>Monroe’s lake fish supply is enough to satisfy the demand of a finite number of people, say 50. What happens if at some point more people end up coming to the lake? </a:t>
            </a:r>
          </a:p>
        </p:txBody>
      </p:sp>
      <p:pic>
        <p:nvPicPr>
          <p:cNvPr id="6" name="Graphic 5" descr="Fishing with solid fill">
            <a:extLst>
              <a:ext uri="{FF2B5EF4-FFF2-40B4-BE49-F238E27FC236}">
                <a16:creationId xmlns:a16="http://schemas.microsoft.com/office/drawing/2014/main" id="{FF3457D4-2797-5956-DE66-68A0A0ADC85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95665" y="1045634"/>
            <a:ext cx="1635759" cy="1635759"/>
          </a:xfrm>
          <a:prstGeom prst="rect">
            <a:avLst/>
          </a:prstGeom>
        </p:spPr>
      </p:pic>
      <p:grpSp>
        <p:nvGrpSpPr>
          <p:cNvPr id="26" name="Group 25">
            <a:extLst>
              <a:ext uri="{FF2B5EF4-FFF2-40B4-BE49-F238E27FC236}">
                <a16:creationId xmlns:a16="http://schemas.microsoft.com/office/drawing/2014/main" id="{E43633A7-D529-5C0C-32EF-3D84062DA162}"/>
              </a:ext>
            </a:extLst>
          </p:cNvPr>
          <p:cNvGrpSpPr/>
          <p:nvPr/>
        </p:nvGrpSpPr>
        <p:grpSpPr>
          <a:xfrm>
            <a:off x="685600" y="2916251"/>
            <a:ext cx="1855890" cy="1412422"/>
            <a:chOff x="453817" y="2834367"/>
            <a:chExt cx="2364364" cy="1799395"/>
          </a:xfrm>
        </p:grpSpPr>
        <p:grpSp>
          <p:nvGrpSpPr>
            <p:cNvPr id="17" name="Group 16">
              <a:extLst>
                <a:ext uri="{FF2B5EF4-FFF2-40B4-BE49-F238E27FC236}">
                  <a16:creationId xmlns:a16="http://schemas.microsoft.com/office/drawing/2014/main" id="{4C4CFA56-1E95-3020-9074-E1210AA851F0}"/>
                </a:ext>
              </a:extLst>
            </p:cNvPr>
            <p:cNvGrpSpPr/>
            <p:nvPr/>
          </p:nvGrpSpPr>
          <p:grpSpPr>
            <a:xfrm>
              <a:off x="453817" y="2834367"/>
              <a:ext cx="2364364" cy="803715"/>
              <a:chOff x="155316" y="2572821"/>
              <a:chExt cx="2689977" cy="914400"/>
            </a:xfrm>
          </p:grpSpPr>
          <p:pic>
            <p:nvPicPr>
              <p:cNvPr id="10" name="Graphic 9" descr="Clownfish outline">
                <a:extLst>
                  <a:ext uri="{FF2B5EF4-FFF2-40B4-BE49-F238E27FC236}">
                    <a16:creationId xmlns:a16="http://schemas.microsoft.com/office/drawing/2014/main" id="{6FCE2E97-C4F8-F5D8-359A-B31D5CE8718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43105" y="2572821"/>
                <a:ext cx="914400" cy="914400"/>
              </a:xfrm>
              <a:prstGeom prst="rect">
                <a:avLst/>
              </a:prstGeom>
            </p:spPr>
          </p:pic>
          <p:pic>
            <p:nvPicPr>
              <p:cNvPr id="11" name="Graphic 10" descr="Clownfish outline">
                <a:extLst>
                  <a:ext uri="{FF2B5EF4-FFF2-40B4-BE49-F238E27FC236}">
                    <a16:creationId xmlns:a16="http://schemas.microsoft.com/office/drawing/2014/main" id="{458F0DDE-8214-AEE3-023F-FA85494F275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55316" y="2572821"/>
                <a:ext cx="914400" cy="914400"/>
              </a:xfrm>
              <a:prstGeom prst="rect">
                <a:avLst/>
              </a:prstGeom>
            </p:spPr>
          </p:pic>
          <p:pic>
            <p:nvPicPr>
              <p:cNvPr id="16" name="Graphic 15" descr="Clownfish outline">
                <a:extLst>
                  <a:ext uri="{FF2B5EF4-FFF2-40B4-BE49-F238E27FC236}">
                    <a16:creationId xmlns:a16="http://schemas.microsoft.com/office/drawing/2014/main" id="{B76FE148-91F4-402E-D4D9-F7F15DD65D2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930893" y="2572821"/>
                <a:ext cx="914400" cy="914400"/>
              </a:xfrm>
              <a:prstGeom prst="rect">
                <a:avLst/>
              </a:prstGeom>
            </p:spPr>
          </p:pic>
        </p:grpSp>
        <p:grpSp>
          <p:nvGrpSpPr>
            <p:cNvPr id="18" name="Group 17">
              <a:extLst>
                <a:ext uri="{FF2B5EF4-FFF2-40B4-BE49-F238E27FC236}">
                  <a16:creationId xmlns:a16="http://schemas.microsoft.com/office/drawing/2014/main" id="{351816C2-3FF2-A21B-A6F0-EC72BBCF34ED}"/>
                </a:ext>
              </a:extLst>
            </p:cNvPr>
            <p:cNvGrpSpPr/>
            <p:nvPr/>
          </p:nvGrpSpPr>
          <p:grpSpPr>
            <a:xfrm>
              <a:off x="453817" y="3335593"/>
              <a:ext cx="2364364" cy="803715"/>
              <a:chOff x="155316" y="2572821"/>
              <a:chExt cx="2689977" cy="914400"/>
            </a:xfrm>
          </p:grpSpPr>
          <p:pic>
            <p:nvPicPr>
              <p:cNvPr id="19" name="Graphic 18" descr="Clownfish outline">
                <a:extLst>
                  <a:ext uri="{FF2B5EF4-FFF2-40B4-BE49-F238E27FC236}">
                    <a16:creationId xmlns:a16="http://schemas.microsoft.com/office/drawing/2014/main" id="{90AB6BA7-37E0-FE35-19B0-97C013F86DE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43105" y="2572821"/>
                <a:ext cx="914400" cy="914400"/>
              </a:xfrm>
              <a:prstGeom prst="rect">
                <a:avLst/>
              </a:prstGeom>
            </p:spPr>
          </p:pic>
          <p:pic>
            <p:nvPicPr>
              <p:cNvPr id="20" name="Graphic 19" descr="Clownfish outline">
                <a:extLst>
                  <a:ext uri="{FF2B5EF4-FFF2-40B4-BE49-F238E27FC236}">
                    <a16:creationId xmlns:a16="http://schemas.microsoft.com/office/drawing/2014/main" id="{0C18D4CD-B312-921B-4A6E-F4189B54701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55316" y="2572821"/>
                <a:ext cx="914400" cy="914400"/>
              </a:xfrm>
              <a:prstGeom prst="rect">
                <a:avLst/>
              </a:prstGeom>
            </p:spPr>
          </p:pic>
          <p:pic>
            <p:nvPicPr>
              <p:cNvPr id="21" name="Graphic 20" descr="Clownfish outline">
                <a:extLst>
                  <a:ext uri="{FF2B5EF4-FFF2-40B4-BE49-F238E27FC236}">
                    <a16:creationId xmlns:a16="http://schemas.microsoft.com/office/drawing/2014/main" id="{33EB67A9-7DDD-4B82-5043-F0FBF3B9EE2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930893" y="2572821"/>
                <a:ext cx="914400" cy="914400"/>
              </a:xfrm>
              <a:prstGeom prst="rect">
                <a:avLst/>
              </a:prstGeom>
            </p:spPr>
          </p:pic>
        </p:grpSp>
        <p:grpSp>
          <p:nvGrpSpPr>
            <p:cNvPr id="22" name="Group 21">
              <a:extLst>
                <a:ext uri="{FF2B5EF4-FFF2-40B4-BE49-F238E27FC236}">
                  <a16:creationId xmlns:a16="http://schemas.microsoft.com/office/drawing/2014/main" id="{F1C2FFD9-FAC5-13D2-ED9B-B0EC353B217B}"/>
                </a:ext>
              </a:extLst>
            </p:cNvPr>
            <p:cNvGrpSpPr/>
            <p:nvPr/>
          </p:nvGrpSpPr>
          <p:grpSpPr>
            <a:xfrm>
              <a:off x="453817" y="3830047"/>
              <a:ext cx="2364364" cy="803715"/>
              <a:chOff x="155316" y="2572821"/>
              <a:chExt cx="2689977" cy="914400"/>
            </a:xfrm>
          </p:grpSpPr>
          <p:pic>
            <p:nvPicPr>
              <p:cNvPr id="23" name="Graphic 22" descr="Clownfish outline">
                <a:extLst>
                  <a:ext uri="{FF2B5EF4-FFF2-40B4-BE49-F238E27FC236}">
                    <a16:creationId xmlns:a16="http://schemas.microsoft.com/office/drawing/2014/main" id="{70E2EE39-E44D-9127-17A7-59965EB941C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43105" y="2572821"/>
                <a:ext cx="914400" cy="914400"/>
              </a:xfrm>
              <a:prstGeom prst="rect">
                <a:avLst/>
              </a:prstGeom>
            </p:spPr>
          </p:pic>
          <p:pic>
            <p:nvPicPr>
              <p:cNvPr id="24" name="Graphic 23" descr="Clownfish outline">
                <a:extLst>
                  <a:ext uri="{FF2B5EF4-FFF2-40B4-BE49-F238E27FC236}">
                    <a16:creationId xmlns:a16="http://schemas.microsoft.com/office/drawing/2014/main" id="{D408A4E0-1D66-2923-54B2-7AD1D1AE550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55316" y="2572821"/>
                <a:ext cx="914400" cy="914400"/>
              </a:xfrm>
              <a:prstGeom prst="rect">
                <a:avLst/>
              </a:prstGeom>
            </p:spPr>
          </p:pic>
          <p:pic>
            <p:nvPicPr>
              <p:cNvPr id="25" name="Graphic 24" descr="Clownfish outline">
                <a:extLst>
                  <a:ext uri="{FF2B5EF4-FFF2-40B4-BE49-F238E27FC236}">
                    <a16:creationId xmlns:a16="http://schemas.microsoft.com/office/drawing/2014/main" id="{B50DEC57-2E24-27F5-3A20-0513600E77E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930893" y="2572821"/>
                <a:ext cx="914400" cy="914400"/>
              </a:xfrm>
              <a:prstGeom prst="rect">
                <a:avLst/>
              </a:prstGeom>
            </p:spPr>
          </p:pic>
        </p:grpSp>
      </p:grpSp>
    </p:spTree>
    <p:extLst>
      <p:ext uri="{BB962C8B-B14F-4D97-AF65-F5344CB8AC3E}">
        <p14:creationId xmlns:p14="http://schemas.microsoft.com/office/powerpoint/2010/main" val="1620820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Oval 26">
            <a:extLst>
              <a:ext uri="{FF2B5EF4-FFF2-40B4-BE49-F238E27FC236}">
                <a16:creationId xmlns:a16="http://schemas.microsoft.com/office/drawing/2014/main" id="{71B23875-139B-985C-F25D-3D79E23D000B}"/>
              </a:ext>
            </a:extLst>
          </p:cNvPr>
          <p:cNvSpPr/>
          <p:nvPr/>
        </p:nvSpPr>
        <p:spPr>
          <a:xfrm>
            <a:off x="192163" y="2681393"/>
            <a:ext cx="2842765" cy="1882138"/>
          </a:xfrm>
          <a:prstGeom prst="ellipse">
            <a:avLst/>
          </a:prstGeom>
          <a:solidFill>
            <a:schemeClr val="tx2">
              <a:lumMod val="20000"/>
              <a:lumOff val="80000"/>
            </a:schemeClr>
          </a:solidFill>
          <a:ln w="57150">
            <a:solidFill>
              <a:srgbClr val="69030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AFB90728-8C33-1D7A-AEEE-7557B83219A1}"/>
              </a:ext>
            </a:extLst>
          </p:cNvPr>
          <p:cNvSpPr>
            <a:spLocks noGrp="1"/>
          </p:cNvSpPr>
          <p:nvPr>
            <p:ph type="ctrTitle"/>
          </p:nvPr>
        </p:nvSpPr>
        <p:spPr>
          <a:xfrm>
            <a:off x="0" y="0"/>
            <a:ext cx="9144000" cy="699065"/>
          </a:xfrm>
        </p:spPr>
        <p:txBody>
          <a:bodyPr/>
          <a:lstStyle/>
          <a:p>
            <a:r>
              <a:rPr lang="en-US" dirty="0">
                <a:solidFill>
                  <a:schemeClr val="tx1"/>
                </a:solidFill>
              </a:rPr>
              <a:t>Common Pool Resources</a:t>
            </a:r>
          </a:p>
        </p:txBody>
      </p:sp>
      <p:sp>
        <p:nvSpPr>
          <p:cNvPr id="2" name="TextBox 1">
            <a:extLst>
              <a:ext uri="{FF2B5EF4-FFF2-40B4-BE49-F238E27FC236}">
                <a16:creationId xmlns:a16="http://schemas.microsoft.com/office/drawing/2014/main" id="{2BA1630C-3E6A-5C69-E11B-589A429AE882}"/>
              </a:ext>
            </a:extLst>
          </p:cNvPr>
          <p:cNvSpPr txBox="1"/>
          <p:nvPr/>
        </p:nvSpPr>
        <p:spPr>
          <a:xfrm>
            <a:off x="85465" y="597465"/>
            <a:ext cx="8777440" cy="523220"/>
          </a:xfrm>
          <a:prstGeom prst="rect">
            <a:avLst/>
          </a:prstGeom>
          <a:noFill/>
        </p:spPr>
        <p:txBody>
          <a:bodyPr wrap="square" rtlCol="0">
            <a:spAutoFit/>
          </a:bodyPr>
          <a:lstStyle/>
          <a:p>
            <a:pPr>
              <a:spcBef>
                <a:spcPts val="1200"/>
              </a:spcBef>
              <a:spcAft>
                <a:spcPts val="600"/>
              </a:spcAft>
            </a:pPr>
            <a:r>
              <a:rPr lang="en-US" sz="1400" dirty="0"/>
              <a:t>Some refer to common pool resources as </a:t>
            </a:r>
            <a:r>
              <a:rPr lang="en-US" sz="1400" b="1" dirty="0"/>
              <a:t>impure public goods. </a:t>
            </a:r>
            <a:r>
              <a:rPr lang="en-US" sz="1400" dirty="0"/>
              <a:t>Why? Because they satisfy the two public good conditions (non-rivalry and non-excludability) to some extent, but not fully. </a:t>
            </a:r>
          </a:p>
        </p:txBody>
      </p:sp>
      <p:sp>
        <p:nvSpPr>
          <p:cNvPr id="5" name="TextBox 4">
            <a:extLst>
              <a:ext uri="{FF2B5EF4-FFF2-40B4-BE49-F238E27FC236}">
                <a16:creationId xmlns:a16="http://schemas.microsoft.com/office/drawing/2014/main" id="{CDDD5410-082F-388C-98F1-2BA6B064ED73}"/>
              </a:ext>
            </a:extLst>
          </p:cNvPr>
          <p:cNvSpPr txBox="1"/>
          <p:nvPr/>
        </p:nvSpPr>
        <p:spPr>
          <a:xfrm>
            <a:off x="3043934" y="1123452"/>
            <a:ext cx="5974552" cy="3585597"/>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dirty="0"/>
              <a:t>Take the 51th individual that enters the lake to fish. His entrance to the lake creates an externality to the others. What is the externality? </a:t>
            </a:r>
          </a:p>
          <a:p>
            <a:pPr marL="285750" indent="-285750">
              <a:spcBef>
                <a:spcPts val="1200"/>
              </a:spcBef>
              <a:spcAft>
                <a:spcPts val="600"/>
              </a:spcAft>
              <a:buFont typeface="Arial" panose="020B0604020202020204" pitchFamily="34" charset="0"/>
              <a:buChar char="•"/>
            </a:pPr>
            <a:r>
              <a:rPr lang="en-US" sz="1400" dirty="0"/>
              <a:t>Negative consumption externality: now the first 50 individuals cannot consume as much as they want. There is one individual that will leave the lake without a fish (hence, there is some DWL relative to the previous weekend when there were only 50 people fishing). </a:t>
            </a:r>
          </a:p>
          <a:p>
            <a:pPr marL="285750" indent="-285750">
              <a:spcBef>
                <a:spcPts val="1200"/>
              </a:spcBef>
              <a:spcAft>
                <a:spcPts val="600"/>
              </a:spcAft>
              <a:buFont typeface="Arial" panose="020B0604020202020204" pitchFamily="34" charset="0"/>
              <a:buChar char="•"/>
            </a:pPr>
            <a:r>
              <a:rPr lang="en-US" sz="1400" b="1" dirty="0"/>
              <a:t>What is the lesson here? </a:t>
            </a:r>
            <a:r>
              <a:rPr lang="en-US" sz="1400" dirty="0"/>
              <a:t>For the first 50, the lake was a pure public good (non-rival and non-excludable). But when the 51th individual entered the market, the lake lost its non-rivalry. Now, any additional fishermen that enter increases the DWL because there is not enough fish for everyone. </a:t>
            </a:r>
          </a:p>
          <a:p>
            <a:pPr marL="285750" indent="-285750">
              <a:spcBef>
                <a:spcPts val="1200"/>
              </a:spcBef>
              <a:spcAft>
                <a:spcPts val="600"/>
              </a:spcAft>
              <a:buFont typeface="Arial" panose="020B0604020202020204" pitchFamily="34" charset="0"/>
              <a:buChar char="•"/>
            </a:pPr>
            <a:r>
              <a:rPr lang="en-US" sz="1400" b="1" dirty="0"/>
              <a:t>Economic inefficiency:</a:t>
            </a:r>
            <a:r>
              <a:rPr lang="en-US" sz="1400" dirty="0"/>
              <a:t> free market exchange leads to overconsumption (overfishing). Negative environmental effects. </a:t>
            </a:r>
            <a:endParaRPr lang="en-US" sz="1400" b="1" dirty="0"/>
          </a:p>
        </p:txBody>
      </p:sp>
      <p:pic>
        <p:nvPicPr>
          <p:cNvPr id="6" name="Graphic 5" descr="Fishing with solid fill">
            <a:extLst>
              <a:ext uri="{FF2B5EF4-FFF2-40B4-BE49-F238E27FC236}">
                <a16:creationId xmlns:a16="http://schemas.microsoft.com/office/drawing/2014/main" id="{FF3457D4-2797-5956-DE66-68A0A0ADC85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95665" y="1045634"/>
            <a:ext cx="1635759" cy="1635759"/>
          </a:xfrm>
          <a:prstGeom prst="rect">
            <a:avLst/>
          </a:prstGeom>
        </p:spPr>
      </p:pic>
      <p:grpSp>
        <p:nvGrpSpPr>
          <p:cNvPr id="26" name="Group 25">
            <a:extLst>
              <a:ext uri="{FF2B5EF4-FFF2-40B4-BE49-F238E27FC236}">
                <a16:creationId xmlns:a16="http://schemas.microsoft.com/office/drawing/2014/main" id="{E43633A7-D529-5C0C-32EF-3D84062DA162}"/>
              </a:ext>
            </a:extLst>
          </p:cNvPr>
          <p:cNvGrpSpPr/>
          <p:nvPr/>
        </p:nvGrpSpPr>
        <p:grpSpPr>
          <a:xfrm>
            <a:off x="685600" y="2916251"/>
            <a:ext cx="1855890" cy="1412422"/>
            <a:chOff x="453817" y="2834367"/>
            <a:chExt cx="2364364" cy="1799395"/>
          </a:xfrm>
        </p:grpSpPr>
        <p:grpSp>
          <p:nvGrpSpPr>
            <p:cNvPr id="17" name="Group 16">
              <a:extLst>
                <a:ext uri="{FF2B5EF4-FFF2-40B4-BE49-F238E27FC236}">
                  <a16:creationId xmlns:a16="http://schemas.microsoft.com/office/drawing/2014/main" id="{4C4CFA56-1E95-3020-9074-E1210AA851F0}"/>
                </a:ext>
              </a:extLst>
            </p:cNvPr>
            <p:cNvGrpSpPr/>
            <p:nvPr/>
          </p:nvGrpSpPr>
          <p:grpSpPr>
            <a:xfrm>
              <a:off x="453817" y="2834367"/>
              <a:ext cx="2364364" cy="803715"/>
              <a:chOff x="155316" y="2572821"/>
              <a:chExt cx="2689977" cy="914400"/>
            </a:xfrm>
          </p:grpSpPr>
          <p:pic>
            <p:nvPicPr>
              <p:cNvPr id="10" name="Graphic 9" descr="Clownfish outline">
                <a:extLst>
                  <a:ext uri="{FF2B5EF4-FFF2-40B4-BE49-F238E27FC236}">
                    <a16:creationId xmlns:a16="http://schemas.microsoft.com/office/drawing/2014/main" id="{6FCE2E97-C4F8-F5D8-359A-B31D5CE8718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43105" y="2572821"/>
                <a:ext cx="914400" cy="914400"/>
              </a:xfrm>
              <a:prstGeom prst="rect">
                <a:avLst/>
              </a:prstGeom>
            </p:spPr>
          </p:pic>
          <p:pic>
            <p:nvPicPr>
              <p:cNvPr id="11" name="Graphic 10" descr="Clownfish outline">
                <a:extLst>
                  <a:ext uri="{FF2B5EF4-FFF2-40B4-BE49-F238E27FC236}">
                    <a16:creationId xmlns:a16="http://schemas.microsoft.com/office/drawing/2014/main" id="{458F0DDE-8214-AEE3-023F-FA85494F275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55316" y="2572821"/>
                <a:ext cx="914400" cy="914400"/>
              </a:xfrm>
              <a:prstGeom prst="rect">
                <a:avLst/>
              </a:prstGeom>
            </p:spPr>
          </p:pic>
          <p:pic>
            <p:nvPicPr>
              <p:cNvPr id="16" name="Graphic 15" descr="Clownfish outline">
                <a:extLst>
                  <a:ext uri="{FF2B5EF4-FFF2-40B4-BE49-F238E27FC236}">
                    <a16:creationId xmlns:a16="http://schemas.microsoft.com/office/drawing/2014/main" id="{B76FE148-91F4-402E-D4D9-F7F15DD65D2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930893" y="2572821"/>
                <a:ext cx="914400" cy="914400"/>
              </a:xfrm>
              <a:prstGeom prst="rect">
                <a:avLst/>
              </a:prstGeom>
            </p:spPr>
          </p:pic>
        </p:grpSp>
        <p:grpSp>
          <p:nvGrpSpPr>
            <p:cNvPr id="18" name="Group 17">
              <a:extLst>
                <a:ext uri="{FF2B5EF4-FFF2-40B4-BE49-F238E27FC236}">
                  <a16:creationId xmlns:a16="http://schemas.microsoft.com/office/drawing/2014/main" id="{351816C2-3FF2-A21B-A6F0-EC72BBCF34ED}"/>
                </a:ext>
              </a:extLst>
            </p:cNvPr>
            <p:cNvGrpSpPr/>
            <p:nvPr/>
          </p:nvGrpSpPr>
          <p:grpSpPr>
            <a:xfrm>
              <a:off x="453817" y="3335593"/>
              <a:ext cx="2364364" cy="803715"/>
              <a:chOff x="155316" y="2572821"/>
              <a:chExt cx="2689977" cy="914400"/>
            </a:xfrm>
          </p:grpSpPr>
          <p:pic>
            <p:nvPicPr>
              <p:cNvPr id="19" name="Graphic 18" descr="Clownfish outline">
                <a:extLst>
                  <a:ext uri="{FF2B5EF4-FFF2-40B4-BE49-F238E27FC236}">
                    <a16:creationId xmlns:a16="http://schemas.microsoft.com/office/drawing/2014/main" id="{90AB6BA7-37E0-FE35-19B0-97C013F86DE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43105" y="2572821"/>
                <a:ext cx="914400" cy="914400"/>
              </a:xfrm>
              <a:prstGeom prst="rect">
                <a:avLst/>
              </a:prstGeom>
            </p:spPr>
          </p:pic>
          <p:pic>
            <p:nvPicPr>
              <p:cNvPr id="20" name="Graphic 19" descr="Clownfish outline">
                <a:extLst>
                  <a:ext uri="{FF2B5EF4-FFF2-40B4-BE49-F238E27FC236}">
                    <a16:creationId xmlns:a16="http://schemas.microsoft.com/office/drawing/2014/main" id="{0C18D4CD-B312-921B-4A6E-F4189B54701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55316" y="2572821"/>
                <a:ext cx="914400" cy="914400"/>
              </a:xfrm>
              <a:prstGeom prst="rect">
                <a:avLst/>
              </a:prstGeom>
            </p:spPr>
          </p:pic>
          <p:pic>
            <p:nvPicPr>
              <p:cNvPr id="21" name="Graphic 20" descr="Clownfish outline">
                <a:extLst>
                  <a:ext uri="{FF2B5EF4-FFF2-40B4-BE49-F238E27FC236}">
                    <a16:creationId xmlns:a16="http://schemas.microsoft.com/office/drawing/2014/main" id="{33EB67A9-7DDD-4B82-5043-F0FBF3B9EE2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930893" y="2572821"/>
                <a:ext cx="914400" cy="914400"/>
              </a:xfrm>
              <a:prstGeom prst="rect">
                <a:avLst/>
              </a:prstGeom>
            </p:spPr>
          </p:pic>
        </p:grpSp>
        <p:grpSp>
          <p:nvGrpSpPr>
            <p:cNvPr id="22" name="Group 21">
              <a:extLst>
                <a:ext uri="{FF2B5EF4-FFF2-40B4-BE49-F238E27FC236}">
                  <a16:creationId xmlns:a16="http://schemas.microsoft.com/office/drawing/2014/main" id="{F1C2FFD9-FAC5-13D2-ED9B-B0EC353B217B}"/>
                </a:ext>
              </a:extLst>
            </p:cNvPr>
            <p:cNvGrpSpPr/>
            <p:nvPr/>
          </p:nvGrpSpPr>
          <p:grpSpPr>
            <a:xfrm>
              <a:off x="453817" y="3830047"/>
              <a:ext cx="2364364" cy="803715"/>
              <a:chOff x="155316" y="2572821"/>
              <a:chExt cx="2689977" cy="914400"/>
            </a:xfrm>
          </p:grpSpPr>
          <p:pic>
            <p:nvPicPr>
              <p:cNvPr id="23" name="Graphic 22" descr="Clownfish outline">
                <a:extLst>
                  <a:ext uri="{FF2B5EF4-FFF2-40B4-BE49-F238E27FC236}">
                    <a16:creationId xmlns:a16="http://schemas.microsoft.com/office/drawing/2014/main" id="{70E2EE39-E44D-9127-17A7-59965EB941C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43105" y="2572821"/>
                <a:ext cx="914400" cy="914400"/>
              </a:xfrm>
              <a:prstGeom prst="rect">
                <a:avLst/>
              </a:prstGeom>
            </p:spPr>
          </p:pic>
          <p:pic>
            <p:nvPicPr>
              <p:cNvPr id="24" name="Graphic 23" descr="Clownfish outline">
                <a:extLst>
                  <a:ext uri="{FF2B5EF4-FFF2-40B4-BE49-F238E27FC236}">
                    <a16:creationId xmlns:a16="http://schemas.microsoft.com/office/drawing/2014/main" id="{D408A4E0-1D66-2923-54B2-7AD1D1AE550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55316" y="2572821"/>
                <a:ext cx="914400" cy="914400"/>
              </a:xfrm>
              <a:prstGeom prst="rect">
                <a:avLst/>
              </a:prstGeom>
            </p:spPr>
          </p:pic>
          <p:pic>
            <p:nvPicPr>
              <p:cNvPr id="25" name="Graphic 24" descr="Clownfish outline">
                <a:extLst>
                  <a:ext uri="{FF2B5EF4-FFF2-40B4-BE49-F238E27FC236}">
                    <a16:creationId xmlns:a16="http://schemas.microsoft.com/office/drawing/2014/main" id="{B50DEC57-2E24-27F5-3A20-0513600E77E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930893" y="2572821"/>
                <a:ext cx="914400" cy="914400"/>
              </a:xfrm>
              <a:prstGeom prst="rect">
                <a:avLst/>
              </a:prstGeom>
            </p:spPr>
          </p:pic>
        </p:grpSp>
      </p:grpSp>
    </p:spTree>
    <p:extLst>
      <p:ext uri="{BB962C8B-B14F-4D97-AF65-F5344CB8AC3E}">
        <p14:creationId xmlns:p14="http://schemas.microsoft.com/office/powerpoint/2010/main" val="3082790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Oval 26">
            <a:extLst>
              <a:ext uri="{FF2B5EF4-FFF2-40B4-BE49-F238E27FC236}">
                <a16:creationId xmlns:a16="http://schemas.microsoft.com/office/drawing/2014/main" id="{71B23875-139B-985C-F25D-3D79E23D000B}"/>
              </a:ext>
            </a:extLst>
          </p:cNvPr>
          <p:cNvSpPr/>
          <p:nvPr/>
        </p:nvSpPr>
        <p:spPr>
          <a:xfrm>
            <a:off x="192163" y="2681393"/>
            <a:ext cx="2842765" cy="1882138"/>
          </a:xfrm>
          <a:prstGeom prst="ellipse">
            <a:avLst/>
          </a:prstGeom>
          <a:solidFill>
            <a:schemeClr val="tx2">
              <a:lumMod val="20000"/>
              <a:lumOff val="80000"/>
            </a:schemeClr>
          </a:solidFill>
          <a:ln w="57150">
            <a:solidFill>
              <a:srgbClr val="69030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AFB90728-8C33-1D7A-AEEE-7557B83219A1}"/>
              </a:ext>
            </a:extLst>
          </p:cNvPr>
          <p:cNvSpPr>
            <a:spLocks noGrp="1"/>
          </p:cNvSpPr>
          <p:nvPr>
            <p:ph type="ctrTitle"/>
          </p:nvPr>
        </p:nvSpPr>
        <p:spPr>
          <a:xfrm>
            <a:off x="0" y="0"/>
            <a:ext cx="9144000" cy="699065"/>
          </a:xfrm>
        </p:spPr>
        <p:txBody>
          <a:bodyPr/>
          <a:lstStyle/>
          <a:p>
            <a:r>
              <a:rPr lang="en-US" dirty="0">
                <a:solidFill>
                  <a:schemeClr val="tx1"/>
                </a:solidFill>
              </a:rPr>
              <a:t>Common Pool Resources</a:t>
            </a:r>
          </a:p>
        </p:txBody>
      </p:sp>
      <p:sp>
        <p:nvSpPr>
          <p:cNvPr id="2" name="TextBox 1">
            <a:extLst>
              <a:ext uri="{FF2B5EF4-FFF2-40B4-BE49-F238E27FC236}">
                <a16:creationId xmlns:a16="http://schemas.microsoft.com/office/drawing/2014/main" id="{2BA1630C-3E6A-5C69-E11B-589A429AE882}"/>
              </a:ext>
            </a:extLst>
          </p:cNvPr>
          <p:cNvSpPr txBox="1"/>
          <p:nvPr/>
        </p:nvSpPr>
        <p:spPr>
          <a:xfrm>
            <a:off x="85465" y="597465"/>
            <a:ext cx="8777440" cy="307777"/>
          </a:xfrm>
          <a:prstGeom prst="rect">
            <a:avLst/>
          </a:prstGeom>
          <a:noFill/>
        </p:spPr>
        <p:txBody>
          <a:bodyPr wrap="square" rtlCol="0">
            <a:spAutoFit/>
          </a:bodyPr>
          <a:lstStyle/>
          <a:p>
            <a:pPr>
              <a:spcBef>
                <a:spcPts val="1200"/>
              </a:spcBef>
              <a:spcAft>
                <a:spcPts val="600"/>
              </a:spcAft>
            </a:pPr>
            <a:r>
              <a:rPr lang="en-US" sz="1400" dirty="0"/>
              <a:t>The previous example underlines </a:t>
            </a:r>
            <a:r>
              <a:rPr lang="en-US" sz="1400" b="1" dirty="0"/>
              <a:t>the tragedy of the commons</a:t>
            </a:r>
            <a:endParaRPr lang="en-US" sz="1400" dirty="0"/>
          </a:p>
        </p:txBody>
      </p:sp>
      <p:sp>
        <p:nvSpPr>
          <p:cNvPr id="5" name="TextBox 4">
            <a:extLst>
              <a:ext uri="{FF2B5EF4-FFF2-40B4-BE49-F238E27FC236}">
                <a16:creationId xmlns:a16="http://schemas.microsoft.com/office/drawing/2014/main" id="{CDDD5410-082F-388C-98F1-2BA6B064ED73}"/>
              </a:ext>
            </a:extLst>
          </p:cNvPr>
          <p:cNvSpPr txBox="1"/>
          <p:nvPr/>
        </p:nvSpPr>
        <p:spPr>
          <a:xfrm>
            <a:off x="3188133" y="1045634"/>
            <a:ext cx="5630746" cy="3385542"/>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b="1" dirty="0"/>
              <a:t>What is the tragedy? </a:t>
            </a:r>
            <a:r>
              <a:rPr lang="en-US" sz="1400" dirty="0"/>
              <a:t>When one person uses a common resource, she diminishes other’s people enjoyment of it. Self-driven individuals fail to acknowledge the externality they inflict on others. </a:t>
            </a:r>
          </a:p>
          <a:p>
            <a:pPr marL="285750" indent="-285750">
              <a:spcBef>
                <a:spcPts val="1200"/>
              </a:spcBef>
              <a:spcAft>
                <a:spcPts val="600"/>
              </a:spcAft>
              <a:buFont typeface="Arial" panose="020B0604020202020204" pitchFamily="34" charset="0"/>
              <a:buChar char="•"/>
            </a:pPr>
            <a:r>
              <a:rPr lang="en-US" sz="1400" dirty="0"/>
              <a:t>The tragedy is also that, relative to the social optima, free-market exchange leads to the over-exploitation of the common resource. </a:t>
            </a:r>
          </a:p>
          <a:p>
            <a:pPr marL="742950" lvl="1" indent="-285750">
              <a:spcBef>
                <a:spcPts val="1200"/>
              </a:spcBef>
              <a:spcAft>
                <a:spcPts val="600"/>
              </a:spcAft>
              <a:buFont typeface="Arial" panose="020B0604020202020204" pitchFamily="34" charset="0"/>
              <a:buChar char="•"/>
            </a:pPr>
            <a:r>
              <a:rPr lang="en-US" sz="1400" dirty="0"/>
              <a:t>Example: natural resources and long-term effects. It is not just the lake. Land, clean air. </a:t>
            </a:r>
          </a:p>
          <a:p>
            <a:pPr marL="285750" indent="-285750">
              <a:spcBef>
                <a:spcPts val="1200"/>
              </a:spcBef>
              <a:spcAft>
                <a:spcPts val="600"/>
              </a:spcAft>
              <a:buFont typeface="Arial" panose="020B0604020202020204" pitchFamily="34" charset="0"/>
              <a:buChar char="•"/>
            </a:pPr>
            <a:r>
              <a:rPr lang="en-US" sz="1400" dirty="0"/>
              <a:t>Why is this happening? Which incentives drive this behavior? </a:t>
            </a:r>
          </a:p>
          <a:p>
            <a:pPr marL="285750" indent="-285750">
              <a:spcBef>
                <a:spcPts val="1200"/>
              </a:spcBef>
              <a:spcAft>
                <a:spcPts val="600"/>
              </a:spcAft>
              <a:buFont typeface="Arial" panose="020B0604020202020204" pitchFamily="34" charset="0"/>
              <a:buChar char="•"/>
            </a:pPr>
            <a:r>
              <a:rPr lang="en-US" sz="1400" b="1" dirty="0"/>
              <a:t>Shared property rights:</a:t>
            </a:r>
            <a:r>
              <a:rPr lang="en-US" sz="1400" dirty="0"/>
              <a:t> “everyone owns the lake, yet no one is responsible for it”. </a:t>
            </a:r>
          </a:p>
        </p:txBody>
      </p:sp>
      <p:pic>
        <p:nvPicPr>
          <p:cNvPr id="6" name="Graphic 5" descr="Fishing with solid fill">
            <a:extLst>
              <a:ext uri="{FF2B5EF4-FFF2-40B4-BE49-F238E27FC236}">
                <a16:creationId xmlns:a16="http://schemas.microsoft.com/office/drawing/2014/main" id="{FF3457D4-2797-5956-DE66-68A0A0ADC85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95665" y="1045634"/>
            <a:ext cx="1635759" cy="1635759"/>
          </a:xfrm>
          <a:prstGeom prst="rect">
            <a:avLst/>
          </a:prstGeom>
        </p:spPr>
      </p:pic>
      <p:grpSp>
        <p:nvGrpSpPr>
          <p:cNvPr id="26" name="Group 25">
            <a:extLst>
              <a:ext uri="{FF2B5EF4-FFF2-40B4-BE49-F238E27FC236}">
                <a16:creationId xmlns:a16="http://schemas.microsoft.com/office/drawing/2014/main" id="{E43633A7-D529-5C0C-32EF-3D84062DA162}"/>
              </a:ext>
            </a:extLst>
          </p:cNvPr>
          <p:cNvGrpSpPr/>
          <p:nvPr/>
        </p:nvGrpSpPr>
        <p:grpSpPr>
          <a:xfrm>
            <a:off x="685600" y="2916251"/>
            <a:ext cx="1855890" cy="1412422"/>
            <a:chOff x="453817" y="2834367"/>
            <a:chExt cx="2364364" cy="1799395"/>
          </a:xfrm>
        </p:grpSpPr>
        <p:grpSp>
          <p:nvGrpSpPr>
            <p:cNvPr id="17" name="Group 16">
              <a:extLst>
                <a:ext uri="{FF2B5EF4-FFF2-40B4-BE49-F238E27FC236}">
                  <a16:creationId xmlns:a16="http://schemas.microsoft.com/office/drawing/2014/main" id="{4C4CFA56-1E95-3020-9074-E1210AA851F0}"/>
                </a:ext>
              </a:extLst>
            </p:cNvPr>
            <p:cNvGrpSpPr/>
            <p:nvPr/>
          </p:nvGrpSpPr>
          <p:grpSpPr>
            <a:xfrm>
              <a:off x="453817" y="2834367"/>
              <a:ext cx="2364364" cy="803715"/>
              <a:chOff x="155316" y="2572821"/>
              <a:chExt cx="2689977" cy="914400"/>
            </a:xfrm>
          </p:grpSpPr>
          <p:pic>
            <p:nvPicPr>
              <p:cNvPr id="10" name="Graphic 9" descr="Clownfish outline">
                <a:extLst>
                  <a:ext uri="{FF2B5EF4-FFF2-40B4-BE49-F238E27FC236}">
                    <a16:creationId xmlns:a16="http://schemas.microsoft.com/office/drawing/2014/main" id="{6FCE2E97-C4F8-F5D8-359A-B31D5CE8718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43105" y="2572821"/>
                <a:ext cx="914400" cy="914400"/>
              </a:xfrm>
              <a:prstGeom prst="rect">
                <a:avLst/>
              </a:prstGeom>
            </p:spPr>
          </p:pic>
          <p:pic>
            <p:nvPicPr>
              <p:cNvPr id="11" name="Graphic 10" descr="Clownfish outline">
                <a:extLst>
                  <a:ext uri="{FF2B5EF4-FFF2-40B4-BE49-F238E27FC236}">
                    <a16:creationId xmlns:a16="http://schemas.microsoft.com/office/drawing/2014/main" id="{458F0DDE-8214-AEE3-023F-FA85494F275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55316" y="2572821"/>
                <a:ext cx="914400" cy="914400"/>
              </a:xfrm>
              <a:prstGeom prst="rect">
                <a:avLst/>
              </a:prstGeom>
            </p:spPr>
          </p:pic>
          <p:pic>
            <p:nvPicPr>
              <p:cNvPr id="16" name="Graphic 15" descr="Clownfish outline">
                <a:extLst>
                  <a:ext uri="{FF2B5EF4-FFF2-40B4-BE49-F238E27FC236}">
                    <a16:creationId xmlns:a16="http://schemas.microsoft.com/office/drawing/2014/main" id="{B76FE148-91F4-402E-D4D9-F7F15DD65D2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930893" y="2572821"/>
                <a:ext cx="914400" cy="914400"/>
              </a:xfrm>
              <a:prstGeom prst="rect">
                <a:avLst/>
              </a:prstGeom>
            </p:spPr>
          </p:pic>
        </p:grpSp>
        <p:grpSp>
          <p:nvGrpSpPr>
            <p:cNvPr id="18" name="Group 17">
              <a:extLst>
                <a:ext uri="{FF2B5EF4-FFF2-40B4-BE49-F238E27FC236}">
                  <a16:creationId xmlns:a16="http://schemas.microsoft.com/office/drawing/2014/main" id="{351816C2-3FF2-A21B-A6F0-EC72BBCF34ED}"/>
                </a:ext>
              </a:extLst>
            </p:cNvPr>
            <p:cNvGrpSpPr/>
            <p:nvPr/>
          </p:nvGrpSpPr>
          <p:grpSpPr>
            <a:xfrm>
              <a:off x="453817" y="3335593"/>
              <a:ext cx="2364364" cy="803715"/>
              <a:chOff x="155316" y="2572821"/>
              <a:chExt cx="2689977" cy="914400"/>
            </a:xfrm>
          </p:grpSpPr>
          <p:pic>
            <p:nvPicPr>
              <p:cNvPr id="19" name="Graphic 18" descr="Clownfish outline">
                <a:extLst>
                  <a:ext uri="{FF2B5EF4-FFF2-40B4-BE49-F238E27FC236}">
                    <a16:creationId xmlns:a16="http://schemas.microsoft.com/office/drawing/2014/main" id="{90AB6BA7-37E0-FE35-19B0-97C013F86DE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43105" y="2572821"/>
                <a:ext cx="914400" cy="914400"/>
              </a:xfrm>
              <a:prstGeom prst="rect">
                <a:avLst/>
              </a:prstGeom>
            </p:spPr>
          </p:pic>
          <p:pic>
            <p:nvPicPr>
              <p:cNvPr id="20" name="Graphic 19" descr="Clownfish outline">
                <a:extLst>
                  <a:ext uri="{FF2B5EF4-FFF2-40B4-BE49-F238E27FC236}">
                    <a16:creationId xmlns:a16="http://schemas.microsoft.com/office/drawing/2014/main" id="{0C18D4CD-B312-921B-4A6E-F4189B54701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55316" y="2572821"/>
                <a:ext cx="914400" cy="914400"/>
              </a:xfrm>
              <a:prstGeom prst="rect">
                <a:avLst/>
              </a:prstGeom>
            </p:spPr>
          </p:pic>
          <p:pic>
            <p:nvPicPr>
              <p:cNvPr id="21" name="Graphic 20" descr="Clownfish outline">
                <a:extLst>
                  <a:ext uri="{FF2B5EF4-FFF2-40B4-BE49-F238E27FC236}">
                    <a16:creationId xmlns:a16="http://schemas.microsoft.com/office/drawing/2014/main" id="{33EB67A9-7DDD-4B82-5043-F0FBF3B9EE2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930893" y="2572821"/>
                <a:ext cx="914400" cy="914400"/>
              </a:xfrm>
              <a:prstGeom prst="rect">
                <a:avLst/>
              </a:prstGeom>
            </p:spPr>
          </p:pic>
        </p:grpSp>
        <p:grpSp>
          <p:nvGrpSpPr>
            <p:cNvPr id="22" name="Group 21">
              <a:extLst>
                <a:ext uri="{FF2B5EF4-FFF2-40B4-BE49-F238E27FC236}">
                  <a16:creationId xmlns:a16="http://schemas.microsoft.com/office/drawing/2014/main" id="{F1C2FFD9-FAC5-13D2-ED9B-B0EC353B217B}"/>
                </a:ext>
              </a:extLst>
            </p:cNvPr>
            <p:cNvGrpSpPr/>
            <p:nvPr/>
          </p:nvGrpSpPr>
          <p:grpSpPr>
            <a:xfrm>
              <a:off x="453817" y="3830047"/>
              <a:ext cx="2364364" cy="803715"/>
              <a:chOff x="155316" y="2572821"/>
              <a:chExt cx="2689977" cy="914400"/>
            </a:xfrm>
          </p:grpSpPr>
          <p:pic>
            <p:nvPicPr>
              <p:cNvPr id="23" name="Graphic 22" descr="Clownfish outline">
                <a:extLst>
                  <a:ext uri="{FF2B5EF4-FFF2-40B4-BE49-F238E27FC236}">
                    <a16:creationId xmlns:a16="http://schemas.microsoft.com/office/drawing/2014/main" id="{70E2EE39-E44D-9127-17A7-59965EB941C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43105" y="2572821"/>
                <a:ext cx="914400" cy="914400"/>
              </a:xfrm>
              <a:prstGeom prst="rect">
                <a:avLst/>
              </a:prstGeom>
            </p:spPr>
          </p:pic>
          <p:pic>
            <p:nvPicPr>
              <p:cNvPr id="24" name="Graphic 23" descr="Clownfish outline">
                <a:extLst>
                  <a:ext uri="{FF2B5EF4-FFF2-40B4-BE49-F238E27FC236}">
                    <a16:creationId xmlns:a16="http://schemas.microsoft.com/office/drawing/2014/main" id="{D408A4E0-1D66-2923-54B2-7AD1D1AE550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55316" y="2572821"/>
                <a:ext cx="914400" cy="914400"/>
              </a:xfrm>
              <a:prstGeom prst="rect">
                <a:avLst/>
              </a:prstGeom>
            </p:spPr>
          </p:pic>
          <p:pic>
            <p:nvPicPr>
              <p:cNvPr id="25" name="Graphic 24" descr="Clownfish outline">
                <a:extLst>
                  <a:ext uri="{FF2B5EF4-FFF2-40B4-BE49-F238E27FC236}">
                    <a16:creationId xmlns:a16="http://schemas.microsoft.com/office/drawing/2014/main" id="{B50DEC57-2E24-27F5-3A20-0513600E77E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930893" y="2572821"/>
                <a:ext cx="914400" cy="914400"/>
              </a:xfrm>
              <a:prstGeom prst="rect">
                <a:avLst/>
              </a:prstGeom>
            </p:spPr>
          </p:pic>
        </p:grpSp>
      </p:grpSp>
    </p:spTree>
    <p:extLst>
      <p:ext uri="{BB962C8B-B14F-4D97-AF65-F5344CB8AC3E}">
        <p14:creationId xmlns:p14="http://schemas.microsoft.com/office/powerpoint/2010/main" val="3022866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FB90728-8C33-1D7A-AEEE-7557B83219A1}"/>
              </a:ext>
            </a:extLst>
          </p:cNvPr>
          <p:cNvSpPr>
            <a:spLocks noGrp="1"/>
          </p:cNvSpPr>
          <p:nvPr>
            <p:ph type="ctrTitle"/>
          </p:nvPr>
        </p:nvSpPr>
        <p:spPr>
          <a:xfrm>
            <a:off x="0" y="0"/>
            <a:ext cx="9144000" cy="699065"/>
          </a:xfrm>
        </p:spPr>
        <p:txBody>
          <a:bodyPr/>
          <a:lstStyle/>
          <a:p>
            <a:r>
              <a:rPr lang="en-US" dirty="0">
                <a:solidFill>
                  <a:schemeClr val="tx1"/>
                </a:solidFill>
              </a:rPr>
              <a:t>User Fees and Congestion Pricing</a:t>
            </a:r>
          </a:p>
        </p:txBody>
      </p:sp>
      <p:sp>
        <p:nvSpPr>
          <p:cNvPr id="5" name="TextBox 4">
            <a:extLst>
              <a:ext uri="{FF2B5EF4-FFF2-40B4-BE49-F238E27FC236}">
                <a16:creationId xmlns:a16="http://schemas.microsoft.com/office/drawing/2014/main" id="{CDDD5410-082F-388C-98F1-2BA6B064ED73}"/>
              </a:ext>
            </a:extLst>
          </p:cNvPr>
          <p:cNvSpPr txBox="1"/>
          <p:nvPr/>
        </p:nvSpPr>
        <p:spPr>
          <a:xfrm>
            <a:off x="82081" y="726579"/>
            <a:ext cx="8763892" cy="3831818"/>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dirty="0"/>
              <a:t>Let’s think about more how to deal with common pool resources. A simple way to prevent the tragedy of the commons is to limit the access to the common pool resource. We can use any of the solutions we discussed last class. </a:t>
            </a:r>
          </a:p>
          <a:p>
            <a:pPr marL="742950" lvl="1" indent="-285750">
              <a:spcBef>
                <a:spcPts val="1200"/>
              </a:spcBef>
              <a:spcAft>
                <a:spcPts val="600"/>
              </a:spcAft>
              <a:buFont typeface="Arial" panose="020B0604020202020204" pitchFamily="34" charset="0"/>
              <a:buChar char="•"/>
            </a:pPr>
            <a:r>
              <a:rPr lang="en-US" sz="1400" dirty="0"/>
              <a:t>Market for fishing permits. Impose a tax proportional to the number of fish caught or charge a fee to enter the lake. Cap the number of fishermen that could enter the lake. </a:t>
            </a:r>
          </a:p>
          <a:p>
            <a:pPr marL="742950" lvl="1" indent="-285750">
              <a:spcBef>
                <a:spcPts val="1200"/>
              </a:spcBef>
              <a:spcAft>
                <a:spcPts val="600"/>
              </a:spcAft>
              <a:buFont typeface="Arial" panose="020B0604020202020204" pitchFamily="34" charset="0"/>
              <a:buChar char="•"/>
            </a:pPr>
            <a:r>
              <a:rPr lang="en-US" sz="1400" dirty="0"/>
              <a:t>Each solution entails its own complexities.  </a:t>
            </a:r>
          </a:p>
          <a:p>
            <a:pPr marL="285750" indent="-285750">
              <a:spcBef>
                <a:spcPts val="1200"/>
              </a:spcBef>
              <a:spcAft>
                <a:spcPts val="600"/>
              </a:spcAft>
              <a:buFont typeface="Arial" panose="020B0604020202020204" pitchFamily="34" charset="0"/>
              <a:buChar char="•"/>
            </a:pPr>
            <a:r>
              <a:rPr lang="en-US" sz="1400" dirty="0"/>
              <a:t>Take the fee solution, for instance. Suppose you need to pay $10 in order to enter the lake to fish. </a:t>
            </a:r>
          </a:p>
          <a:p>
            <a:pPr marL="285750" indent="-285750">
              <a:spcBef>
                <a:spcPts val="1200"/>
              </a:spcBef>
              <a:spcAft>
                <a:spcPts val="600"/>
              </a:spcAft>
              <a:buFont typeface="Arial" panose="020B0604020202020204" pitchFamily="34" charset="0"/>
              <a:buChar char="•"/>
            </a:pPr>
            <a:r>
              <a:rPr lang="en-US" sz="1400" b="1" dirty="0"/>
              <a:t>Think like an economist:</a:t>
            </a:r>
            <a:r>
              <a:rPr lang="en-US" sz="1400" dirty="0"/>
              <a:t> individuals whose benefits of consuming one fish are lower than $10, now will not go to the lake. Moreover, what is the optimal fee? The one what makes the quantity consumed socially optimal (i.e. internalizing the negative externality). </a:t>
            </a:r>
            <a:endParaRPr lang="en-US" sz="1400" b="1" dirty="0"/>
          </a:p>
          <a:p>
            <a:pPr marL="285750" indent="-285750">
              <a:spcBef>
                <a:spcPts val="1200"/>
              </a:spcBef>
              <a:spcAft>
                <a:spcPts val="600"/>
              </a:spcAft>
              <a:buFont typeface="Arial" panose="020B0604020202020204" pitchFamily="34" charset="0"/>
              <a:buChar char="•"/>
            </a:pPr>
            <a:r>
              <a:rPr lang="en-US" sz="1400" b="1" dirty="0"/>
              <a:t>The problem: </a:t>
            </a:r>
            <a:r>
              <a:rPr lang="en-US" sz="1400" dirty="0"/>
              <a:t>this solution is regressive. Affects individuals with low income. Only high-income individuals will be willing to pay. </a:t>
            </a:r>
            <a:endParaRPr lang="en-US" sz="1400" b="1" dirty="0"/>
          </a:p>
        </p:txBody>
      </p:sp>
    </p:spTree>
    <p:extLst>
      <p:ext uri="{BB962C8B-B14F-4D97-AF65-F5344CB8AC3E}">
        <p14:creationId xmlns:p14="http://schemas.microsoft.com/office/powerpoint/2010/main" val="2969823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theme/theme1.xml><?xml version="1.0" encoding="utf-8"?>
<a:theme xmlns:a="http://schemas.openxmlformats.org/drawingml/2006/main" name="Ma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3" id="{D4112C74-A76E-A244-A38B-7B589F31A3A0}" vid="{02DB7040-99DC-AA41-AC99-CF992BB610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74F5D463876B2498F216835DB1298F6" ma:contentTypeVersion="13" ma:contentTypeDescription="Create a new document." ma:contentTypeScope="" ma:versionID="7957ea766adc7a1f8ada85e1f16c5ad0">
  <xsd:schema xmlns:xsd="http://www.w3.org/2001/XMLSchema" xmlns:xs="http://www.w3.org/2001/XMLSchema" xmlns:p="http://schemas.microsoft.com/office/2006/metadata/properties" xmlns:ns2="82db8b44-0703-48fc-920e-285d3f66b75e" xmlns:ns3="8db4f6ed-281a-40b3-a3a6-248115f75364" targetNamespace="http://schemas.microsoft.com/office/2006/metadata/properties" ma:root="true" ma:fieldsID="51c19d7e075a31899c1cd216db6b60db" ns2:_="" ns3:_="">
    <xsd:import namespace="82db8b44-0703-48fc-920e-285d3f66b75e"/>
    <xsd:import namespace="8db4f6ed-281a-40b3-a3a6-248115f7536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GenerationTime" minOccurs="0"/>
                <xsd:element ref="ns2:MediaServiceEventHashCode" minOccurs="0"/>
                <xsd:element ref="ns2:MediaServiceOCR" minOccurs="0"/>
                <xsd:element ref="ns2:MediaServiceAutoKeyPoints" minOccurs="0"/>
                <xsd:element ref="ns2:MediaServiceKeyPoints" minOccurs="0"/>
                <xsd:element ref="ns2:MediaServiceDateTaken" minOccurs="0"/>
                <xsd:element ref="ns2:MediaLengthInSecond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2db8b44-0703-48fc-920e-285d3f66b75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db4f6ed-281a-40b3-a3a6-248115f7536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2.xml><?xml version="1.0" encoding="utf-8"?>
<ds:datastoreItem xmlns:ds="http://schemas.openxmlformats.org/officeDocument/2006/customXml" ds:itemID="{00CDEACD-F46F-495A-8810-85205DBC330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2db8b44-0703-48fc-920e-285d3f66b75e"/>
    <ds:schemaRef ds:uri="8db4f6ed-281a-40b3-a3a6-248115f7536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B6F2769-7194-4217-93D3-3AF3A4742282}">
  <ds:schemaRefs>
    <ds:schemaRef ds:uri="http://purl.org/dc/elements/1.1/"/>
    <ds:schemaRef ds:uri="http://schemas.openxmlformats.org/package/2006/metadata/core-properties"/>
    <ds:schemaRef ds:uri="http://purl.org/dc/dcmitype/"/>
    <ds:schemaRef ds:uri="http://purl.org/dc/terms/"/>
    <ds:schemaRef ds:uri="http://www.w3.org/XML/1998/namespace"/>
    <ds:schemaRef ds:uri="8db4f6ed-281a-40b3-a3a6-248115f75364"/>
    <ds:schemaRef ds:uri="http://schemas.microsoft.com/office/2006/metadata/properties"/>
    <ds:schemaRef ds:uri="http://schemas.microsoft.com/office/2006/documentManagement/types"/>
    <ds:schemaRef ds:uri="http://schemas.microsoft.com/office/infopath/2007/PartnerControls"/>
    <ds:schemaRef ds:uri="82db8b44-0703-48fc-920e-285d3f66b75e"/>
  </ds:schemaRefs>
</ds:datastoreItem>
</file>

<file path=docProps/app.xml><?xml version="1.0" encoding="utf-8"?>
<Properties xmlns="http://schemas.openxmlformats.org/officeDocument/2006/extended-properties" xmlns:vt="http://schemas.openxmlformats.org/officeDocument/2006/docPropsVTypes">
  <Template>IUB-template</Template>
  <TotalTime>12497</TotalTime>
  <Words>3142</Words>
  <Application>Microsoft Office PowerPoint</Application>
  <PresentationFormat>On-screen Show (16:9)</PresentationFormat>
  <Paragraphs>181</Paragraphs>
  <Slides>24</Slides>
  <Notes>0</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Wingdings</vt:lpstr>
      <vt:lpstr>Main</vt:lpstr>
      <vt:lpstr>PowerPoint Presentation</vt:lpstr>
      <vt:lpstr>Outline for Today</vt:lpstr>
      <vt:lpstr>Introduction</vt:lpstr>
      <vt:lpstr>Four types of goods</vt:lpstr>
      <vt:lpstr>Four types of goods</vt:lpstr>
      <vt:lpstr>Common Pool Resources</vt:lpstr>
      <vt:lpstr>Common Pool Resources</vt:lpstr>
      <vt:lpstr>Common Pool Resources</vt:lpstr>
      <vt:lpstr>User Fees and Congestion Pricing</vt:lpstr>
      <vt:lpstr>Congestion Pricing: the case of toll roads</vt:lpstr>
      <vt:lpstr>Public Goods and Government Provided Goods</vt:lpstr>
      <vt:lpstr>Public Goods and Government Provided Goods</vt:lpstr>
      <vt:lpstr>Public Goods and the Free Rider Problem</vt:lpstr>
      <vt:lpstr>Public Goods and the Free Rider Problem</vt:lpstr>
      <vt:lpstr>Local Public Goods</vt:lpstr>
      <vt:lpstr>Local Public Goods</vt:lpstr>
      <vt:lpstr>Local Public Goods</vt:lpstr>
      <vt:lpstr>Some final remarks</vt:lpstr>
      <vt:lpstr>For Next Class</vt:lpstr>
      <vt:lpstr>The Public Goods Game and the Free Rider Problem</vt:lpstr>
      <vt:lpstr>Public Goods and Lindahl Pricing</vt:lpstr>
      <vt:lpstr>Public Goods and Lindahl Pricing</vt:lpstr>
      <vt:lpstr>Public Goods and Lindahl Pricing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Unnecessarily extra long title of presentation</dc:title>
  <dc:creator>Cox, Emily</dc:creator>
  <cp:lastModifiedBy>Navarro Ulloa, Luis Enrique</cp:lastModifiedBy>
  <cp:revision>286</cp:revision>
  <cp:lastPrinted>2014-06-24T16:10:50Z</cp:lastPrinted>
  <dcterms:created xsi:type="dcterms:W3CDTF">2022-01-21T17:11:20Z</dcterms:created>
  <dcterms:modified xsi:type="dcterms:W3CDTF">2023-04-05T20:41:56Z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0x010100774F5D463876B2498F216835DB1298F6</vt:lpwstr>
  </property>
</Properties>
</file>