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77" r:id="rId5"/>
    <p:sldId id="263" r:id="rId6"/>
    <p:sldId id="264" r:id="rId7"/>
    <p:sldId id="258" r:id="rId8"/>
    <p:sldId id="260" r:id="rId9"/>
    <p:sldId id="261" r:id="rId10"/>
    <p:sldId id="262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8" r:id="rId21"/>
    <p:sldId id="27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BA6A6C-382E-4D3C-BD4B-04FA5B656C9E}">
          <p14:sldIdLst>
            <p14:sldId id="256"/>
            <p14:sldId id="257"/>
          </p14:sldIdLst>
        </p14:section>
        <p14:section name="Dia 1" id="{68D64A6D-2EFE-4E90-B61A-5520FFA5A5C3}">
          <p14:sldIdLst>
            <p14:sldId id="259"/>
            <p14:sldId id="277"/>
            <p14:sldId id="263"/>
            <p14:sldId id="264"/>
            <p14:sldId id="258"/>
            <p14:sldId id="260"/>
            <p14:sldId id="261"/>
            <p14:sldId id="262"/>
            <p14:sldId id="265"/>
            <p14:sldId id="266"/>
            <p14:sldId id="270"/>
            <p14:sldId id="271"/>
            <p14:sldId id="272"/>
            <p14:sldId id="273"/>
            <p14:sldId id="274"/>
            <p14:sldId id="275"/>
            <p14:sldId id="267"/>
          </p14:sldIdLst>
        </p14:section>
        <p14:section name="Dia 2" id="{1BA660EE-1EC0-414C-B7EC-C0BFFA6A7D44}">
          <p14:sldIdLst>
            <p14:sldId id="268"/>
            <p14:sldId id="276"/>
            <p14:sldId id="269"/>
          </p14:sldIdLst>
        </p14:section>
        <p14:section name="Dia 3" id="{8685E034-0709-4CC6-A1CE-514959DBCE2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85C6-ADDE-40FA-BBEE-B3B7F331DE6C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6726-75C3-4F6A-8018-23359A8CC7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77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6726-75C3-4F6A-8018-23359A8CC7F8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12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Pycharm</a:t>
            </a:r>
            <a:r>
              <a:rPr lang="es-419" dirty="0"/>
              <a:t> , </a:t>
            </a:r>
            <a:r>
              <a:rPr lang="es-419" dirty="0" err="1"/>
              <a:t>Jupyter</a:t>
            </a:r>
            <a:r>
              <a:rPr lang="es-419" dirty="0"/>
              <a:t> notebook </a:t>
            </a:r>
          </a:p>
          <a:p>
            <a:r>
              <a:rPr lang="es-419" dirty="0" err="1"/>
              <a:t>Jupyter</a:t>
            </a:r>
            <a:r>
              <a:rPr lang="es-419" dirty="0"/>
              <a:t> notebook –notebook-</a:t>
            </a:r>
            <a:r>
              <a:rPr lang="es-419" dirty="0" err="1"/>
              <a:t>dir</a:t>
            </a:r>
            <a:r>
              <a:rPr lang="es-419" dirty="0"/>
              <a:t>=C://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6726-75C3-4F6A-8018-23359A8CC7F8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975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14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26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60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758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1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893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54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075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12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16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61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8465-49CF-412C-AA3A-EAC8FECF325A}" type="datetimeFigureOut">
              <a:rPr lang="es-419" smtClean="0"/>
              <a:t>26/1/2022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6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equino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.org/en/industry/data-repository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rategyand.pwc.com/gx/en/insights/2018/drilling-for-dat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hsmarkit.com/research-analysis/data-is-oil-gas-industry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FB0B8-3C6C-4111-A7C2-F76BE085D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F6EF"/>
              </a:clrFrom>
              <a:clrTo>
                <a:srgbClr val="F3F6EF">
                  <a:alpha val="0"/>
                </a:srgbClr>
              </a:clrTo>
            </a:clrChange>
          </a:blip>
          <a:srcRect t="31003" b="24346"/>
          <a:stretch/>
        </p:blipFill>
        <p:spPr>
          <a:xfrm>
            <a:off x="8194101" y="5771409"/>
            <a:ext cx="3789988" cy="79432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5D9D-3A1C-4841-B63D-86AFA11C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s-419" sz="5400" dirty="0"/>
              <a:t>Python y ciencia de datos en la ingeniería, un enfoque practico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A81ED-3D75-4219-89BB-6A000856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s-419" sz="2000" dirty="0"/>
          </a:p>
          <a:p>
            <a:pPr algn="l"/>
            <a:r>
              <a:rPr lang="es-419" sz="2000" dirty="0"/>
              <a:t>Luis Enrique Navarro Morales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11BA-0A96-44C0-B1DC-D851F5598C12}"/>
              </a:ext>
            </a:extLst>
          </p:cNvPr>
          <p:cNvSpPr txBox="1"/>
          <p:nvPr/>
        </p:nvSpPr>
        <p:spPr>
          <a:xfrm>
            <a:off x="8194101" y="5463286"/>
            <a:ext cx="3789988" cy="30788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419" sz="1300" dirty="0">
                <a:solidFill>
                  <a:srgbClr val="FFFFFF"/>
                </a:solidFill>
              </a:rPr>
              <a:t>Curso realizado con el apoyo de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B459F-23BE-433B-9241-30E4FF05EC4B}"/>
              </a:ext>
            </a:extLst>
          </p:cNvPr>
          <p:cNvGrpSpPr/>
          <p:nvPr/>
        </p:nvGrpSpPr>
        <p:grpSpPr>
          <a:xfrm>
            <a:off x="8410279" y="982712"/>
            <a:ext cx="3357631" cy="1844072"/>
            <a:chOff x="8314385" y="873439"/>
            <a:chExt cx="3357631" cy="1844072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6F58B663-AD22-4FCE-B7A9-0D7A79212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385" y="873439"/>
              <a:ext cx="1557601" cy="1839686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B2620C-C305-4C52-8565-4C69DB57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359" y="877824"/>
              <a:ext cx="1642657" cy="1839687"/>
            </a:xfrm>
            <a:prstGeom prst="rect">
              <a:avLst/>
            </a:prstGeom>
          </p:spPr>
        </p:pic>
      </p:grp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EFF4A1BB-919D-4DAB-A60F-1147239DB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34" y="3668363"/>
            <a:ext cx="2862922" cy="1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6EE-71B8-4986-AAE8-1B289E0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43382-379E-4D70-9CAA-2CD1A03F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553"/>
            <a:ext cx="5945309" cy="567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DB9D1-2C50-4034-B5FC-9FB671FF5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7"/>
          <a:stretch/>
        </p:blipFill>
        <p:spPr>
          <a:xfrm>
            <a:off x="6645880" y="1489074"/>
            <a:ext cx="4784125" cy="506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5F0308-39A2-4E45-8B04-FC282171CE23}"/>
              </a:ext>
            </a:extLst>
          </p:cNvPr>
          <p:cNvSpPr txBox="1"/>
          <p:nvPr/>
        </p:nvSpPr>
        <p:spPr>
          <a:xfrm>
            <a:off x="0" y="6371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Equinor Open Data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666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42AA-3AB9-497B-8C8C-8A9F287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CD99C-0BF6-4B11-82A5-DD16E3664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69" y="1442316"/>
            <a:ext cx="893966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6D7A5-39BD-46AE-8833-F15F94F50C08}"/>
              </a:ext>
            </a:extLst>
          </p:cNvPr>
          <p:cNvSpPr txBox="1"/>
          <p:nvPr/>
        </p:nvSpPr>
        <p:spPr>
          <a:xfrm>
            <a:off x="18472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SPE Data Repository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15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42AA-3AB9-497B-8C8C-8A9F287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A2B22-A4A8-435A-948E-911DD7915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05"/>
          <a:stretch/>
        </p:blipFill>
        <p:spPr>
          <a:xfrm>
            <a:off x="1442623" y="1445427"/>
            <a:ext cx="5030294" cy="4498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80382-EA64-476E-A2F1-992B52EA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24"/>
          <a:stretch/>
        </p:blipFill>
        <p:spPr>
          <a:xfrm>
            <a:off x="6398212" y="3008006"/>
            <a:ext cx="5030294" cy="2935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98947B-8340-4720-970C-567695528294}"/>
              </a:ext>
            </a:extLst>
          </p:cNvPr>
          <p:cNvSpPr txBox="1"/>
          <p:nvPr/>
        </p:nvSpPr>
        <p:spPr>
          <a:xfrm>
            <a:off x="0" y="6384744"/>
            <a:ext cx="1060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https://www.linkedin.com/posts/jeevan-vivek-58805880_yt-opendatasets-activity-6841770285658730496-tCe8</a:t>
            </a:r>
          </a:p>
        </p:txBody>
      </p:sp>
    </p:spTree>
    <p:extLst>
      <p:ext uri="{BB962C8B-B14F-4D97-AF65-F5344CB8AC3E}">
        <p14:creationId xmlns:p14="http://schemas.microsoft.com/office/powerpoint/2010/main" val="101604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7BAB-2C8C-4F11-942C-E6C2C07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Excel </a:t>
            </a:r>
            <a:r>
              <a:rPr lang="es-419" i="1" dirty="0"/>
              <a:t>(.xlsx)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673D2-6CD9-48F3-B535-B89DB407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1" y="1922349"/>
            <a:ext cx="6000750" cy="101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CFFA2-912F-4732-AD7C-D754DDF9DED3}"/>
              </a:ext>
            </a:extLst>
          </p:cNvPr>
          <p:cNvSpPr txBox="1"/>
          <p:nvPr/>
        </p:nvSpPr>
        <p:spPr>
          <a:xfrm>
            <a:off x="3011878" y="4133769"/>
            <a:ext cx="260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Pandas</a:t>
            </a:r>
          </a:p>
          <a:p>
            <a:r>
              <a:rPr lang="es-419" dirty="0"/>
              <a:t>	</a:t>
            </a:r>
            <a:r>
              <a:rPr lang="es-419" dirty="0" err="1"/>
              <a:t>pd.read_excel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C5496F1-B741-4BB2-98D6-3D79883063D3}"/>
              </a:ext>
            </a:extLst>
          </p:cNvPr>
          <p:cNvSpPr/>
          <p:nvPr/>
        </p:nvSpPr>
        <p:spPr>
          <a:xfrm>
            <a:off x="3011878" y="3003155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D50A7-7116-4C2C-8D92-719DEEB7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88" y="880774"/>
            <a:ext cx="5000625" cy="572452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C8B02F18-A538-45BE-98C6-95E09BFD5973}"/>
              </a:ext>
            </a:extLst>
          </p:cNvPr>
          <p:cNvSpPr/>
          <p:nvPr/>
        </p:nvSpPr>
        <p:spPr>
          <a:xfrm rot="16200000">
            <a:off x="5803943" y="4136962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38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7146-3412-419E-B805-A5F47D46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08" y="284921"/>
            <a:ext cx="10515600" cy="1325563"/>
          </a:xfrm>
        </p:spPr>
        <p:txBody>
          <a:bodyPr/>
          <a:lstStyle/>
          <a:p>
            <a:r>
              <a:rPr lang="es-419" dirty="0"/>
              <a:t>Excel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607C0-CB69-4EAF-8BC7-52D73822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97020"/>
            <a:ext cx="4976949" cy="2479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9EDBCE-EE39-407E-BD82-CF2A68FE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92" y="3515085"/>
            <a:ext cx="6460982" cy="315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15403-18C9-4E90-BC44-AD9ADF006249}"/>
              </a:ext>
            </a:extLst>
          </p:cNvPr>
          <p:cNvSpPr txBox="1"/>
          <p:nvPr/>
        </p:nvSpPr>
        <p:spPr>
          <a:xfrm>
            <a:off x="1663872" y="4988445"/>
            <a:ext cx="268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endParaRPr lang="es-419" dirty="0"/>
          </a:p>
          <a:p>
            <a:r>
              <a:rPr lang="es-419" dirty="0"/>
              <a:t>	 </a:t>
            </a:r>
            <a:r>
              <a:rPr lang="es-419" dirty="0" err="1"/>
              <a:t>plt.scatter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FD4414A-1FE5-4962-B46C-A6CF8AF1C68C}"/>
              </a:ext>
            </a:extLst>
          </p:cNvPr>
          <p:cNvSpPr/>
          <p:nvPr/>
        </p:nvSpPr>
        <p:spPr>
          <a:xfrm>
            <a:off x="1964630" y="3876346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10B4661-B3E1-48A1-9BC3-529FF927E8B9}"/>
              </a:ext>
            </a:extLst>
          </p:cNvPr>
          <p:cNvSpPr/>
          <p:nvPr/>
        </p:nvSpPr>
        <p:spPr>
          <a:xfrm rot="16200000">
            <a:off x="4756695" y="5010153"/>
            <a:ext cx="895104" cy="85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8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1075-F100-4505-9578-3EE7BDA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Registros </a:t>
            </a:r>
            <a:r>
              <a:rPr lang="es-419" i="1" dirty="0"/>
              <a:t>(.LAS)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B91E-630D-4898-A42E-679E159D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" y="1467607"/>
            <a:ext cx="3496324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FECCB-54BD-4AC9-BFAF-3C62BE1B4F38}"/>
              </a:ext>
            </a:extLst>
          </p:cNvPr>
          <p:cNvSpPr txBox="1"/>
          <p:nvPr/>
        </p:nvSpPr>
        <p:spPr>
          <a:xfrm>
            <a:off x="4493230" y="1660780"/>
            <a:ext cx="219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lasio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lasio.read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E9B20-B9FD-4ECF-9F4D-0621F9D5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40" y="415980"/>
            <a:ext cx="4303555" cy="1901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D6B9E-8ABF-488D-8E9E-528ABC55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795" y="3490802"/>
            <a:ext cx="6624931" cy="3251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FA9560-20DE-40A5-97B1-5DE8C3CF8765}"/>
              </a:ext>
            </a:extLst>
          </p:cNvPr>
          <p:cNvSpPr txBox="1"/>
          <p:nvPr/>
        </p:nvSpPr>
        <p:spPr>
          <a:xfrm>
            <a:off x="8153327" y="2575791"/>
            <a:ext cx="28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r>
              <a:rPr lang="es-419" dirty="0"/>
              <a:t> </a:t>
            </a:r>
          </a:p>
          <a:p>
            <a:r>
              <a:rPr lang="es-419" dirty="0"/>
              <a:t>	</a:t>
            </a:r>
            <a:r>
              <a:rPr lang="es-419" dirty="0" err="1"/>
              <a:t>plt.subplots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76799E-C7C0-4880-A8ED-79DB054AF771}"/>
              </a:ext>
            </a:extLst>
          </p:cNvPr>
          <p:cNvCxnSpPr>
            <a:endCxn id="8" idx="1"/>
          </p:cNvCxnSpPr>
          <p:nvPr/>
        </p:nvCxnSpPr>
        <p:spPr>
          <a:xfrm flipV="1">
            <a:off x="3929743" y="1983946"/>
            <a:ext cx="563487" cy="2040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37D657-B89D-4C78-B612-B1F86EB766D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693128" y="1366500"/>
            <a:ext cx="731312" cy="6174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B9ACDCE-C22D-49B6-B028-83ADE8CD33FF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>
            <a:off x="8970899" y="2885484"/>
            <a:ext cx="268680" cy="941956"/>
          </a:xfrm>
          <a:prstGeom prst="bentConnector3">
            <a:avLst>
              <a:gd name="adj1" fmla="val 36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C20ED4-C5E1-4519-B843-9EC4BD5798A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9446833" y="2446405"/>
            <a:ext cx="25877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0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1DE3-3DF6-4D03-99C6-24622EE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Registros </a:t>
            </a:r>
            <a:r>
              <a:rPr lang="es-419" i="1" dirty="0"/>
              <a:t>(.DLIS)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F1A71-5818-44D6-A498-A9B5AD1C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1" y="1886603"/>
            <a:ext cx="4127664" cy="1883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E0291-96FE-4F46-A52C-A33FB20B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1" y="4979264"/>
            <a:ext cx="3110999" cy="17054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C36D235-B841-48B4-90C0-9C0D662D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1940"/>
            <a:ext cx="5884718" cy="577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82806-648C-4905-9B06-EFEBAAE99B54}"/>
              </a:ext>
            </a:extLst>
          </p:cNvPr>
          <p:cNvSpPr txBox="1"/>
          <p:nvPr/>
        </p:nvSpPr>
        <p:spPr>
          <a:xfrm>
            <a:off x="419821" y="4051516"/>
            <a:ext cx="212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dlisio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dlis.load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C8BEB-B8F1-49F3-9814-739E7168B58C}"/>
              </a:ext>
            </a:extLst>
          </p:cNvPr>
          <p:cNvSpPr txBox="1"/>
          <p:nvPr/>
        </p:nvSpPr>
        <p:spPr>
          <a:xfrm>
            <a:off x="3390521" y="4085922"/>
            <a:ext cx="28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r>
              <a:rPr lang="es-419" dirty="0"/>
              <a:t> </a:t>
            </a:r>
          </a:p>
          <a:p>
            <a:r>
              <a:rPr lang="es-419" dirty="0"/>
              <a:t>	</a:t>
            </a:r>
            <a:r>
              <a:rPr lang="es-419" dirty="0" err="1"/>
              <a:t>plt.subplots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3A5635C-1D19-4B87-9320-36875DA8876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842120" y="3409983"/>
            <a:ext cx="281416" cy="1001650"/>
          </a:xfrm>
          <a:prstGeom prst="bentConnector3">
            <a:avLst>
              <a:gd name="adj1" fmla="val 337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ACA1952-8E3D-496B-BCEB-31B6291573E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1587954" y="4591896"/>
            <a:ext cx="281417" cy="4933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C71819F-B1D3-4FA0-B0AE-183312E11C86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3530820" y="4732253"/>
            <a:ext cx="1282591" cy="10997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049791-1161-434E-990C-505CFA918829}"/>
              </a:ext>
            </a:extLst>
          </p:cNvPr>
          <p:cNvCxnSpPr>
            <a:cxnSpLocks/>
            <a:stCxn id="11" idx="0"/>
            <a:endCxn id="2050" idx="1"/>
          </p:cNvCxnSpPr>
          <p:nvPr/>
        </p:nvCxnSpPr>
        <p:spPr>
          <a:xfrm rot="5400000" flipH="1" flipV="1">
            <a:off x="5182145" y="3172068"/>
            <a:ext cx="545120" cy="12825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3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ACC-80DF-47AE-ADB6-88D755EB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Archivo Separado por comas (.</a:t>
            </a:r>
            <a:r>
              <a:rPr lang="es-419" dirty="0" err="1"/>
              <a:t>csv</a:t>
            </a:r>
            <a:r>
              <a:rPr lang="es-419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69F91-5860-44DA-872F-D5DCA8A1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0220"/>
            <a:ext cx="688657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334C0-852D-4FB4-BEFC-AC85ABD8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911573"/>
            <a:ext cx="4419600" cy="2774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8FC72-0304-4A15-B326-4F86985ACE83}"/>
              </a:ext>
            </a:extLst>
          </p:cNvPr>
          <p:cNvSpPr txBox="1"/>
          <p:nvPr/>
        </p:nvSpPr>
        <p:spPr>
          <a:xfrm>
            <a:off x="4158191" y="3378271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Pandas</a:t>
            </a:r>
          </a:p>
          <a:p>
            <a:r>
              <a:rPr lang="es-419" dirty="0"/>
              <a:t>	</a:t>
            </a:r>
            <a:r>
              <a:rPr lang="es-419" dirty="0" err="1"/>
              <a:t>pd.read_csv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24D91-BBFD-46FA-B116-4F043A89F611}"/>
              </a:ext>
            </a:extLst>
          </p:cNvPr>
          <p:cNvSpPr txBox="1"/>
          <p:nvPr/>
        </p:nvSpPr>
        <p:spPr>
          <a:xfrm>
            <a:off x="5055106" y="5449438"/>
            <a:ext cx="28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matplotlib.pyplot</a:t>
            </a:r>
            <a:r>
              <a:rPr lang="es-419" dirty="0"/>
              <a:t> </a:t>
            </a:r>
          </a:p>
          <a:p>
            <a:r>
              <a:rPr lang="es-419" dirty="0"/>
              <a:t>	</a:t>
            </a:r>
            <a:r>
              <a:rPr lang="es-419" dirty="0" err="1"/>
              <a:t>plt.subplots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DED193-0D45-40F4-81EC-FBF4E3357A1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415677" y="2426130"/>
            <a:ext cx="246451" cy="1657829"/>
          </a:xfrm>
          <a:prstGeom prst="bentConnector3">
            <a:avLst>
              <a:gd name="adj1" fmla="val 190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883A97-FB80-4CCF-82D6-DCDB2DC3FEE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903642" y="3846329"/>
            <a:ext cx="285903" cy="6424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2701B0-776D-4B28-BF33-CE8D31FB2E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725369" y="6095769"/>
            <a:ext cx="1752627" cy="3215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032423-BFC9-4AA2-8538-C1C8D0F0FDE4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6602188" y="4111674"/>
            <a:ext cx="1213572" cy="14619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03CE9C2-09B0-4E43-A9C8-8629FF63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53" y="2015588"/>
            <a:ext cx="4085544" cy="44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1EFF-7126-4F60-BD7A-E32E6A2A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Survey</a:t>
            </a:r>
            <a:r>
              <a:rPr lang="es-419" dirty="0"/>
              <a:t> de perforación  </a:t>
            </a:r>
            <a:r>
              <a:rPr lang="es-419" i="1" dirty="0"/>
              <a:t>(.</a:t>
            </a:r>
            <a:r>
              <a:rPr lang="es-419" i="1" dirty="0" err="1"/>
              <a:t>xml</a:t>
            </a:r>
            <a:r>
              <a:rPr lang="es-419" i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DEAB0-D393-4837-8A29-6ADAA72D5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0" b="50189"/>
          <a:stretch/>
        </p:blipFill>
        <p:spPr>
          <a:xfrm>
            <a:off x="400049" y="1775568"/>
            <a:ext cx="5380097" cy="1929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221B8-F82E-425E-B3EE-286A1CB5E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" r="41409"/>
          <a:stretch/>
        </p:blipFill>
        <p:spPr>
          <a:xfrm>
            <a:off x="6826345" y="1547812"/>
            <a:ext cx="3990975" cy="3762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332FC-BEE8-4212-8B0A-9E5EE324D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26"/>
          <a:stretch/>
        </p:blipFill>
        <p:spPr>
          <a:xfrm>
            <a:off x="10885524" y="1547812"/>
            <a:ext cx="785812" cy="376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B78C95-92F2-4D4C-96DD-CB25EDAFF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0" y="4446137"/>
            <a:ext cx="3790951" cy="2254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182BF-D298-41A1-96A6-66919324A99B}"/>
              </a:ext>
            </a:extLst>
          </p:cNvPr>
          <p:cNvSpPr txBox="1"/>
          <p:nvPr/>
        </p:nvSpPr>
        <p:spPr>
          <a:xfrm>
            <a:off x="3523166" y="3353414"/>
            <a:ext cx="29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bs4</a:t>
            </a:r>
          </a:p>
          <a:p>
            <a:r>
              <a:rPr lang="es-419" dirty="0"/>
              <a:t>	bs4.BeautifulSoup(*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34CD4-16DC-4CA5-B4F3-1F30D481A98A}"/>
              </a:ext>
            </a:extLst>
          </p:cNvPr>
          <p:cNvSpPr txBox="1"/>
          <p:nvPr/>
        </p:nvSpPr>
        <p:spPr>
          <a:xfrm>
            <a:off x="5319170" y="5662471"/>
            <a:ext cx="239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Librería : </a:t>
            </a:r>
            <a:r>
              <a:rPr lang="es-419" dirty="0" err="1"/>
              <a:t>plotly.express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px</a:t>
            </a:r>
            <a:r>
              <a:rPr lang="es-419" dirty="0"/>
              <a:t>. </a:t>
            </a:r>
            <a:r>
              <a:rPr lang="es-419" dirty="0" err="1"/>
              <a:t>scatter</a:t>
            </a:r>
            <a:r>
              <a:rPr lang="es-419" dirty="0"/>
              <a:t>(*</a:t>
            </a:r>
            <a:r>
              <a:rPr lang="es-419" dirty="0" err="1"/>
              <a:t>args</a:t>
            </a:r>
            <a:r>
              <a:rPr lang="es-419" dirty="0"/>
              <a:t>)</a:t>
            </a:r>
            <a:endParaRPr lang="en-GB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0AB6B0-36E9-4391-9206-5D6473AD77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00475" y="2690150"/>
            <a:ext cx="1219511" cy="663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477E5D-09E2-4A11-B54C-179D913B341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3402335" y="2828486"/>
            <a:ext cx="446392" cy="27889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175B7A3-D12D-4A86-A85E-90464636823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126551" y="5573263"/>
            <a:ext cx="1192619" cy="4123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202BDA-3F2E-4064-901A-C29CCEEF8C79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714441" y="5310187"/>
            <a:ext cx="1107392" cy="675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5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7BAB-2C8C-4F11-942C-E6C2C07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Datasets</a:t>
            </a:r>
            <a:r>
              <a:rPr lang="es-419" dirty="0"/>
              <a:t> de </a:t>
            </a:r>
            <a:r>
              <a:rPr lang="es-419" dirty="0" err="1"/>
              <a:t>Ing.Petrolera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E82F-231B-47A6-B2FA-ED6F4026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/>
              <a:t>Visualizar </a:t>
            </a:r>
          </a:p>
          <a:p>
            <a:pPr lvl="2"/>
            <a:r>
              <a:rPr lang="es-419" dirty="0"/>
              <a:t>Excel</a:t>
            </a:r>
          </a:p>
          <a:p>
            <a:pPr lvl="2"/>
            <a:r>
              <a:rPr lang="es-419" dirty="0"/>
              <a:t>DLIS </a:t>
            </a:r>
          </a:p>
          <a:p>
            <a:pPr lvl="2"/>
            <a:r>
              <a:rPr lang="es-419" dirty="0"/>
              <a:t>LAS </a:t>
            </a:r>
          </a:p>
          <a:p>
            <a:pPr lvl="2"/>
            <a:r>
              <a:rPr lang="es-419" dirty="0"/>
              <a:t>WITSML</a:t>
            </a:r>
          </a:p>
          <a:p>
            <a:pPr lvl="2"/>
            <a:r>
              <a:rPr lang="es-419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9654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B30-AFAE-41E6-931C-CEFAA80C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Agenda	</a:t>
            </a:r>
            <a:br>
              <a:rPr lang="es-419" dirty="0"/>
            </a:br>
            <a:r>
              <a:rPr lang="es-419" dirty="0"/>
              <a:t>27 – 29 Enero 2021 -&gt; 17 – 18:30hrs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00E5-7E06-4497-9AEE-81B1BCB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Dia 1</a:t>
            </a:r>
          </a:p>
          <a:p>
            <a:pPr lvl="1"/>
            <a:r>
              <a:rPr lang="es-419" dirty="0"/>
              <a:t>Introducción</a:t>
            </a:r>
          </a:p>
          <a:p>
            <a:pPr lvl="1"/>
            <a:r>
              <a:rPr lang="es-419" dirty="0"/>
              <a:t>Datos a disposición</a:t>
            </a:r>
          </a:p>
          <a:p>
            <a:pPr lvl="1"/>
            <a:r>
              <a:rPr lang="es-419" dirty="0"/>
              <a:t>Entorno de programación</a:t>
            </a:r>
          </a:p>
          <a:p>
            <a:r>
              <a:rPr lang="es-419" dirty="0"/>
              <a:t>Dia 2</a:t>
            </a:r>
          </a:p>
          <a:p>
            <a:pPr lvl="1"/>
            <a:r>
              <a:rPr lang="es-419" dirty="0"/>
              <a:t>Ciencia de datos</a:t>
            </a:r>
          </a:p>
          <a:p>
            <a:pPr lvl="1"/>
            <a:r>
              <a:rPr lang="es-419" dirty="0"/>
              <a:t>Representaciones graficas e interpretaciones</a:t>
            </a:r>
          </a:p>
          <a:p>
            <a:pPr lvl="1"/>
            <a:endParaRPr lang="es-419" dirty="0"/>
          </a:p>
          <a:p>
            <a:r>
              <a:rPr lang="es-419" dirty="0"/>
              <a:t>Dia 3</a:t>
            </a:r>
          </a:p>
          <a:p>
            <a:pPr lvl="1"/>
            <a:r>
              <a:rPr lang="es-419" dirty="0"/>
              <a:t>Relevancia </a:t>
            </a:r>
          </a:p>
          <a:p>
            <a:pPr lvl="1"/>
            <a:r>
              <a:rPr lang="es-419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3121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6638-96AF-45F1-87AF-441FF7D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Ciencia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66D7-8B2D-44E3-A8CB-3E198945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6" y="1762599"/>
            <a:ext cx="5588967" cy="449239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AFAF3C-791E-45BF-990E-3078FD5B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1" y="2455996"/>
            <a:ext cx="6574970" cy="31056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Objetivos :	</a:t>
            </a:r>
          </a:p>
          <a:p>
            <a:pPr marL="0" indent="0">
              <a:buNone/>
            </a:pPr>
            <a:r>
              <a:rPr lang="es-419" dirty="0"/>
              <a:t>	-Analizar datos “crudos”</a:t>
            </a:r>
          </a:p>
          <a:p>
            <a:pPr marL="0" indent="0">
              <a:buNone/>
            </a:pPr>
            <a:r>
              <a:rPr lang="es-419" dirty="0"/>
              <a:t>	- Limpieza de datos </a:t>
            </a:r>
          </a:p>
          <a:p>
            <a:pPr marL="0" indent="0">
              <a:buNone/>
            </a:pPr>
            <a:r>
              <a:rPr lang="es-419" dirty="0"/>
              <a:t>	- Visualización de comportamiento de 	variables </a:t>
            </a:r>
          </a:p>
          <a:p>
            <a:pPr marL="0" indent="0">
              <a:buNone/>
            </a:pPr>
            <a:r>
              <a:rPr lang="es-419" dirty="0"/>
              <a:t>	- Determinar relaciones entre 	variables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8495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AF88-3740-4CF0-B031-614268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Importancia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C1C38-B8CF-4A7E-BD99-7F6B14CF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357437"/>
            <a:ext cx="9810750" cy="402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EC169-C6A1-48F6-855B-BC75B9BF3A09}"/>
              </a:ext>
            </a:extLst>
          </p:cNvPr>
          <p:cNvSpPr txBox="1"/>
          <p:nvPr/>
        </p:nvSpPr>
        <p:spPr>
          <a:xfrm>
            <a:off x="5972175" y="2838450"/>
            <a:ext cx="440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Machine </a:t>
            </a:r>
            <a:r>
              <a:rPr lang="es-419" dirty="0" err="1"/>
              <a:t>Learning</a:t>
            </a:r>
            <a:r>
              <a:rPr lang="es-419" dirty="0"/>
              <a:t> o Aprendizaje Automático</a:t>
            </a:r>
          </a:p>
        </p:txBody>
      </p:sp>
    </p:spTree>
    <p:extLst>
      <p:ext uri="{BB962C8B-B14F-4D97-AF65-F5344CB8AC3E}">
        <p14:creationId xmlns:p14="http://schemas.microsoft.com/office/powerpoint/2010/main" val="416495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9F87-BAD7-4D29-B9B4-0DE958AD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Ciencia de Datos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4EF7-A52C-4BDD-B19A-4647FF59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Producción </a:t>
            </a:r>
            <a:r>
              <a:rPr lang="es-419" dirty="0" err="1"/>
              <a:t>Volve</a:t>
            </a:r>
            <a:r>
              <a:rPr lang="es-419" dirty="0"/>
              <a:t> </a:t>
            </a:r>
          </a:p>
          <a:p>
            <a:pPr marL="457200" lvl="1" indent="0">
              <a:buNone/>
            </a:pPr>
            <a:r>
              <a:rPr lang="es-419" dirty="0"/>
              <a:t>	Manejo de </a:t>
            </a:r>
            <a:r>
              <a:rPr lang="es-419" dirty="0" err="1"/>
              <a:t>DataFrames</a:t>
            </a:r>
            <a:endParaRPr lang="es-419" dirty="0"/>
          </a:p>
          <a:p>
            <a:pPr marL="457200" lvl="1" indent="0">
              <a:buNone/>
            </a:pPr>
            <a:r>
              <a:rPr lang="es-419" dirty="0"/>
              <a:t>	</a:t>
            </a:r>
            <a:r>
              <a:rPr lang="es-419" dirty="0" err="1"/>
              <a:t>Plots</a:t>
            </a:r>
            <a:r>
              <a:rPr lang="es-419" dirty="0"/>
              <a:t> de producción </a:t>
            </a:r>
          </a:p>
          <a:p>
            <a:pPr marL="457200" lvl="1" indent="0">
              <a:buNone/>
            </a:pPr>
            <a:r>
              <a:rPr lang="es-419" dirty="0"/>
              <a:t>	Análisis de variables</a:t>
            </a:r>
          </a:p>
          <a:p>
            <a:pPr marL="457200" lvl="1" indent="0">
              <a:buNone/>
            </a:pPr>
            <a:endParaRPr lang="es-419" dirty="0"/>
          </a:p>
          <a:p>
            <a:pPr lvl="1"/>
            <a:r>
              <a:rPr lang="es-419" dirty="0"/>
              <a:t>Registro de perforación sin filtrar</a:t>
            </a:r>
          </a:p>
          <a:p>
            <a:pPr marL="457200" lvl="1" indent="0">
              <a:buNone/>
            </a:pPr>
            <a:r>
              <a:rPr lang="es-419" dirty="0"/>
              <a:t>	</a:t>
            </a:r>
            <a:r>
              <a:rPr lang="es-419" dirty="0" err="1"/>
              <a:t>Plots</a:t>
            </a:r>
            <a:r>
              <a:rPr lang="es-419" dirty="0"/>
              <a:t> estadísticos principales</a:t>
            </a:r>
          </a:p>
        </p:txBody>
      </p:sp>
    </p:spTree>
    <p:extLst>
      <p:ext uri="{BB962C8B-B14F-4D97-AF65-F5344CB8AC3E}">
        <p14:creationId xmlns:p14="http://schemas.microsoft.com/office/powerpoint/2010/main" val="8557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E4C-EBA8-4AF2-AD1B-BBC22B5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	</a:t>
            </a:r>
          </a:p>
        </p:txBody>
      </p:sp>
      <p:pic>
        <p:nvPicPr>
          <p:cNvPr id="4098" name="Picture 2" descr="Oil and Gas Overview - Technical Safety">
            <a:extLst>
              <a:ext uri="{FF2B5EF4-FFF2-40B4-BE49-F238E27FC236}">
                <a16:creationId xmlns:a16="http://schemas.microsoft.com/office/drawing/2014/main" id="{E782F753-DE53-479A-A77F-3AE26115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690688"/>
            <a:ext cx="84201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E4C-EBA8-4AF2-AD1B-BBC22B5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879F8-1ADB-459E-A147-DF604234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9" y="1414463"/>
            <a:ext cx="9041266" cy="3369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A42D2-CA6E-4378-8D60-4C38E898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7" y="3827247"/>
            <a:ext cx="6590249" cy="2946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0E019-1A6D-4984-912D-A2CEA3C1C521}"/>
              </a:ext>
            </a:extLst>
          </p:cNvPr>
          <p:cNvSpPr txBox="1"/>
          <p:nvPr/>
        </p:nvSpPr>
        <p:spPr>
          <a:xfrm>
            <a:off x="82694" y="6496574"/>
            <a:ext cx="4738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4"/>
              </a:rPr>
              <a:t>Drilling for data: Digitizing upstream oil and gas | Strategy&amp; (pwc.com)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104356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99B-D303-40CA-B079-C95F0F4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26149-F3A2-420E-A90F-8EA5AA83C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"/>
          <a:stretch/>
        </p:blipFill>
        <p:spPr>
          <a:xfrm>
            <a:off x="178602" y="1342645"/>
            <a:ext cx="9258981" cy="4172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52B94-3FB1-46D2-B096-527CD6EFBC9C}"/>
              </a:ext>
            </a:extLst>
          </p:cNvPr>
          <p:cNvSpPr txBox="1"/>
          <p:nvPr/>
        </p:nvSpPr>
        <p:spPr>
          <a:xfrm>
            <a:off x="0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>
                <a:hlinkClick r:id="rId3"/>
              </a:rPr>
              <a:t>Data: Is the oil and gas industry’s most valuable resource being overlooked? (ihsmarkit.com)</a:t>
            </a:r>
            <a:endParaRPr lang="es-41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1CDCA-D62B-4AC1-86A9-41821CA29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69" y="5281151"/>
            <a:ext cx="8741229" cy="10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0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8CF8-8F44-4B54-9D96-DC1A904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B36E7-5C03-4427-AD5F-7DE1BD44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180122"/>
            <a:ext cx="9252857" cy="3231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531BC-A156-4912-8A59-61ECC11B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6" y="4753535"/>
            <a:ext cx="7406368" cy="18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99B-D303-40CA-B079-C95F0F4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012C3-6A45-4644-89C0-8FC9D2A9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6" y="1272741"/>
            <a:ext cx="8096250" cy="3629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28CFA-9524-4D03-913D-C32D986D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78" y="5263242"/>
            <a:ext cx="7686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46D-BC16-43A2-8656-AE96DD7B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Entorno de desarrollo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C9AEC-7BF4-4260-8740-72ABB02B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D0AB0-804A-4209-962D-3ED75047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4" y="1412866"/>
            <a:ext cx="6121626" cy="5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4A38-0405-4AAF-B3D4-E9F9C80E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IDE “Interface </a:t>
            </a:r>
            <a:r>
              <a:rPr lang="es-419" dirty="0" err="1"/>
              <a:t>Development</a:t>
            </a:r>
            <a:r>
              <a:rPr lang="es-419" dirty="0"/>
              <a:t> </a:t>
            </a:r>
            <a:r>
              <a:rPr lang="es-419" dirty="0" err="1"/>
              <a:t>Enviroment</a:t>
            </a:r>
            <a:r>
              <a:rPr lang="es-419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FE24-E963-4A20-9979-0CC5627D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 err="1"/>
              <a:t>PyCharm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Spyder </a:t>
            </a:r>
          </a:p>
          <a:p>
            <a:pPr lvl="1"/>
            <a:r>
              <a:rPr lang="es-419" dirty="0" err="1"/>
              <a:t>GoogleColab</a:t>
            </a:r>
            <a:endParaRPr lang="es-419" dirty="0"/>
          </a:p>
          <a:p>
            <a:pPr lvl="1"/>
            <a:r>
              <a:rPr lang="es-419" dirty="0" err="1"/>
              <a:t>Jupyter</a:t>
            </a:r>
            <a:r>
              <a:rPr lang="es-419" dirty="0"/>
              <a:t> Notebook </a:t>
            </a:r>
          </a:p>
          <a:p>
            <a:pPr lvl="2"/>
            <a:r>
              <a:rPr lang="es-419" dirty="0"/>
              <a:t>Fundamentos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2502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</TotalTime>
  <Words>378</Words>
  <Application>Microsoft Office PowerPoint</Application>
  <PresentationFormat>Widescreen</PresentationFormat>
  <Paragraphs>93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Python y ciencia de datos en la ingeniería, un enfoque practico</vt:lpstr>
      <vt:lpstr>Agenda  27 – 29 Enero 2021 -&gt; 17 – 18:30hrs</vt:lpstr>
      <vt:lpstr>Introducción </vt:lpstr>
      <vt:lpstr>Introducción </vt:lpstr>
      <vt:lpstr>Introducción</vt:lpstr>
      <vt:lpstr>Introducción </vt:lpstr>
      <vt:lpstr>Introducción</vt:lpstr>
      <vt:lpstr>Entorno de desarrollo</vt:lpstr>
      <vt:lpstr>IDE “Interface Development Enviroment”</vt:lpstr>
      <vt:lpstr>Datos disponibles</vt:lpstr>
      <vt:lpstr>Datos disponibles</vt:lpstr>
      <vt:lpstr>Datos disponibles</vt:lpstr>
      <vt:lpstr>Excel (.xlsx) </vt:lpstr>
      <vt:lpstr>Excel</vt:lpstr>
      <vt:lpstr>Registros (.LAS)</vt:lpstr>
      <vt:lpstr>Registros (.DLIS)</vt:lpstr>
      <vt:lpstr>Archivo Separado por comas (.csv)</vt:lpstr>
      <vt:lpstr>Survey de perforación  (.xml)</vt:lpstr>
      <vt:lpstr>Datasets de Ing.Petrolera</vt:lpstr>
      <vt:lpstr>Ciencia de Datos</vt:lpstr>
      <vt:lpstr>Importancia</vt:lpstr>
      <vt:lpstr>Ciencia de Datos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Ciencia de datos y ML con la </dc:title>
  <dc:creator>Alejandro Primera Navarro</dc:creator>
  <cp:lastModifiedBy>Alejandro Primera Navarro</cp:lastModifiedBy>
  <cp:revision>45</cp:revision>
  <dcterms:created xsi:type="dcterms:W3CDTF">2022-01-14T03:45:26Z</dcterms:created>
  <dcterms:modified xsi:type="dcterms:W3CDTF">2022-01-27T22:30:13Z</dcterms:modified>
</cp:coreProperties>
</file>