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57" r:id="rId5"/>
    <p:sldId id="273" r:id="rId6"/>
    <p:sldId id="298" r:id="rId7"/>
    <p:sldId id="260" r:id="rId8"/>
    <p:sldId id="293" r:id="rId9"/>
    <p:sldId id="304" r:id="rId10"/>
    <p:sldId id="305" r:id="rId11"/>
    <p:sldId id="306" r:id="rId12"/>
    <p:sldId id="303" r:id="rId13"/>
    <p:sldId id="294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8" r:id="rId24"/>
    <p:sldId id="316" r:id="rId25"/>
    <p:sldId id="317" r:id="rId26"/>
    <p:sldId id="325" r:id="rId27"/>
    <p:sldId id="300" r:id="rId28"/>
    <p:sldId id="320" r:id="rId29"/>
    <p:sldId id="321" r:id="rId30"/>
    <p:sldId id="322" r:id="rId31"/>
    <p:sldId id="323" r:id="rId32"/>
    <p:sldId id="324" r:id="rId33"/>
    <p:sldId id="319" r:id="rId34"/>
    <p:sldId id="326" r:id="rId35"/>
    <p:sldId id="327" r:id="rId36"/>
    <p:sldId id="302" r:id="rId37"/>
    <p:sldId id="301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  <p:embeddedFont>
      <p:font typeface="source sans pro" panose="020B0503030403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78EB0679-3E8E-81E9-4DE5-0CAEB58003B9}" v="31" dt="2022-10-04T17:28:31.547"/>
    <p1510:client id="{8209AC6F-79AE-FAB6-26D8-F61806EBC6C2}" v="1586" dt="2022-09-27T04:29:11.091"/>
    <p1510:client id="{B968A905-2C10-A987-FE5C-FB1958B7E159}" v="610" dt="2022-09-19T21:14:47.055"/>
    <p1510:client id="{F430E7D2-A5DE-97FA-E100-835D19689E61}" v="17" dt="2022-09-20T23:23:20.289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customschemas.google.com/relationships/presentationmetadata" Target="metadata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4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6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2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220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92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462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Falar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sentido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67809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62082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85494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Assim, o </a:t>
            </a:r>
            <a:r>
              <a:rPr lang="en-US" dirty="0" err="1"/>
              <a:t>interpretador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avisa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 warnings </a:t>
            </a:r>
            <a:r>
              <a:rPr lang="en-US" dirty="0" err="1"/>
              <a:t>ou</a:t>
            </a:r>
            <a:r>
              <a:rPr lang="en-US" dirty="0"/>
              <a:t> errors. Python 3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permite</a:t>
            </a:r>
          </a:p>
        </p:txBody>
      </p:sp>
    </p:spTree>
    <p:extLst>
      <p:ext uri="{BB962C8B-B14F-4D97-AF65-F5344CB8AC3E}">
        <p14:creationId xmlns:p14="http://schemas.microsoft.com/office/powerpoint/2010/main" val="465911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Legibilidade</a:t>
            </a:r>
            <a:r>
              <a:rPr lang="en-US" dirty="0"/>
              <a:t> e a </a:t>
            </a:r>
            <a:r>
              <a:rPr lang="en-US" dirty="0" err="1"/>
              <a:t>posição</a:t>
            </a:r>
            <a:r>
              <a:rPr lang="en-US" dirty="0"/>
              <a:t> do brace</a:t>
            </a:r>
          </a:p>
        </p:txBody>
      </p:sp>
    </p:spTree>
    <p:extLst>
      <p:ext uri="{BB962C8B-B14F-4D97-AF65-F5344CB8AC3E}">
        <p14:creationId xmlns:p14="http://schemas.microsoft.com/office/powerpoint/2010/main" val="2765890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dos imports</a:t>
            </a:r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US" dirty="0"/>
              <a:t>Standard library imports.</a:t>
            </a:r>
          </a:p>
          <a:p>
            <a:pPr marL="171450" indent="-171450"/>
            <a:r>
              <a:rPr lang="en-US" dirty="0"/>
              <a:t>Related third party imports.</a:t>
            </a:r>
          </a:p>
          <a:p>
            <a:pPr marL="171450" indent="-171450"/>
            <a:r>
              <a:rPr lang="en-US" dirty="0"/>
              <a:t>Local application/library specific imports.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31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50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873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736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977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52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4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/>
              <a:t> de quando não usar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1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5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269777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304212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9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eps.python.org/pep-0008/#introduction" TargetMode="External"/><Relationship Id="rId4" Type="http://schemas.openxmlformats.org/officeDocument/2006/relationships/hyperlink" Target="https://peps.python.org/pep-0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en-US" dirty="0"/>
          </a:p>
          <a:p>
            <a:pPr>
              <a:lnSpc>
                <a:spcPct val="115000"/>
              </a:lnSpc>
              <a:buSzPts val="3200"/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235742"/>
            <a:ext cx="6761700" cy="171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18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2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2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16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42C9529-66C7-A7C6-05CA-3B143C23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91" y="1630083"/>
            <a:ext cx="6978423" cy="34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7B86C285-3215-EDEA-8498-DBDB23F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90" y="1485963"/>
            <a:ext cx="6223226" cy="35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8C21B-7CEF-6071-3943-89428A91156D}"/>
              </a:ext>
            </a:extLst>
          </p:cNvPr>
          <p:cNvSpPr txBox="1"/>
          <p:nvPr/>
        </p:nvSpPr>
        <p:spPr>
          <a:xfrm>
            <a:off x="567418" y="2098221"/>
            <a:ext cx="34065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Not recommended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x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 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y, z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(z, y,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3A1B1-D23B-6BD8-02F1-62AA4E21CDE3}"/>
              </a:ext>
            </a:extLst>
          </p:cNvPr>
          <p:cNvSpPr txBox="1"/>
          <p:nvPr/>
        </p:nvSpPr>
        <p:spPr>
          <a:xfrm>
            <a:off x="3986213" y="3404507"/>
            <a:ext cx="48352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name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name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pic>
        <p:nvPicPr>
          <p:cNvPr id="6" name="Picture 6" descr="Circle&#10;&#10;Description automatically generated">
            <a:extLst>
              <a:ext uri="{FF2B5EF4-FFF2-40B4-BE49-F238E27FC236}">
                <a16:creationId xmlns:a16="http://schemas.microsoft.com/office/drawing/2014/main" id="{6FD2F326-AE00-3CD1-B9C2-D1CBE385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1" y="3104659"/>
            <a:ext cx="1998209" cy="1924352"/>
          </a:xfrm>
          <a:prstGeom prst="rect">
            <a:avLst/>
          </a:prstGeom>
        </p:spPr>
      </p:pic>
      <p:pic>
        <p:nvPicPr>
          <p:cNvPr id="7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EEEB10A-F455-EB96-80A9-9321A29D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9" y="1549853"/>
            <a:ext cx="1945142" cy="21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684F82-293B-539C-3FA3-C83BA005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42" y="1619250"/>
            <a:ext cx="2143125" cy="1905000"/>
          </a:xfrm>
          <a:prstGeom prst="rect">
            <a:avLst/>
          </a:prstGeom>
        </p:spPr>
      </p:pic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AB987-47DF-99E4-AD0C-3FFF2EDAB056}"/>
              </a:ext>
            </a:extLst>
          </p:cNvPr>
          <p:cNvSpPr txBox="1"/>
          <p:nvPr/>
        </p:nvSpPr>
        <p:spPr>
          <a:xfrm>
            <a:off x="638855" y="220027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Not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(x): </a:t>
            </a:r>
          </a:p>
          <a:p>
            <a:r>
              <a:rPr lang="en-US" dirty="0">
                <a:solidFill>
                  <a:srgbClr val="204A87"/>
                </a:solidFill>
              </a:rPr>
              <a:t>    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1666E-7943-9916-82D2-DAE80FE9FD8A}"/>
              </a:ext>
            </a:extLst>
          </p:cNvPr>
          <p:cNvSpPr txBox="1"/>
          <p:nvPr/>
        </p:nvSpPr>
        <p:spPr>
          <a:xfrm>
            <a:off x="5006748" y="325142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multiply_by_two</a:t>
            </a:r>
            <a:r>
              <a:rPr lang="en-US" dirty="0"/>
              <a:t>(x): </a:t>
            </a:r>
          </a:p>
          <a:p>
            <a:r>
              <a:rPr lang="en-US" dirty="0">
                <a:solidFill>
                  <a:srgbClr val="204A87"/>
                </a:solidFill>
              </a:rPr>
              <a:t>     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819D032B-F5C0-6D84-2F41-027CFCC900A8}"/>
              </a:ext>
            </a:extLst>
          </p:cNvPr>
          <p:cNvSpPr/>
          <p:nvPr/>
        </p:nvSpPr>
        <p:spPr>
          <a:xfrm rot="960000">
            <a:off x="1412981" y="3612541"/>
            <a:ext cx="4173988" cy="734785"/>
          </a:xfrm>
          <a:prstGeom prst="curved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The Guide Line – Code Layout &amp;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Tópicos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Relacionados</a:t>
            </a:r>
            <a:endParaRPr lang="en-US" sz="1600" dirty="0" err="1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67918" y="4425044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4348464-1F00-C25D-3384-B003944E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275424"/>
            <a:ext cx="3202441" cy="3133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EFECF50-4AE1-A94F-6B22-298B810C0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5" y="2571070"/>
            <a:ext cx="2124075" cy="2552700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67F99E0-43F5-8B9E-2052-50D024D4DD55}"/>
              </a:ext>
            </a:extLst>
          </p:cNvPr>
          <p:cNvSpPr/>
          <p:nvPr/>
        </p:nvSpPr>
        <p:spPr>
          <a:xfrm>
            <a:off x="502104" y="2071523"/>
            <a:ext cx="2694214" cy="989919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O que é </a:t>
            </a:r>
            <a:r>
              <a:rPr lang="en-US" dirty="0" err="1">
                <a:cs typeface="Arial"/>
              </a:rPr>
              <a:t>isso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78123" y="4220936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2CEE211-901C-9668-6A6B-BB4F244A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0" y="3034199"/>
            <a:ext cx="3600450" cy="195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F0217B-0EE5-9891-D6F9-305784DC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2" y="1793052"/>
            <a:ext cx="2324781" cy="2139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4A42D5-65FD-2B3A-C0C5-CD77CEA8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856" y="1387124"/>
            <a:ext cx="2743200" cy="136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48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3824266" cy="26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Blank lines </a:t>
            </a:r>
            <a:endParaRPr lang="en-US" dirty="0"/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Espaçamento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Tamanho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máximo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A0F36-D9A3-E12F-C808-44F67F14920B}"/>
              </a:ext>
            </a:extLst>
          </p:cNvPr>
          <p:cNvSpPr txBox="1"/>
          <p:nvPr/>
        </p:nvSpPr>
        <p:spPr>
          <a:xfrm>
            <a:off x="4459510" y="2926973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</p:spTree>
    <p:extLst>
      <p:ext uri="{BB962C8B-B14F-4D97-AF65-F5344CB8AC3E}">
        <p14:creationId xmlns:p14="http://schemas.microsoft.com/office/powerpoint/2010/main" val="151664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2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agrupamento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lógica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Indentação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D7EAB-1EE8-334D-C599-7D308D688143}"/>
              </a:ext>
            </a:extLst>
          </p:cNvPr>
          <p:cNvSpPr txBox="1"/>
          <p:nvPr/>
        </p:nvSpPr>
        <p:spPr>
          <a:xfrm>
            <a:off x="4394427" y="3914775"/>
            <a:ext cx="42025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F6F6F"/>
                </a:solidFill>
                <a:latin typeface="source sans pro"/>
              </a:rPr>
              <a:t>“There should be one—and preferably only one—obvious way to do it.”</a:t>
            </a:r>
          </a:p>
          <a:p>
            <a:endParaRPr lang="en-US" dirty="0">
              <a:solidFill>
                <a:srgbClr val="6F6F6F"/>
              </a:solidFill>
              <a:latin typeface="source sans pro"/>
            </a:endParaRPr>
          </a:p>
          <a:p>
            <a:pPr algn="r"/>
            <a:r>
              <a:rPr lang="en-US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2C8C6-4BCE-B768-DF14-F650983A0EB0}"/>
              </a:ext>
            </a:extLst>
          </p:cNvPr>
          <p:cNvSpPr txBox="1"/>
          <p:nvPr/>
        </p:nvSpPr>
        <p:spPr>
          <a:xfrm>
            <a:off x="5159828" y="256766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x </a:t>
            </a:r>
            <a:r>
              <a:rPr lang="en-US" sz="1600" dirty="0">
                <a:solidFill>
                  <a:srgbClr val="CE5C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3</a:t>
            </a:r>
            <a:r>
              <a:rPr lang="en-US" sz="1600" dirty="0"/>
              <a:t>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if</a:t>
            </a:r>
            <a:r>
              <a:rPr lang="en-US" sz="1600" dirty="0"/>
              <a:t> x </a:t>
            </a:r>
            <a:r>
              <a:rPr lang="en-US" sz="1600" dirty="0">
                <a:solidFill>
                  <a:srgbClr val="CE5C00"/>
                </a:solidFill>
              </a:rPr>
              <a:t>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5</a:t>
            </a:r>
            <a:r>
              <a:rPr lang="en-US" sz="1600" dirty="0"/>
              <a:t>: 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print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4E9A06"/>
                </a:solidFill>
              </a:rPr>
              <a:t>'x is larger than 5'</a:t>
            </a:r>
            <a:r>
              <a:rPr lang="en-US" sz="1600" dirty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176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tecla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Tab</a:t>
            </a:r>
          </a:p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4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485DC-82CA-B7EE-62AD-36BCA314E75D}"/>
              </a:ext>
            </a:extLst>
          </p:cNvPr>
          <p:cNvGrpSpPr/>
          <p:nvPr/>
        </p:nvGrpSpPr>
        <p:grpSpPr>
          <a:xfrm>
            <a:off x="6638027" y="1758709"/>
            <a:ext cx="2122098" cy="2404614"/>
            <a:chOff x="707366" y="3904531"/>
            <a:chExt cx="2122098" cy="26526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C93B64-F1CC-08DB-90AA-75A2BC49A09D}"/>
                </a:ext>
              </a:extLst>
            </p:cNvPr>
            <p:cNvSpPr/>
            <p:nvPr/>
          </p:nvSpPr>
          <p:spPr>
            <a:xfrm>
              <a:off x="707366" y="4214675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Tecla tab</a:t>
              </a: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006D5192-0792-94D6-525C-F190D7367C6A}"/>
                </a:ext>
              </a:extLst>
            </p:cNvPr>
            <p:cNvSpPr/>
            <p:nvPr/>
          </p:nvSpPr>
          <p:spPr>
            <a:xfrm rot="5400000">
              <a:off x="1109377" y="5329808"/>
              <a:ext cx="1056735" cy="2372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F982AD-83AB-AE74-A173-F528F4EC1FAF}"/>
                </a:ext>
              </a:extLst>
            </p:cNvPr>
            <p:cNvSpPr/>
            <p:nvPr/>
          </p:nvSpPr>
          <p:spPr>
            <a:xfrm>
              <a:off x="804412" y="6093484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4 </a:t>
              </a:r>
              <a:r>
                <a:rPr lang="en-US" sz="1800" dirty="0" err="1">
                  <a:latin typeface="Calibri"/>
                  <a:cs typeface="Arial"/>
                </a:rPr>
                <a:t>espaços</a:t>
              </a:r>
            </a:p>
          </p:txBody>
        </p:sp>
        <p:pic>
          <p:nvPicPr>
            <p:cNvPr id="7" name="Graphic 7" descr="Gears with solid fill">
              <a:extLst>
                <a:ext uri="{FF2B5EF4-FFF2-40B4-BE49-F238E27FC236}">
                  <a16:creationId xmlns:a16="http://schemas.microsoft.com/office/drawing/2014/main" id="{B3D3E59C-FCFE-D80A-17AC-0CEC60D6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-4680000">
              <a:off x="1915064" y="3904531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Picture 9">
            <a:extLst>
              <a:ext uri="{FF2B5EF4-FFF2-40B4-BE49-F238E27FC236}">
                <a16:creationId xmlns:a16="http://schemas.microsoft.com/office/drawing/2014/main" id="{FC3C020A-0AC3-B47B-BC34-814436D5B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956" y="4582665"/>
            <a:ext cx="5482086" cy="33450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C2E60A2-A4C4-C4B8-004F-6F29502D8775}"/>
              </a:ext>
            </a:extLst>
          </p:cNvPr>
          <p:cNvSpPr/>
          <p:nvPr/>
        </p:nvSpPr>
        <p:spPr>
          <a:xfrm>
            <a:off x="572579" y="3780440"/>
            <a:ext cx="2749669" cy="463670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Pode </a:t>
            </a:r>
            <a:r>
              <a:rPr lang="en-US" dirty="0" err="1">
                <a:cs typeface="Arial"/>
              </a:rPr>
              <a:t>misturar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8342F92E-4309-04D4-C470-2E7EF644951C}"/>
              </a:ext>
            </a:extLst>
          </p:cNvPr>
          <p:cNvSpPr txBox="1"/>
          <p:nvPr/>
        </p:nvSpPr>
        <p:spPr>
          <a:xfrm>
            <a:off x="1443185" y="1868308"/>
            <a:ext cx="6475892" cy="272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1" algn="ctr"/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Overview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as boas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práticas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programação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Python com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guia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PEP 8. 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755B8-0653-DE7B-1CE9-439579B6BEBB}"/>
              </a:ext>
            </a:extLst>
          </p:cNvPr>
          <p:cNvSpPr/>
          <p:nvPr/>
        </p:nvSpPr>
        <p:spPr>
          <a:xfrm>
            <a:off x="2642089" y="459146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cs typeface="Arial"/>
              </a:rPr>
              <a:t>Code Layout</a:t>
            </a:r>
            <a:endParaRPr lang="en-US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4A26DD-69C3-CBA3-43A8-EF230B58815F}"/>
              </a:ext>
            </a:extLst>
          </p:cNvPr>
          <p:cNvSpPr/>
          <p:nvPr/>
        </p:nvSpPr>
        <p:spPr>
          <a:xfrm>
            <a:off x="5582633" y="1090532"/>
            <a:ext cx="2926978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Convenções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nomeação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0E5DB9-A91A-2364-73B4-338760F21950}"/>
              </a:ext>
            </a:extLst>
          </p:cNvPr>
          <p:cNvSpPr/>
          <p:nvPr/>
        </p:nvSpPr>
        <p:spPr>
          <a:xfrm>
            <a:off x="5984014" y="405355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A8A571-2496-A7B3-01FC-DAE08BC46DAC}"/>
              </a:ext>
            </a:extLst>
          </p:cNvPr>
          <p:cNvSpPr/>
          <p:nvPr/>
        </p:nvSpPr>
        <p:spPr>
          <a:xfrm>
            <a:off x="725952" y="1741321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Indentação</a:t>
            </a:r>
            <a:endParaRPr lang="en-US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63CA41-E852-A0F0-0F85-599ED3F38157}"/>
              </a:ext>
            </a:extLst>
          </p:cNvPr>
          <p:cNvSpPr/>
          <p:nvPr/>
        </p:nvSpPr>
        <p:spPr>
          <a:xfrm>
            <a:off x="3764364" y="2180150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DocStrings</a:t>
            </a:r>
            <a:endParaRPr lang="en-US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87816-796E-4451-1DD3-B26D0199DC42}"/>
              </a:ext>
            </a:extLst>
          </p:cNvPr>
          <p:cNvSpPr/>
          <p:nvPr/>
        </p:nvSpPr>
        <p:spPr>
          <a:xfrm>
            <a:off x="567752" y="3800275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0105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2240905"/>
            <a:ext cx="3831776" cy="14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dirty="0" err="1"/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6906B-B516-EDE3-2A6A-5819B73EFAFA}"/>
              </a:ext>
            </a:extLst>
          </p:cNvPr>
          <p:cNvSpPr txBox="1"/>
          <p:nvPr/>
        </p:nvSpPr>
        <p:spPr>
          <a:xfrm>
            <a:off x="871268" y="3852773"/>
            <a:ext cx="36381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r>
              <a:rPr lang="en-US" sz="1600" dirty="0" err="1"/>
              <a:t>arg_one</a:t>
            </a:r>
            <a:r>
              <a:rPr lang="en-US" sz="1600" dirty="0"/>
              <a:t>, </a:t>
            </a:r>
            <a:r>
              <a:rPr lang="en-US" sz="1600" dirty="0" err="1"/>
              <a:t>arg_two</a:t>
            </a:r>
            <a:r>
              <a:rPr lang="en-US" sz="1600" dirty="0"/>
              <a:t>, </a:t>
            </a:r>
            <a:r>
              <a:rPr lang="en-US" sz="1600" dirty="0" err="1"/>
              <a:t>arg_three</a:t>
            </a:r>
            <a:r>
              <a:rPr lang="en-US" sz="1600" dirty="0"/>
              <a:t>, </a:t>
            </a:r>
            <a:r>
              <a:rPr lang="en-US" sz="1600" dirty="0" err="1"/>
              <a:t>arg_four</a:t>
            </a:r>
            <a:r>
              <a:rPr lang="en-US" sz="1600" dirty="0"/>
              <a:t>):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    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FC1A7-088A-DA70-9AB4-B0070522EF93}"/>
              </a:ext>
            </a:extLst>
          </p:cNvPr>
          <p:cNvSpPr txBox="1"/>
          <p:nvPr/>
        </p:nvSpPr>
        <p:spPr>
          <a:xfrm>
            <a:off x="5766758" y="2192187"/>
            <a:ext cx="28294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endParaRPr lang="en-US" sz="1600"/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arg_one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arg_two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arg_three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arg_four</a:t>
            </a:r>
            <a:r>
              <a:rPr lang="en-US" sz="1600" dirty="0"/>
              <a:t>):</a:t>
            </a:r>
          </a:p>
          <a:p>
            <a:r>
              <a:rPr lang="en-US" sz="1600" dirty="0">
                <a:solidFill>
                  <a:srgbClr val="204A87"/>
                </a:solidFill>
              </a:rPr>
              <a:t>       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01BC2-80F9-4CB2-AB92-E8D7A1E8D481}"/>
              </a:ext>
            </a:extLst>
          </p:cNvPr>
          <p:cNvSpPr/>
          <p:nvPr/>
        </p:nvSpPr>
        <p:spPr>
          <a:xfrm>
            <a:off x="5548941" y="1920455"/>
            <a:ext cx="3159423" cy="203798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4ECA2AD5-7B4D-A05A-30D4-855392B54EB1}"/>
              </a:ext>
            </a:extLst>
          </p:cNvPr>
          <p:cNvSpPr/>
          <p:nvPr/>
        </p:nvSpPr>
        <p:spPr>
          <a:xfrm rot="20460000">
            <a:off x="4272305" y="4037698"/>
            <a:ext cx="2814367" cy="733245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5D91D0-530F-B0C5-7F7E-CF001CE77B7B}"/>
              </a:ext>
            </a:extLst>
          </p:cNvPr>
          <p:cNvSpPr/>
          <p:nvPr/>
        </p:nvSpPr>
        <p:spPr>
          <a:xfrm>
            <a:off x="2022895" y="1834191"/>
            <a:ext cx="2674187" cy="4097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/>
                <a:cs typeface="Arial"/>
              </a:rPr>
              <a:t>Limite = 79 </a:t>
            </a:r>
            <a:r>
              <a:rPr lang="en-US" sz="1600" dirty="0" err="1">
                <a:latin typeface="Calibri"/>
                <a:cs typeface="Arial"/>
              </a:rPr>
              <a:t>caracteres</a:t>
            </a:r>
            <a:endParaRPr lang="en-US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1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D4045E6-BFD1-CBC1-3CCD-3C42373E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" y="2002855"/>
            <a:ext cx="6668218" cy="97604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7969B8A-9253-7780-44E3-CEFD8F8F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2" y="3056719"/>
            <a:ext cx="6603519" cy="1736601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9F8DAFE-FDCE-455A-3677-F3E93C185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772" y="3424867"/>
            <a:ext cx="1352550" cy="116205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5127F21-0B6E-B4DB-348A-8FCB4C37A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854" y="1900238"/>
            <a:ext cx="1390650" cy="13430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FB12DED-AE96-687B-DAD3-309EDE438FE6}"/>
              </a:ext>
            </a:extLst>
          </p:cNvPr>
          <p:cNvSpPr/>
          <p:nvPr/>
        </p:nvSpPr>
        <p:spPr>
          <a:xfrm>
            <a:off x="1205303" y="1405912"/>
            <a:ext cx="485235" cy="981254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BAD47-F928-D638-3D6B-E4C12D7EB26E}"/>
              </a:ext>
            </a:extLst>
          </p:cNvPr>
          <p:cNvSpPr txBox="1"/>
          <p:nvPr/>
        </p:nvSpPr>
        <p:spPr>
          <a:xfrm>
            <a:off x="1690777" y="4790895"/>
            <a:ext cx="50723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Fonte: https://realpython.com/python-pep8/#naming-conventions</a:t>
            </a:r>
          </a:p>
        </p:txBody>
      </p:sp>
    </p:spTree>
    <p:extLst>
      <p:ext uri="{BB962C8B-B14F-4D97-AF65-F5344CB8AC3E}">
        <p14:creationId xmlns:p14="http://schemas.microsoft.com/office/powerpoint/2010/main" val="2906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5519E-893F-54EE-FA02-2C7B06DE73AF}"/>
              </a:ext>
            </a:extLst>
          </p:cNvPr>
          <p:cNvGrpSpPr/>
          <p:nvPr/>
        </p:nvGrpSpPr>
        <p:grpSpPr>
          <a:xfrm>
            <a:off x="2084089" y="1697337"/>
            <a:ext cx="2816667" cy="3257460"/>
            <a:chOff x="617598" y="1708120"/>
            <a:chExt cx="2816667" cy="3257460"/>
          </a:xfrm>
        </p:grpSpPr>
        <p:pic>
          <p:nvPicPr>
            <p:cNvPr id="2" name="Picture 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D9472A0-C42C-63DB-8F9A-200B382CF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145" b="-690"/>
            <a:stretch/>
          </p:blipFill>
          <p:spPr>
            <a:xfrm>
              <a:off x="620204" y="1708120"/>
              <a:ext cx="2814061" cy="1576311"/>
            </a:xfrm>
            <a:prstGeom prst="rect">
              <a:avLst/>
            </a:prstGeom>
          </p:spPr>
        </p:pic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C26A9710-EFC9-C9D4-3A5D-59270B6B8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98" y="3477524"/>
              <a:ext cx="2797653" cy="1488056"/>
            </a:xfrm>
            <a:prstGeom prst="rect">
              <a:avLst/>
            </a:prstGeom>
          </p:spPr>
        </p:pic>
      </p:grpSp>
      <p:pic>
        <p:nvPicPr>
          <p:cNvPr id="11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F1C0C6-CF70-5B3E-425E-83F32D6EC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65AFAD5-7D6C-A824-884A-687346049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8" r="47036" b="803"/>
          <a:stretch/>
        </p:blipFill>
        <p:spPr>
          <a:xfrm>
            <a:off x="752655" y="1969676"/>
            <a:ext cx="4428134" cy="2543514"/>
          </a:xfrm>
          <a:prstGeom prst="rect">
            <a:avLst/>
          </a:prstGeom>
        </p:spPr>
      </p:pic>
      <p:pic>
        <p:nvPicPr>
          <p:cNvPr id="6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BD38D3D3-03F3-1205-B7E9-5FFB6EBA3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Layout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Comentários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no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código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7867898" cy="24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tanto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necessário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entendimento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Código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escrito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documentação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3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D449B-FDC5-3B89-9636-8F2CC6CB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2458298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latin typeface="Calibri"/>
              </a:rPr>
              <a:t>Limite da </a:t>
            </a:r>
            <a:r>
              <a:rPr lang="en-US" sz="2400" dirty="0" err="1">
                <a:latin typeface="Calibri"/>
              </a:rPr>
              <a:t>linha</a:t>
            </a:r>
            <a:r>
              <a:rPr lang="en-US" sz="2400" dirty="0">
                <a:latin typeface="Calibri"/>
              </a:rPr>
              <a:t> = 79 </a:t>
            </a:r>
            <a:r>
              <a:rPr lang="en-US" sz="2400" dirty="0" err="1">
                <a:latin typeface="Calibri"/>
              </a:rPr>
              <a:t>caracteres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Sentenças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completas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iniciando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letra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maíscula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Atualização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comentários</a:t>
            </a:r>
            <a:r>
              <a:rPr lang="en-US" sz="2400" dirty="0">
                <a:latin typeface="Calibri"/>
              </a:rPr>
              <a:t> 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E11E88-2401-4B15-51A9-B3B81E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0" y="2102660"/>
            <a:ext cx="8339585" cy="17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38215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 err="1">
                <a:latin typeface="source sans pro"/>
              </a:rPr>
              <a:t>Não</a:t>
            </a:r>
            <a:r>
              <a:rPr lang="en-US" sz="2000" dirty="0">
                <a:latin typeface="source sans pro"/>
              </a:rPr>
              <a:t> </a:t>
            </a:r>
            <a:r>
              <a:rPr lang="en-US" sz="2000" dirty="0" err="1">
                <a:latin typeface="source sans pro"/>
              </a:rPr>
              <a:t>explique</a:t>
            </a:r>
            <a:r>
              <a:rPr lang="en-US" sz="2000" dirty="0">
                <a:latin typeface="source sans pro"/>
              </a:rPr>
              <a:t> o </a:t>
            </a:r>
            <a:r>
              <a:rPr lang="en-US" sz="2000" dirty="0" err="1">
                <a:latin typeface="source sans pro"/>
              </a:rPr>
              <a:t>óbvio</a:t>
            </a:r>
            <a:r>
              <a:rPr lang="en-US" sz="2000" dirty="0">
                <a:latin typeface="source sans pro"/>
              </a:rPr>
              <a:t>!</a:t>
            </a:r>
            <a:endParaRPr lang="en-US" sz="1600" dirty="0"/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4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5BA0BF1-9DB5-D4D4-12F6-B90DB8D1D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4" y="2202898"/>
            <a:ext cx="7239718" cy="16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3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Docstring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86;g116295da5bc_0_62">
            <a:extLst>
              <a:ext uri="{FF2B5EF4-FFF2-40B4-BE49-F238E27FC236}">
                <a16:creationId xmlns:a16="http://schemas.microsoft.com/office/drawing/2014/main" id="{06043507-B17E-099F-9BDD-C5883C9F9C96}"/>
              </a:ext>
            </a:extLst>
          </p:cNvPr>
          <p:cNvSpPr txBox="1"/>
          <p:nvPr/>
        </p:nvSpPr>
        <p:spPr>
          <a:xfrm>
            <a:off x="641251" y="3202326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Caracteres</a:t>
            </a:r>
            <a:r>
              <a:rPr lang="en-US" sz="2400" dirty="0">
                <a:latin typeface="Calibri"/>
              </a:rPr>
              <a:t>: """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'''</a:t>
            </a: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Dentro</a:t>
            </a:r>
            <a:r>
              <a:rPr lang="en-US" sz="2400" dirty="0">
                <a:latin typeface="Calibri"/>
              </a:rPr>
              <a:t> e classes, </a:t>
            </a:r>
            <a:r>
              <a:rPr lang="en-US" sz="2400" dirty="0" err="1">
                <a:latin typeface="Calibri"/>
              </a:rPr>
              <a:t>funções</a:t>
            </a:r>
            <a:r>
              <a:rPr lang="en-US" sz="2400" dirty="0">
                <a:latin typeface="Calibri"/>
              </a:rPr>
              <a:t> e </a:t>
            </a:r>
            <a:r>
              <a:rPr lang="en-US" sz="2400" dirty="0" err="1">
                <a:latin typeface="Calibri"/>
              </a:rPr>
              <a:t>início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programas</a:t>
            </a: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latin typeface="Calibri"/>
              </a:rPr>
              <a:t>Escritos</a:t>
            </a:r>
            <a:r>
              <a:rPr lang="en-US" sz="2400" dirty="0">
                <a:latin typeface="Calibri"/>
              </a:rPr>
              <a:t> para </a:t>
            </a:r>
            <a:r>
              <a:rPr lang="en-US" sz="2400" err="1">
                <a:latin typeface="Calibri"/>
              </a:rPr>
              <a:t>módulos</a:t>
            </a:r>
            <a:r>
              <a:rPr lang="en-US" sz="2400" dirty="0">
                <a:latin typeface="Calibri"/>
              </a:rPr>
              <a:t> </a:t>
            </a:r>
            <a:r>
              <a:rPr lang="en-US" sz="2400" err="1">
                <a:latin typeface="Calibri"/>
              </a:rPr>
              <a:t>públicos</a:t>
            </a:r>
            <a:endParaRPr lang="en-US" sz="2400">
              <a:latin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E1C6905-87B7-F075-6557-FFF78093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13" y="1052153"/>
            <a:ext cx="5363472" cy="1971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9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>
                <a:solidFill>
                  <a:srgbClr val="EA4E60"/>
                </a:solidFill>
                <a:latin typeface="Century Gothic"/>
              </a:rPr>
              <a:t>O que é a PEP 8? Qual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sua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importância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?</a:t>
            </a:r>
            <a:endParaRPr lang="en-US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0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Espaços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Branco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Expressões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Espaçamento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5F0268-CFD6-A531-2164-FF59482CC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80" b="-1111"/>
          <a:stretch/>
        </p:blipFill>
        <p:spPr>
          <a:xfrm>
            <a:off x="849701" y="1575466"/>
            <a:ext cx="3222045" cy="989843"/>
          </a:xfrm>
          <a:prstGeom prst="rect">
            <a:avLst/>
          </a:prstGeom>
        </p:spPr>
      </p:pic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A50CB8-B700-93CA-9382-B24181DE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24" b="1163"/>
          <a:stretch/>
        </p:blipFill>
        <p:spPr>
          <a:xfrm>
            <a:off x="569343" y="3124571"/>
            <a:ext cx="1713414" cy="1536267"/>
          </a:xfrm>
          <a:prstGeom prst="rect">
            <a:avLst/>
          </a:prstGeom>
        </p:spPr>
      </p:pic>
      <p:pic>
        <p:nvPicPr>
          <p:cNvPr id="5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BB556C3-CE8A-309D-C1AB-AB2D4F7C9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845" y="891625"/>
            <a:ext cx="4101860" cy="151635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10C7EF2-2D8A-4E0C-6A05-9C743E3F27BB}"/>
              </a:ext>
            </a:extLst>
          </p:cNvPr>
          <p:cNvSpPr/>
          <p:nvPr/>
        </p:nvSpPr>
        <p:spPr>
          <a:xfrm>
            <a:off x="3058066" y="2804577"/>
            <a:ext cx="4528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Calibri"/>
                <a:cs typeface="Arial"/>
              </a:rPr>
              <a:t>Não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exagere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nos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r>
              <a:rPr lang="en-US" sz="1800" b="1" dirty="0">
                <a:latin typeface="Calibri"/>
                <a:cs typeface="Arial"/>
              </a:rPr>
              <a:t>!</a:t>
            </a:r>
            <a:endParaRPr lang="en-US" sz="1800" b="1">
              <a:latin typeface="Calibri"/>
              <a:cs typeface="Calibri"/>
            </a:endParaRPr>
          </a:p>
        </p:txBody>
      </p:sp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802F483-5865-D250-7270-EA5D92BE9C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981" b="-1853"/>
          <a:stretch/>
        </p:blipFill>
        <p:spPr>
          <a:xfrm>
            <a:off x="4160089" y="3723529"/>
            <a:ext cx="4049889" cy="11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Quando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evitar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?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9464384-48E8-BCE6-FF02-B593C1471359}"/>
              </a:ext>
            </a:extLst>
          </p:cNvPr>
          <p:cNvSpPr txBox="1"/>
          <p:nvPr/>
        </p:nvSpPr>
        <p:spPr>
          <a:xfrm>
            <a:off x="641251" y="1574091"/>
            <a:ext cx="4568295" cy="317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Difícil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ler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Muitos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espaços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61165AF-D063-4A8E-0DC4-06DA1D43EACA}"/>
              </a:ext>
            </a:extLst>
          </p:cNvPr>
          <p:cNvSpPr/>
          <p:nvPr/>
        </p:nvSpPr>
        <p:spPr>
          <a:xfrm>
            <a:off x="1516095" y="1769407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Poucos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endParaRPr lang="en-US" dirty="0" err="1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EDB177-55FB-FF8B-5EE0-66CAE229AA01}"/>
              </a:ext>
            </a:extLst>
          </p:cNvPr>
          <p:cNvSpPr/>
          <p:nvPr/>
        </p:nvSpPr>
        <p:spPr>
          <a:xfrm>
            <a:off x="2788491" y="2739879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Esparso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demais</a:t>
            </a:r>
            <a:endParaRPr lang="en-US" dirty="0" err="1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2712D80-AB44-FE70-E186-3B6157E7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80" y="1994948"/>
            <a:ext cx="2266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06E0C10-629F-0962-EC14-3064E81E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27" y="1937290"/>
            <a:ext cx="2197678" cy="2054731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1715741"/>
            <a:ext cx="5458139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err="1">
                <a:solidFill>
                  <a:srgbClr val="040A24"/>
                </a:solidFill>
                <a:ea typeface="Calibri"/>
              </a:rPr>
              <a:t>Julho</a:t>
            </a:r>
            <a:r>
              <a:rPr lang="en-US" sz="2400">
                <a:solidFill>
                  <a:srgbClr val="040A24"/>
                </a:solidFill>
                <a:ea typeface="Calibri"/>
              </a:rPr>
              <a:t> 2000</a:t>
            </a:r>
            <a:endParaRPr lang="en-US" sz="2400"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PEP – Python Enhancement Proposals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Convenções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acordo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tópicos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controle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156154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5E43E2-060E-829A-DBCF-F406070C656D}"/>
              </a:ext>
            </a:extLst>
          </p:cNvPr>
          <p:cNvSpPr/>
          <p:nvPr/>
        </p:nvSpPr>
        <p:spPr>
          <a:xfrm>
            <a:off x="661807" y="4455977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4"/>
              </a:rPr>
              <a:t>Documentação PEP</a:t>
            </a:r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10E8CA-1FE9-DDEA-E371-0DFA62A0A77D}"/>
              </a:ext>
            </a:extLst>
          </p:cNvPr>
          <p:cNvSpPr/>
          <p:nvPr/>
        </p:nvSpPr>
        <p:spPr>
          <a:xfrm>
            <a:off x="4688284" y="4455976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5"/>
              </a:rPr>
              <a:t>Documentação PEP 8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CBE9BC3-D00B-A702-4BEB-2686990B8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348" y="633585"/>
            <a:ext cx="1249508" cy="1369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131377"/>
            <a:ext cx="484767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: 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Nomeação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classes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Code Layout 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Indentação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Docstrings -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...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Guia de Estilo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D24DB-DCCE-4E8E-2877-8ED88BE365B1}"/>
              </a:ext>
            </a:extLst>
          </p:cNvPr>
          <p:cNvSpPr txBox="1"/>
          <p:nvPr/>
        </p:nvSpPr>
        <p:spPr>
          <a:xfrm>
            <a:off x="5639481" y="3343276"/>
            <a:ext cx="3477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“Readability counts.”</a:t>
            </a:r>
          </a:p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               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sz="1800"/>
          </a:p>
        </p:txBody>
      </p:sp>
      <p:pic>
        <p:nvPicPr>
          <p:cNvPr id="3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FF940654-6708-A49C-654C-E96403FE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22" y="1588634"/>
            <a:ext cx="1628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person, wearing, glasses&#10;&#10;Description automatically generated">
            <a:extLst>
              <a:ext uri="{FF2B5EF4-FFF2-40B4-BE49-F238E27FC236}">
                <a16:creationId xmlns:a16="http://schemas.microsoft.com/office/drawing/2014/main" id="{15D23C18-B0F4-57FA-3D3C-BED2B64DB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51" y="2295777"/>
            <a:ext cx="3445058" cy="2862017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2461607"/>
            <a:ext cx="4847673" cy="210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/>
            <a:r>
              <a:rPr lang="en-US" sz="2400" dirty="0">
                <a:latin typeface="Calibri"/>
              </a:rPr>
              <a:t>“Code is read much more often than it is written.” </a:t>
            </a:r>
            <a:endParaRPr lang="en-US" sz="2400">
              <a:latin typeface="Calibri"/>
            </a:endParaRPr>
          </a:p>
          <a:p>
            <a:pPr marL="76200" algn="just"/>
            <a:endParaRPr lang="en-US" sz="2400" dirty="0">
              <a:latin typeface="Calibri"/>
            </a:endParaRPr>
          </a:p>
          <a:p>
            <a:pPr marL="76200" algn="r"/>
            <a:r>
              <a:rPr lang="en-US" sz="2400" dirty="0">
                <a:latin typeface="Calibri"/>
              </a:rPr>
              <a:t>Guido van Rossum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0BA8228-D493-2657-0E8A-C8C2014AA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77" y="1286728"/>
            <a:ext cx="1562215" cy="171457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F7BB29-B9E9-C0E8-EE38-2F86E71C80EC}"/>
              </a:ext>
            </a:extLst>
          </p:cNvPr>
          <p:cNvSpPr/>
          <p:nvPr/>
        </p:nvSpPr>
        <p:spPr>
          <a:xfrm flipH="1">
            <a:off x="2928669" y="1618445"/>
            <a:ext cx="3709357" cy="84107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Arial"/>
              </a:rPr>
              <a:t>O que </a:t>
            </a:r>
            <a:r>
              <a:rPr lang="en-US" sz="2000" dirty="0" err="1">
                <a:latin typeface="Calibri"/>
                <a:cs typeface="Arial"/>
              </a:rPr>
              <a:t>eu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fiz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aqui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mesmo</a:t>
            </a:r>
            <a:r>
              <a:rPr lang="en-US" sz="2000" dirty="0">
                <a:latin typeface="Calibri"/>
                <a:cs typeface="Arial"/>
              </a:rPr>
              <a:t>?</a:t>
            </a:r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64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062636"/>
            <a:ext cx="4847673" cy="27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har char="•"/>
            </a:pPr>
            <a:r>
              <a:rPr lang="en-US" sz="2400" dirty="0">
                <a:latin typeface="Calibri"/>
              </a:rPr>
              <a:t>Time de </a:t>
            </a:r>
            <a:r>
              <a:rPr lang="en-US" sz="2400" dirty="0" err="1">
                <a:latin typeface="Calibri"/>
              </a:rPr>
              <a:t>desenvolvimento</a:t>
            </a:r>
            <a:endParaRPr lang="en-US"/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Trabalho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em</a:t>
            </a:r>
            <a:r>
              <a:rPr lang="en-US" sz="2400" dirty="0">
                <a:latin typeface="Calibri"/>
              </a:rPr>
              <a:t> </a:t>
            </a:r>
            <a:r>
              <a:rPr lang="en-US" sz="2400" dirty="0" err="1">
                <a:latin typeface="Calibri"/>
              </a:rPr>
              <a:t>equipe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Facilidade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entendimento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Manutenção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facilitada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0C044DEC-21FC-D7C8-C8AF-45DC92B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43140" y="2287190"/>
            <a:ext cx="2854144" cy="2854144"/>
          </a:xfrm>
          <a:prstGeom prst="rect">
            <a:avLst/>
          </a:prstGeom>
        </p:spPr>
      </p:pic>
      <p:sp>
        <p:nvSpPr>
          <p:cNvPr id="3" name="Balão de Pensamento: Nuvem 6">
            <a:extLst>
              <a:ext uri="{FF2B5EF4-FFF2-40B4-BE49-F238E27FC236}">
                <a16:creationId xmlns:a16="http://schemas.microsoft.com/office/drawing/2014/main" id="{CF5B7493-9DCB-3AA1-A901-57D3D68F41AC}"/>
              </a:ext>
            </a:extLst>
          </p:cNvPr>
          <p:cNvSpPr/>
          <p:nvPr/>
        </p:nvSpPr>
        <p:spPr>
          <a:xfrm flipH="1">
            <a:off x="4414965" y="1552563"/>
            <a:ext cx="3791486" cy="78940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Por que aprender isso?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–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Padronização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 com Python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232138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Classes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Variáveis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Funções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22EC1B2E-0038-C6F6-FFAB-D6D2BF7C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57" y="915499"/>
            <a:ext cx="2743200" cy="1740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EA9B3A6-2F34-5937-32AA-3D558B0A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47" y="2608346"/>
            <a:ext cx="2743200" cy="1251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A27F7-9717-6C96-77CD-8179F683462C}"/>
              </a:ext>
            </a:extLst>
          </p:cNvPr>
          <p:cNvSpPr txBox="1"/>
          <p:nvPr/>
        </p:nvSpPr>
        <p:spPr>
          <a:xfrm>
            <a:off x="4455660" y="4210731"/>
            <a:ext cx="4069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“Explicit is better than implicit.”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A4CB1A-ECF6-251C-BD07-B5AD04914B18}"/>
              </a:ext>
            </a:extLst>
          </p:cNvPr>
          <p:cNvSpPr/>
          <p:nvPr/>
        </p:nvSpPr>
        <p:spPr>
          <a:xfrm>
            <a:off x="787854" y="4135210"/>
            <a:ext cx="2816677" cy="5204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Nomes</a:t>
            </a:r>
            <a:r>
              <a:rPr lang="en-US" dirty="0">
                <a:cs typeface="Arial"/>
              </a:rPr>
              <a:t> com </a:t>
            </a:r>
            <a:r>
              <a:rPr lang="en-US" dirty="0" err="1">
                <a:cs typeface="Arial"/>
              </a:rPr>
              <a:t>significado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886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2C11BE-C492-49F7-9F44-73CE3F530856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34</Slides>
  <Notes>34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529</cp:revision>
  <dcterms:modified xsi:type="dcterms:W3CDTF">2023-09-09T22:01:19Z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