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9"/>
  </p:notesMasterIdLst>
  <p:sldIdLst>
    <p:sldId id="310" r:id="rId5"/>
    <p:sldId id="343" r:id="rId6"/>
    <p:sldId id="342" r:id="rId7"/>
    <p:sldId id="341" r:id="rId8"/>
    <p:sldId id="340" r:id="rId9"/>
    <p:sldId id="339" r:id="rId10"/>
    <p:sldId id="338" r:id="rId11"/>
    <p:sldId id="337" r:id="rId12"/>
    <p:sldId id="394" r:id="rId13"/>
    <p:sldId id="396" r:id="rId14"/>
    <p:sldId id="397" r:id="rId15"/>
    <p:sldId id="399" r:id="rId16"/>
    <p:sldId id="398" r:id="rId17"/>
    <p:sldId id="400" r:id="rId18"/>
    <p:sldId id="401" r:id="rId19"/>
    <p:sldId id="402" r:id="rId20"/>
    <p:sldId id="403" r:id="rId21"/>
    <p:sldId id="405" r:id="rId22"/>
    <p:sldId id="404" r:id="rId23"/>
    <p:sldId id="407" r:id="rId24"/>
    <p:sldId id="408" r:id="rId25"/>
    <p:sldId id="409" r:id="rId26"/>
    <p:sldId id="410" r:id="rId27"/>
    <p:sldId id="406" r:id="rId28"/>
    <p:sldId id="411" r:id="rId29"/>
    <p:sldId id="412" r:id="rId30"/>
    <p:sldId id="413" r:id="rId31"/>
    <p:sldId id="415" r:id="rId32"/>
    <p:sldId id="414" r:id="rId33"/>
    <p:sldId id="416" r:id="rId34"/>
    <p:sldId id="393" r:id="rId35"/>
    <p:sldId id="302" r:id="rId36"/>
    <p:sldId id="301" r:id="rId37"/>
    <p:sldId id="392" r:id="rId3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0"/>
      <p:bold r:id="rId41"/>
      <p:italic r:id="rId42"/>
      <p:boldItalic r:id="rId43"/>
    </p:embeddedFont>
    <p:embeddedFont>
      <p:font typeface="Century Gothic" panose="020B0502020202020204" pitchFamily="3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95" roundtripDataSignature="AMtx7miI0lkunLW3jLt8acgoS5u8itka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C5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9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95" Type="http://customschemas.google.com/relationships/presentationmetadata" Target="meta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5.fntdata"/><Relationship Id="rId9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4.fntdata"/><Relationship Id="rId8" Type="http://schemas.openxmlformats.org/officeDocument/2006/relationships/slide" Target="slides/slide4.xml"/><Relationship Id="rId98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7.fntdata"/><Relationship Id="rId20" Type="http://schemas.openxmlformats.org/officeDocument/2006/relationships/slide" Target="slides/slide16.xml"/><Relationship Id="rId41" Type="http://schemas.openxmlformats.org/officeDocument/2006/relationships/font" Target="fonts/font2.fntdata"/><Relationship Id="rId9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indicium.tech/datawarehouse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indicium.tech/modern-analytics-stack-abordagem-moderna-analytics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4760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Apesar</a:t>
            </a:r>
            <a:r>
              <a:rPr lang="en-US" dirty="0"/>
              <a:t> </a:t>
            </a:r>
            <a:r>
              <a:rPr lang="en-US" dirty="0" err="1"/>
              <a:t>disso</a:t>
            </a:r>
            <a:r>
              <a:rPr lang="en-US" dirty="0"/>
              <a:t>, com o </a:t>
            </a:r>
            <a:r>
              <a:rPr lang="en-US" dirty="0" err="1"/>
              <a:t>surgimento</a:t>
            </a:r>
            <a:r>
              <a:rPr lang="en-US" dirty="0"/>
              <a:t> de </a:t>
            </a:r>
            <a:r>
              <a:rPr lang="en-US" dirty="0" err="1"/>
              <a:t>tecnologias</a:t>
            </a:r>
            <a:r>
              <a:rPr lang="en-US" dirty="0"/>
              <a:t> </a:t>
            </a:r>
            <a:r>
              <a:rPr lang="en-US" dirty="0" err="1"/>
              <a:t>revolucionárias</a:t>
            </a:r>
            <a:r>
              <a:rPr lang="en-US" dirty="0"/>
              <a:t> de </a:t>
            </a:r>
            <a:r>
              <a:rPr lang="en-US" dirty="0" err="1"/>
              <a:t>computação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nuvem</a:t>
            </a:r>
            <a:r>
              <a:rPr lang="en-US" dirty="0"/>
              <a:t>, </a:t>
            </a:r>
            <a:r>
              <a:rPr lang="en-US" b="1" u="sng" dirty="0">
                <a:hlinkClick r:id="rId3"/>
              </a:rPr>
              <a:t>data warehouses</a:t>
            </a:r>
            <a:r>
              <a:rPr lang="en-US" dirty="0"/>
              <a:t> e o </a:t>
            </a:r>
            <a:r>
              <a:rPr lang="en-US" dirty="0" err="1"/>
              <a:t>aumento</a:t>
            </a:r>
            <a:r>
              <a:rPr lang="en-US" dirty="0"/>
              <a:t> dos volumes de dados, o </a:t>
            </a:r>
            <a:r>
              <a:rPr lang="en-US" b="1" dirty="0" err="1"/>
              <a:t>tradicional</a:t>
            </a:r>
            <a:r>
              <a:rPr lang="en-US" b="1" dirty="0"/>
              <a:t> ETL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sendo</a:t>
            </a:r>
            <a:r>
              <a:rPr lang="en-US" dirty="0"/>
              <a:t> </a:t>
            </a:r>
            <a:r>
              <a:rPr lang="en-US" dirty="0" err="1"/>
              <a:t>repensado</a:t>
            </a:r>
            <a:r>
              <a:rPr lang="en-US" dirty="0"/>
              <a:t>, e o </a:t>
            </a:r>
            <a:r>
              <a:rPr lang="en-US" b="1" dirty="0" err="1"/>
              <a:t>inovador</a:t>
            </a:r>
            <a:r>
              <a:rPr lang="en-US" b="1" dirty="0"/>
              <a:t> ELT</a:t>
            </a:r>
            <a:r>
              <a:rPr lang="en-US" dirty="0"/>
              <a:t> </a:t>
            </a:r>
            <a:r>
              <a:rPr lang="en-US" dirty="0" err="1"/>
              <a:t>vem</a:t>
            </a:r>
            <a:r>
              <a:rPr lang="en-US" dirty="0"/>
              <a:t> </a:t>
            </a:r>
            <a:r>
              <a:rPr lang="en-US" dirty="0" err="1"/>
              <a:t>ganhando</a:t>
            </a:r>
            <a:r>
              <a:rPr lang="en-US" dirty="0"/>
              <a:t> </a:t>
            </a:r>
            <a:r>
              <a:rPr lang="en-US" dirty="0" err="1"/>
              <a:t>protagonismo</a:t>
            </a:r>
            <a:r>
              <a:rPr lang="en-US" dirty="0"/>
              <a:t> </a:t>
            </a:r>
            <a:r>
              <a:rPr lang="en-US" dirty="0" err="1"/>
              <a:t>nas</a:t>
            </a:r>
            <a:r>
              <a:rPr lang="en-US" dirty="0"/>
              <a:t> </a:t>
            </a:r>
            <a:r>
              <a:rPr lang="en-US" b="1" dirty="0" err="1"/>
              <a:t>operações</a:t>
            </a:r>
            <a:r>
              <a:rPr lang="en-US" b="1" dirty="0"/>
              <a:t> </a:t>
            </a:r>
            <a:r>
              <a:rPr lang="en-US" b="1" dirty="0" err="1"/>
              <a:t>modernas</a:t>
            </a:r>
            <a:r>
              <a:rPr lang="en-US" b="1" dirty="0"/>
              <a:t> de dados</a:t>
            </a:r>
            <a:r>
              <a:rPr lang="en-US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20630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500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É </a:t>
            </a:r>
            <a:r>
              <a:rPr lang="en-US" dirty="0" err="1"/>
              <a:t>mais</a:t>
            </a:r>
            <a:r>
              <a:rPr lang="en-US" dirty="0"/>
              <a:t> </a:t>
            </a:r>
            <a:r>
              <a:rPr lang="en-US" dirty="0" err="1"/>
              <a:t>ágil</a:t>
            </a:r>
            <a:r>
              <a:rPr lang="en-US" dirty="0"/>
              <a:t> pois </a:t>
            </a:r>
            <a:r>
              <a:rPr lang="en-US" dirty="0" err="1"/>
              <a:t>inverte</a:t>
            </a:r>
            <a:r>
              <a:rPr lang="en-US" dirty="0"/>
              <a:t> a </a:t>
            </a:r>
            <a:r>
              <a:rPr lang="en-US" dirty="0" err="1"/>
              <a:t>ordem</a:t>
            </a:r>
            <a:r>
              <a:rPr lang="en-US" dirty="0"/>
              <a:t> da </a:t>
            </a:r>
            <a:r>
              <a:rPr lang="en-US" dirty="0" err="1"/>
              <a:t>transformação</a:t>
            </a:r>
            <a:r>
              <a:rPr lang="en-US" dirty="0"/>
              <a:t> de dados da </a:t>
            </a:r>
            <a:r>
              <a:rPr lang="en-US" dirty="0" err="1"/>
              <a:t>abordagem</a:t>
            </a:r>
            <a:r>
              <a:rPr lang="en-US" dirty="0"/>
              <a:t> </a:t>
            </a:r>
            <a:r>
              <a:rPr lang="en-US" dirty="0" err="1"/>
              <a:t>tradicional</a:t>
            </a:r>
          </a:p>
        </p:txBody>
      </p:sp>
    </p:spTree>
    <p:extLst>
      <p:ext uri="{BB962C8B-B14F-4D97-AF65-F5344CB8AC3E}">
        <p14:creationId xmlns:p14="http://schemas.microsoft.com/office/powerpoint/2010/main" val="40154183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6331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119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165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Foco para o </a:t>
            </a:r>
            <a:r>
              <a:rPr lang="en-US" dirty="0" err="1"/>
              <a:t>engenheiro</a:t>
            </a:r>
            <a:r>
              <a:rPr lang="en-US" dirty="0"/>
              <a:t> 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dirty="0" err="1"/>
              <a:t>soluções</a:t>
            </a:r>
            <a:r>
              <a:rPr lang="en-US" dirty="0"/>
              <a:t> de coleta e </a:t>
            </a:r>
            <a:r>
              <a:rPr lang="en-US" dirty="0" err="1"/>
              <a:t>extração</a:t>
            </a:r>
            <a:r>
              <a:rPr lang="en-US" dirty="0"/>
              <a:t> de dados.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Assim, a </a:t>
            </a:r>
            <a:r>
              <a:rPr lang="en-US" dirty="0" err="1"/>
              <a:t>responsabilidade</a:t>
            </a:r>
            <a:r>
              <a:rPr lang="en-US" dirty="0"/>
              <a:t> da </a:t>
            </a:r>
            <a:r>
              <a:rPr lang="en-US" b="1" dirty="0" err="1"/>
              <a:t>transformação</a:t>
            </a:r>
            <a:r>
              <a:rPr lang="en-US" dirty="0"/>
              <a:t> de dados </a:t>
            </a:r>
            <a:r>
              <a:rPr lang="en-US" dirty="0" err="1"/>
              <a:t>fica</a:t>
            </a:r>
            <a:r>
              <a:rPr lang="en-US" dirty="0"/>
              <a:t> 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dirty="0" err="1"/>
              <a:t>mãos</a:t>
            </a:r>
            <a:r>
              <a:rPr lang="en-US" dirty="0"/>
              <a:t> de </a:t>
            </a:r>
            <a:r>
              <a:rPr lang="en-US" dirty="0" err="1"/>
              <a:t>profissionais</a:t>
            </a:r>
            <a:r>
              <a:rPr lang="en-US" dirty="0"/>
              <a:t> </a:t>
            </a:r>
            <a:r>
              <a:rPr lang="en-US" b="1" dirty="0" err="1"/>
              <a:t>próximos</a:t>
            </a:r>
            <a:r>
              <a:rPr lang="en-US" b="1" dirty="0"/>
              <a:t> à </a:t>
            </a:r>
            <a:r>
              <a:rPr lang="en-US" b="1" dirty="0" err="1"/>
              <a:t>empresa</a:t>
            </a:r>
            <a:r>
              <a:rPr lang="en-US" b="1" dirty="0"/>
              <a:t> </a:t>
            </a:r>
            <a:r>
              <a:rPr lang="en-US" dirty="0"/>
              <a:t>que </a:t>
            </a:r>
            <a:r>
              <a:rPr lang="en-US" dirty="0" err="1"/>
              <a:t>conhecem</a:t>
            </a:r>
            <a:r>
              <a:rPr lang="en-US" dirty="0"/>
              <a:t> as </a:t>
            </a:r>
            <a:r>
              <a:rPr lang="en-US" dirty="0" err="1"/>
              <a:t>regras</a:t>
            </a:r>
            <a:r>
              <a:rPr lang="en-US" dirty="0"/>
              <a:t> de </a:t>
            </a:r>
            <a:r>
              <a:rPr lang="en-US" dirty="0" err="1"/>
              <a:t>negócio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analistas</a:t>
            </a:r>
            <a:r>
              <a:rPr lang="en-US" dirty="0"/>
              <a:t>, </a:t>
            </a:r>
            <a:r>
              <a:rPr lang="en-US" dirty="0" err="1"/>
              <a:t>cientistas</a:t>
            </a:r>
            <a:r>
              <a:rPr lang="en-US" dirty="0"/>
              <a:t> de dados e analytics engineers, </a:t>
            </a:r>
            <a:r>
              <a:rPr lang="en-US" dirty="0" err="1"/>
              <a:t>trazendo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seguintes</a:t>
            </a:r>
            <a:r>
              <a:rPr lang="en-US" dirty="0"/>
              <a:t> </a:t>
            </a:r>
            <a:r>
              <a:rPr lang="en-US" dirty="0" err="1"/>
              <a:t>benefícios</a:t>
            </a:r>
          </a:p>
        </p:txBody>
      </p:sp>
    </p:spTree>
    <p:extLst>
      <p:ext uri="{BB962C8B-B14F-4D97-AF65-F5344CB8AC3E}">
        <p14:creationId xmlns:p14="http://schemas.microsoft.com/office/powerpoint/2010/main" val="10724870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Analistas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manipular </a:t>
            </a:r>
            <a:r>
              <a:rPr lang="en-US" dirty="0" err="1"/>
              <a:t>os</a:t>
            </a:r>
            <a:r>
              <a:rPr lang="en-US" dirty="0"/>
              <a:t> dados </a:t>
            </a:r>
            <a:r>
              <a:rPr lang="en-US" dirty="0" err="1"/>
              <a:t>brutos</a:t>
            </a:r>
          </a:p>
        </p:txBody>
      </p:sp>
    </p:spTree>
    <p:extLst>
      <p:ext uri="{BB962C8B-B14F-4D97-AF65-F5344CB8AC3E}">
        <p14:creationId xmlns:p14="http://schemas.microsoft.com/office/powerpoint/2010/main" val="32960684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81614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Analistas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manipular </a:t>
            </a:r>
            <a:r>
              <a:rPr lang="en-US" dirty="0" err="1"/>
              <a:t>os</a:t>
            </a:r>
            <a:r>
              <a:rPr lang="en-US" dirty="0"/>
              <a:t> dados </a:t>
            </a:r>
            <a:r>
              <a:rPr lang="en-US" dirty="0" err="1"/>
              <a:t>brutos</a:t>
            </a:r>
          </a:p>
        </p:txBody>
      </p:sp>
    </p:spTree>
    <p:extLst>
      <p:ext uri="{BB962C8B-B14F-4D97-AF65-F5344CB8AC3E}">
        <p14:creationId xmlns:p14="http://schemas.microsoft.com/office/powerpoint/2010/main" val="261903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66585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None/>
            </a:pPr>
            <a:r>
              <a:rPr lang="en-US" dirty="0"/>
              <a:t> ETL: </a:t>
            </a:r>
            <a:r>
              <a:rPr lang="en-US" dirty="0" err="1"/>
              <a:t>uso</a:t>
            </a:r>
            <a:r>
              <a:rPr lang="en-US" dirty="0"/>
              <a:t> de </a:t>
            </a:r>
            <a:r>
              <a:rPr lang="en-US" dirty="0" err="1"/>
              <a:t>sistemas</a:t>
            </a:r>
            <a:r>
              <a:rPr lang="en-US" dirty="0"/>
              <a:t> </a:t>
            </a:r>
            <a:r>
              <a:rPr lang="en-US" dirty="0" err="1"/>
              <a:t>distintos</a:t>
            </a:r>
            <a:r>
              <a:rPr lang="en-US" dirty="0"/>
              <a:t> que </a:t>
            </a:r>
            <a:r>
              <a:rPr lang="en-US" dirty="0" err="1"/>
              <a:t>implica</a:t>
            </a:r>
            <a:r>
              <a:rPr lang="en-US" dirty="0"/>
              <a:t> </a:t>
            </a:r>
            <a:r>
              <a:rPr lang="en-US" dirty="0" err="1"/>
              <a:t>demora</a:t>
            </a:r>
            <a:r>
              <a:rPr lang="en-US" dirty="0"/>
              <a:t> para o </a:t>
            </a:r>
            <a:r>
              <a:rPr lang="en-US" dirty="0" err="1"/>
              <a:t>carregamento</a:t>
            </a:r>
            <a:r>
              <a:rPr lang="en-US" dirty="0"/>
              <a:t> de dados</a:t>
            </a:r>
            <a:endParaRPr lang="pt-BR" dirty="0"/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r>
              <a:rPr lang="en-US" b="1" dirty="0"/>
              <a:t>ELT</a:t>
            </a:r>
            <a:r>
              <a:rPr lang="en-US" dirty="0"/>
              <a:t>:  </a:t>
            </a:r>
            <a:r>
              <a:rPr lang="en-US" dirty="0" err="1"/>
              <a:t>sistema</a:t>
            </a:r>
            <a:r>
              <a:rPr lang="en-US" dirty="0"/>
              <a:t> de </a:t>
            </a:r>
            <a:r>
              <a:rPr lang="en-US" dirty="0" err="1"/>
              <a:t>carregamento</a:t>
            </a:r>
            <a:r>
              <a:rPr lang="en-US" dirty="0"/>
              <a:t> </a:t>
            </a:r>
            <a:r>
              <a:rPr lang="en-US" dirty="0" err="1"/>
              <a:t>integrado</a:t>
            </a:r>
            <a:r>
              <a:rPr lang="en-US" dirty="0"/>
              <a:t>, com </a:t>
            </a:r>
            <a:r>
              <a:rPr lang="en-US" dirty="0" err="1"/>
              <a:t>isso</a:t>
            </a:r>
            <a:r>
              <a:rPr lang="en-US" dirty="0"/>
              <a:t>, o </a:t>
            </a:r>
            <a:r>
              <a:rPr lang="en-US" dirty="0" err="1"/>
              <a:t>carregamento</a:t>
            </a:r>
            <a:r>
              <a:rPr lang="en-US" dirty="0"/>
              <a:t> de dados é </a:t>
            </a:r>
            <a:r>
              <a:rPr lang="en-US" dirty="0" err="1"/>
              <a:t>feito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única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.</a:t>
            </a:r>
            <a:endParaRPr lang="en-US"/>
          </a:p>
          <a:p>
            <a:pPr marL="0" indent="0">
              <a:buNone/>
            </a:pPr>
            <a:r>
              <a:rPr lang="en-US" dirty="0"/>
              <a:t>manipular </a:t>
            </a:r>
            <a:r>
              <a:rPr lang="en-US" dirty="0" err="1"/>
              <a:t>os</a:t>
            </a:r>
            <a:r>
              <a:rPr lang="en-US" dirty="0"/>
              <a:t> dados </a:t>
            </a:r>
            <a:r>
              <a:rPr lang="en-US" dirty="0" err="1"/>
              <a:t>brutos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8339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just"/>
            <a:r>
              <a:rPr lang="en-US" dirty="0"/>
              <a:t>ETL: </a:t>
            </a:r>
            <a:r>
              <a:rPr lang="en-US" dirty="0" err="1"/>
              <a:t>demora</a:t>
            </a:r>
            <a:r>
              <a:rPr lang="en-US" dirty="0"/>
              <a:t> </a:t>
            </a:r>
            <a:r>
              <a:rPr lang="en-US" dirty="0" err="1"/>
              <a:t>considerável</a:t>
            </a:r>
            <a:r>
              <a:rPr lang="en-US" dirty="0"/>
              <a:t>, </a:t>
            </a:r>
            <a:r>
              <a:rPr lang="en-US" dirty="0" err="1"/>
              <a:t>particularmente</a:t>
            </a:r>
            <a:r>
              <a:rPr lang="en-US" dirty="0"/>
              <a:t>,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transformação</a:t>
            </a:r>
            <a:r>
              <a:rPr lang="en-US" dirty="0"/>
              <a:t> de </a:t>
            </a:r>
            <a:r>
              <a:rPr lang="en-US" dirty="0" err="1"/>
              <a:t>grandes</a:t>
            </a:r>
            <a:r>
              <a:rPr lang="en-US" dirty="0"/>
              <a:t> volumes de dados. </a:t>
            </a:r>
            <a:r>
              <a:rPr lang="en-US" dirty="0" err="1"/>
              <a:t>Além</a:t>
            </a:r>
            <a:r>
              <a:rPr lang="en-US" dirty="0"/>
              <a:t> </a:t>
            </a:r>
            <a:r>
              <a:rPr lang="en-US" dirty="0" err="1"/>
              <a:t>disso</a:t>
            </a:r>
            <a:r>
              <a:rPr lang="en-US" dirty="0"/>
              <a:t>, à </a:t>
            </a:r>
            <a:r>
              <a:rPr lang="en-US" dirty="0" err="1"/>
              <a:t>medida</a:t>
            </a:r>
            <a:r>
              <a:rPr lang="en-US" dirty="0"/>
              <a:t> que </a:t>
            </a:r>
            <a:r>
              <a:rPr lang="en-US" dirty="0" err="1"/>
              <a:t>os</a:t>
            </a:r>
            <a:r>
              <a:rPr lang="en-US" dirty="0"/>
              <a:t> volumes </a:t>
            </a:r>
            <a:r>
              <a:rPr lang="en-US" dirty="0" err="1"/>
              <a:t>crescem</a:t>
            </a:r>
            <a:r>
              <a:rPr lang="en-US" dirty="0"/>
              <a:t>, o tempo de </a:t>
            </a:r>
            <a:r>
              <a:rPr lang="en-US" dirty="0" err="1"/>
              <a:t>transformação</a:t>
            </a:r>
            <a:r>
              <a:rPr lang="en-US" dirty="0"/>
              <a:t> </a:t>
            </a:r>
            <a:r>
              <a:rPr lang="en-US" dirty="0" err="1"/>
              <a:t>aumenta</a:t>
            </a:r>
            <a:r>
              <a:rPr lang="en-US" dirty="0"/>
              <a:t> </a:t>
            </a:r>
            <a:r>
              <a:rPr lang="en-US" dirty="0" err="1"/>
              <a:t>nesse</a:t>
            </a:r>
            <a:r>
              <a:rPr lang="en-US" dirty="0"/>
              <a:t> </a:t>
            </a:r>
            <a:r>
              <a:rPr lang="en-US" dirty="0" err="1"/>
              <a:t>processo</a:t>
            </a:r>
            <a:r>
              <a:rPr lang="en-US" dirty="0"/>
              <a:t>.</a:t>
            </a:r>
            <a:endParaRPr lang="pt-BR" dirty="0"/>
          </a:p>
          <a:p>
            <a:pPr marL="171450" indent="-171450" algn="just"/>
            <a:r>
              <a:rPr lang="en-US" b="1" dirty="0"/>
              <a:t>ELT</a:t>
            </a:r>
            <a:r>
              <a:rPr lang="en-US" dirty="0"/>
              <a:t>: </a:t>
            </a:r>
            <a:r>
              <a:rPr lang="en-US" dirty="0" err="1"/>
              <a:t>transformação</a:t>
            </a:r>
            <a:r>
              <a:rPr lang="en-US" dirty="0"/>
              <a:t> de dados </a:t>
            </a:r>
            <a:r>
              <a:rPr lang="en-US" dirty="0" err="1"/>
              <a:t>feita</a:t>
            </a:r>
            <a:r>
              <a:rPr lang="en-US" dirty="0"/>
              <a:t> de </a:t>
            </a:r>
            <a:r>
              <a:rPr lang="en-US" dirty="0" err="1"/>
              <a:t>maneira</a:t>
            </a:r>
            <a:r>
              <a:rPr lang="en-US" dirty="0"/>
              <a:t> </a:t>
            </a:r>
            <a:r>
              <a:rPr lang="en-US" dirty="0" err="1"/>
              <a:t>integrada</a:t>
            </a:r>
            <a:r>
              <a:rPr lang="en-US" dirty="0"/>
              <a:t>, pois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velocidade</a:t>
            </a:r>
            <a:r>
              <a:rPr lang="en-US" dirty="0"/>
              <a:t> </a:t>
            </a:r>
            <a:r>
              <a:rPr lang="en-US" dirty="0" err="1"/>
              <a:t>independe</a:t>
            </a:r>
            <a:r>
              <a:rPr lang="en-US" dirty="0"/>
              <a:t> do </a:t>
            </a:r>
            <a:r>
              <a:rPr lang="en-US" dirty="0" err="1"/>
              <a:t>tamanho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da </a:t>
            </a:r>
            <a:r>
              <a:rPr lang="en-US" dirty="0" err="1"/>
              <a:t>complexidade</a:t>
            </a:r>
            <a:r>
              <a:rPr lang="en-US" dirty="0"/>
              <a:t> dos dados, </a:t>
            </a:r>
            <a:r>
              <a:rPr lang="en-US" dirty="0" err="1"/>
              <a:t>graças</a:t>
            </a:r>
            <a:r>
              <a:rPr lang="en-US" dirty="0"/>
              <a:t> </a:t>
            </a:r>
            <a:r>
              <a:rPr lang="en-US" dirty="0" err="1"/>
              <a:t>às</a:t>
            </a:r>
            <a:r>
              <a:rPr lang="en-US" dirty="0"/>
              <a:t> </a:t>
            </a:r>
            <a:r>
              <a:rPr lang="en-US" dirty="0" err="1"/>
              <a:t>tecnologias</a:t>
            </a:r>
            <a:r>
              <a:rPr lang="en-US" dirty="0"/>
              <a:t> de </a:t>
            </a:r>
            <a:r>
              <a:rPr lang="en-US" dirty="0" err="1"/>
              <a:t>infraestrutura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nuvem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3940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just"/>
            <a:r>
              <a:rPr lang="en-US" dirty="0"/>
              <a:t>ETL: </a:t>
            </a:r>
            <a:r>
              <a:rPr lang="en-US" dirty="0" err="1"/>
              <a:t>altas</a:t>
            </a:r>
            <a:r>
              <a:rPr lang="en-US" dirty="0"/>
              <a:t> </a:t>
            </a:r>
            <a:r>
              <a:rPr lang="en-US" dirty="0" err="1"/>
              <a:t>taxas</a:t>
            </a:r>
            <a:r>
              <a:rPr lang="en-US" dirty="0"/>
              <a:t> de </a:t>
            </a:r>
            <a:r>
              <a:rPr lang="en-US" dirty="0" err="1"/>
              <a:t>manutenção</a:t>
            </a:r>
            <a:r>
              <a:rPr lang="en-US" dirty="0"/>
              <a:t>, pois a </a:t>
            </a:r>
            <a:r>
              <a:rPr lang="en-US" dirty="0" err="1"/>
              <a:t>atualização</a:t>
            </a:r>
            <a:r>
              <a:rPr lang="en-US" dirty="0"/>
              <a:t> dos </a:t>
            </a:r>
            <a:r>
              <a:rPr lang="en-US" dirty="0" err="1"/>
              <a:t>repositório</a:t>
            </a:r>
            <a:r>
              <a:rPr lang="en-US" dirty="0"/>
              <a:t> de dados </a:t>
            </a:r>
            <a:r>
              <a:rPr lang="en-US" dirty="0" err="1"/>
              <a:t>requer</a:t>
            </a:r>
            <a:r>
              <a:rPr lang="en-US" dirty="0"/>
              <a:t> o </a:t>
            </a:r>
            <a:r>
              <a:rPr lang="en-US" dirty="0" err="1"/>
              <a:t>trabalho</a:t>
            </a:r>
            <a:r>
              <a:rPr lang="en-US" dirty="0"/>
              <a:t> </a:t>
            </a:r>
            <a:r>
              <a:rPr lang="en-US" dirty="0" err="1"/>
              <a:t>recorrente</a:t>
            </a:r>
            <a:r>
              <a:rPr lang="en-US" dirty="0"/>
              <a:t> de </a:t>
            </a:r>
            <a:r>
              <a:rPr lang="en-US" dirty="0" err="1"/>
              <a:t>profissionais</a:t>
            </a:r>
            <a:r>
              <a:rPr lang="en-US" dirty="0"/>
              <a:t> </a:t>
            </a:r>
            <a:r>
              <a:rPr lang="en-US" dirty="0" err="1"/>
              <a:t>caros</a:t>
            </a:r>
            <a:r>
              <a:rPr lang="en-US" dirty="0"/>
              <a:t> e </a:t>
            </a:r>
            <a:r>
              <a:rPr lang="en-US" dirty="0" err="1"/>
              <a:t>escassos</a:t>
            </a:r>
            <a:r>
              <a:rPr lang="en-US" dirty="0"/>
              <a:t> no mercado,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engenheiros</a:t>
            </a:r>
            <a:r>
              <a:rPr lang="en-US" dirty="0"/>
              <a:t> de dados e </a:t>
            </a:r>
            <a:r>
              <a:rPr lang="en-US" dirty="0" err="1"/>
              <a:t>desenvolvedores</a:t>
            </a:r>
            <a:r>
              <a:rPr lang="en-US" dirty="0"/>
              <a:t>.</a:t>
            </a:r>
            <a:endParaRPr lang="pt-BR" dirty="0"/>
          </a:p>
          <a:p>
            <a:pPr marL="171450" indent="-171450" algn="just"/>
            <a:r>
              <a:rPr lang="en-US" dirty="0"/>
              <a:t>ELT: </a:t>
            </a:r>
            <a:r>
              <a:rPr lang="en-US" dirty="0" err="1"/>
              <a:t>baixos</a:t>
            </a:r>
            <a:r>
              <a:rPr lang="en-US" dirty="0"/>
              <a:t> custos de </a:t>
            </a:r>
            <a:r>
              <a:rPr lang="en-US" dirty="0" err="1"/>
              <a:t>manutenção</a:t>
            </a:r>
            <a:r>
              <a:rPr lang="en-US" dirty="0"/>
              <a:t>, pois </a:t>
            </a:r>
            <a:r>
              <a:rPr lang="en-US" dirty="0" err="1"/>
              <a:t>os</a:t>
            </a:r>
            <a:r>
              <a:rPr lang="en-US" dirty="0"/>
              <a:t> dados </a:t>
            </a:r>
            <a:r>
              <a:rPr lang="en-US" dirty="0" err="1"/>
              <a:t>estão</a:t>
            </a:r>
            <a:r>
              <a:rPr lang="en-US" dirty="0"/>
              <a:t> sempre </a:t>
            </a:r>
            <a:r>
              <a:rPr lang="en-US" dirty="0" err="1"/>
              <a:t>disponíveis</a:t>
            </a:r>
            <a:r>
              <a:rPr lang="en-US" dirty="0"/>
              <a:t> e </a:t>
            </a:r>
            <a:r>
              <a:rPr lang="en-US" dirty="0" err="1"/>
              <a:t>acessíveis</a:t>
            </a:r>
            <a:r>
              <a:rPr lang="en-US" dirty="0"/>
              <a:t> para </a:t>
            </a:r>
            <a:r>
              <a:rPr lang="en-US" dirty="0" err="1"/>
              <a:t>todos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7031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dirty="0"/>
              <a:t>ETL: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etapas</a:t>
            </a:r>
            <a:r>
              <a:rPr lang="en-US" dirty="0"/>
              <a:t> </a:t>
            </a:r>
            <a:r>
              <a:rPr lang="en-US" dirty="0" err="1"/>
              <a:t>iniciais</a:t>
            </a:r>
            <a:r>
              <a:rPr lang="en-US" dirty="0"/>
              <a:t>, </a:t>
            </a:r>
            <a:r>
              <a:rPr lang="en-US" dirty="0" err="1"/>
              <a:t>demanda</a:t>
            </a:r>
            <a:r>
              <a:rPr lang="en-US" dirty="0"/>
              <a:t> </a:t>
            </a:r>
            <a:r>
              <a:rPr lang="en-US" dirty="0" err="1"/>
              <a:t>menos</a:t>
            </a:r>
            <a:r>
              <a:rPr lang="en-US" dirty="0"/>
              <a:t> </a:t>
            </a:r>
            <a:r>
              <a:rPr lang="en-US" dirty="0" err="1"/>
              <a:t>espaço</a:t>
            </a:r>
            <a:r>
              <a:rPr lang="en-US" dirty="0"/>
              <a:t> de </a:t>
            </a:r>
            <a:r>
              <a:rPr lang="en-US" dirty="0" err="1"/>
              <a:t>armazenamento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ELT: </a:t>
            </a:r>
            <a:r>
              <a:rPr lang="en-US" dirty="0" err="1"/>
              <a:t>requer</a:t>
            </a:r>
            <a:r>
              <a:rPr lang="en-US" dirty="0"/>
              <a:t> </a:t>
            </a:r>
            <a:r>
              <a:rPr lang="en-US" dirty="0" err="1"/>
              <a:t>conhecimento</a:t>
            </a:r>
            <a:r>
              <a:rPr lang="en-US" dirty="0"/>
              <a:t> profundo de ferramentas </a:t>
            </a:r>
            <a:r>
              <a:rPr lang="en-US" dirty="0" err="1"/>
              <a:t>avançadas</a:t>
            </a:r>
            <a:r>
              <a:rPr lang="en-US" dirty="0"/>
              <a:t> de </a:t>
            </a:r>
            <a:r>
              <a:rPr lang="en-US" b="1" u="sng" dirty="0">
                <a:hlinkClick r:id="rId3"/>
              </a:rPr>
              <a:t>modern analytics</a:t>
            </a:r>
            <a:r>
              <a:rPr lang="en-US" dirty="0"/>
              <a:t> 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arquitetura</a:t>
            </a:r>
            <a:r>
              <a:rPr lang="en-US" dirty="0"/>
              <a:t> </a:t>
            </a:r>
            <a:r>
              <a:rPr lang="en-US" dirty="0" err="1"/>
              <a:t>bem</a:t>
            </a:r>
            <a:r>
              <a:rPr lang="en-US" dirty="0"/>
              <a:t> </a:t>
            </a:r>
            <a:r>
              <a:rPr lang="en-US" dirty="0" err="1"/>
              <a:t>estruturada</a:t>
            </a:r>
            <a:r>
              <a:rPr lang="en-US" dirty="0"/>
              <a:t> do </a:t>
            </a:r>
            <a:r>
              <a:rPr lang="en-US" dirty="0" err="1"/>
              <a:t>repositório</a:t>
            </a:r>
            <a:r>
              <a:rPr lang="en-US" dirty="0"/>
              <a:t> de dados.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O que é modern analytics?</a:t>
            </a:r>
          </a:p>
          <a:p>
            <a:pPr marL="158750" indent="0" algn="just">
              <a:buNone/>
            </a:pPr>
            <a:endParaRPr lang="en-US" dirty="0"/>
          </a:p>
          <a:p>
            <a:pPr algn="just">
              <a:buNone/>
            </a:pPr>
            <a:r>
              <a:rPr lang="en-US" b="1" dirty="0"/>
              <a:t>O que </a:t>
            </a:r>
            <a:r>
              <a:rPr lang="en-US" b="1" dirty="0" err="1"/>
              <a:t>isso</a:t>
            </a:r>
            <a:r>
              <a:rPr lang="en-US" b="1" dirty="0"/>
              <a:t> </a:t>
            </a:r>
            <a:r>
              <a:rPr lang="en-US" b="1" dirty="0" err="1"/>
              <a:t>quer</a:t>
            </a:r>
            <a:r>
              <a:rPr lang="en-US" b="1" dirty="0"/>
              <a:t> </a:t>
            </a:r>
            <a:r>
              <a:rPr lang="en-US" b="1" dirty="0" err="1"/>
              <a:t>dizer</a:t>
            </a:r>
            <a:r>
              <a:rPr lang="en-US" b="1" dirty="0"/>
              <a:t> </a:t>
            </a:r>
            <a:r>
              <a:rPr lang="en-US" b="1" dirty="0" err="1"/>
              <a:t>na</a:t>
            </a:r>
            <a:r>
              <a:rPr lang="en-US" b="1" dirty="0"/>
              <a:t> </a:t>
            </a:r>
            <a:r>
              <a:rPr lang="en-US" b="1" dirty="0" err="1"/>
              <a:t>prática</a:t>
            </a:r>
            <a:r>
              <a:rPr lang="en-US" b="1" dirty="0"/>
              <a:t>?</a:t>
            </a:r>
            <a:endParaRPr lang="en-US" dirty="0"/>
          </a:p>
          <a:p>
            <a:pPr algn="just">
              <a:buNone/>
            </a:pPr>
            <a:r>
              <a:rPr lang="en-US" dirty="0"/>
              <a:t>Com </a:t>
            </a:r>
            <a:r>
              <a:rPr lang="en-US" dirty="0" err="1"/>
              <a:t>uma</a:t>
            </a:r>
            <a:r>
              <a:rPr lang="en-US" dirty="0"/>
              <a:t> </a:t>
            </a:r>
            <a:r>
              <a:rPr lang="en-US" b="1" dirty="0"/>
              <a:t>modern analytics stack</a:t>
            </a:r>
            <a:r>
              <a:rPr lang="en-US" dirty="0"/>
              <a:t>, é </a:t>
            </a:r>
            <a:r>
              <a:rPr lang="en-US" dirty="0" err="1"/>
              <a:t>possível</a:t>
            </a:r>
            <a:r>
              <a:rPr lang="en-US" dirty="0"/>
              <a:t> </a:t>
            </a:r>
            <a:r>
              <a:rPr lang="en-US" dirty="0" err="1"/>
              <a:t>combinar</a:t>
            </a:r>
            <a:r>
              <a:rPr lang="en-US" dirty="0"/>
              <a:t> ferramentas que </a:t>
            </a:r>
            <a:r>
              <a:rPr lang="en-US" dirty="0" err="1"/>
              <a:t>executam</a:t>
            </a:r>
            <a:r>
              <a:rPr lang="en-US" dirty="0"/>
              <a:t> </a:t>
            </a:r>
            <a:r>
              <a:rPr lang="en-US" dirty="0" err="1"/>
              <a:t>funções</a:t>
            </a:r>
            <a:r>
              <a:rPr lang="en-US" dirty="0"/>
              <a:t> </a:t>
            </a:r>
            <a:r>
              <a:rPr lang="en-US" dirty="0" err="1"/>
              <a:t>distintas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 </a:t>
            </a:r>
            <a:r>
              <a:rPr lang="en-US" b="1" dirty="0" err="1"/>
              <a:t>integrar</a:t>
            </a:r>
            <a:r>
              <a:rPr lang="en-US" b="1" dirty="0"/>
              <a:t>, </a:t>
            </a:r>
            <a:r>
              <a:rPr lang="en-US" b="1" dirty="0" err="1"/>
              <a:t>armazenar</a:t>
            </a:r>
            <a:r>
              <a:rPr lang="en-US" b="1" dirty="0"/>
              <a:t> </a:t>
            </a:r>
            <a:r>
              <a:rPr lang="en-US" b="1" dirty="0" err="1"/>
              <a:t>ou</a:t>
            </a:r>
            <a:r>
              <a:rPr lang="en-US" b="1" dirty="0"/>
              <a:t> </a:t>
            </a:r>
            <a:r>
              <a:rPr lang="en-US" b="1" dirty="0" err="1"/>
              <a:t>visualizar</a:t>
            </a:r>
            <a:r>
              <a:rPr lang="en-US" b="1" dirty="0"/>
              <a:t> dados</a:t>
            </a:r>
            <a:r>
              <a:rPr lang="en-US" dirty="0"/>
              <a:t>, para </a:t>
            </a:r>
            <a:r>
              <a:rPr lang="en-US" dirty="0" err="1"/>
              <a:t>montar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 </a:t>
            </a:r>
            <a:r>
              <a:rPr lang="en-US" b="1" dirty="0" err="1"/>
              <a:t>estrutura</a:t>
            </a:r>
            <a:r>
              <a:rPr lang="en-US" b="1" dirty="0"/>
              <a:t> de dados </a:t>
            </a:r>
            <a:r>
              <a:rPr lang="en-US" b="1" dirty="0" err="1"/>
              <a:t>moderna</a:t>
            </a:r>
            <a:r>
              <a:rPr lang="en-US" b="1" dirty="0"/>
              <a:t>, </a:t>
            </a:r>
            <a:r>
              <a:rPr lang="en-US" b="1" dirty="0" err="1"/>
              <a:t>mutável</a:t>
            </a:r>
            <a:r>
              <a:rPr lang="en-US" b="1" dirty="0"/>
              <a:t> e </a:t>
            </a:r>
            <a:r>
              <a:rPr lang="en-US" b="1" dirty="0" err="1"/>
              <a:t>mais</a:t>
            </a:r>
            <a:r>
              <a:rPr lang="en-US" b="1" dirty="0"/>
              <a:t> </a:t>
            </a:r>
            <a:r>
              <a:rPr lang="en-US" b="1" dirty="0" err="1"/>
              <a:t>independente</a:t>
            </a:r>
            <a:r>
              <a:rPr lang="en-US" dirty="0"/>
              <a:t>.</a:t>
            </a:r>
          </a:p>
          <a:p>
            <a:pPr algn="just">
              <a:buNone/>
            </a:pPr>
            <a:r>
              <a:rPr lang="en-US" dirty="0"/>
              <a:t>Por </a:t>
            </a:r>
            <a:r>
              <a:rPr lang="en-US" dirty="0" err="1"/>
              <a:t>exemplo</a:t>
            </a:r>
            <a:r>
              <a:rPr lang="en-US" dirty="0"/>
              <a:t>, </a:t>
            </a:r>
            <a:r>
              <a:rPr lang="en-US" dirty="0" err="1"/>
              <a:t>considere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empresa</a:t>
            </a:r>
            <a:r>
              <a:rPr lang="en-US" dirty="0"/>
              <a:t> que </a:t>
            </a:r>
            <a:r>
              <a:rPr lang="en-US" dirty="0" err="1"/>
              <a:t>aumentou</a:t>
            </a:r>
            <a:r>
              <a:rPr lang="en-US" dirty="0"/>
              <a:t> </a:t>
            </a:r>
            <a:r>
              <a:rPr lang="en-US" dirty="0" err="1"/>
              <a:t>drasticamente</a:t>
            </a:r>
            <a:r>
              <a:rPr lang="en-US" dirty="0"/>
              <a:t> a </a:t>
            </a:r>
            <a:r>
              <a:rPr lang="en-US" dirty="0" err="1"/>
              <a:t>sua</a:t>
            </a:r>
            <a:r>
              <a:rPr lang="en-US" dirty="0"/>
              <a:t> base de </a:t>
            </a:r>
            <a:r>
              <a:rPr lang="en-US" dirty="0" err="1"/>
              <a:t>clientes</a:t>
            </a:r>
            <a:r>
              <a:rPr lang="en-US" dirty="0"/>
              <a:t> e </a:t>
            </a:r>
            <a:r>
              <a:rPr lang="en-US" dirty="0" err="1"/>
              <a:t>necessita</a:t>
            </a:r>
            <a:r>
              <a:rPr lang="en-US" dirty="0"/>
              <a:t> </a:t>
            </a:r>
            <a:r>
              <a:rPr lang="en-US" dirty="0" err="1"/>
              <a:t>expandir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solução</a:t>
            </a:r>
            <a:r>
              <a:rPr lang="en-US" dirty="0"/>
              <a:t> de </a:t>
            </a:r>
            <a:r>
              <a:rPr lang="en-US" dirty="0" err="1"/>
              <a:t>armazenamento</a:t>
            </a:r>
            <a:r>
              <a:rPr lang="en-US" dirty="0"/>
              <a:t> de dados.</a:t>
            </a:r>
          </a:p>
          <a:p>
            <a:pPr algn="just">
              <a:buNone/>
            </a:pPr>
            <a:r>
              <a:rPr lang="en-US" dirty="0"/>
              <a:t>Caso </a:t>
            </a:r>
            <a:r>
              <a:rPr lang="en-US" dirty="0" err="1"/>
              <a:t>ela</a:t>
            </a:r>
            <a:r>
              <a:rPr lang="en-US" dirty="0"/>
              <a:t> utilize a </a:t>
            </a:r>
            <a:r>
              <a:rPr lang="en-US" b="1" dirty="0" err="1"/>
              <a:t>abordagem</a:t>
            </a:r>
            <a:r>
              <a:rPr lang="en-US" b="1" dirty="0"/>
              <a:t> </a:t>
            </a:r>
            <a:r>
              <a:rPr lang="en-US" b="1" dirty="0" err="1"/>
              <a:t>moderna</a:t>
            </a:r>
            <a:r>
              <a:rPr lang="en-US" b="1" dirty="0"/>
              <a:t> de analytics</a:t>
            </a:r>
            <a:r>
              <a:rPr lang="en-US" dirty="0"/>
              <a:t>, </a:t>
            </a:r>
            <a:r>
              <a:rPr lang="en-US" dirty="0" err="1"/>
              <a:t>terá</a:t>
            </a:r>
            <a:r>
              <a:rPr lang="en-US" dirty="0"/>
              <a:t> </a:t>
            </a:r>
            <a:r>
              <a:rPr lang="en-US" dirty="0" err="1"/>
              <a:t>duas</a:t>
            </a:r>
            <a:r>
              <a:rPr lang="en-US" dirty="0"/>
              <a:t> </a:t>
            </a:r>
            <a:r>
              <a:rPr lang="en-US" dirty="0" err="1"/>
              <a:t>opções</a:t>
            </a:r>
            <a:r>
              <a:rPr lang="en-US" dirty="0"/>
              <a:t>:</a:t>
            </a:r>
          </a:p>
          <a:p>
            <a:pPr marL="171450" indent="-171450" algn="just"/>
            <a:r>
              <a:rPr lang="en-US" dirty="0" err="1"/>
              <a:t>adequar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solução</a:t>
            </a:r>
            <a:r>
              <a:rPr lang="en-US" dirty="0"/>
              <a:t> </a:t>
            </a:r>
            <a:r>
              <a:rPr lang="en-US" dirty="0" err="1"/>
              <a:t>atual</a:t>
            </a:r>
            <a:r>
              <a:rPr lang="en-US" dirty="0"/>
              <a:t> </a:t>
            </a:r>
            <a:r>
              <a:rPr lang="en-US" dirty="0" err="1"/>
              <a:t>às</a:t>
            </a:r>
            <a:r>
              <a:rPr lang="en-US" dirty="0"/>
              <a:t> </a:t>
            </a:r>
            <a:r>
              <a:rPr lang="en-US" dirty="0" err="1"/>
              <a:t>novas</a:t>
            </a:r>
            <a:r>
              <a:rPr lang="en-US" dirty="0"/>
              <a:t> </a:t>
            </a:r>
            <a:r>
              <a:rPr lang="en-US" dirty="0" err="1"/>
              <a:t>demandas</a:t>
            </a:r>
            <a:r>
              <a:rPr lang="en-US" dirty="0"/>
              <a:t>.</a:t>
            </a:r>
          </a:p>
          <a:p>
            <a:pPr marL="171450" indent="-171450" algn="just"/>
            <a:r>
              <a:rPr lang="en-US" dirty="0" err="1"/>
              <a:t>substituí</a:t>
            </a:r>
            <a:r>
              <a:rPr lang="en-US" dirty="0"/>
              <a:t>-la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outra</a:t>
            </a:r>
            <a:r>
              <a:rPr lang="en-US" dirty="0"/>
              <a:t> ferramenta que </a:t>
            </a:r>
            <a:r>
              <a:rPr lang="en-US" dirty="0" err="1"/>
              <a:t>atenda</a:t>
            </a:r>
            <a:r>
              <a:rPr lang="en-US" dirty="0"/>
              <a:t> </a:t>
            </a:r>
            <a:r>
              <a:rPr lang="en-US" dirty="0" err="1"/>
              <a:t>às</a:t>
            </a:r>
            <a:r>
              <a:rPr lang="en-US" dirty="0"/>
              <a:t> </a:t>
            </a:r>
            <a:r>
              <a:rPr lang="en-US" dirty="0" err="1"/>
              <a:t>suas</a:t>
            </a:r>
            <a:r>
              <a:rPr lang="en-US" dirty="0"/>
              <a:t> </a:t>
            </a:r>
            <a:r>
              <a:rPr lang="en-US" dirty="0" err="1"/>
              <a:t>necessidades</a:t>
            </a:r>
            <a:r>
              <a:rPr lang="en-US" dirty="0"/>
              <a:t>,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precisar</a:t>
            </a:r>
            <a:r>
              <a:rPr lang="en-US" dirty="0"/>
              <a:t> </a:t>
            </a:r>
            <a:r>
              <a:rPr lang="en-US" dirty="0" err="1"/>
              <a:t>reformular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infraestrutura</a:t>
            </a:r>
            <a:r>
              <a:rPr lang="en-US" dirty="0"/>
              <a:t> de dados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completo</a:t>
            </a:r>
            <a:r>
              <a:rPr lang="en-US" dirty="0"/>
              <a:t>.</a:t>
            </a:r>
          </a:p>
          <a:p>
            <a:pPr indent="0" algn="just">
              <a:buNone/>
            </a:pPr>
            <a:r>
              <a:rPr lang="en-US" dirty="0"/>
              <a:t>Ou </a:t>
            </a:r>
            <a:r>
              <a:rPr lang="en-US" dirty="0" err="1"/>
              <a:t>seja</a:t>
            </a:r>
            <a:r>
              <a:rPr lang="en-US" dirty="0"/>
              <a:t>, com </a:t>
            </a:r>
            <a:r>
              <a:rPr lang="en-US" b="1" dirty="0"/>
              <a:t>MAS</a:t>
            </a:r>
            <a:r>
              <a:rPr lang="en-US" dirty="0"/>
              <a:t>, as </a:t>
            </a:r>
            <a:r>
              <a:rPr lang="en-US" dirty="0" err="1"/>
              <a:t>organizações</a:t>
            </a:r>
            <a:r>
              <a:rPr lang="en-US" dirty="0"/>
              <a:t> </a:t>
            </a:r>
            <a:r>
              <a:rPr lang="en-US" dirty="0" err="1"/>
              <a:t>têm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flexibilidade</a:t>
            </a:r>
            <a:r>
              <a:rPr lang="en-US" dirty="0"/>
              <a:t> para </a:t>
            </a:r>
            <a:r>
              <a:rPr lang="en-US" dirty="0" err="1"/>
              <a:t>fazer</a:t>
            </a:r>
            <a:r>
              <a:rPr lang="en-US" dirty="0"/>
              <a:t> </a:t>
            </a:r>
            <a:r>
              <a:rPr lang="en-US" dirty="0" err="1"/>
              <a:t>ajustes</a:t>
            </a:r>
            <a:r>
              <a:rPr lang="en-US" dirty="0"/>
              <a:t> </a:t>
            </a:r>
            <a:r>
              <a:rPr lang="en-US" dirty="0" err="1"/>
              <a:t>pontuais</a:t>
            </a:r>
            <a:r>
              <a:rPr lang="en-US" dirty="0"/>
              <a:t> e </a:t>
            </a:r>
            <a:r>
              <a:rPr lang="en-US" dirty="0" err="1"/>
              <a:t>reinventar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estrutura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precisar</a:t>
            </a:r>
            <a:r>
              <a:rPr lang="en-US" dirty="0"/>
              <a:t> </a:t>
            </a:r>
            <a:r>
              <a:rPr lang="en-US" dirty="0" err="1"/>
              <a:t>transformá</a:t>
            </a:r>
            <a:r>
              <a:rPr lang="en-US" dirty="0"/>
              <a:t>-la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completo</a:t>
            </a:r>
            <a:r>
              <a:rPr lang="en-US" dirty="0"/>
              <a:t>. O </a:t>
            </a:r>
            <a:r>
              <a:rPr lang="en-US" dirty="0" err="1"/>
              <a:t>resultado</a:t>
            </a:r>
            <a:r>
              <a:rPr lang="en-US" dirty="0"/>
              <a:t>?</a:t>
            </a:r>
          </a:p>
          <a:p>
            <a:pPr marL="15875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9066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just"/>
            <a:r>
              <a:rPr lang="en-US" dirty="0"/>
              <a:t>ETL: dados </a:t>
            </a:r>
            <a:r>
              <a:rPr lang="en-US" dirty="0" err="1"/>
              <a:t>devem</a:t>
            </a:r>
            <a:r>
              <a:rPr lang="en-US" dirty="0"/>
              <a:t> ser </a:t>
            </a:r>
            <a:r>
              <a:rPr lang="en-US" dirty="0" err="1"/>
              <a:t>selecionados</a:t>
            </a:r>
            <a:r>
              <a:rPr lang="en-US" dirty="0"/>
              <a:t> a priori,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seja</a:t>
            </a:r>
            <a:r>
              <a:rPr lang="en-US" dirty="0"/>
              <a:t>, o que </a:t>
            </a:r>
            <a:r>
              <a:rPr lang="en-US" dirty="0" err="1"/>
              <a:t>não</a:t>
            </a:r>
            <a:r>
              <a:rPr lang="en-US" dirty="0"/>
              <a:t> for </a:t>
            </a:r>
            <a:r>
              <a:rPr lang="en-US" dirty="0" err="1"/>
              <a:t>selecionado</a:t>
            </a:r>
            <a:r>
              <a:rPr lang="en-US" dirty="0"/>
              <a:t> é </a:t>
            </a:r>
            <a:r>
              <a:rPr lang="en-US" dirty="0" err="1"/>
              <a:t>perdido</a:t>
            </a:r>
            <a:r>
              <a:rPr lang="en-US" dirty="0"/>
              <a:t>.</a:t>
            </a:r>
            <a:endParaRPr lang="pt-BR" dirty="0"/>
          </a:p>
          <a:p>
            <a:pPr marL="171450" indent="-171450" algn="just"/>
            <a:r>
              <a:rPr lang="en-US" b="1" dirty="0"/>
              <a:t>ELT</a:t>
            </a:r>
            <a:r>
              <a:rPr lang="en-US" dirty="0"/>
              <a:t>: dados </a:t>
            </a:r>
            <a:r>
              <a:rPr lang="en-US" dirty="0" err="1"/>
              <a:t>brutos</a:t>
            </a:r>
            <a:r>
              <a:rPr lang="en-US" dirty="0"/>
              <a:t> </a:t>
            </a:r>
            <a:r>
              <a:rPr lang="en-US" dirty="0" err="1"/>
              <a:t>disponíveis</a:t>
            </a:r>
            <a:r>
              <a:rPr lang="en-US" dirty="0"/>
              <a:t> no DW,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isso</a:t>
            </a:r>
            <a:r>
              <a:rPr lang="en-US" dirty="0"/>
              <a:t> a </a:t>
            </a:r>
            <a:r>
              <a:rPr lang="en-US" dirty="0" err="1"/>
              <a:t>retenção</a:t>
            </a:r>
            <a:r>
              <a:rPr lang="en-US" dirty="0"/>
              <a:t> de dados </a:t>
            </a:r>
            <a:r>
              <a:rPr lang="en-US" dirty="0" err="1"/>
              <a:t>depende</a:t>
            </a:r>
            <a:r>
              <a:rPr lang="en-US" dirty="0"/>
              <a:t> </a:t>
            </a:r>
            <a:r>
              <a:rPr lang="en-US" dirty="0" err="1"/>
              <a:t>apenas</a:t>
            </a:r>
            <a:r>
              <a:rPr lang="en-US" dirty="0"/>
              <a:t> da </a:t>
            </a:r>
            <a:r>
              <a:rPr lang="en-US" dirty="0" err="1"/>
              <a:t>política</a:t>
            </a:r>
            <a:r>
              <a:rPr lang="en-US" dirty="0"/>
              <a:t> de </a:t>
            </a:r>
            <a:r>
              <a:rPr lang="en-US" dirty="0" err="1"/>
              <a:t>retenção</a:t>
            </a:r>
            <a:r>
              <a:rPr lang="en-US" dirty="0"/>
              <a:t> </a:t>
            </a:r>
            <a:r>
              <a:rPr lang="en-US" dirty="0" err="1"/>
              <a:t>eleita</a:t>
            </a:r>
            <a:r>
              <a:rPr lang="en-US" dirty="0"/>
              <a:t> pela </a:t>
            </a:r>
            <a:r>
              <a:rPr lang="en-US" dirty="0" err="1"/>
              <a:t>operação</a:t>
            </a:r>
            <a:r>
              <a:rPr lang="en-US" dirty="0"/>
              <a:t> de dados e </a:t>
            </a:r>
            <a:r>
              <a:rPr lang="en-US" dirty="0" err="1"/>
              <a:t>não</a:t>
            </a:r>
            <a:r>
              <a:rPr lang="en-US" dirty="0"/>
              <a:t> do </a:t>
            </a:r>
            <a:r>
              <a:rPr lang="en-US" dirty="0" err="1"/>
              <a:t>processo</a:t>
            </a:r>
            <a:r>
              <a:rPr lang="en-US" dirty="0"/>
              <a:t> de  </a:t>
            </a:r>
            <a:r>
              <a:rPr lang="en-US" b="1" dirty="0"/>
              <a:t>ELT</a:t>
            </a:r>
            <a:r>
              <a:rPr lang="en-US" dirty="0"/>
              <a:t> 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7742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just"/>
            <a:r>
              <a:rPr lang="en-US" dirty="0"/>
              <a:t>ETL: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desenvolvido</a:t>
            </a:r>
            <a:r>
              <a:rPr lang="en-US" dirty="0"/>
              <a:t> para </a:t>
            </a:r>
            <a:r>
              <a:rPr lang="en-US" dirty="0" err="1"/>
              <a:t>suporte</a:t>
            </a:r>
            <a:r>
              <a:rPr lang="en-US" dirty="0"/>
              <a:t> de banco de dados </a:t>
            </a:r>
            <a:r>
              <a:rPr lang="en-US" dirty="0" err="1"/>
              <a:t>relacionais</a:t>
            </a:r>
            <a:r>
              <a:rPr lang="en-US" dirty="0"/>
              <a:t>, on-premises e </a:t>
            </a:r>
            <a:r>
              <a:rPr lang="en-US" dirty="0" err="1"/>
              <a:t>sistemas</a:t>
            </a:r>
            <a:r>
              <a:rPr lang="en-US" dirty="0"/>
              <a:t> </a:t>
            </a:r>
            <a:r>
              <a:rPr lang="en-US" dirty="0" err="1"/>
              <a:t>legados</a:t>
            </a:r>
            <a:r>
              <a:rPr lang="en-US" dirty="0"/>
              <a:t>, </a:t>
            </a:r>
            <a:r>
              <a:rPr lang="en-US" dirty="0" err="1"/>
              <a:t>localizados</a:t>
            </a:r>
            <a:r>
              <a:rPr lang="en-US" dirty="0"/>
              <a:t>.</a:t>
            </a:r>
            <a:endParaRPr lang="pt-BR" dirty="0"/>
          </a:p>
          <a:p>
            <a:pPr marL="171450" indent="-171450" algn="just"/>
            <a:r>
              <a:rPr lang="en-US" b="1" dirty="0"/>
              <a:t>ELT</a:t>
            </a:r>
            <a:r>
              <a:rPr lang="en-US" dirty="0"/>
              <a:t>: </a:t>
            </a:r>
            <a:r>
              <a:rPr lang="en-US" dirty="0" err="1"/>
              <a:t>processo</a:t>
            </a:r>
            <a:r>
              <a:rPr lang="en-US" dirty="0"/>
              <a:t> </a:t>
            </a:r>
            <a:r>
              <a:rPr lang="en-US" dirty="0" err="1"/>
              <a:t>construído</a:t>
            </a:r>
            <a:r>
              <a:rPr lang="en-US" dirty="0"/>
              <a:t> para </a:t>
            </a:r>
            <a:r>
              <a:rPr lang="en-US" dirty="0" err="1"/>
              <a:t>suportar</a:t>
            </a:r>
            <a:r>
              <a:rPr lang="en-US" dirty="0"/>
              <a:t> </a:t>
            </a:r>
            <a:r>
              <a:rPr lang="en-US" dirty="0" err="1"/>
              <a:t>grandes</a:t>
            </a:r>
            <a:r>
              <a:rPr lang="en-US" dirty="0"/>
              <a:t> volumes e </a:t>
            </a:r>
            <a:r>
              <a:rPr lang="en-US" dirty="0" err="1"/>
              <a:t>diversas</a:t>
            </a:r>
            <a:r>
              <a:rPr lang="en-US" dirty="0"/>
              <a:t> </a:t>
            </a:r>
            <a:r>
              <a:rPr lang="en-US" dirty="0" err="1"/>
              <a:t>fontes</a:t>
            </a:r>
            <a:r>
              <a:rPr lang="en-US" dirty="0"/>
              <a:t> de dados, </a:t>
            </a:r>
            <a:r>
              <a:rPr lang="en-US" dirty="0" err="1"/>
              <a:t>estruturadas</a:t>
            </a:r>
            <a:r>
              <a:rPr lang="en-US" dirty="0"/>
              <a:t> 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estruturadas</a:t>
            </a:r>
            <a:r>
              <a:rPr lang="en-US" dirty="0"/>
              <a:t>, de forma </a:t>
            </a:r>
            <a:r>
              <a:rPr lang="en-US" dirty="0" err="1"/>
              <a:t>escalável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infraestruturas</a:t>
            </a:r>
            <a:r>
              <a:rPr lang="en-US" dirty="0"/>
              <a:t> de cloud.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63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just"/>
            <a:r>
              <a:rPr lang="en-US" dirty="0"/>
              <a:t>ETL: </a:t>
            </a:r>
            <a:r>
              <a:rPr lang="en-US" dirty="0" err="1"/>
              <a:t>tabelas</a:t>
            </a:r>
            <a:r>
              <a:rPr lang="en-US" dirty="0"/>
              <a:t> </a:t>
            </a:r>
            <a:r>
              <a:rPr lang="en-US" dirty="0" err="1"/>
              <a:t>fixas</a:t>
            </a:r>
            <a:r>
              <a:rPr lang="en-US" dirty="0"/>
              <a:t>, </a:t>
            </a:r>
            <a:r>
              <a:rPr lang="en-US" dirty="0" err="1"/>
              <a:t>cronogramas</a:t>
            </a:r>
            <a:r>
              <a:rPr lang="en-US" dirty="0"/>
              <a:t> </a:t>
            </a:r>
            <a:r>
              <a:rPr lang="en-US" dirty="0" err="1"/>
              <a:t>fixos</a:t>
            </a:r>
            <a:r>
              <a:rPr lang="en-US" dirty="0"/>
              <a:t>, </a:t>
            </a:r>
            <a:r>
              <a:rPr lang="en-US" dirty="0" err="1"/>
              <a:t>predominantemente</a:t>
            </a:r>
            <a:r>
              <a:rPr lang="en-US" dirty="0"/>
              <a:t> </a:t>
            </a:r>
            <a:r>
              <a:rPr lang="en-US" dirty="0" err="1"/>
              <a:t>utilizados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profissionais</a:t>
            </a:r>
            <a:r>
              <a:rPr lang="en-US" dirty="0"/>
              <a:t> </a:t>
            </a:r>
            <a:r>
              <a:rPr lang="en-US" dirty="0" err="1"/>
              <a:t>técnicos</a:t>
            </a:r>
            <a:r>
              <a:rPr lang="en-US" dirty="0"/>
              <a:t> de TI, </a:t>
            </a:r>
            <a:r>
              <a:rPr lang="en-US" dirty="0" err="1"/>
              <a:t>desenvolvedores</a:t>
            </a:r>
            <a:r>
              <a:rPr lang="en-US" dirty="0"/>
              <a:t> e </a:t>
            </a:r>
            <a:r>
              <a:rPr lang="en-US" dirty="0" err="1"/>
              <a:t>engenheiros</a:t>
            </a:r>
            <a:r>
              <a:rPr lang="en-US" dirty="0"/>
              <a:t> de dados.</a:t>
            </a:r>
            <a:endParaRPr lang="pt-BR" dirty="0"/>
          </a:p>
          <a:p>
            <a:pPr marL="171450" indent="-171450" algn="just"/>
            <a:r>
              <a:rPr lang="en-US" b="1" dirty="0"/>
              <a:t>ELT</a:t>
            </a:r>
            <a:r>
              <a:rPr lang="en-US" dirty="0"/>
              <a:t>: ad hoc, </a:t>
            </a:r>
            <a:r>
              <a:rPr lang="en-US" dirty="0" err="1"/>
              <a:t>abordagem</a:t>
            </a:r>
            <a:r>
              <a:rPr lang="en-US" dirty="0"/>
              <a:t> </a:t>
            </a:r>
            <a:r>
              <a:rPr lang="en-US" dirty="0" err="1"/>
              <a:t>escalável</a:t>
            </a:r>
            <a:r>
              <a:rPr lang="en-US" dirty="0"/>
              <a:t>, </a:t>
            </a:r>
            <a:r>
              <a:rPr lang="en-US" dirty="0" err="1"/>
              <a:t>flexível</a:t>
            </a:r>
            <a:r>
              <a:rPr lang="en-US" dirty="0"/>
              <a:t> e </a:t>
            </a:r>
            <a:r>
              <a:rPr lang="en-US" dirty="0" err="1"/>
              <a:t>colaborativa</a:t>
            </a:r>
            <a:r>
              <a:rPr lang="en-US" dirty="0"/>
              <a:t>, </a:t>
            </a:r>
            <a:r>
              <a:rPr lang="en-US" dirty="0" err="1"/>
              <a:t>utilizável</a:t>
            </a:r>
            <a:r>
              <a:rPr lang="en-US" dirty="0"/>
              <a:t> tanto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profissionais</a:t>
            </a:r>
            <a:r>
              <a:rPr lang="en-US" dirty="0"/>
              <a:t> </a:t>
            </a:r>
            <a:r>
              <a:rPr lang="en-US" dirty="0" err="1"/>
              <a:t>técnicos</a:t>
            </a:r>
            <a:r>
              <a:rPr lang="en-US" dirty="0"/>
              <a:t> </a:t>
            </a:r>
            <a:r>
              <a:rPr lang="en-US" dirty="0" err="1"/>
              <a:t>quanto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usuário</a:t>
            </a:r>
            <a:r>
              <a:rPr lang="en-US" dirty="0"/>
              <a:t> final de </a:t>
            </a:r>
            <a:r>
              <a:rPr lang="en-US" dirty="0" err="1"/>
              <a:t>negócio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31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just"/>
            <a:r>
              <a:rPr lang="en-US" dirty="0"/>
              <a:t>ETL: </a:t>
            </a:r>
            <a:r>
              <a:rPr lang="en-US" dirty="0" err="1"/>
              <a:t>tabelas</a:t>
            </a:r>
            <a:r>
              <a:rPr lang="en-US" dirty="0"/>
              <a:t> </a:t>
            </a:r>
            <a:r>
              <a:rPr lang="en-US" dirty="0" err="1"/>
              <a:t>fixas</a:t>
            </a:r>
            <a:r>
              <a:rPr lang="en-US" dirty="0"/>
              <a:t>, </a:t>
            </a:r>
            <a:r>
              <a:rPr lang="en-US" dirty="0" err="1"/>
              <a:t>cronogramas</a:t>
            </a:r>
            <a:r>
              <a:rPr lang="en-US" dirty="0"/>
              <a:t> </a:t>
            </a:r>
            <a:r>
              <a:rPr lang="en-US" dirty="0" err="1"/>
              <a:t>fixos</a:t>
            </a:r>
            <a:r>
              <a:rPr lang="en-US" dirty="0"/>
              <a:t>, </a:t>
            </a:r>
            <a:r>
              <a:rPr lang="en-US" dirty="0" err="1"/>
              <a:t>predominantemente</a:t>
            </a:r>
            <a:r>
              <a:rPr lang="en-US" dirty="0"/>
              <a:t> </a:t>
            </a:r>
            <a:r>
              <a:rPr lang="en-US" dirty="0" err="1"/>
              <a:t>utilizados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profissionais</a:t>
            </a:r>
            <a:r>
              <a:rPr lang="en-US" dirty="0"/>
              <a:t> </a:t>
            </a:r>
            <a:r>
              <a:rPr lang="en-US" dirty="0" err="1"/>
              <a:t>técnicos</a:t>
            </a:r>
            <a:r>
              <a:rPr lang="en-US" dirty="0"/>
              <a:t> de TI, </a:t>
            </a:r>
            <a:r>
              <a:rPr lang="en-US" dirty="0" err="1"/>
              <a:t>desenvolvedores</a:t>
            </a:r>
            <a:r>
              <a:rPr lang="en-US" dirty="0"/>
              <a:t> e </a:t>
            </a:r>
            <a:r>
              <a:rPr lang="en-US" dirty="0" err="1"/>
              <a:t>engenheiros</a:t>
            </a:r>
            <a:r>
              <a:rPr lang="en-US" dirty="0"/>
              <a:t> de dados.</a:t>
            </a:r>
            <a:endParaRPr lang="pt-BR" dirty="0"/>
          </a:p>
          <a:p>
            <a:pPr marL="171450" indent="-171450" algn="just"/>
            <a:r>
              <a:rPr lang="en-US" b="1" dirty="0"/>
              <a:t>ELT</a:t>
            </a:r>
            <a:r>
              <a:rPr lang="en-US" dirty="0"/>
              <a:t>: ad hoc, </a:t>
            </a:r>
            <a:r>
              <a:rPr lang="en-US" dirty="0" err="1"/>
              <a:t>abordagem</a:t>
            </a:r>
            <a:r>
              <a:rPr lang="en-US" dirty="0"/>
              <a:t> </a:t>
            </a:r>
            <a:r>
              <a:rPr lang="en-US" dirty="0" err="1"/>
              <a:t>escalável</a:t>
            </a:r>
            <a:r>
              <a:rPr lang="en-US" dirty="0"/>
              <a:t>, </a:t>
            </a:r>
            <a:r>
              <a:rPr lang="en-US" dirty="0" err="1"/>
              <a:t>flexível</a:t>
            </a:r>
            <a:r>
              <a:rPr lang="en-US" dirty="0"/>
              <a:t> e </a:t>
            </a:r>
            <a:r>
              <a:rPr lang="en-US" dirty="0" err="1"/>
              <a:t>colaborativa</a:t>
            </a:r>
            <a:r>
              <a:rPr lang="en-US" dirty="0"/>
              <a:t>, </a:t>
            </a:r>
            <a:r>
              <a:rPr lang="en-US" dirty="0" err="1"/>
              <a:t>utilizável</a:t>
            </a:r>
            <a:r>
              <a:rPr lang="en-US" dirty="0"/>
              <a:t> tanto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profissionais</a:t>
            </a:r>
            <a:r>
              <a:rPr lang="en-US" dirty="0"/>
              <a:t> </a:t>
            </a:r>
            <a:r>
              <a:rPr lang="en-US" dirty="0" err="1"/>
              <a:t>técnicos</a:t>
            </a:r>
            <a:r>
              <a:rPr lang="en-US" dirty="0"/>
              <a:t> </a:t>
            </a:r>
            <a:r>
              <a:rPr lang="en-US" dirty="0" err="1"/>
              <a:t>quanto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usuário</a:t>
            </a:r>
            <a:r>
              <a:rPr lang="en-US" dirty="0"/>
              <a:t> final de </a:t>
            </a:r>
            <a:r>
              <a:rPr lang="en-US" dirty="0" err="1"/>
              <a:t>negócio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9414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1297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Quando a </a:t>
            </a:r>
            <a:r>
              <a:rPr lang="en-US" dirty="0" err="1"/>
              <a:t>abordagem</a:t>
            </a:r>
            <a:r>
              <a:rPr lang="en-US" dirty="0"/>
              <a:t> de ETL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criada</a:t>
            </a:r>
            <a:r>
              <a:rPr lang="en-US" dirty="0"/>
              <a:t>, o </a:t>
            </a:r>
            <a:r>
              <a:rPr lang="en-US" dirty="0" err="1"/>
              <a:t>armazenamento</a:t>
            </a:r>
            <a:r>
              <a:rPr lang="en-US" dirty="0"/>
              <a:t> de dados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repositórios</a:t>
            </a:r>
            <a:r>
              <a:rPr lang="en-US" dirty="0"/>
              <a:t> era </a:t>
            </a:r>
            <a:r>
              <a:rPr lang="en-US" dirty="0" err="1"/>
              <a:t>muito</a:t>
            </a:r>
            <a:r>
              <a:rPr lang="en-US" dirty="0"/>
              <a:t> </a:t>
            </a:r>
            <a:r>
              <a:rPr lang="en-US" b="1" dirty="0" err="1"/>
              <a:t>caro</a:t>
            </a:r>
            <a:r>
              <a:rPr lang="en-US" dirty="0"/>
              <a:t>. </a:t>
            </a:r>
            <a:r>
              <a:rPr lang="en-US" dirty="0" err="1"/>
              <a:t>Além</a:t>
            </a:r>
            <a:r>
              <a:rPr lang="en-US" dirty="0"/>
              <a:t> </a:t>
            </a:r>
            <a:r>
              <a:rPr lang="en-US" dirty="0" err="1"/>
              <a:t>disso</a:t>
            </a:r>
            <a:r>
              <a:rPr lang="en-US" dirty="0"/>
              <a:t>, o </a:t>
            </a:r>
            <a:r>
              <a:rPr lang="en-US" dirty="0" err="1"/>
              <a:t>processamento</a:t>
            </a:r>
            <a:r>
              <a:rPr lang="en-US" dirty="0"/>
              <a:t> dessas </a:t>
            </a:r>
            <a:r>
              <a:rPr lang="en-US" dirty="0" err="1"/>
              <a:t>informações</a:t>
            </a:r>
            <a:r>
              <a:rPr lang="en-US" dirty="0"/>
              <a:t> era </a:t>
            </a:r>
            <a:r>
              <a:rPr lang="en-US" dirty="0" err="1"/>
              <a:t>extremamente</a:t>
            </a:r>
            <a:r>
              <a:rPr lang="en-US" dirty="0"/>
              <a:t> </a:t>
            </a:r>
            <a:r>
              <a:rPr lang="en-US" b="1" dirty="0"/>
              <a:t>lento</a:t>
            </a:r>
            <a:r>
              <a:rPr lang="en-US" dirty="0"/>
              <a:t> e,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isso</a:t>
            </a:r>
            <a:r>
              <a:rPr lang="en-US" dirty="0"/>
              <a:t>, </a:t>
            </a:r>
            <a:r>
              <a:rPr lang="en-US" dirty="0" err="1"/>
              <a:t>pouquíssimas</a:t>
            </a:r>
            <a:r>
              <a:rPr lang="en-US" dirty="0"/>
              <a:t> </a:t>
            </a:r>
            <a:r>
              <a:rPr lang="en-US" dirty="0" err="1"/>
              <a:t>organizações</a:t>
            </a:r>
            <a:r>
              <a:rPr lang="en-US" dirty="0"/>
              <a:t> </a:t>
            </a:r>
            <a:r>
              <a:rPr lang="en-US" dirty="0" err="1"/>
              <a:t>podiam</a:t>
            </a:r>
            <a:r>
              <a:rPr lang="en-US" dirty="0"/>
              <a:t> </a:t>
            </a:r>
            <a:r>
              <a:rPr lang="en-US" dirty="0" err="1"/>
              <a:t>investir</a:t>
            </a:r>
            <a:r>
              <a:rPr lang="en-US" dirty="0"/>
              <a:t> </a:t>
            </a:r>
            <a:r>
              <a:rPr lang="en-US" dirty="0" err="1"/>
              <a:t>nessas</a:t>
            </a:r>
            <a:r>
              <a:rPr lang="en-US" dirty="0"/>
              <a:t> </a:t>
            </a:r>
            <a:r>
              <a:rPr lang="en-US" dirty="0" err="1"/>
              <a:t>tecnologias</a:t>
            </a:r>
            <a:r>
              <a:rPr lang="en-US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6758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88450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dirty="0" err="1"/>
              <a:t>Ocorre</a:t>
            </a:r>
            <a:r>
              <a:rPr lang="en-US" dirty="0"/>
              <a:t> que </a:t>
            </a:r>
            <a:r>
              <a:rPr lang="en-US" dirty="0" err="1"/>
              <a:t>essa</a:t>
            </a:r>
            <a:r>
              <a:rPr lang="en-US" dirty="0"/>
              <a:t> </a:t>
            </a:r>
            <a:r>
              <a:rPr lang="en-US" dirty="0" err="1"/>
              <a:t>realidade</a:t>
            </a:r>
            <a:r>
              <a:rPr lang="en-US" dirty="0"/>
              <a:t> </a:t>
            </a:r>
            <a:r>
              <a:rPr lang="en-US" dirty="0" err="1"/>
              <a:t>mudou</a:t>
            </a:r>
            <a:r>
              <a:rPr lang="en-US" dirty="0"/>
              <a:t> com a </a:t>
            </a:r>
            <a:r>
              <a:rPr lang="en-US" dirty="0" err="1"/>
              <a:t>computação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nuvem</a:t>
            </a:r>
            <a:r>
              <a:rPr lang="en-US" dirty="0"/>
              <a:t>. </a:t>
            </a:r>
            <a:r>
              <a:rPr lang="en-US" dirty="0" err="1"/>
              <a:t>Hoje</a:t>
            </a:r>
            <a:r>
              <a:rPr lang="en-US" dirty="0"/>
              <a:t>, o que era lento </a:t>
            </a:r>
            <a:r>
              <a:rPr lang="en-US" dirty="0" err="1"/>
              <a:t>tornou</a:t>
            </a:r>
            <a:r>
              <a:rPr lang="en-US" dirty="0"/>
              <a:t>-se </a:t>
            </a:r>
            <a:r>
              <a:rPr lang="en-US" b="1" dirty="0" err="1"/>
              <a:t>rápido</a:t>
            </a:r>
            <a:r>
              <a:rPr lang="en-US" b="1" dirty="0"/>
              <a:t>,</a:t>
            </a:r>
            <a:r>
              <a:rPr lang="en-US" dirty="0"/>
              <a:t> e o que era </a:t>
            </a:r>
            <a:r>
              <a:rPr lang="en-US" dirty="0" err="1"/>
              <a:t>caro</a:t>
            </a:r>
            <a:r>
              <a:rPr lang="en-US" dirty="0"/>
              <a:t> </a:t>
            </a:r>
            <a:r>
              <a:rPr lang="en-US" dirty="0" err="1"/>
              <a:t>tornou</a:t>
            </a:r>
            <a:r>
              <a:rPr lang="en-US" dirty="0"/>
              <a:t>-se </a:t>
            </a:r>
            <a:r>
              <a:rPr lang="en-US" b="1" dirty="0" err="1"/>
              <a:t>acessível</a:t>
            </a:r>
            <a:r>
              <a:rPr lang="en-US" dirty="0"/>
              <a:t>.</a:t>
            </a:r>
            <a:endParaRPr lang="pt-BR" dirty="0"/>
          </a:p>
          <a:p>
            <a:pPr algn="just">
              <a:buNone/>
            </a:pPr>
            <a:r>
              <a:rPr lang="en-US" dirty="0"/>
              <a:t>Dessa forma, </a:t>
            </a:r>
            <a:r>
              <a:rPr lang="en-US" dirty="0" err="1"/>
              <a:t>considerando</a:t>
            </a:r>
            <a:r>
              <a:rPr lang="en-US" dirty="0"/>
              <a:t> o volume </a:t>
            </a:r>
            <a:r>
              <a:rPr lang="en-US" dirty="0" err="1"/>
              <a:t>massivo</a:t>
            </a:r>
            <a:r>
              <a:rPr lang="en-US" dirty="0"/>
              <a:t> de dados para </a:t>
            </a:r>
            <a:r>
              <a:rPr lang="en-US" dirty="0" err="1"/>
              <a:t>processamento</a:t>
            </a:r>
            <a:r>
              <a:rPr lang="en-US" dirty="0"/>
              <a:t> 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dirty="0" err="1"/>
              <a:t>operações</a:t>
            </a:r>
            <a:r>
              <a:rPr lang="en-US" dirty="0"/>
              <a:t> </a:t>
            </a:r>
            <a:r>
              <a:rPr lang="en-US" dirty="0" err="1"/>
              <a:t>modernas</a:t>
            </a:r>
            <a:r>
              <a:rPr lang="en-US" dirty="0"/>
              <a:t>, </a:t>
            </a:r>
            <a:r>
              <a:rPr lang="en-US" b="1" dirty="0" err="1"/>
              <a:t>muitas</a:t>
            </a:r>
            <a:r>
              <a:rPr lang="en-US" b="1" dirty="0"/>
              <a:t> </a:t>
            </a:r>
            <a:r>
              <a:rPr lang="en-US" b="1" dirty="0" err="1"/>
              <a:t>empresas</a:t>
            </a:r>
            <a:r>
              <a:rPr lang="en-US" b="1" dirty="0"/>
              <a:t> </a:t>
            </a:r>
            <a:r>
              <a:rPr lang="en-US" b="1" dirty="0" err="1"/>
              <a:t>têm</a:t>
            </a:r>
            <a:r>
              <a:rPr lang="en-US" b="1" dirty="0"/>
              <a:t> </a:t>
            </a:r>
            <a:r>
              <a:rPr lang="en-US" b="1" dirty="0" err="1"/>
              <a:t>optado</a:t>
            </a:r>
            <a:r>
              <a:rPr lang="en-US" b="1" dirty="0"/>
              <a:t> </a:t>
            </a:r>
            <a:r>
              <a:rPr lang="en-US" b="1" dirty="0" err="1"/>
              <a:t>pelo</a:t>
            </a:r>
            <a:r>
              <a:rPr lang="en-US" b="1" dirty="0"/>
              <a:t> ELT </a:t>
            </a:r>
            <a:r>
              <a:rPr lang="en-US" b="1" dirty="0" err="1"/>
              <a:t>ao</a:t>
            </a:r>
            <a:r>
              <a:rPr lang="en-US" b="1" dirty="0"/>
              <a:t> </a:t>
            </a:r>
            <a:r>
              <a:rPr lang="en-US" b="1" dirty="0" err="1"/>
              <a:t>invés</a:t>
            </a:r>
            <a:r>
              <a:rPr lang="en-US" b="1" dirty="0"/>
              <a:t> do </a:t>
            </a:r>
            <a:r>
              <a:rPr lang="en-US" b="1" dirty="0" err="1"/>
              <a:t>tradicional</a:t>
            </a:r>
            <a:r>
              <a:rPr lang="en-US" b="1" dirty="0"/>
              <a:t> ETL (extract-transform-load)</a:t>
            </a:r>
            <a:r>
              <a:rPr lang="en-US" dirty="0"/>
              <a:t>, </a:t>
            </a:r>
            <a:r>
              <a:rPr lang="en-US" dirty="0" err="1"/>
              <a:t>buscando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 </a:t>
            </a:r>
            <a:r>
              <a:rPr lang="en-US" i="1" dirty="0" err="1"/>
              <a:t>flexibilidade</a:t>
            </a:r>
            <a:r>
              <a:rPr lang="en-US" dirty="0"/>
              <a:t> e </a:t>
            </a:r>
            <a:r>
              <a:rPr lang="en-US" i="1" dirty="0" err="1"/>
              <a:t>agilidade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seus</a:t>
            </a:r>
            <a:r>
              <a:rPr lang="en-US" dirty="0"/>
              <a:t> pipelines de dados.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De pause e </a:t>
            </a:r>
            <a:r>
              <a:rPr lang="en-US" dirty="0" err="1"/>
              <a:t>veja</a:t>
            </a:r>
            <a:r>
              <a:rPr lang="en-US" dirty="0"/>
              <a:t> o final do </a:t>
            </a:r>
            <a:r>
              <a:rPr lang="en-US" dirty="0" err="1"/>
              <a:t>artigo</a:t>
            </a:r>
            <a:r>
              <a:rPr lang="en-US" dirty="0"/>
              <a:t>: https://blog.indicium.tech/etl-vs-elt-diferencas/</a:t>
            </a:r>
          </a:p>
        </p:txBody>
      </p:sp>
    </p:spTree>
    <p:extLst>
      <p:ext uri="{BB962C8B-B14F-4D97-AF65-F5344CB8AC3E}">
        <p14:creationId xmlns:p14="http://schemas.microsoft.com/office/powerpoint/2010/main" val="5782318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73414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 err="1"/>
              <a:t>Análise</a:t>
            </a:r>
            <a:r>
              <a:rPr lang="en-US" dirty="0"/>
              <a:t> </a:t>
            </a:r>
            <a:r>
              <a:rPr lang="en-US" dirty="0" err="1"/>
              <a:t>preditiva</a:t>
            </a:r>
            <a:r>
              <a:rPr lang="en-US" dirty="0"/>
              <a:t> -&gt; R e 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6503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8630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7629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dirty="0"/>
              <a:t>What is data transformation explain?</a:t>
            </a:r>
            <a:endParaRPr lang="pt-BR" dirty="0"/>
          </a:p>
          <a:p>
            <a:pPr>
              <a:buNone/>
            </a:pPr>
            <a:endParaRPr lang="en" dirty="0"/>
          </a:p>
          <a:p>
            <a:pPr>
              <a:buNone/>
            </a:pPr>
            <a:r>
              <a:rPr lang="en" dirty="0"/>
              <a:t>Data transformation is </a:t>
            </a:r>
            <a:r>
              <a:rPr lang="en" b="1" dirty="0"/>
              <a:t>the process of converting data from one format to another, typically from the format of a source system into the required format of a destination system</a:t>
            </a:r>
            <a:r>
              <a:rPr lang="en" dirty="0"/>
              <a:t>. Data transformation is a component of most data integration and data management tasks, such as data wrangling and data warehousing.</a:t>
            </a:r>
            <a:endParaRPr lang="pt-BR"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2968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O </a:t>
            </a:r>
            <a:r>
              <a:rPr lang="en-US" dirty="0" err="1"/>
              <a:t>último</a:t>
            </a:r>
            <a:r>
              <a:rPr lang="en-US" dirty="0"/>
              <a:t> </a:t>
            </a:r>
            <a:r>
              <a:rPr lang="en-US" dirty="0" err="1"/>
              <a:t>passo</a:t>
            </a:r>
            <a:r>
              <a:rPr lang="en-US" dirty="0"/>
              <a:t> do ETL é o </a:t>
            </a:r>
            <a:r>
              <a:rPr lang="en-US" b="1" dirty="0" err="1"/>
              <a:t>carregamento</a:t>
            </a:r>
            <a:r>
              <a:rPr lang="en-US" dirty="0"/>
              <a:t>, </a:t>
            </a:r>
            <a:r>
              <a:rPr lang="en-US" dirty="0" err="1"/>
              <a:t>etapa</a:t>
            </a:r>
            <a:r>
              <a:rPr lang="en-US" dirty="0"/>
              <a:t> que </a:t>
            </a:r>
            <a:r>
              <a:rPr lang="en-US" dirty="0" err="1"/>
              <a:t>engloba</a:t>
            </a:r>
            <a:r>
              <a:rPr lang="en-US" dirty="0"/>
              <a:t> a </a:t>
            </a:r>
            <a:r>
              <a:rPr lang="en-US" dirty="0" err="1"/>
              <a:t>integração</a:t>
            </a:r>
            <a:r>
              <a:rPr lang="en-US" dirty="0"/>
              <a:t> dos dados </a:t>
            </a:r>
            <a:r>
              <a:rPr lang="en-US" dirty="0" err="1"/>
              <a:t>em</a:t>
            </a:r>
            <a:r>
              <a:rPr lang="en-US" dirty="0"/>
              <a:t> um banco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repositório</a:t>
            </a:r>
            <a:r>
              <a:rPr lang="en-US" dirty="0"/>
              <a:t> </a:t>
            </a:r>
            <a:r>
              <a:rPr lang="en-US" dirty="0" err="1"/>
              <a:t>centralizado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data warehouses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nuvem</a:t>
            </a:r>
            <a:r>
              <a:rPr lang="en-US" dirty="0"/>
              <a:t>  </a:t>
            </a:r>
            <a:r>
              <a:rPr lang="en-US" dirty="0" err="1"/>
              <a:t>ou</a:t>
            </a:r>
            <a:r>
              <a:rPr lang="en-US" dirty="0"/>
              <a:t> on premises.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1499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Processo</a:t>
            </a:r>
            <a:r>
              <a:rPr lang="en-US" dirty="0"/>
              <a:t> fundamental 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dirty="0" err="1"/>
              <a:t>operações</a:t>
            </a:r>
            <a:r>
              <a:rPr lang="en-US" dirty="0"/>
              <a:t> de dados, o ETL </a:t>
            </a:r>
            <a:r>
              <a:rPr lang="en-US" dirty="0" err="1"/>
              <a:t>possibilitou</a:t>
            </a:r>
            <a:r>
              <a:rPr lang="en-US" dirty="0"/>
              <a:t> </a:t>
            </a:r>
            <a:r>
              <a:rPr lang="en-US" b="1" dirty="0"/>
              <a:t>a </a:t>
            </a:r>
            <a:r>
              <a:rPr lang="en-US" b="1" dirty="0" err="1"/>
              <a:t>centralização</a:t>
            </a:r>
            <a:r>
              <a:rPr lang="en-US" b="1" dirty="0"/>
              <a:t> de </a:t>
            </a:r>
            <a:r>
              <a:rPr lang="en-US" b="1" dirty="0" err="1"/>
              <a:t>informações</a:t>
            </a:r>
            <a:r>
              <a:rPr lang="en-US" b="1" dirty="0"/>
              <a:t> de </a:t>
            </a:r>
            <a:r>
              <a:rPr lang="en-US" b="1" dirty="0" err="1"/>
              <a:t>fontes</a:t>
            </a:r>
            <a:r>
              <a:rPr lang="en-US" b="1" dirty="0"/>
              <a:t> </a:t>
            </a:r>
            <a:r>
              <a:rPr lang="en-US" b="1" dirty="0" err="1"/>
              <a:t>distintas</a:t>
            </a:r>
            <a:r>
              <a:rPr lang="en-US" b="1" dirty="0"/>
              <a:t> </a:t>
            </a:r>
            <a:r>
              <a:rPr lang="en-US" b="1" dirty="0" err="1"/>
              <a:t>em</a:t>
            </a:r>
            <a:r>
              <a:rPr lang="en-US" b="1" dirty="0"/>
              <a:t> um </a:t>
            </a:r>
            <a:r>
              <a:rPr lang="en-US" b="1" dirty="0" err="1"/>
              <a:t>único</a:t>
            </a:r>
            <a:r>
              <a:rPr lang="en-US" b="1" dirty="0"/>
              <a:t> local</a:t>
            </a:r>
            <a:r>
              <a:rPr lang="en-US" dirty="0"/>
              <a:t>, </a:t>
            </a:r>
            <a:r>
              <a:rPr lang="en-US" dirty="0" err="1"/>
              <a:t>facilitando</a:t>
            </a:r>
            <a:r>
              <a:rPr lang="en-US" dirty="0"/>
              <a:t> a </a:t>
            </a:r>
            <a:r>
              <a:rPr lang="en-US" dirty="0" err="1"/>
              <a:t>extração</a:t>
            </a:r>
            <a:r>
              <a:rPr lang="en-US" dirty="0"/>
              <a:t> de insights </a:t>
            </a:r>
            <a:r>
              <a:rPr lang="en-US" dirty="0" err="1"/>
              <a:t>poderosos</a:t>
            </a:r>
            <a:r>
              <a:rPr lang="en-US" dirty="0"/>
              <a:t> de </a:t>
            </a:r>
            <a:r>
              <a:rPr lang="en-US" dirty="0" err="1"/>
              <a:t>negócio</a:t>
            </a:r>
            <a:r>
              <a:rPr lang="en-US" dirty="0"/>
              <a:t> e a </a:t>
            </a:r>
            <a:r>
              <a:rPr lang="en-US" dirty="0" err="1"/>
              <a:t>tomada</a:t>
            </a:r>
            <a:r>
              <a:rPr lang="en-US" dirty="0"/>
              <a:t> de </a:t>
            </a:r>
            <a:r>
              <a:rPr lang="en-US" dirty="0" err="1"/>
              <a:t>decisão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tempo real.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6909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1105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  <p:sldLayoutId id="2147483662" r:id="rId7"/>
    <p:sldLayoutId id="2147483663" r:id="rId8"/>
    <p:sldLayoutId id="2147483654" r:id="rId9"/>
    <p:sldLayoutId id="2147483655" r:id="rId10"/>
    <p:sldLayoutId id="2147483656" r:id="rId11"/>
    <p:sldLayoutId id="2147483657" r:id="rId12"/>
    <p:sldLayoutId id="2147483664" r:id="rId13"/>
    <p:sldLayoutId id="2147483665" r:id="rId14"/>
    <p:sldLayoutId id="2147483666" r:id="rId15"/>
    <p:sldLayoutId id="2147483658" r:id="rId16"/>
    <p:sldLayoutId id="2147483659" r:id="rId17"/>
    <p:sldLayoutId id="2147483660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peps.python.org/pep-0008/" TargetMode="External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ypi.org/project/flake8/" TargetMode="External"/><Relationship Id="rId5" Type="http://schemas.openxmlformats.org/officeDocument/2006/relationships/hyperlink" Target="https://pypi.org/project/pylint/" TargetMode="External"/><Relationship Id="rId4" Type="http://schemas.openxmlformats.org/officeDocument/2006/relationships/hyperlink" Target="https://peps.python.org/pep-0257/" TargetMode="Externa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datasets/michaelbryantds/crimedata" TargetMode="External"/><Relationship Id="rId3" Type="http://schemas.openxmlformats.org/officeDocument/2006/relationships/image" Target="../media/image17.png"/><Relationship Id="rId7" Type="http://schemas.openxmlformats.org/officeDocument/2006/relationships/hyperlink" Target="https://www.kaggle.com/datasets/die9origephit/amazon-data-science-books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kaggle.com/datasets/whenamancodes/data-science-fields-salary-categorization" TargetMode="External"/><Relationship Id="rId5" Type="http://schemas.openxmlformats.org/officeDocument/2006/relationships/hyperlink" Target="https://www.kaggle.com/datasets/anushabellam/trending-videos-on-youtube" TargetMode="External"/><Relationship Id="rId4" Type="http://schemas.openxmlformats.org/officeDocument/2006/relationships/hyperlink" Target="https://www.kaggle.com/datasets/whenamancodes/alcohol-effects-on-study" TargetMode="External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473677" y="3822631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Fundamentos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Inteligência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Negócios</a:t>
            </a:r>
            <a:endParaRPr lang="en-US" sz="2400" dirty="0" err="1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3</a:t>
            </a:r>
            <a:endParaRPr sz="2400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1793183"/>
            <a:ext cx="7733790" cy="160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Fundamentos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Processamento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de Dados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pPr/>
              <a:t>1</a:t>
            </a:fld>
            <a:r>
              <a:rPr lang="en-US" dirty="0">
                <a:solidFill>
                  <a:srgbClr val="EA4E60"/>
                </a:solidFill>
              </a:rPr>
              <a:t>]</a:t>
            </a:r>
            <a:endParaRPr dirty="0"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344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Icon&#10;&#10;Description automatically generated">
            <a:extLst>
              <a:ext uri="{FF2B5EF4-FFF2-40B4-BE49-F238E27FC236}">
                <a16:creationId xmlns:a16="http://schemas.microsoft.com/office/drawing/2014/main" id="{00B37727-0633-5067-0218-36385A3B9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324" y="2155705"/>
            <a:ext cx="2225616" cy="1969777"/>
          </a:xfrm>
          <a:prstGeom prst="rect">
            <a:avLst/>
          </a:prstGeom>
        </p:spPr>
      </p:pic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Pipeline de dados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10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E152116-7747-4C4A-B169-62206A598616}"/>
              </a:ext>
            </a:extLst>
          </p:cNvPr>
          <p:cNvSpPr/>
          <p:nvPr/>
        </p:nvSpPr>
        <p:spPr>
          <a:xfrm>
            <a:off x="404742" y="4454964"/>
            <a:ext cx="8234430" cy="39537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 dirty="0">
                <a:cs typeface="Arial"/>
              </a:rPr>
              <a:t>ELT – </a:t>
            </a:r>
            <a:r>
              <a:rPr lang="pt-BR" sz="2000" dirty="0" err="1">
                <a:cs typeface="Arial"/>
              </a:rPr>
              <a:t>Extract</a:t>
            </a:r>
            <a:r>
              <a:rPr lang="pt-BR" sz="2000" dirty="0">
                <a:cs typeface="Arial"/>
              </a:rPr>
              <a:t>, </a:t>
            </a:r>
            <a:r>
              <a:rPr lang="pt-BR" sz="2000" dirty="0" err="1">
                <a:cs typeface="Arial"/>
              </a:rPr>
              <a:t>Load</a:t>
            </a:r>
            <a:r>
              <a:rPr lang="pt-BR" sz="2000" dirty="0">
                <a:cs typeface="Arial"/>
              </a:rPr>
              <a:t> &amp; </a:t>
            </a:r>
            <a:r>
              <a:rPr lang="pt-BR" sz="2000" dirty="0" err="1">
                <a:cs typeface="Arial"/>
              </a:rPr>
              <a:t>Transform</a:t>
            </a:r>
            <a:endParaRPr lang="pt-BR" dirty="0" err="1">
              <a:cs typeface="Arial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1659A07-A4CE-54E2-8291-50C36D1929A0}"/>
              </a:ext>
            </a:extLst>
          </p:cNvPr>
          <p:cNvSpPr/>
          <p:nvPr/>
        </p:nvSpPr>
        <p:spPr>
          <a:xfrm>
            <a:off x="6015307" y="1060510"/>
            <a:ext cx="2544791" cy="70089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cs typeface="Arial"/>
              </a:rPr>
              <a:t>Load</a:t>
            </a:r>
            <a:endParaRPr lang="en-US" sz="1600" dirty="0" err="1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23100EF9-EC2E-BE62-1BCE-7C805A201A73}"/>
              </a:ext>
            </a:extLst>
          </p:cNvPr>
          <p:cNvSpPr/>
          <p:nvPr/>
        </p:nvSpPr>
        <p:spPr>
          <a:xfrm>
            <a:off x="475531" y="2152376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CRM</a:t>
            </a:r>
            <a:endParaRPr lang="en-US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DAFDC150-6841-A36D-1260-702A7F0E5F53}"/>
              </a:ext>
            </a:extLst>
          </p:cNvPr>
          <p:cNvSpPr/>
          <p:nvPr/>
        </p:nvSpPr>
        <p:spPr>
          <a:xfrm>
            <a:off x="475530" y="2788573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Filas</a:t>
            </a:r>
            <a:endParaRPr lang="en-US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856C4589-C7FA-EA76-1B04-B798D607AF85}"/>
              </a:ext>
            </a:extLst>
          </p:cNvPr>
          <p:cNvSpPr/>
          <p:nvPr/>
        </p:nvSpPr>
        <p:spPr>
          <a:xfrm>
            <a:off x="475531" y="3467904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cs typeface="Arial"/>
              </a:rPr>
              <a:t>Legados</a:t>
            </a:r>
            <a:endParaRPr lang="en-US" dirty="0" err="1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97865F97-6DE0-6A67-AEA5-AA8C90CD85CA}"/>
              </a:ext>
            </a:extLst>
          </p:cNvPr>
          <p:cNvSpPr/>
          <p:nvPr/>
        </p:nvSpPr>
        <p:spPr>
          <a:xfrm>
            <a:off x="1629313" y="3467904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Files</a:t>
            </a:r>
            <a:endParaRPr lang="en-US" dirty="0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7DBDD035-193C-F385-4289-8746FA41B829}"/>
              </a:ext>
            </a:extLst>
          </p:cNvPr>
          <p:cNvSpPr/>
          <p:nvPr/>
        </p:nvSpPr>
        <p:spPr>
          <a:xfrm>
            <a:off x="1629313" y="2788572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SGBD</a:t>
            </a:r>
            <a:endParaRPr lang="en-US" dirty="0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59F0367E-8320-4979-A611-841F4BE06AD9}"/>
              </a:ext>
            </a:extLst>
          </p:cNvPr>
          <p:cNvSpPr/>
          <p:nvPr/>
        </p:nvSpPr>
        <p:spPr>
          <a:xfrm>
            <a:off x="1629312" y="2152373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Cloud</a:t>
            </a:r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A26BD45-B06F-E488-6860-5A2A76C038F3}"/>
              </a:ext>
            </a:extLst>
          </p:cNvPr>
          <p:cNvSpPr/>
          <p:nvPr/>
        </p:nvSpPr>
        <p:spPr>
          <a:xfrm>
            <a:off x="2802313" y="2817366"/>
            <a:ext cx="657764" cy="48523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E8982901-4CE0-2B00-CE8C-E37E30529B63}"/>
              </a:ext>
            </a:extLst>
          </p:cNvPr>
          <p:cNvSpPr/>
          <p:nvPr/>
        </p:nvSpPr>
        <p:spPr>
          <a:xfrm>
            <a:off x="5902353" y="2849715"/>
            <a:ext cx="657764" cy="48523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5" descr="A picture containing room, gambling house, clipart&#10;&#10;Description automatically generated">
            <a:extLst>
              <a:ext uri="{FF2B5EF4-FFF2-40B4-BE49-F238E27FC236}">
                <a16:creationId xmlns:a16="http://schemas.microsoft.com/office/drawing/2014/main" id="{4BCC1FF2-F277-64DC-B5B4-D63FBC0BE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4975" y="1958622"/>
            <a:ext cx="2290314" cy="216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077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Processo de ELT 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86;g116295da5bc_0_62">
            <a:extLst>
              <a:ext uri="{FF2B5EF4-FFF2-40B4-BE49-F238E27FC236}">
                <a16:creationId xmlns:a16="http://schemas.microsoft.com/office/drawing/2014/main" id="{D1259112-E26C-8B18-457C-135D460A4172}"/>
              </a:ext>
            </a:extLst>
          </p:cNvPr>
          <p:cNvSpPr txBox="1"/>
          <p:nvPr/>
        </p:nvSpPr>
        <p:spPr>
          <a:xfrm>
            <a:off x="565525" y="1966583"/>
            <a:ext cx="4896846" cy="225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SzPts val="2400"/>
              <a:buFont typeface="Arial,Sans-Serif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Solucionam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o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mesmo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problema</a:t>
            </a:r>
            <a:endParaRPr lang="pt-BR" sz="2400">
              <a:latin typeface="Calibri"/>
            </a:endParaRPr>
          </a:p>
          <a:p>
            <a:pPr marL="76200" algn="just">
              <a:buSzPts val="2400"/>
            </a:pP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76200" algn="just">
              <a:buSzPts val="2400"/>
            </a:pPr>
            <a:r>
              <a:rPr lang="en-US" sz="2400" b="1" dirty="0" err="1">
                <a:solidFill>
                  <a:srgbClr val="040A24"/>
                </a:solidFill>
                <a:latin typeface="Calibri"/>
              </a:rPr>
              <a:t>Diferença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:</a:t>
            </a:r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Abordagem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transformação</a:t>
            </a: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Perspectiva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sobre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os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dados</a:t>
            </a:r>
          </a:p>
        </p:txBody>
      </p:sp>
      <p:pic>
        <p:nvPicPr>
          <p:cNvPr id="2" name="Imagem 1" descr="Mulher de negócios com as mãos na cabeça">
            <a:extLst>
              <a:ext uri="{FF2B5EF4-FFF2-40B4-BE49-F238E27FC236}">
                <a16:creationId xmlns:a16="http://schemas.microsoft.com/office/drawing/2014/main" id="{00C7B658-E23B-4C40-45B4-87B1C311BC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6803" r="680" b="68586"/>
          <a:stretch/>
        </p:blipFill>
        <p:spPr>
          <a:xfrm>
            <a:off x="5374036" y="3329297"/>
            <a:ext cx="2334092" cy="1799413"/>
          </a:xfrm>
          <a:prstGeom prst="rect">
            <a:avLst/>
          </a:prstGeom>
        </p:spPr>
      </p:pic>
      <p:sp>
        <p:nvSpPr>
          <p:cNvPr id="4" name="Balão de Pensamento: Nuvem 3">
            <a:extLst>
              <a:ext uri="{FF2B5EF4-FFF2-40B4-BE49-F238E27FC236}">
                <a16:creationId xmlns:a16="http://schemas.microsoft.com/office/drawing/2014/main" id="{3703E38E-53F9-93D9-0A08-17A7DBA61312}"/>
              </a:ext>
            </a:extLst>
          </p:cNvPr>
          <p:cNvSpPr/>
          <p:nvPr/>
        </p:nvSpPr>
        <p:spPr>
          <a:xfrm>
            <a:off x="5588030" y="1672939"/>
            <a:ext cx="3245688" cy="1466490"/>
          </a:xfrm>
          <a:prstGeom prst="cloudCallou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sz="1600" dirty="0">
                <a:solidFill>
                  <a:schemeClr val="tx1"/>
                </a:solidFill>
                <a:cs typeface="Arial"/>
              </a:rPr>
              <a:t>Mudou a ordem do </a:t>
            </a:r>
            <a:r>
              <a:rPr lang="pt-BR" sz="1600" dirty="0" err="1">
                <a:solidFill>
                  <a:schemeClr val="tx1"/>
                </a:solidFill>
                <a:cs typeface="Arial"/>
              </a:rPr>
              <a:t>Load</a:t>
            </a:r>
            <a:r>
              <a:rPr lang="pt-BR" sz="1600" dirty="0">
                <a:solidFill>
                  <a:schemeClr val="tx1"/>
                </a:solidFill>
                <a:cs typeface="Arial"/>
              </a:rPr>
              <a:t> e </a:t>
            </a:r>
            <a:r>
              <a:rPr lang="pt-BR" sz="1600" dirty="0" err="1">
                <a:solidFill>
                  <a:schemeClr val="tx1"/>
                </a:solidFill>
                <a:cs typeface="Arial"/>
              </a:rPr>
              <a:t>Transform</a:t>
            </a:r>
            <a:r>
              <a:rPr lang="pt-BR" sz="1600" dirty="0">
                <a:solidFill>
                  <a:schemeClr val="tx1"/>
                </a:solidFill>
                <a:cs typeface="Arial"/>
              </a:rPr>
              <a:t>. E aí?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989894B-983D-3D2E-8BBF-E6E86FAFB225}"/>
              </a:ext>
            </a:extLst>
          </p:cNvPr>
          <p:cNvSpPr/>
          <p:nvPr/>
        </p:nvSpPr>
        <p:spPr>
          <a:xfrm>
            <a:off x="741106" y="4336024"/>
            <a:ext cx="4092676" cy="4885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cs typeface="Arial"/>
              </a:rPr>
              <a:t>Estrutura influencia na análise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6970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Pipeline de dados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12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E152116-7747-4C4A-B169-62206A598616}"/>
              </a:ext>
            </a:extLst>
          </p:cNvPr>
          <p:cNvSpPr/>
          <p:nvPr/>
        </p:nvSpPr>
        <p:spPr>
          <a:xfrm>
            <a:off x="404742" y="4454964"/>
            <a:ext cx="8234430" cy="39537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cs typeface="Arial"/>
              </a:rPr>
              <a:t>ETL – </a:t>
            </a:r>
            <a:r>
              <a:rPr lang="pt-BR" sz="2000" err="1">
                <a:cs typeface="Arial"/>
              </a:rPr>
              <a:t>Extract</a:t>
            </a:r>
            <a:r>
              <a:rPr lang="pt-BR" sz="2000">
                <a:cs typeface="Arial"/>
              </a:rPr>
              <a:t>, </a:t>
            </a:r>
            <a:r>
              <a:rPr lang="pt-BR" sz="2000" err="1">
                <a:cs typeface="Arial"/>
              </a:rPr>
              <a:t>Transform</a:t>
            </a:r>
            <a:r>
              <a:rPr lang="pt-BR" sz="2000">
                <a:cs typeface="Arial"/>
              </a:rPr>
              <a:t> &amp; </a:t>
            </a:r>
            <a:r>
              <a:rPr lang="pt-BR" sz="2000" err="1">
                <a:cs typeface="Arial"/>
              </a:rPr>
              <a:t>Load</a:t>
            </a:r>
            <a:endParaRPr lang="pt-BR" err="1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1659A07-A4CE-54E2-8291-50C36D1929A0}"/>
              </a:ext>
            </a:extLst>
          </p:cNvPr>
          <p:cNvSpPr/>
          <p:nvPr/>
        </p:nvSpPr>
        <p:spPr>
          <a:xfrm>
            <a:off x="3379033" y="2203509"/>
            <a:ext cx="2240606" cy="48888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 err="1">
                <a:cs typeface="Arial"/>
              </a:rPr>
              <a:t>Ágil</a:t>
            </a:r>
            <a:endParaRPr lang="en-US" sz="1600" dirty="0" err="1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23100EF9-EC2E-BE62-1BCE-7C805A201A73}"/>
              </a:ext>
            </a:extLst>
          </p:cNvPr>
          <p:cNvSpPr/>
          <p:nvPr/>
        </p:nvSpPr>
        <p:spPr>
          <a:xfrm>
            <a:off x="475531" y="2152376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CRM</a:t>
            </a:r>
            <a:endParaRPr lang="en-US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DAFDC150-6841-A36D-1260-702A7F0E5F53}"/>
              </a:ext>
            </a:extLst>
          </p:cNvPr>
          <p:cNvSpPr/>
          <p:nvPr/>
        </p:nvSpPr>
        <p:spPr>
          <a:xfrm>
            <a:off x="475530" y="2788573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Filas</a:t>
            </a:r>
            <a:endParaRPr lang="en-US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856C4589-C7FA-EA76-1B04-B798D607AF85}"/>
              </a:ext>
            </a:extLst>
          </p:cNvPr>
          <p:cNvSpPr/>
          <p:nvPr/>
        </p:nvSpPr>
        <p:spPr>
          <a:xfrm>
            <a:off x="475531" y="3467904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cs typeface="Arial"/>
              </a:rPr>
              <a:t>Legados</a:t>
            </a:r>
            <a:endParaRPr lang="en-US" dirty="0" err="1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97865F97-6DE0-6A67-AEA5-AA8C90CD85CA}"/>
              </a:ext>
            </a:extLst>
          </p:cNvPr>
          <p:cNvSpPr/>
          <p:nvPr/>
        </p:nvSpPr>
        <p:spPr>
          <a:xfrm>
            <a:off x="1629313" y="3467904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Files</a:t>
            </a:r>
            <a:endParaRPr lang="en-US" dirty="0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7DBDD035-193C-F385-4289-8746FA41B829}"/>
              </a:ext>
            </a:extLst>
          </p:cNvPr>
          <p:cNvSpPr/>
          <p:nvPr/>
        </p:nvSpPr>
        <p:spPr>
          <a:xfrm>
            <a:off x="1629313" y="2788572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SGBD</a:t>
            </a:r>
            <a:endParaRPr lang="en-US" dirty="0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59F0367E-8320-4979-A611-841F4BE06AD9}"/>
              </a:ext>
            </a:extLst>
          </p:cNvPr>
          <p:cNvSpPr/>
          <p:nvPr/>
        </p:nvSpPr>
        <p:spPr>
          <a:xfrm>
            <a:off x="1629312" y="2152373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Cloud</a:t>
            </a:r>
            <a:endParaRPr lang="en-US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E8982901-4CE0-2B00-CE8C-E37E30529B63}"/>
              </a:ext>
            </a:extLst>
          </p:cNvPr>
          <p:cNvSpPr/>
          <p:nvPr/>
        </p:nvSpPr>
        <p:spPr>
          <a:xfrm>
            <a:off x="2954146" y="3006416"/>
            <a:ext cx="3229514" cy="32853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5" descr="A picture containing room, gambling house, clipart&#10;&#10;Description automatically generated">
            <a:extLst>
              <a:ext uri="{FF2B5EF4-FFF2-40B4-BE49-F238E27FC236}">
                <a16:creationId xmlns:a16="http://schemas.microsoft.com/office/drawing/2014/main" id="{4BCC1FF2-F277-64DC-B5B4-D63FBC0BE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910" y="1975187"/>
            <a:ext cx="2290314" cy="216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938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Processo de ELT 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86;g116295da5bc_0_62">
            <a:extLst>
              <a:ext uri="{FF2B5EF4-FFF2-40B4-BE49-F238E27FC236}">
                <a16:creationId xmlns:a16="http://schemas.microsoft.com/office/drawing/2014/main" id="{D1259112-E26C-8B18-457C-135D460A4172}"/>
              </a:ext>
            </a:extLst>
          </p:cNvPr>
          <p:cNvSpPr txBox="1"/>
          <p:nvPr/>
        </p:nvSpPr>
        <p:spPr>
          <a:xfrm>
            <a:off x="565525" y="1773011"/>
            <a:ext cx="4896846" cy="2446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algn="just">
              <a:buSzPts val="2400"/>
            </a:pPr>
            <a:r>
              <a:rPr lang="en-US" sz="2400" b="1" dirty="0" err="1">
                <a:solidFill>
                  <a:srgbClr val="040A24"/>
                </a:solidFill>
                <a:latin typeface="Calibri"/>
              </a:rPr>
              <a:t>Extração</a:t>
            </a:r>
            <a:endParaRPr lang="en-US" sz="2400" dirty="0" err="1">
              <a:solidFill>
                <a:srgbClr val="040A24"/>
              </a:solidFill>
              <a:latin typeface="Calibri"/>
            </a:endParaRPr>
          </a:p>
          <a:p>
            <a:pPr marL="76200" algn="just">
              <a:buSzPts val="2400"/>
            </a:pPr>
            <a:endParaRPr lang="en-US" sz="2400" b="1" dirty="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Font typeface="Arial,Sans-Serif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Coleta de dados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brutos</a:t>
            </a:r>
            <a:endParaRPr lang="en-US" sz="240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Font typeface="Arial,Sans-Serif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Fontes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heterogêneas</a:t>
            </a: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Font typeface="Arial,Sans-Serif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Objetivo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: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integração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posterior</a:t>
            </a:r>
          </a:p>
        </p:txBody>
      </p:sp>
      <p:sp>
        <p:nvSpPr>
          <p:cNvPr id="7" name="Cylinder 5">
            <a:extLst>
              <a:ext uri="{FF2B5EF4-FFF2-40B4-BE49-F238E27FC236}">
                <a16:creationId xmlns:a16="http://schemas.microsoft.com/office/drawing/2014/main" id="{71803E65-DF59-33A7-08D6-BE166D9A24A3}"/>
              </a:ext>
            </a:extLst>
          </p:cNvPr>
          <p:cNvSpPr/>
          <p:nvPr/>
        </p:nvSpPr>
        <p:spPr>
          <a:xfrm>
            <a:off x="5923216" y="2207682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CRM</a:t>
            </a:r>
            <a:endParaRPr lang="en-US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9AA41551-D7BD-6580-1E95-BA734E5826F6}"/>
              </a:ext>
            </a:extLst>
          </p:cNvPr>
          <p:cNvSpPr/>
          <p:nvPr/>
        </p:nvSpPr>
        <p:spPr>
          <a:xfrm>
            <a:off x="5923216" y="2843879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Filas</a:t>
            </a:r>
            <a:endParaRPr lang="en-US" dirty="0"/>
          </a:p>
        </p:txBody>
      </p:sp>
      <p:sp>
        <p:nvSpPr>
          <p:cNvPr id="11" name="Cylinder 9">
            <a:extLst>
              <a:ext uri="{FF2B5EF4-FFF2-40B4-BE49-F238E27FC236}">
                <a16:creationId xmlns:a16="http://schemas.microsoft.com/office/drawing/2014/main" id="{9A5A0DE0-5A1B-1BCA-DC92-4A9ADE45393C}"/>
              </a:ext>
            </a:extLst>
          </p:cNvPr>
          <p:cNvSpPr/>
          <p:nvPr/>
        </p:nvSpPr>
        <p:spPr>
          <a:xfrm>
            <a:off x="5923216" y="3523210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cs typeface="Arial"/>
              </a:rPr>
              <a:t>Legados</a:t>
            </a:r>
            <a:endParaRPr lang="en-US" dirty="0" err="1"/>
          </a:p>
        </p:txBody>
      </p:sp>
      <p:sp>
        <p:nvSpPr>
          <p:cNvPr id="13" name="Cylinder 10">
            <a:extLst>
              <a:ext uri="{FF2B5EF4-FFF2-40B4-BE49-F238E27FC236}">
                <a16:creationId xmlns:a16="http://schemas.microsoft.com/office/drawing/2014/main" id="{55BD01E6-8B4F-CF58-379B-8B54E83554D1}"/>
              </a:ext>
            </a:extLst>
          </p:cNvPr>
          <p:cNvSpPr/>
          <p:nvPr/>
        </p:nvSpPr>
        <p:spPr>
          <a:xfrm>
            <a:off x="7076999" y="3523210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Files</a:t>
            </a:r>
            <a:endParaRPr lang="en-US" dirty="0"/>
          </a:p>
        </p:txBody>
      </p:sp>
      <p:sp>
        <p:nvSpPr>
          <p:cNvPr id="15" name="Cylinder 11">
            <a:extLst>
              <a:ext uri="{FF2B5EF4-FFF2-40B4-BE49-F238E27FC236}">
                <a16:creationId xmlns:a16="http://schemas.microsoft.com/office/drawing/2014/main" id="{B4791BD3-6221-D59E-CE2F-70B1146B383E}"/>
              </a:ext>
            </a:extLst>
          </p:cNvPr>
          <p:cNvSpPr/>
          <p:nvPr/>
        </p:nvSpPr>
        <p:spPr>
          <a:xfrm>
            <a:off x="7076999" y="2843878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SGBD</a:t>
            </a:r>
            <a:endParaRPr lang="en-US" dirty="0"/>
          </a:p>
        </p:txBody>
      </p:sp>
      <p:sp>
        <p:nvSpPr>
          <p:cNvPr id="17" name="Cylinder 12">
            <a:extLst>
              <a:ext uri="{FF2B5EF4-FFF2-40B4-BE49-F238E27FC236}">
                <a16:creationId xmlns:a16="http://schemas.microsoft.com/office/drawing/2014/main" id="{CBD11029-37A9-5C00-2473-2393400B92B7}"/>
              </a:ext>
            </a:extLst>
          </p:cNvPr>
          <p:cNvSpPr/>
          <p:nvPr/>
        </p:nvSpPr>
        <p:spPr>
          <a:xfrm>
            <a:off x="7076998" y="2207679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797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Processo de ELT 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86;g116295da5bc_0_62">
            <a:extLst>
              <a:ext uri="{FF2B5EF4-FFF2-40B4-BE49-F238E27FC236}">
                <a16:creationId xmlns:a16="http://schemas.microsoft.com/office/drawing/2014/main" id="{D1259112-E26C-8B18-457C-135D460A4172}"/>
              </a:ext>
            </a:extLst>
          </p:cNvPr>
          <p:cNvSpPr txBox="1"/>
          <p:nvPr/>
        </p:nvSpPr>
        <p:spPr>
          <a:xfrm>
            <a:off x="565525" y="1773011"/>
            <a:ext cx="4896846" cy="2446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algn="just">
              <a:buSzPts val="2400"/>
            </a:pPr>
            <a:r>
              <a:rPr lang="en-US" sz="2400" b="1" dirty="0">
                <a:solidFill>
                  <a:srgbClr val="040A24"/>
                </a:solidFill>
                <a:latin typeface="Calibri"/>
              </a:rPr>
              <a:t>Load</a:t>
            </a:r>
            <a:endParaRPr lang="en-US" sz="2400" dirty="0" err="1">
              <a:solidFill>
                <a:srgbClr val="040A24"/>
              </a:solidFill>
              <a:latin typeface="Calibri"/>
            </a:endParaRPr>
          </a:p>
          <a:p>
            <a:pPr marL="76200" algn="just">
              <a:buSzPts val="2400"/>
            </a:pPr>
            <a:endParaRPr lang="en-US" sz="2400" b="1" dirty="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Font typeface="Arial,Sans-Serif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Transferência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/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carregamento</a:t>
            </a:r>
          </a:p>
          <a:p>
            <a:pPr marL="419100" indent="-342900" algn="just">
              <a:buSzPts val="2400"/>
              <a:buFont typeface="Arial,Sans-Serif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Dados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brutos</a:t>
            </a:r>
          </a:p>
          <a:p>
            <a:pPr marL="419100" indent="-342900" algn="just">
              <a:buSzPts val="2400"/>
              <a:buFont typeface="Arial,Sans-Serif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Data Warehouse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ou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 repo</a:t>
            </a:r>
          </a:p>
        </p:txBody>
      </p:sp>
      <p:pic>
        <p:nvPicPr>
          <p:cNvPr id="7" name="Picture 15" descr="A picture containing room, gambling house, clipart&#10;&#10;Description automatically generated">
            <a:extLst>
              <a:ext uri="{FF2B5EF4-FFF2-40B4-BE49-F238E27FC236}">
                <a16:creationId xmlns:a16="http://schemas.microsoft.com/office/drawing/2014/main" id="{AA463075-D5F0-8B8D-C0ED-9488AAC62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886" y="1912533"/>
            <a:ext cx="2290314" cy="216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393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Processo de ELT 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86;g116295da5bc_0_62">
            <a:extLst>
              <a:ext uri="{FF2B5EF4-FFF2-40B4-BE49-F238E27FC236}">
                <a16:creationId xmlns:a16="http://schemas.microsoft.com/office/drawing/2014/main" id="{D1259112-E26C-8B18-457C-135D460A4172}"/>
              </a:ext>
            </a:extLst>
          </p:cNvPr>
          <p:cNvSpPr txBox="1"/>
          <p:nvPr/>
        </p:nvSpPr>
        <p:spPr>
          <a:xfrm>
            <a:off x="565525" y="1773011"/>
            <a:ext cx="3846024" cy="2741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algn="just">
              <a:buSzPts val="2400"/>
            </a:pPr>
            <a:r>
              <a:rPr lang="en-US" sz="2400" b="1" dirty="0">
                <a:solidFill>
                  <a:srgbClr val="040A24"/>
                </a:solidFill>
                <a:latin typeface="Calibri"/>
              </a:rPr>
              <a:t>Transform</a:t>
            </a:r>
            <a:endParaRPr lang="en-US" sz="2400" dirty="0" err="1">
              <a:solidFill>
                <a:srgbClr val="040A24"/>
              </a:solidFill>
              <a:latin typeface="Calibri"/>
            </a:endParaRPr>
          </a:p>
          <a:p>
            <a:pPr marL="76200" algn="just">
              <a:buSzPts val="2400"/>
            </a:pPr>
            <a:endParaRPr lang="en-US" sz="2400" b="1" dirty="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Font typeface="Arial,Sans-Serif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Transformação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dos dados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dentro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do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repositório</a:t>
            </a:r>
          </a:p>
          <a:p>
            <a:pPr marL="419100" indent="-342900" algn="just">
              <a:buSzPts val="2400"/>
              <a:buFont typeface="Arial,Sans-Serif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Aplicação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das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análises</a:t>
            </a:r>
          </a:p>
        </p:txBody>
      </p:sp>
      <p:pic>
        <p:nvPicPr>
          <p:cNvPr id="8" name="Imagem 8" descr="Interface gráfica do usuário&#10;&#10;Descrição gerada automaticamente">
            <a:extLst>
              <a:ext uri="{FF2B5EF4-FFF2-40B4-BE49-F238E27FC236}">
                <a16:creationId xmlns:a16="http://schemas.microsoft.com/office/drawing/2014/main" id="{BE74B938-9841-F0A8-60A2-3E6861065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845" y="1630791"/>
            <a:ext cx="4190384" cy="283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847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Processo de ELT 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86;g116295da5bc_0_62">
            <a:extLst>
              <a:ext uri="{FF2B5EF4-FFF2-40B4-BE49-F238E27FC236}">
                <a16:creationId xmlns:a16="http://schemas.microsoft.com/office/drawing/2014/main" id="{D1259112-E26C-8B18-457C-135D460A4172}"/>
              </a:ext>
            </a:extLst>
          </p:cNvPr>
          <p:cNvSpPr txBox="1"/>
          <p:nvPr/>
        </p:nvSpPr>
        <p:spPr>
          <a:xfrm>
            <a:off x="565525" y="1966583"/>
            <a:ext cx="4896846" cy="225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Independencia de TI</a:t>
            </a:r>
          </a:p>
          <a:p>
            <a:pPr marL="76200" algn="just">
              <a:buSzPts val="2400"/>
            </a:pP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76200" algn="just">
              <a:buSzPts val="2400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Responsável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:</a:t>
            </a:r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Profissionais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analise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de dados</a:t>
            </a:r>
          </a:p>
        </p:txBody>
      </p:sp>
      <p:pic>
        <p:nvPicPr>
          <p:cNvPr id="2" name="Imagem 1" descr="Mulher de negócios com as mãos na cabeça">
            <a:extLst>
              <a:ext uri="{FF2B5EF4-FFF2-40B4-BE49-F238E27FC236}">
                <a16:creationId xmlns:a16="http://schemas.microsoft.com/office/drawing/2014/main" id="{00C7B658-E23B-4C40-45B4-87B1C311BC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6803" r="680" b="68586"/>
          <a:stretch/>
        </p:blipFill>
        <p:spPr>
          <a:xfrm>
            <a:off x="5374036" y="3329297"/>
            <a:ext cx="2334092" cy="1799413"/>
          </a:xfrm>
          <a:prstGeom prst="rect">
            <a:avLst/>
          </a:prstGeom>
        </p:spPr>
      </p:pic>
      <p:sp>
        <p:nvSpPr>
          <p:cNvPr id="4" name="Balão de Pensamento: Nuvem 3">
            <a:extLst>
              <a:ext uri="{FF2B5EF4-FFF2-40B4-BE49-F238E27FC236}">
                <a16:creationId xmlns:a16="http://schemas.microsoft.com/office/drawing/2014/main" id="{3703E38E-53F9-93D9-0A08-17A7DBA61312}"/>
              </a:ext>
            </a:extLst>
          </p:cNvPr>
          <p:cNvSpPr/>
          <p:nvPr/>
        </p:nvSpPr>
        <p:spPr>
          <a:xfrm>
            <a:off x="5588030" y="1672939"/>
            <a:ext cx="3245688" cy="1466490"/>
          </a:xfrm>
          <a:prstGeom prst="cloudCallou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sz="1600" dirty="0">
                <a:solidFill>
                  <a:schemeClr val="tx1"/>
                </a:solidFill>
                <a:cs typeface="Arial"/>
              </a:rPr>
              <a:t>Mudou a ordem do </a:t>
            </a:r>
            <a:r>
              <a:rPr lang="pt-BR" sz="1600" dirty="0" err="1">
                <a:solidFill>
                  <a:schemeClr val="tx1"/>
                </a:solidFill>
                <a:cs typeface="Arial"/>
              </a:rPr>
              <a:t>Load</a:t>
            </a:r>
            <a:r>
              <a:rPr lang="pt-BR" sz="1600" dirty="0">
                <a:solidFill>
                  <a:schemeClr val="tx1"/>
                </a:solidFill>
                <a:cs typeface="Arial"/>
              </a:rPr>
              <a:t> e </a:t>
            </a:r>
            <a:r>
              <a:rPr lang="pt-BR" sz="1600" dirty="0" err="1">
                <a:solidFill>
                  <a:schemeClr val="tx1"/>
                </a:solidFill>
                <a:cs typeface="Arial"/>
              </a:rPr>
              <a:t>Transform</a:t>
            </a:r>
            <a:r>
              <a:rPr lang="pt-BR" sz="1600" dirty="0">
                <a:solidFill>
                  <a:schemeClr val="tx1"/>
                </a:solidFill>
                <a:cs typeface="Arial"/>
              </a:rPr>
              <a:t>. E aí?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7C381D85-5510-3EEF-3676-7427920BF802}"/>
              </a:ext>
            </a:extLst>
          </p:cNvPr>
          <p:cNvSpPr/>
          <p:nvPr/>
        </p:nvSpPr>
        <p:spPr>
          <a:xfrm>
            <a:off x="695017" y="4142452"/>
            <a:ext cx="4489041" cy="60837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>
                <a:latin typeface="Calibri"/>
                <a:cs typeface="Arial"/>
              </a:rPr>
              <a:t>Contato direto com regras de negócios</a:t>
            </a:r>
          </a:p>
        </p:txBody>
      </p:sp>
    </p:spTree>
    <p:extLst>
      <p:ext uri="{BB962C8B-B14F-4D97-AF65-F5344CB8AC3E}">
        <p14:creationId xmlns:p14="http://schemas.microsoft.com/office/powerpoint/2010/main" val="1334332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Vantagens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do ELT 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86;g116295da5bc_0_62">
            <a:extLst>
              <a:ext uri="{FF2B5EF4-FFF2-40B4-BE49-F238E27FC236}">
                <a16:creationId xmlns:a16="http://schemas.microsoft.com/office/drawing/2014/main" id="{D1259112-E26C-8B18-457C-135D460A4172}"/>
              </a:ext>
            </a:extLst>
          </p:cNvPr>
          <p:cNvSpPr txBox="1"/>
          <p:nvPr/>
        </p:nvSpPr>
        <p:spPr>
          <a:xfrm>
            <a:off x="565525" y="2104849"/>
            <a:ext cx="6325595" cy="240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Otimização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de tempo</a:t>
            </a:r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Eficiência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na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implementação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projetos</a:t>
            </a:r>
            <a:endParaRPr lang="en-US" sz="240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Menor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dependência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de TI</a:t>
            </a:r>
          </a:p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Papel principal dos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analistas</a:t>
            </a:r>
          </a:p>
        </p:txBody>
      </p:sp>
      <p:pic>
        <p:nvPicPr>
          <p:cNvPr id="6" name="Imagem 6" descr="Ícone&#10;&#10;Descrição gerada automaticamente">
            <a:extLst>
              <a:ext uri="{FF2B5EF4-FFF2-40B4-BE49-F238E27FC236}">
                <a16:creationId xmlns:a16="http://schemas.microsoft.com/office/drawing/2014/main" id="{067E5B78-E3E6-CC3A-7CB0-76F93EB6D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322" y="1671177"/>
            <a:ext cx="2620094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211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473677" y="3822631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Integração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com Python</a:t>
            </a:r>
            <a:endParaRPr lang="en-US" sz="24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1793183"/>
            <a:ext cx="7733790" cy="160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800" b="1" dirty="0" err="1">
                <a:solidFill>
                  <a:srgbClr val="EA4E60"/>
                </a:solidFill>
                <a:latin typeface="Century Gothic"/>
              </a:rPr>
              <a:t>Diferenças</a:t>
            </a:r>
            <a:r>
              <a:rPr lang="en-US" sz="4800" b="1" dirty="0">
                <a:solidFill>
                  <a:srgbClr val="EA4E60"/>
                </a:solidFill>
                <a:latin typeface="Century Gothic"/>
              </a:rPr>
              <a:t> entre ETL </a:t>
            </a:r>
            <a:endParaRPr lang="pt-BR" sz="1800" dirty="0"/>
          </a:p>
          <a:p>
            <a:pPr>
              <a:lnSpc>
                <a:spcPct val="114999"/>
              </a:lnSpc>
            </a:pPr>
            <a:r>
              <a:rPr lang="en-US" sz="4800" b="1" dirty="0">
                <a:solidFill>
                  <a:srgbClr val="EA4E60"/>
                </a:solidFill>
                <a:latin typeface="Century Gothic"/>
              </a:rPr>
              <a:t>e ELT?</a:t>
            </a:r>
            <a:endParaRPr lang="pt-BR" sz="1800"/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990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Vantagens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do ELT 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86;g116295da5bc_0_62">
            <a:extLst>
              <a:ext uri="{FF2B5EF4-FFF2-40B4-BE49-F238E27FC236}">
                <a16:creationId xmlns:a16="http://schemas.microsoft.com/office/drawing/2014/main" id="{D1259112-E26C-8B18-457C-135D460A4172}"/>
              </a:ext>
            </a:extLst>
          </p:cNvPr>
          <p:cNvSpPr txBox="1"/>
          <p:nvPr/>
        </p:nvSpPr>
        <p:spPr>
          <a:xfrm>
            <a:off x="565525" y="2104849"/>
            <a:ext cx="6325595" cy="240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Tempo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carregamento</a:t>
            </a:r>
            <a:endParaRPr lang="en-US" sz="240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Tempo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transformação</a:t>
            </a:r>
            <a:endParaRPr lang="en-US" sz="240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Tempo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Manutenção</a:t>
            </a: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Complexidade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implementação</a:t>
            </a:r>
          </a:p>
        </p:txBody>
      </p:sp>
      <p:pic>
        <p:nvPicPr>
          <p:cNvPr id="6" name="Imagem 6" descr="Ícone&#10;&#10;Descrição gerada automaticamente">
            <a:extLst>
              <a:ext uri="{FF2B5EF4-FFF2-40B4-BE49-F238E27FC236}">
                <a16:creationId xmlns:a16="http://schemas.microsoft.com/office/drawing/2014/main" id="{067E5B78-E3E6-CC3A-7CB0-76F93EB6D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841" y="1671177"/>
            <a:ext cx="269557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083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473677" y="3822631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Integração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com Python</a:t>
            </a:r>
            <a:endParaRPr lang="en-US" sz="24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1793183"/>
            <a:ext cx="7733790" cy="160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O que é ETL – Extract Transform and Load?</a:t>
            </a:r>
            <a:endParaRPr lang="en-US" dirty="0"/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774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Vantagens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do ELT 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86;g116295da5bc_0_62">
            <a:extLst>
              <a:ext uri="{FF2B5EF4-FFF2-40B4-BE49-F238E27FC236}">
                <a16:creationId xmlns:a16="http://schemas.microsoft.com/office/drawing/2014/main" id="{D1259112-E26C-8B18-457C-135D460A4172}"/>
              </a:ext>
            </a:extLst>
          </p:cNvPr>
          <p:cNvSpPr txBox="1"/>
          <p:nvPr/>
        </p:nvSpPr>
        <p:spPr>
          <a:xfrm>
            <a:off x="565525" y="2104849"/>
            <a:ext cx="6325595" cy="240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Tempo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carregamento</a:t>
            </a:r>
            <a:endParaRPr lang="en-US" sz="240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Tempo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transformação</a:t>
            </a:r>
            <a:endParaRPr lang="en-US" sz="240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Tempo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Manutenção</a:t>
            </a: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Complexidade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implementação</a:t>
            </a:r>
          </a:p>
        </p:txBody>
      </p:sp>
      <p:pic>
        <p:nvPicPr>
          <p:cNvPr id="6" name="Imagem 6" descr="Ícone&#10;&#10;Descrição gerada automaticamente">
            <a:extLst>
              <a:ext uri="{FF2B5EF4-FFF2-40B4-BE49-F238E27FC236}">
                <a16:creationId xmlns:a16="http://schemas.microsoft.com/office/drawing/2014/main" id="{067E5B78-E3E6-CC3A-7CB0-76F93EB6D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841" y="1671177"/>
            <a:ext cx="2695575" cy="2686050"/>
          </a:xfrm>
          <a:prstGeom prst="rect">
            <a:avLst/>
          </a:prstGeom>
        </p:spPr>
      </p:pic>
      <p:sp>
        <p:nvSpPr>
          <p:cNvPr id="2" name="Balão de Fala: Retângulo com Cantos Arredondados 1">
            <a:extLst>
              <a:ext uri="{FF2B5EF4-FFF2-40B4-BE49-F238E27FC236}">
                <a16:creationId xmlns:a16="http://schemas.microsoft.com/office/drawing/2014/main" id="{8BB95FE5-F472-2917-76E0-82790C5C7C27}"/>
              </a:ext>
            </a:extLst>
          </p:cNvPr>
          <p:cNvSpPr/>
          <p:nvPr/>
        </p:nvSpPr>
        <p:spPr>
          <a:xfrm>
            <a:off x="3075708" y="2020497"/>
            <a:ext cx="2434440" cy="460169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cs typeface="Arial"/>
              </a:rPr>
              <a:t>Sistemas -&gt; </a:t>
            </a:r>
            <a:r>
              <a:rPr lang="pt-BR" dirty="0" err="1">
                <a:cs typeface="Arial"/>
              </a:rPr>
              <a:t>delay</a:t>
            </a:r>
            <a:endParaRPr lang="pt-BR" dirty="0" err="1"/>
          </a:p>
        </p:txBody>
      </p:sp>
    </p:spTree>
    <p:extLst>
      <p:ext uri="{BB962C8B-B14F-4D97-AF65-F5344CB8AC3E}">
        <p14:creationId xmlns:p14="http://schemas.microsoft.com/office/powerpoint/2010/main" val="3646068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Vantagens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do ELT 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86;g116295da5bc_0_62">
            <a:extLst>
              <a:ext uri="{FF2B5EF4-FFF2-40B4-BE49-F238E27FC236}">
                <a16:creationId xmlns:a16="http://schemas.microsoft.com/office/drawing/2014/main" id="{D1259112-E26C-8B18-457C-135D460A4172}"/>
              </a:ext>
            </a:extLst>
          </p:cNvPr>
          <p:cNvSpPr txBox="1"/>
          <p:nvPr/>
        </p:nvSpPr>
        <p:spPr>
          <a:xfrm>
            <a:off x="565525" y="2104849"/>
            <a:ext cx="6325595" cy="240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Tempo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carregamento</a:t>
            </a:r>
            <a:endParaRPr lang="en-US" sz="240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Tempo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transformação</a:t>
            </a:r>
            <a:endParaRPr lang="en-US" sz="240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Tempo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Manutenção</a:t>
            </a: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Complexidade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implementação</a:t>
            </a:r>
          </a:p>
        </p:txBody>
      </p:sp>
      <p:pic>
        <p:nvPicPr>
          <p:cNvPr id="6" name="Imagem 6" descr="Ícone&#10;&#10;Descrição gerada automaticamente">
            <a:extLst>
              <a:ext uri="{FF2B5EF4-FFF2-40B4-BE49-F238E27FC236}">
                <a16:creationId xmlns:a16="http://schemas.microsoft.com/office/drawing/2014/main" id="{067E5B78-E3E6-CC3A-7CB0-76F93EB6D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841" y="1671177"/>
            <a:ext cx="2695575" cy="2686050"/>
          </a:xfrm>
          <a:prstGeom prst="rect">
            <a:avLst/>
          </a:prstGeom>
        </p:spPr>
      </p:pic>
      <p:sp>
        <p:nvSpPr>
          <p:cNvPr id="2" name="Balão de Fala: Retângulo com Cantos Arredondados 1">
            <a:extLst>
              <a:ext uri="{FF2B5EF4-FFF2-40B4-BE49-F238E27FC236}">
                <a16:creationId xmlns:a16="http://schemas.microsoft.com/office/drawing/2014/main" id="{8BB95FE5-F472-2917-76E0-82790C5C7C27}"/>
              </a:ext>
            </a:extLst>
          </p:cNvPr>
          <p:cNvSpPr/>
          <p:nvPr/>
        </p:nvSpPr>
        <p:spPr>
          <a:xfrm>
            <a:off x="3011184" y="2453731"/>
            <a:ext cx="2609577" cy="460169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Gargalo na transformação</a:t>
            </a:r>
          </a:p>
        </p:txBody>
      </p:sp>
    </p:spTree>
    <p:extLst>
      <p:ext uri="{BB962C8B-B14F-4D97-AF65-F5344CB8AC3E}">
        <p14:creationId xmlns:p14="http://schemas.microsoft.com/office/powerpoint/2010/main" val="21062301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Vantagens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do ELT 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86;g116295da5bc_0_62">
            <a:extLst>
              <a:ext uri="{FF2B5EF4-FFF2-40B4-BE49-F238E27FC236}">
                <a16:creationId xmlns:a16="http://schemas.microsoft.com/office/drawing/2014/main" id="{D1259112-E26C-8B18-457C-135D460A4172}"/>
              </a:ext>
            </a:extLst>
          </p:cNvPr>
          <p:cNvSpPr txBox="1"/>
          <p:nvPr/>
        </p:nvSpPr>
        <p:spPr>
          <a:xfrm>
            <a:off x="565525" y="2104849"/>
            <a:ext cx="6325595" cy="240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Tempo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carregamento</a:t>
            </a:r>
            <a:endParaRPr lang="en-US" sz="240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Tempo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transformação</a:t>
            </a:r>
            <a:endParaRPr lang="en-US" sz="240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Tempo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Manutenção</a:t>
            </a: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Complexidade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implementação</a:t>
            </a:r>
          </a:p>
        </p:txBody>
      </p:sp>
      <p:pic>
        <p:nvPicPr>
          <p:cNvPr id="6" name="Imagem 6" descr="Ícone&#10;&#10;Descrição gerada automaticamente">
            <a:extLst>
              <a:ext uri="{FF2B5EF4-FFF2-40B4-BE49-F238E27FC236}">
                <a16:creationId xmlns:a16="http://schemas.microsoft.com/office/drawing/2014/main" id="{067E5B78-E3E6-CC3A-7CB0-76F93EB6D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841" y="1671177"/>
            <a:ext cx="2695575" cy="2686050"/>
          </a:xfrm>
          <a:prstGeom prst="rect">
            <a:avLst/>
          </a:prstGeom>
        </p:spPr>
      </p:pic>
      <p:sp>
        <p:nvSpPr>
          <p:cNvPr id="2" name="Balão de Fala: Retângulo com Cantos Arredondados 1">
            <a:extLst>
              <a:ext uri="{FF2B5EF4-FFF2-40B4-BE49-F238E27FC236}">
                <a16:creationId xmlns:a16="http://schemas.microsoft.com/office/drawing/2014/main" id="{8BB95FE5-F472-2917-76E0-82790C5C7C27}"/>
              </a:ext>
            </a:extLst>
          </p:cNvPr>
          <p:cNvSpPr/>
          <p:nvPr/>
        </p:nvSpPr>
        <p:spPr>
          <a:xfrm>
            <a:off x="2974313" y="2850094"/>
            <a:ext cx="2609577" cy="460169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Custo com atualização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5016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Vantagens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do ELT 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86;g116295da5bc_0_62">
            <a:extLst>
              <a:ext uri="{FF2B5EF4-FFF2-40B4-BE49-F238E27FC236}">
                <a16:creationId xmlns:a16="http://schemas.microsoft.com/office/drawing/2014/main" id="{D1259112-E26C-8B18-457C-135D460A4172}"/>
              </a:ext>
            </a:extLst>
          </p:cNvPr>
          <p:cNvSpPr txBox="1"/>
          <p:nvPr/>
        </p:nvSpPr>
        <p:spPr>
          <a:xfrm>
            <a:off x="565525" y="2104849"/>
            <a:ext cx="6325595" cy="240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Tempo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carregamento</a:t>
            </a:r>
            <a:endParaRPr lang="en-US" sz="240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Tempo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transformação</a:t>
            </a:r>
            <a:endParaRPr lang="en-US" sz="240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Tempo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Manutenção</a:t>
            </a: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Complexidade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implementação</a:t>
            </a:r>
          </a:p>
        </p:txBody>
      </p:sp>
      <p:pic>
        <p:nvPicPr>
          <p:cNvPr id="6" name="Imagem 6" descr="Ícone&#10;&#10;Descrição gerada automaticamente">
            <a:extLst>
              <a:ext uri="{FF2B5EF4-FFF2-40B4-BE49-F238E27FC236}">
                <a16:creationId xmlns:a16="http://schemas.microsoft.com/office/drawing/2014/main" id="{067E5B78-E3E6-CC3A-7CB0-76F93EB6D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841" y="1671177"/>
            <a:ext cx="2695575" cy="2686050"/>
          </a:xfrm>
          <a:prstGeom prst="rect">
            <a:avLst/>
          </a:prstGeom>
        </p:spPr>
      </p:pic>
      <p:sp>
        <p:nvSpPr>
          <p:cNvPr id="2" name="Balão de Fala: Retângulo com Cantos Arredondados 1">
            <a:extLst>
              <a:ext uri="{FF2B5EF4-FFF2-40B4-BE49-F238E27FC236}">
                <a16:creationId xmlns:a16="http://schemas.microsoft.com/office/drawing/2014/main" id="{8BB95FE5-F472-2917-76E0-82790C5C7C27}"/>
              </a:ext>
            </a:extLst>
          </p:cNvPr>
          <p:cNvSpPr/>
          <p:nvPr/>
        </p:nvSpPr>
        <p:spPr>
          <a:xfrm>
            <a:off x="3573466" y="3218804"/>
            <a:ext cx="2609577" cy="460169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Custo com atualização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18705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Vantagens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do ELT 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86;g116295da5bc_0_62">
            <a:extLst>
              <a:ext uri="{FF2B5EF4-FFF2-40B4-BE49-F238E27FC236}">
                <a16:creationId xmlns:a16="http://schemas.microsoft.com/office/drawing/2014/main" id="{D1259112-E26C-8B18-457C-135D460A4172}"/>
              </a:ext>
            </a:extLst>
          </p:cNvPr>
          <p:cNvSpPr txBox="1"/>
          <p:nvPr/>
        </p:nvSpPr>
        <p:spPr>
          <a:xfrm>
            <a:off x="565525" y="2104849"/>
            <a:ext cx="6325595" cy="240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Limitação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 de dados</a:t>
            </a: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Suporte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à Data Warehouses</a:t>
            </a:r>
            <a:endParaRPr lang="en-US"/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Usabilidade</a:t>
            </a: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76200" algn="just">
              <a:buSzPts val="2400"/>
            </a:pPr>
            <a:endParaRPr lang="en-US" sz="2400" dirty="0">
              <a:solidFill>
                <a:srgbClr val="040A24"/>
              </a:solidFill>
              <a:latin typeface="Calibri"/>
            </a:endParaRPr>
          </a:p>
        </p:txBody>
      </p:sp>
      <p:pic>
        <p:nvPicPr>
          <p:cNvPr id="6" name="Imagem 6" descr="Ícone&#10;&#10;Descrição gerada automaticamente">
            <a:extLst>
              <a:ext uri="{FF2B5EF4-FFF2-40B4-BE49-F238E27FC236}">
                <a16:creationId xmlns:a16="http://schemas.microsoft.com/office/drawing/2014/main" id="{067E5B78-E3E6-CC3A-7CB0-76F93EB6D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841" y="1671177"/>
            <a:ext cx="2695575" cy="2686050"/>
          </a:xfrm>
          <a:prstGeom prst="rect">
            <a:avLst/>
          </a:prstGeom>
        </p:spPr>
      </p:pic>
      <p:sp>
        <p:nvSpPr>
          <p:cNvPr id="4" name="Balão de Fala: Retângulo com Cantos Arredondados 3">
            <a:extLst>
              <a:ext uri="{FF2B5EF4-FFF2-40B4-BE49-F238E27FC236}">
                <a16:creationId xmlns:a16="http://schemas.microsoft.com/office/drawing/2014/main" id="{9D47552B-5853-B232-F89F-AA4395CB0B7A}"/>
              </a:ext>
            </a:extLst>
          </p:cNvPr>
          <p:cNvSpPr/>
          <p:nvPr/>
        </p:nvSpPr>
        <p:spPr>
          <a:xfrm>
            <a:off x="2596385" y="2057368"/>
            <a:ext cx="2969068" cy="460169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Quais dados estão disponíveis?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6768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Vantagens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do ELT 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86;g116295da5bc_0_62">
            <a:extLst>
              <a:ext uri="{FF2B5EF4-FFF2-40B4-BE49-F238E27FC236}">
                <a16:creationId xmlns:a16="http://schemas.microsoft.com/office/drawing/2014/main" id="{D1259112-E26C-8B18-457C-135D460A4172}"/>
              </a:ext>
            </a:extLst>
          </p:cNvPr>
          <p:cNvSpPr txBox="1"/>
          <p:nvPr/>
        </p:nvSpPr>
        <p:spPr>
          <a:xfrm>
            <a:off x="565525" y="2104849"/>
            <a:ext cx="6325595" cy="240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Limitação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 de dados</a:t>
            </a: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Suporte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à Data Warehouses</a:t>
            </a:r>
            <a:endParaRPr lang="en-US"/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Usabilidade</a:t>
            </a: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76200" algn="just">
              <a:buSzPts val="2400"/>
            </a:pPr>
            <a:endParaRPr lang="en-US" sz="2400" dirty="0">
              <a:solidFill>
                <a:srgbClr val="040A24"/>
              </a:solidFill>
              <a:latin typeface="Calibri"/>
            </a:endParaRPr>
          </a:p>
        </p:txBody>
      </p:sp>
      <p:pic>
        <p:nvPicPr>
          <p:cNvPr id="6" name="Imagem 6" descr="Ícone&#10;&#10;Descrição gerada automaticamente">
            <a:extLst>
              <a:ext uri="{FF2B5EF4-FFF2-40B4-BE49-F238E27FC236}">
                <a16:creationId xmlns:a16="http://schemas.microsoft.com/office/drawing/2014/main" id="{067E5B78-E3E6-CC3A-7CB0-76F93EB6D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841" y="1671177"/>
            <a:ext cx="2695575" cy="2686050"/>
          </a:xfrm>
          <a:prstGeom prst="rect">
            <a:avLst/>
          </a:prstGeom>
        </p:spPr>
      </p:pic>
      <p:sp>
        <p:nvSpPr>
          <p:cNvPr id="4" name="Balão de Fala: Retângulo com Cantos Arredondados 3">
            <a:extLst>
              <a:ext uri="{FF2B5EF4-FFF2-40B4-BE49-F238E27FC236}">
                <a16:creationId xmlns:a16="http://schemas.microsoft.com/office/drawing/2014/main" id="{9D47552B-5853-B232-F89F-AA4395CB0B7A}"/>
              </a:ext>
            </a:extLst>
          </p:cNvPr>
          <p:cNvSpPr/>
          <p:nvPr/>
        </p:nvSpPr>
        <p:spPr>
          <a:xfrm>
            <a:off x="2799175" y="2416860"/>
            <a:ext cx="2969068" cy="460169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Como lidar com os dados?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85394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Vantagens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do ELT 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86;g116295da5bc_0_62">
            <a:extLst>
              <a:ext uri="{FF2B5EF4-FFF2-40B4-BE49-F238E27FC236}">
                <a16:creationId xmlns:a16="http://schemas.microsoft.com/office/drawing/2014/main" id="{D1259112-E26C-8B18-457C-135D460A4172}"/>
              </a:ext>
            </a:extLst>
          </p:cNvPr>
          <p:cNvSpPr txBox="1"/>
          <p:nvPr/>
        </p:nvSpPr>
        <p:spPr>
          <a:xfrm>
            <a:off x="565525" y="2104849"/>
            <a:ext cx="6325595" cy="240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Limitação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 de dados</a:t>
            </a: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Suporte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à Data Warehouses</a:t>
            </a:r>
            <a:endParaRPr lang="en-US"/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Usabilidade</a:t>
            </a: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76200" algn="just">
              <a:buSzPts val="2400"/>
            </a:pPr>
            <a:endParaRPr lang="en-US" sz="2400" dirty="0">
              <a:solidFill>
                <a:srgbClr val="040A24"/>
              </a:solidFill>
              <a:latin typeface="Calibri"/>
            </a:endParaRPr>
          </a:p>
        </p:txBody>
      </p:sp>
      <p:pic>
        <p:nvPicPr>
          <p:cNvPr id="6" name="Imagem 6" descr="Ícone&#10;&#10;Descrição gerada automaticamente">
            <a:extLst>
              <a:ext uri="{FF2B5EF4-FFF2-40B4-BE49-F238E27FC236}">
                <a16:creationId xmlns:a16="http://schemas.microsoft.com/office/drawing/2014/main" id="{067E5B78-E3E6-CC3A-7CB0-76F93EB6D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841" y="1671177"/>
            <a:ext cx="2695575" cy="2686050"/>
          </a:xfrm>
          <a:prstGeom prst="rect">
            <a:avLst/>
          </a:prstGeom>
        </p:spPr>
      </p:pic>
      <p:sp>
        <p:nvSpPr>
          <p:cNvPr id="4" name="Balão de Fala: Retângulo com Cantos Arredondados 3">
            <a:extLst>
              <a:ext uri="{FF2B5EF4-FFF2-40B4-BE49-F238E27FC236}">
                <a16:creationId xmlns:a16="http://schemas.microsoft.com/office/drawing/2014/main" id="{9D47552B-5853-B232-F89F-AA4395CB0B7A}"/>
              </a:ext>
            </a:extLst>
          </p:cNvPr>
          <p:cNvSpPr/>
          <p:nvPr/>
        </p:nvSpPr>
        <p:spPr>
          <a:xfrm>
            <a:off x="1988014" y="2850094"/>
            <a:ext cx="2969068" cy="460169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Abordagem do processo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44086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Vantagens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do ELT 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86;g116295da5bc_0_62">
            <a:extLst>
              <a:ext uri="{FF2B5EF4-FFF2-40B4-BE49-F238E27FC236}">
                <a16:creationId xmlns:a16="http://schemas.microsoft.com/office/drawing/2014/main" id="{D1259112-E26C-8B18-457C-135D460A4172}"/>
              </a:ext>
            </a:extLst>
          </p:cNvPr>
          <p:cNvSpPr txBox="1"/>
          <p:nvPr/>
        </p:nvSpPr>
        <p:spPr>
          <a:xfrm>
            <a:off x="565525" y="2104849"/>
            <a:ext cx="6325595" cy="240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Limitação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 de dados</a:t>
            </a: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Suporte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à Data Warehouses</a:t>
            </a:r>
            <a:endParaRPr lang="en-US"/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Usabilidade</a:t>
            </a: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76200" algn="just">
              <a:buSzPts val="2400"/>
            </a:pPr>
            <a:endParaRPr lang="en-US" sz="2400" dirty="0">
              <a:solidFill>
                <a:srgbClr val="040A24"/>
              </a:solidFill>
              <a:latin typeface="Calibri"/>
            </a:endParaRPr>
          </a:p>
        </p:txBody>
      </p:sp>
      <p:pic>
        <p:nvPicPr>
          <p:cNvPr id="6" name="Imagem 6" descr="Ícone&#10;&#10;Descrição gerada automaticamente">
            <a:extLst>
              <a:ext uri="{FF2B5EF4-FFF2-40B4-BE49-F238E27FC236}">
                <a16:creationId xmlns:a16="http://schemas.microsoft.com/office/drawing/2014/main" id="{067E5B78-E3E6-CC3A-7CB0-76F93EB6D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841" y="1671177"/>
            <a:ext cx="2695575" cy="2686050"/>
          </a:xfrm>
          <a:prstGeom prst="rect">
            <a:avLst/>
          </a:prstGeom>
        </p:spPr>
      </p:pic>
      <p:sp>
        <p:nvSpPr>
          <p:cNvPr id="2" name="Balão de Fala: Retângulo com Cantos Arredondados 1">
            <a:extLst>
              <a:ext uri="{FF2B5EF4-FFF2-40B4-BE49-F238E27FC236}">
                <a16:creationId xmlns:a16="http://schemas.microsoft.com/office/drawing/2014/main" id="{BA8882D5-A85E-857B-E847-438A0A490F85}"/>
              </a:ext>
            </a:extLst>
          </p:cNvPr>
          <p:cNvSpPr/>
          <p:nvPr/>
        </p:nvSpPr>
        <p:spPr>
          <a:xfrm>
            <a:off x="695018" y="4145845"/>
            <a:ext cx="4046588" cy="442451"/>
          </a:xfrm>
          <a:prstGeom prst="wedgeRoundRect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Arial"/>
              </a:rPr>
              <a:t>Qual dos processos escolher?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95221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473677" y="3822631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\\ Power BI Analyst </a:t>
            </a: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1793183"/>
            <a:ext cx="7733790" cy="160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800" b="1" dirty="0">
                <a:solidFill>
                  <a:srgbClr val="EA4E60"/>
                </a:solidFill>
                <a:latin typeface="Century Gothic"/>
              </a:rPr>
              <a:t>Qual </a:t>
            </a:r>
            <a:r>
              <a:rPr lang="en-US" sz="4800" b="1" dirty="0" err="1">
                <a:solidFill>
                  <a:srgbClr val="EA4E60"/>
                </a:solidFill>
                <a:latin typeface="Century Gothic"/>
              </a:rPr>
              <a:t>escolher</a:t>
            </a:r>
            <a:r>
              <a:rPr lang="en-US" sz="4800" b="1" dirty="0">
                <a:solidFill>
                  <a:srgbClr val="EA4E60"/>
                </a:solidFill>
                <a:latin typeface="Century Gothic"/>
              </a:rPr>
              <a:t>? ETL </a:t>
            </a:r>
            <a:r>
              <a:rPr lang="en-US" sz="4800" b="1" dirty="0" err="1">
                <a:solidFill>
                  <a:srgbClr val="EA4E60"/>
                </a:solidFill>
                <a:latin typeface="Century Gothic"/>
              </a:rPr>
              <a:t>ou</a:t>
            </a:r>
            <a:r>
              <a:rPr lang="en-US" sz="4800" b="1" dirty="0">
                <a:solidFill>
                  <a:srgbClr val="EA4E60"/>
                </a:solidFill>
                <a:latin typeface="Century Gothic"/>
              </a:rPr>
              <a:t> ELT?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28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0525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ETL – Extract, Transform, Load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pic>
        <p:nvPicPr>
          <p:cNvPr id="2" name="Imagem 3">
            <a:extLst>
              <a:ext uri="{FF2B5EF4-FFF2-40B4-BE49-F238E27FC236}">
                <a16:creationId xmlns:a16="http://schemas.microsoft.com/office/drawing/2014/main" id="{3EB5AD24-EED6-9BEB-9AF4-DC41E9F52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763" y="1656114"/>
            <a:ext cx="2743200" cy="1831271"/>
          </a:xfrm>
          <a:prstGeom prst="rect">
            <a:avLst/>
          </a:prstGeom>
        </p:spPr>
      </p:pic>
      <p:pic>
        <p:nvPicPr>
          <p:cNvPr id="4" name="Imagem 4">
            <a:extLst>
              <a:ext uri="{FF2B5EF4-FFF2-40B4-BE49-F238E27FC236}">
                <a16:creationId xmlns:a16="http://schemas.microsoft.com/office/drawing/2014/main" id="{2EE467BA-5285-D5E3-CF24-5A192B93E0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6036" y="3485535"/>
            <a:ext cx="1662575" cy="1352551"/>
          </a:xfrm>
          <a:prstGeom prst="rect">
            <a:avLst/>
          </a:prstGeom>
        </p:spPr>
      </p:pic>
      <p:pic>
        <p:nvPicPr>
          <p:cNvPr id="5" name="Imagem 6">
            <a:extLst>
              <a:ext uri="{FF2B5EF4-FFF2-40B4-BE49-F238E27FC236}">
                <a16:creationId xmlns:a16="http://schemas.microsoft.com/office/drawing/2014/main" id="{5D001F2D-500C-D194-5EC8-08685F7FC1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126" y="3119116"/>
            <a:ext cx="2743200" cy="1781201"/>
          </a:xfrm>
          <a:prstGeom prst="rect">
            <a:avLst/>
          </a:prstGeom>
        </p:spPr>
      </p:pic>
      <p:pic>
        <p:nvPicPr>
          <p:cNvPr id="7" name="Imagem 7" descr="Ícone&#10;&#10;Descrição gerada automaticamente">
            <a:extLst>
              <a:ext uri="{FF2B5EF4-FFF2-40B4-BE49-F238E27FC236}">
                <a16:creationId xmlns:a16="http://schemas.microsoft.com/office/drawing/2014/main" id="{510663E3-8454-D1B3-C754-7EEA3397B3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9404" y="2227159"/>
            <a:ext cx="1154370" cy="1085544"/>
          </a:xfrm>
          <a:prstGeom prst="rect">
            <a:avLst/>
          </a:prstGeom>
        </p:spPr>
      </p:pic>
      <p:sp>
        <p:nvSpPr>
          <p:cNvPr id="8" name="Seta: Curva para Baixo 7">
            <a:extLst>
              <a:ext uri="{FF2B5EF4-FFF2-40B4-BE49-F238E27FC236}">
                <a16:creationId xmlns:a16="http://schemas.microsoft.com/office/drawing/2014/main" id="{8E931C0C-48BE-3DF7-66F7-C7A3C329F419}"/>
              </a:ext>
            </a:extLst>
          </p:cNvPr>
          <p:cNvSpPr/>
          <p:nvPr/>
        </p:nvSpPr>
        <p:spPr>
          <a:xfrm rot="-1860000" flipH="1">
            <a:off x="1702662" y="2298825"/>
            <a:ext cx="1797460" cy="62680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F880CD0B-8E02-A9E7-3FE7-DB5EEA3D6074}"/>
              </a:ext>
            </a:extLst>
          </p:cNvPr>
          <p:cNvSpPr/>
          <p:nvPr/>
        </p:nvSpPr>
        <p:spPr>
          <a:xfrm>
            <a:off x="377006" y="1658272"/>
            <a:ext cx="4535128" cy="3290733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10B8E04E-9BF8-C7E8-CE8A-F7FF7F9A318D}"/>
              </a:ext>
            </a:extLst>
          </p:cNvPr>
          <p:cNvSpPr/>
          <p:nvPr/>
        </p:nvSpPr>
        <p:spPr>
          <a:xfrm>
            <a:off x="1169731" y="1584527"/>
            <a:ext cx="2949677" cy="3502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Foco do ETL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9669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Pipeline de dados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72F7DF46-7E94-784B-D1E9-8B4501893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173" y="1399853"/>
            <a:ext cx="5525218" cy="35838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564C81-C67B-0A59-963E-C9C6162A1B53}"/>
              </a:ext>
            </a:extLst>
          </p:cNvPr>
          <p:cNvSpPr txBox="1"/>
          <p:nvPr/>
        </p:nvSpPr>
        <p:spPr>
          <a:xfrm>
            <a:off x="3027872" y="4823244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Fonte: SAS</a:t>
            </a:r>
          </a:p>
        </p:txBody>
      </p:sp>
    </p:spTree>
    <p:extLst>
      <p:ext uri="{BB962C8B-B14F-4D97-AF65-F5344CB8AC3E}">
        <p14:creationId xmlns:p14="http://schemas.microsoft.com/office/powerpoint/2010/main" val="25480691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ETL – Extract, Transform, Load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2EE467BA-5285-D5E3-CF24-5A192B93E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54" y="3301180"/>
            <a:ext cx="1662575" cy="1352551"/>
          </a:xfrm>
          <a:prstGeom prst="rect">
            <a:avLst/>
          </a:prstGeom>
        </p:spPr>
      </p:pic>
      <p:pic>
        <p:nvPicPr>
          <p:cNvPr id="7" name="Imagem 7" descr="Ícone&#10;&#10;Descrição gerada automaticamente">
            <a:extLst>
              <a:ext uri="{FF2B5EF4-FFF2-40B4-BE49-F238E27FC236}">
                <a16:creationId xmlns:a16="http://schemas.microsoft.com/office/drawing/2014/main" id="{510663E3-8454-D1B3-C754-7EEA3397B3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9404" y="2227159"/>
            <a:ext cx="1154370" cy="1085544"/>
          </a:xfrm>
          <a:prstGeom prst="rect">
            <a:avLst/>
          </a:prstGeom>
        </p:spPr>
      </p:pic>
      <p:sp>
        <p:nvSpPr>
          <p:cNvPr id="8" name="Seta: Curva para Baixo 7">
            <a:extLst>
              <a:ext uri="{FF2B5EF4-FFF2-40B4-BE49-F238E27FC236}">
                <a16:creationId xmlns:a16="http://schemas.microsoft.com/office/drawing/2014/main" id="{8E931C0C-48BE-3DF7-66F7-C7A3C329F419}"/>
              </a:ext>
            </a:extLst>
          </p:cNvPr>
          <p:cNvSpPr/>
          <p:nvPr/>
        </p:nvSpPr>
        <p:spPr>
          <a:xfrm rot="-1860000" flipH="1">
            <a:off x="1702662" y="2298825"/>
            <a:ext cx="1797460" cy="62680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F880CD0B-8E02-A9E7-3FE7-DB5EEA3D6074}"/>
              </a:ext>
            </a:extLst>
          </p:cNvPr>
          <p:cNvSpPr/>
          <p:nvPr/>
        </p:nvSpPr>
        <p:spPr>
          <a:xfrm>
            <a:off x="377006" y="1658272"/>
            <a:ext cx="4535128" cy="3290733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10B8E04E-9BF8-C7E8-CE8A-F7FF7F9A318D}"/>
              </a:ext>
            </a:extLst>
          </p:cNvPr>
          <p:cNvSpPr/>
          <p:nvPr/>
        </p:nvSpPr>
        <p:spPr>
          <a:xfrm>
            <a:off x="1169731" y="1584527"/>
            <a:ext cx="2949677" cy="3502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Foco do ETL</a:t>
            </a:r>
            <a:endParaRPr lang="pt-BR" dirty="0"/>
          </a:p>
        </p:txBody>
      </p:sp>
      <p:pic>
        <p:nvPicPr>
          <p:cNvPr id="6" name="Imagem 10" descr="Logotipo, Ícone&#10;&#10;Descrição gerada automaticamente">
            <a:extLst>
              <a:ext uri="{FF2B5EF4-FFF2-40B4-BE49-F238E27FC236}">
                <a16:creationId xmlns:a16="http://schemas.microsoft.com/office/drawing/2014/main" id="{418C07A4-229F-A1C9-2D53-1CD1FC54B1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6448" y="3039421"/>
            <a:ext cx="1157749" cy="1212392"/>
          </a:xfrm>
          <a:prstGeom prst="rect">
            <a:avLst/>
          </a:prstGeom>
        </p:spPr>
      </p:pic>
      <p:pic>
        <p:nvPicPr>
          <p:cNvPr id="11" name="Imagem 11">
            <a:extLst>
              <a:ext uri="{FF2B5EF4-FFF2-40B4-BE49-F238E27FC236}">
                <a16:creationId xmlns:a16="http://schemas.microsoft.com/office/drawing/2014/main" id="{A6E4B1D2-7E48-231E-D68B-E2329E14AC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0142" y="2299759"/>
            <a:ext cx="2743200" cy="200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4383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a057ae1a2_0_175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1" name="Google Shape;171;g10a057ae1a2_0_1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10a057ae1a2_0_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73" name="Google Shape;173;g10a057ae1a2_0_175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ETL com Power BI</a:t>
            </a:r>
            <a:endParaRPr lang="en-US"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6730243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Comunidade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32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4550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5525" y="1293025"/>
            <a:ext cx="4914472" cy="3467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800"/>
              </a:spcBef>
            </a:pP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Referências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principais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:</a:t>
            </a:r>
          </a:p>
          <a:p>
            <a:pPr>
              <a:spcBef>
                <a:spcPts val="1800"/>
              </a:spcBef>
            </a:pPr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spcBef>
                <a:spcPts val="1800"/>
              </a:spcBef>
              <a:buChar char="•"/>
            </a:pPr>
            <a:r>
              <a:rPr lang="en-US" sz="2000" dirty="0">
                <a:ea typeface="Calibri"/>
                <a:hlinkClick r:id="rId3"/>
              </a:rPr>
              <a:t>https://peps.python.org/pep-0008/</a:t>
            </a:r>
            <a:endParaRPr lang="en-US">
              <a:ea typeface="Calibri"/>
            </a:endParaRPr>
          </a:p>
          <a:p>
            <a:pPr marL="342900" indent="-342900">
              <a:spcBef>
                <a:spcPts val="1800"/>
              </a:spcBef>
              <a:buChar char="•"/>
            </a:pPr>
            <a:r>
              <a:rPr lang="en-US" sz="2000" dirty="0">
                <a:ea typeface="Calibri"/>
                <a:hlinkClick r:id="rId4"/>
              </a:rPr>
              <a:t>https://peps.python.org/pep-0257/</a:t>
            </a:r>
            <a:endParaRPr lang="en-US" sz="2000" dirty="0">
              <a:ea typeface="Calibri"/>
            </a:endParaRPr>
          </a:p>
          <a:p>
            <a:pPr marL="342900" indent="-342900">
              <a:spcBef>
                <a:spcPts val="1800"/>
              </a:spcBef>
              <a:buChar char="•"/>
            </a:pPr>
            <a:r>
              <a:rPr lang="en-US" sz="2000" dirty="0">
                <a:ea typeface="Calibri"/>
                <a:hlinkClick r:id="rId5"/>
              </a:rPr>
              <a:t>https://pypi.org/project/pylint/</a:t>
            </a:r>
            <a:endParaRPr lang="en-US" sz="2000" dirty="0">
              <a:ea typeface="Calibri"/>
            </a:endParaRPr>
          </a:p>
          <a:p>
            <a:pPr marL="342900" indent="-342900">
              <a:spcBef>
                <a:spcPts val="1800"/>
              </a:spcBef>
              <a:buChar char="•"/>
            </a:pPr>
            <a:r>
              <a:rPr lang="en-US" sz="2000" dirty="0">
                <a:ea typeface="Calibri"/>
                <a:hlinkClick r:id="rId6"/>
              </a:rPr>
              <a:t>https://pypi.org/project/flake8/</a:t>
            </a:r>
            <a:endParaRPr lang="en-US" sz="2000" dirty="0">
              <a:solidFill>
                <a:schemeClr val="dk1"/>
              </a:solidFill>
              <a:ea typeface="Calibri"/>
            </a:endParaRP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4000" b="0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/>
          </a:p>
        </p:txBody>
      </p:sp>
      <p:pic>
        <p:nvPicPr>
          <p:cNvPr id="2" name="Imagem 2">
            <a:extLst>
              <a:ext uri="{FF2B5EF4-FFF2-40B4-BE49-F238E27FC236}">
                <a16:creationId xmlns:a16="http://schemas.microsoft.com/office/drawing/2014/main" id="{CC3BF32F-0D25-493C-1EAE-C7E4B2A97B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2069" y="3439102"/>
            <a:ext cx="1300793" cy="1549881"/>
          </a:xfrm>
          <a:prstGeom prst="rect">
            <a:avLst/>
          </a:prstGeom>
        </p:spPr>
      </p:pic>
      <p:sp>
        <p:nvSpPr>
          <p:cNvPr id="4" name="CaixaDeTexto 270">
            <a:extLst>
              <a:ext uri="{FF2B5EF4-FFF2-40B4-BE49-F238E27FC236}">
                <a16:creationId xmlns:a16="http://schemas.microsoft.com/office/drawing/2014/main" id="{BA9754DE-A27E-3747-EA56-F48BD9B79AAC}"/>
              </a:ext>
            </a:extLst>
          </p:cNvPr>
          <p:cNvSpPr txBox="1"/>
          <p:nvPr/>
        </p:nvSpPr>
        <p:spPr>
          <a:xfrm>
            <a:off x="5883831" y="3188076"/>
            <a:ext cx="290904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https://github.com/julianazanelatto</a:t>
            </a:r>
          </a:p>
        </p:txBody>
      </p:sp>
    </p:spTree>
    <p:extLst>
      <p:ext uri="{BB962C8B-B14F-4D97-AF65-F5344CB8AC3E}">
        <p14:creationId xmlns:p14="http://schemas.microsoft.com/office/powerpoint/2010/main" val="33650783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399324"/>
            <a:ext cx="6119089" cy="1124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Datasets no Kaggle</a:t>
            </a:r>
            <a:endParaRPr lang="en-US" dirty="0"/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34</a:t>
            </a:fld>
            <a:r>
              <a:rPr lang="en-US" dirty="0"/>
              <a:t>]</a:t>
            </a:r>
            <a:endParaRPr dirty="0"/>
          </a:p>
        </p:txBody>
      </p:sp>
      <p:pic>
        <p:nvPicPr>
          <p:cNvPr id="4" name="Picture 5" descr="Icon&#10;&#10;Description automatically generated">
            <a:extLst>
              <a:ext uri="{FF2B5EF4-FFF2-40B4-BE49-F238E27FC236}">
                <a16:creationId xmlns:a16="http://schemas.microsoft.com/office/drawing/2014/main" id="{F6A4B8E5-3A41-EA81-A50C-0E755C116D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875" t="-231" r="23125" b="538"/>
          <a:stretch/>
        </p:blipFill>
        <p:spPr>
          <a:xfrm>
            <a:off x="321333" y="3466161"/>
            <a:ext cx="1441367" cy="1495401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D1EBB14-4B92-3B47-4EFC-7425CE913712}"/>
              </a:ext>
            </a:extLst>
          </p:cNvPr>
          <p:cNvSpPr/>
          <p:nvPr/>
        </p:nvSpPr>
        <p:spPr>
          <a:xfrm>
            <a:off x="966158" y="2394908"/>
            <a:ext cx="4884706" cy="4744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800" dirty="0">
                <a:cs typeface="Arial"/>
                <a:hlinkClick r:id="rId4"/>
              </a:rPr>
              <a:t>Dataset: Efeitos do alcool nos estudos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C36CCBC-C5E1-2063-6CB0-EE48E857C81D}"/>
              </a:ext>
            </a:extLst>
          </p:cNvPr>
          <p:cNvSpPr/>
          <p:nvPr/>
        </p:nvSpPr>
        <p:spPr>
          <a:xfrm>
            <a:off x="1548441" y="3052672"/>
            <a:ext cx="4884706" cy="4636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latin typeface="Calibri"/>
                <a:cs typeface="Arial"/>
                <a:hlinkClick r:id="rId5"/>
              </a:rPr>
              <a:t>Dataset: Trending videos on Youtube</a:t>
            </a:r>
            <a:endParaRPr lang="en-US" sz="2000">
              <a:latin typeface="Calibri"/>
              <a:cs typeface="Calibri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E511B5C-A7B3-2C62-0183-21CFC6187742}"/>
              </a:ext>
            </a:extLst>
          </p:cNvPr>
          <p:cNvSpPr/>
          <p:nvPr/>
        </p:nvSpPr>
        <p:spPr>
          <a:xfrm>
            <a:off x="2540479" y="3753568"/>
            <a:ext cx="4884706" cy="4636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latin typeface="Calibri"/>
                <a:cs typeface="Arial"/>
                <a:hlinkClick r:id="rId6"/>
              </a:rPr>
              <a:t>Dataset: Categorização de Salários de DS</a:t>
            </a:r>
            <a:endParaRPr lang="en-US" sz="2000" dirty="0">
              <a:latin typeface="Calibri"/>
              <a:cs typeface="Arial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DF62BB1-A6D2-4CD1-E9B3-D251AAF134A4}"/>
              </a:ext>
            </a:extLst>
          </p:cNvPr>
          <p:cNvSpPr/>
          <p:nvPr/>
        </p:nvSpPr>
        <p:spPr>
          <a:xfrm>
            <a:off x="3672696" y="4400550"/>
            <a:ext cx="4884706" cy="4636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latin typeface="Calibri"/>
                <a:cs typeface="Arial"/>
                <a:hlinkClick r:id="rId7"/>
              </a:rPr>
              <a:t>Dataset: Conjunto de Livros de DS Amazon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5E1886D-C014-EACD-55C8-2E374CAAED68}"/>
              </a:ext>
            </a:extLst>
          </p:cNvPr>
          <p:cNvSpPr/>
          <p:nvPr/>
        </p:nvSpPr>
        <p:spPr>
          <a:xfrm>
            <a:off x="567186" y="1661663"/>
            <a:ext cx="4884706" cy="4636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latin typeface="Calibri"/>
                <a:ea typeface="+mn-lt"/>
                <a:cs typeface="+mn-lt"/>
                <a:hlinkClick r:id="rId8"/>
              </a:rPr>
              <a:t>Dataset: Crimes em comunidades dos EUA</a:t>
            </a:r>
            <a:endParaRPr lang="en-US" sz="2000">
              <a:latin typeface="Calibri"/>
              <a:cs typeface="Arial"/>
            </a:endParaRPr>
          </a:p>
        </p:txBody>
      </p:sp>
      <p:pic>
        <p:nvPicPr>
          <p:cNvPr id="12" name="Picture 3" descr="Logo&#10;&#10;Description automatically generated">
            <a:extLst>
              <a:ext uri="{FF2B5EF4-FFF2-40B4-BE49-F238E27FC236}">
                <a16:creationId xmlns:a16="http://schemas.microsoft.com/office/drawing/2014/main" id="{75356BB6-E7C4-B970-A581-87DEC2424B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38391" y="1196375"/>
            <a:ext cx="3433313" cy="190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508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Pipeline de dados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4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E152116-7747-4C4A-B169-62206A598616}"/>
              </a:ext>
            </a:extLst>
          </p:cNvPr>
          <p:cNvSpPr/>
          <p:nvPr/>
        </p:nvSpPr>
        <p:spPr>
          <a:xfrm>
            <a:off x="404742" y="4454964"/>
            <a:ext cx="8234430" cy="39537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cs typeface="Arial"/>
              </a:rPr>
              <a:t>ETL – </a:t>
            </a:r>
            <a:r>
              <a:rPr lang="pt-BR" sz="2000" err="1">
                <a:cs typeface="Arial"/>
              </a:rPr>
              <a:t>Extract</a:t>
            </a:r>
            <a:r>
              <a:rPr lang="pt-BR" sz="2000">
                <a:cs typeface="Arial"/>
              </a:rPr>
              <a:t>, </a:t>
            </a:r>
            <a:r>
              <a:rPr lang="pt-BR" sz="2000" err="1">
                <a:cs typeface="Arial"/>
              </a:rPr>
              <a:t>Transform</a:t>
            </a:r>
            <a:r>
              <a:rPr lang="pt-BR" sz="2000">
                <a:cs typeface="Arial"/>
              </a:rPr>
              <a:t> &amp; </a:t>
            </a:r>
            <a:r>
              <a:rPr lang="pt-BR" sz="2000" err="1">
                <a:cs typeface="Arial"/>
              </a:rPr>
              <a:t>Load</a:t>
            </a:r>
            <a:endParaRPr lang="pt-BR" err="1"/>
          </a:p>
        </p:txBody>
      </p:sp>
    </p:spTree>
    <p:extLst>
      <p:ext uri="{BB962C8B-B14F-4D97-AF65-F5344CB8AC3E}">
        <p14:creationId xmlns:p14="http://schemas.microsoft.com/office/powerpoint/2010/main" val="3809527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Pipeline de dados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E152116-7747-4C4A-B169-62206A598616}"/>
              </a:ext>
            </a:extLst>
          </p:cNvPr>
          <p:cNvSpPr/>
          <p:nvPr/>
        </p:nvSpPr>
        <p:spPr>
          <a:xfrm>
            <a:off x="404742" y="4454964"/>
            <a:ext cx="8234430" cy="39537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cs typeface="Arial"/>
              </a:rPr>
              <a:t>ETL – </a:t>
            </a:r>
            <a:r>
              <a:rPr lang="pt-BR" sz="2000" err="1">
                <a:cs typeface="Arial"/>
              </a:rPr>
              <a:t>Extract</a:t>
            </a:r>
            <a:r>
              <a:rPr lang="pt-BR" sz="2000">
                <a:cs typeface="Arial"/>
              </a:rPr>
              <a:t>, </a:t>
            </a:r>
            <a:r>
              <a:rPr lang="pt-BR" sz="2000" err="1">
                <a:cs typeface="Arial"/>
              </a:rPr>
              <a:t>Transform</a:t>
            </a:r>
            <a:r>
              <a:rPr lang="pt-BR" sz="2000">
                <a:cs typeface="Arial"/>
              </a:rPr>
              <a:t> &amp; </a:t>
            </a:r>
            <a:r>
              <a:rPr lang="pt-BR" sz="2000" err="1">
                <a:cs typeface="Arial"/>
              </a:rPr>
              <a:t>Load</a:t>
            </a:r>
            <a:endParaRPr lang="pt-BR" err="1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1659A07-A4CE-54E2-8291-50C36D1929A0}"/>
              </a:ext>
            </a:extLst>
          </p:cNvPr>
          <p:cNvSpPr/>
          <p:nvPr/>
        </p:nvSpPr>
        <p:spPr>
          <a:xfrm>
            <a:off x="6015307" y="1060510"/>
            <a:ext cx="2544791" cy="70089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cs typeface="Arial"/>
              </a:rPr>
              <a:t>Extração</a:t>
            </a:r>
            <a:endParaRPr lang="en-US" sz="1600" dirty="0" err="1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23100EF9-EC2E-BE62-1BCE-7C805A201A73}"/>
              </a:ext>
            </a:extLst>
          </p:cNvPr>
          <p:cNvSpPr/>
          <p:nvPr/>
        </p:nvSpPr>
        <p:spPr>
          <a:xfrm>
            <a:off x="475531" y="2152376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CRM</a:t>
            </a:r>
            <a:endParaRPr lang="en-US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DAFDC150-6841-A36D-1260-702A7F0E5F53}"/>
              </a:ext>
            </a:extLst>
          </p:cNvPr>
          <p:cNvSpPr/>
          <p:nvPr/>
        </p:nvSpPr>
        <p:spPr>
          <a:xfrm>
            <a:off x="475530" y="2788573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Filas</a:t>
            </a:r>
            <a:endParaRPr lang="en-US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856C4589-C7FA-EA76-1B04-B798D607AF85}"/>
              </a:ext>
            </a:extLst>
          </p:cNvPr>
          <p:cNvSpPr/>
          <p:nvPr/>
        </p:nvSpPr>
        <p:spPr>
          <a:xfrm>
            <a:off x="475531" y="3467904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cs typeface="Arial"/>
              </a:rPr>
              <a:t>Legados</a:t>
            </a:r>
            <a:endParaRPr lang="en-US" dirty="0" err="1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97865F97-6DE0-6A67-AEA5-AA8C90CD85CA}"/>
              </a:ext>
            </a:extLst>
          </p:cNvPr>
          <p:cNvSpPr/>
          <p:nvPr/>
        </p:nvSpPr>
        <p:spPr>
          <a:xfrm>
            <a:off x="1629313" y="3467904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Files</a:t>
            </a:r>
            <a:endParaRPr lang="en-US" dirty="0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7DBDD035-193C-F385-4289-8746FA41B829}"/>
              </a:ext>
            </a:extLst>
          </p:cNvPr>
          <p:cNvSpPr/>
          <p:nvPr/>
        </p:nvSpPr>
        <p:spPr>
          <a:xfrm>
            <a:off x="1629313" y="2788572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SGBD</a:t>
            </a:r>
            <a:endParaRPr lang="en-US" dirty="0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59F0367E-8320-4979-A611-841F4BE06AD9}"/>
              </a:ext>
            </a:extLst>
          </p:cNvPr>
          <p:cNvSpPr/>
          <p:nvPr/>
        </p:nvSpPr>
        <p:spPr>
          <a:xfrm>
            <a:off x="1629312" y="2152373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716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Pipeline de dados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6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E152116-7747-4C4A-B169-62206A598616}"/>
              </a:ext>
            </a:extLst>
          </p:cNvPr>
          <p:cNvSpPr/>
          <p:nvPr/>
        </p:nvSpPr>
        <p:spPr>
          <a:xfrm>
            <a:off x="404742" y="4454964"/>
            <a:ext cx="8234430" cy="39537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cs typeface="Arial"/>
              </a:rPr>
              <a:t>ETL – </a:t>
            </a:r>
            <a:r>
              <a:rPr lang="pt-BR" sz="2000" err="1">
                <a:cs typeface="Arial"/>
              </a:rPr>
              <a:t>Extract</a:t>
            </a:r>
            <a:r>
              <a:rPr lang="pt-BR" sz="2000">
                <a:cs typeface="Arial"/>
              </a:rPr>
              <a:t>, </a:t>
            </a:r>
            <a:r>
              <a:rPr lang="pt-BR" sz="2000" err="1">
                <a:cs typeface="Arial"/>
              </a:rPr>
              <a:t>Transform</a:t>
            </a:r>
            <a:r>
              <a:rPr lang="pt-BR" sz="2000">
                <a:cs typeface="Arial"/>
              </a:rPr>
              <a:t> &amp; </a:t>
            </a:r>
            <a:r>
              <a:rPr lang="pt-BR" sz="2000" err="1">
                <a:cs typeface="Arial"/>
              </a:rPr>
              <a:t>Load</a:t>
            </a:r>
            <a:endParaRPr lang="pt-BR" err="1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1659A07-A4CE-54E2-8291-50C36D1929A0}"/>
              </a:ext>
            </a:extLst>
          </p:cNvPr>
          <p:cNvSpPr/>
          <p:nvPr/>
        </p:nvSpPr>
        <p:spPr>
          <a:xfrm>
            <a:off x="6015307" y="1060510"/>
            <a:ext cx="2544791" cy="70089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 err="1">
                <a:cs typeface="Arial"/>
              </a:rPr>
              <a:t>Transformação</a:t>
            </a:r>
            <a:endParaRPr lang="en-US" sz="1600" dirty="0" err="1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23100EF9-EC2E-BE62-1BCE-7C805A201A73}"/>
              </a:ext>
            </a:extLst>
          </p:cNvPr>
          <p:cNvSpPr/>
          <p:nvPr/>
        </p:nvSpPr>
        <p:spPr>
          <a:xfrm>
            <a:off x="475531" y="2152376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CRM</a:t>
            </a:r>
            <a:endParaRPr lang="en-US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DAFDC150-6841-A36D-1260-702A7F0E5F53}"/>
              </a:ext>
            </a:extLst>
          </p:cNvPr>
          <p:cNvSpPr/>
          <p:nvPr/>
        </p:nvSpPr>
        <p:spPr>
          <a:xfrm>
            <a:off x="475530" y="2788573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Filas</a:t>
            </a:r>
            <a:endParaRPr lang="en-US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856C4589-C7FA-EA76-1B04-B798D607AF85}"/>
              </a:ext>
            </a:extLst>
          </p:cNvPr>
          <p:cNvSpPr/>
          <p:nvPr/>
        </p:nvSpPr>
        <p:spPr>
          <a:xfrm>
            <a:off x="475531" y="3467904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cs typeface="Arial"/>
              </a:rPr>
              <a:t>Legados</a:t>
            </a:r>
            <a:endParaRPr lang="en-US" dirty="0" err="1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97865F97-6DE0-6A67-AEA5-AA8C90CD85CA}"/>
              </a:ext>
            </a:extLst>
          </p:cNvPr>
          <p:cNvSpPr/>
          <p:nvPr/>
        </p:nvSpPr>
        <p:spPr>
          <a:xfrm>
            <a:off x="1629313" y="3467904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Files</a:t>
            </a:r>
            <a:endParaRPr lang="en-US" dirty="0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7DBDD035-193C-F385-4289-8746FA41B829}"/>
              </a:ext>
            </a:extLst>
          </p:cNvPr>
          <p:cNvSpPr/>
          <p:nvPr/>
        </p:nvSpPr>
        <p:spPr>
          <a:xfrm>
            <a:off x="1629313" y="2788572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SGBD</a:t>
            </a:r>
            <a:endParaRPr lang="en-US" dirty="0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59F0367E-8320-4979-A611-841F4BE06AD9}"/>
              </a:ext>
            </a:extLst>
          </p:cNvPr>
          <p:cNvSpPr/>
          <p:nvPr/>
        </p:nvSpPr>
        <p:spPr>
          <a:xfrm>
            <a:off x="1629312" y="2152373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Cloud</a:t>
            </a:r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A26BD45-B06F-E488-6860-5A2A76C038F3}"/>
              </a:ext>
            </a:extLst>
          </p:cNvPr>
          <p:cNvSpPr/>
          <p:nvPr/>
        </p:nvSpPr>
        <p:spPr>
          <a:xfrm>
            <a:off x="2802313" y="2817366"/>
            <a:ext cx="657764" cy="48523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7" descr="Icon&#10;&#10;Description automatically generated">
            <a:extLst>
              <a:ext uri="{FF2B5EF4-FFF2-40B4-BE49-F238E27FC236}">
                <a16:creationId xmlns:a16="http://schemas.microsoft.com/office/drawing/2014/main" id="{00B37727-0633-5067-0218-36385A3B9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5457" y="2039748"/>
            <a:ext cx="2225616" cy="196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828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Icon&#10;&#10;Description automatically generated">
            <a:extLst>
              <a:ext uri="{FF2B5EF4-FFF2-40B4-BE49-F238E27FC236}">
                <a16:creationId xmlns:a16="http://schemas.microsoft.com/office/drawing/2014/main" id="{00B37727-0633-5067-0218-36385A3B9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976" y="2039748"/>
            <a:ext cx="2225616" cy="1969777"/>
          </a:xfrm>
          <a:prstGeom prst="rect">
            <a:avLst/>
          </a:prstGeom>
        </p:spPr>
      </p:pic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Pipeline de dados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7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E152116-7747-4C4A-B169-62206A598616}"/>
              </a:ext>
            </a:extLst>
          </p:cNvPr>
          <p:cNvSpPr/>
          <p:nvPr/>
        </p:nvSpPr>
        <p:spPr>
          <a:xfrm>
            <a:off x="404742" y="4454964"/>
            <a:ext cx="8234430" cy="39537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cs typeface="Arial"/>
              </a:rPr>
              <a:t>ETL – </a:t>
            </a:r>
            <a:r>
              <a:rPr lang="pt-BR" sz="2000" err="1">
                <a:cs typeface="Arial"/>
              </a:rPr>
              <a:t>Extract</a:t>
            </a:r>
            <a:r>
              <a:rPr lang="pt-BR" sz="2000">
                <a:cs typeface="Arial"/>
              </a:rPr>
              <a:t>, </a:t>
            </a:r>
            <a:r>
              <a:rPr lang="pt-BR" sz="2000" err="1">
                <a:cs typeface="Arial"/>
              </a:rPr>
              <a:t>Transform</a:t>
            </a:r>
            <a:r>
              <a:rPr lang="pt-BR" sz="2000">
                <a:cs typeface="Arial"/>
              </a:rPr>
              <a:t> &amp; </a:t>
            </a:r>
            <a:r>
              <a:rPr lang="pt-BR" sz="2000" err="1">
                <a:cs typeface="Arial"/>
              </a:rPr>
              <a:t>Load</a:t>
            </a:r>
            <a:endParaRPr lang="pt-BR" err="1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1659A07-A4CE-54E2-8291-50C36D1929A0}"/>
              </a:ext>
            </a:extLst>
          </p:cNvPr>
          <p:cNvSpPr/>
          <p:nvPr/>
        </p:nvSpPr>
        <p:spPr>
          <a:xfrm>
            <a:off x="6015307" y="1060510"/>
            <a:ext cx="2544791" cy="70089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cs typeface="Arial"/>
              </a:rPr>
              <a:t>Load</a:t>
            </a:r>
            <a:endParaRPr lang="en-US" sz="1600" dirty="0" err="1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23100EF9-EC2E-BE62-1BCE-7C805A201A73}"/>
              </a:ext>
            </a:extLst>
          </p:cNvPr>
          <p:cNvSpPr/>
          <p:nvPr/>
        </p:nvSpPr>
        <p:spPr>
          <a:xfrm>
            <a:off x="475531" y="2152376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CRM</a:t>
            </a:r>
            <a:endParaRPr lang="en-US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DAFDC150-6841-A36D-1260-702A7F0E5F53}"/>
              </a:ext>
            </a:extLst>
          </p:cNvPr>
          <p:cNvSpPr/>
          <p:nvPr/>
        </p:nvSpPr>
        <p:spPr>
          <a:xfrm>
            <a:off x="475530" y="2788573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Filas</a:t>
            </a:r>
            <a:endParaRPr lang="en-US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856C4589-C7FA-EA76-1B04-B798D607AF85}"/>
              </a:ext>
            </a:extLst>
          </p:cNvPr>
          <p:cNvSpPr/>
          <p:nvPr/>
        </p:nvSpPr>
        <p:spPr>
          <a:xfrm>
            <a:off x="475531" y="3467904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cs typeface="Arial"/>
              </a:rPr>
              <a:t>Legados</a:t>
            </a:r>
            <a:endParaRPr lang="en-US" dirty="0" err="1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97865F97-6DE0-6A67-AEA5-AA8C90CD85CA}"/>
              </a:ext>
            </a:extLst>
          </p:cNvPr>
          <p:cNvSpPr/>
          <p:nvPr/>
        </p:nvSpPr>
        <p:spPr>
          <a:xfrm>
            <a:off x="1629313" y="3467904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Files</a:t>
            </a:r>
            <a:endParaRPr lang="en-US" dirty="0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7DBDD035-193C-F385-4289-8746FA41B829}"/>
              </a:ext>
            </a:extLst>
          </p:cNvPr>
          <p:cNvSpPr/>
          <p:nvPr/>
        </p:nvSpPr>
        <p:spPr>
          <a:xfrm>
            <a:off x="1629313" y="2788572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SGBD</a:t>
            </a:r>
            <a:endParaRPr lang="en-US" dirty="0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59F0367E-8320-4979-A611-841F4BE06AD9}"/>
              </a:ext>
            </a:extLst>
          </p:cNvPr>
          <p:cNvSpPr/>
          <p:nvPr/>
        </p:nvSpPr>
        <p:spPr>
          <a:xfrm>
            <a:off x="1629312" y="2152373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Cloud</a:t>
            </a:r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A26BD45-B06F-E488-6860-5A2A76C038F3}"/>
              </a:ext>
            </a:extLst>
          </p:cNvPr>
          <p:cNvSpPr/>
          <p:nvPr/>
        </p:nvSpPr>
        <p:spPr>
          <a:xfrm>
            <a:off x="2802313" y="2817366"/>
            <a:ext cx="657764" cy="48523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E8982901-4CE0-2B00-CE8C-E37E30529B63}"/>
              </a:ext>
            </a:extLst>
          </p:cNvPr>
          <p:cNvSpPr/>
          <p:nvPr/>
        </p:nvSpPr>
        <p:spPr>
          <a:xfrm>
            <a:off x="5562766" y="2849715"/>
            <a:ext cx="657764" cy="48523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5" descr="A picture containing room, gambling house, clipart&#10;&#10;Description automatically generated">
            <a:extLst>
              <a:ext uri="{FF2B5EF4-FFF2-40B4-BE49-F238E27FC236}">
                <a16:creationId xmlns:a16="http://schemas.microsoft.com/office/drawing/2014/main" id="{4BCC1FF2-F277-64DC-B5B4-D63FBC0BE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5910" y="1975187"/>
            <a:ext cx="2290314" cy="216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507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Icon&#10;&#10;Description automatically generated">
            <a:extLst>
              <a:ext uri="{FF2B5EF4-FFF2-40B4-BE49-F238E27FC236}">
                <a16:creationId xmlns:a16="http://schemas.microsoft.com/office/drawing/2014/main" id="{00B37727-0633-5067-0218-36385A3B9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976" y="2039748"/>
            <a:ext cx="2225616" cy="1969777"/>
          </a:xfrm>
          <a:prstGeom prst="rect">
            <a:avLst/>
          </a:prstGeom>
        </p:spPr>
      </p:pic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Pipeline de dados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E152116-7747-4C4A-B169-62206A598616}"/>
              </a:ext>
            </a:extLst>
          </p:cNvPr>
          <p:cNvSpPr/>
          <p:nvPr/>
        </p:nvSpPr>
        <p:spPr>
          <a:xfrm>
            <a:off x="404742" y="4454964"/>
            <a:ext cx="8234430" cy="39537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cs typeface="Arial"/>
              </a:rPr>
              <a:t>ETL – </a:t>
            </a:r>
            <a:r>
              <a:rPr lang="pt-BR" sz="2000" err="1">
                <a:cs typeface="Arial"/>
              </a:rPr>
              <a:t>Extract</a:t>
            </a:r>
            <a:r>
              <a:rPr lang="pt-BR" sz="2000">
                <a:cs typeface="Arial"/>
              </a:rPr>
              <a:t>, </a:t>
            </a:r>
            <a:r>
              <a:rPr lang="pt-BR" sz="2000" err="1">
                <a:cs typeface="Arial"/>
              </a:rPr>
              <a:t>Transform</a:t>
            </a:r>
            <a:r>
              <a:rPr lang="pt-BR" sz="2000">
                <a:cs typeface="Arial"/>
              </a:rPr>
              <a:t> &amp; </a:t>
            </a:r>
            <a:r>
              <a:rPr lang="pt-BR" sz="2000" err="1">
                <a:cs typeface="Arial"/>
              </a:rPr>
              <a:t>Load</a:t>
            </a:r>
            <a:endParaRPr lang="pt-BR" err="1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1659A07-A4CE-54E2-8291-50C36D1929A0}"/>
              </a:ext>
            </a:extLst>
          </p:cNvPr>
          <p:cNvSpPr/>
          <p:nvPr/>
        </p:nvSpPr>
        <p:spPr>
          <a:xfrm>
            <a:off x="6015307" y="1060510"/>
            <a:ext cx="2544791" cy="70089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cs typeface="Arial"/>
              </a:rPr>
              <a:t>Load</a:t>
            </a:r>
            <a:endParaRPr lang="en-US" sz="1600" dirty="0" err="1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23100EF9-EC2E-BE62-1BCE-7C805A201A73}"/>
              </a:ext>
            </a:extLst>
          </p:cNvPr>
          <p:cNvSpPr/>
          <p:nvPr/>
        </p:nvSpPr>
        <p:spPr>
          <a:xfrm>
            <a:off x="475531" y="2152376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CRM</a:t>
            </a:r>
            <a:endParaRPr lang="en-US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DAFDC150-6841-A36D-1260-702A7F0E5F53}"/>
              </a:ext>
            </a:extLst>
          </p:cNvPr>
          <p:cNvSpPr/>
          <p:nvPr/>
        </p:nvSpPr>
        <p:spPr>
          <a:xfrm>
            <a:off x="475530" y="2788573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Filas</a:t>
            </a:r>
            <a:endParaRPr lang="en-US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856C4589-C7FA-EA76-1B04-B798D607AF85}"/>
              </a:ext>
            </a:extLst>
          </p:cNvPr>
          <p:cNvSpPr/>
          <p:nvPr/>
        </p:nvSpPr>
        <p:spPr>
          <a:xfrm>
            <a:off x="475531" y="3467904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cs typeface="Arial"/>
              </a:rPr>
              <a:t>Legados</a:t>
            </a:r>
            <a:endParaRPr lang="en-US" dirty="0" err="1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97865F97-6DE0-6A67-AEA5-AA8C90CD85CA}"/>
              </a:ext>
            </a:extLst>
          </p:cNvPr>
          <p:cNvSpPr/>
          <p:nvPr/>
        </p:nvSpPr>
        <p:spPr>
          <a:xfrm>
            <a:off x="1629313" y="3467904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Files</a:t>
            </a:r>
            <a:endParaRPr lang="en-US" dirty="0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7DBDD035-193C-F385-4289-8746FA41B829}"/>
              </a:ext>
            </a:extLst>
          </p:cNvPr>
          <p:cNvSpPr/>
          <p:nvPr/>
        </p:nvSpPr>
        <p:spPr>
          <a:xfrm>
            <a:off x="1629313" y="2788572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SGBD</a:t>
            </a:r>
            <a:endParaRPr lang="en-US" dirty="0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59F0367E-8320-4979-A611-841F4BE06AD9}"/>
              </a:ext>
            </a:extLst>
          </p:cNvPr>
          <p:cNvSpPr/>
          <p:nvPr/>
        </p:nvSpPr>
        <p:spPr>
          <a:xfrm>
            <a:off x="1629312" y="2152373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Cloud</a:t>
            </a:r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A26BD45-B06F-E488-6860-5A2A76C038F3}"/>
              </a:ext>
            </a:extLst>
          </p:cNvPr>
          <p:cNvSpPr/>
          <p:nvPr/>
        </p:nvSpPr>
        <p:spPr>
          <a:xfrm>
            <a:off x="2802313" y="2817366"/>
            <a:ext cx="657764" cy="48523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E8982901-4CE0-2B00-CE8C-E37E30529B63}"/>
              </a:ext>
            </a:extLst>
          </p:cNvPr>
          <p:cNvSpPr/>
          <p:nvPr/>
        </p:nvSpPr>
        <p:spPr>
          <a:xfrm>
            <a:off x="5562766" y="2849715"/>
            <a:ext cx="657764" cy="48523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5" descr="A picture containing room, gambling house, clipart&#10;&#10;Description automatically generated">
            <a:extLst>
              <a:ext uri="{FF2B5EF4-FFF2-40B4-BE49-F238E27FC236}">
                <a16:creationId xmlns:a16="http://schemas.microsoft.com/office/drawing/2014/main" id="{4BCC1FF2-F277-64DC-B5B4-D63FBC0BE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5910" y="1975187"/>
            <a:ext cx="2290314" cy="2163599"/>
          </a:xfrm>
          <a:prstGeom prst="rect">
            <a:avLst/>
          </a:prstGeom>
        </p:spPr>
      </p:pic>
      <p:sp>
        <p:nvSpPr>
          <p:cNvPr id="8" name="Texto Explicativo: Seta para Baixo 1">
            <a:extLst>
              <a:ext uri="{FF2B5EF4-FFF2-40B4-BE49-F238E27FC236}">
                <a16:creationId xmlns:a16="http://schemas.microsoft.com/office/drawing/2014/main" id="{4CAE816E-0CFD-488A-A71D-76FF3F16A7C7}"/>
              </a:ext>
            </a:extLst>
          </p:cNvPr>
          <p:cNvSpPr/>
          <p:nvPr/>
        </p:nvSpPr>
        <p:spPr>
          <a:xfrm>
            <a:off x="3585633" y="3606800"/>
            <a:ext cx="1386416" cy="899583"/>
          </a:xfrm>
          <a:prstGeom prst="downArrowCallou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b="1" dirty="0">
                <a:solidFill>
                  <a:schemeClr val="bg1"/>
                </a:solidFill>
                <a:cs typeface="Arial"/>
              </a:rPr>
              <a:t>Clean</a:t>
            </a:r>
            <a:endParaRPr lang="pt-BR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14" name="Texto Explicativo: Seta para Baixo 2">
            <a:extLst>
              <a:ext uri="{FF2B5EF4-FFF2-40B4-BE49-F238E27FC236}">
                <a16:creationId xmlns:a16="http://schemas.microsoft.com/office/drawing/2014/main" id="{49AE7BA6-347C-F099-38EB-7A5F31E123B8}"/>
              </a:ext>
            </a:extLst>
          </p:cNvPr>
          <p:cNvSpPr/>
          <p:nvPr/>
        </p:nvSpPr>
        <p:spPr>
          <a:xfrm>
            <a:off x="5755216" y="3606799"/>
            <a:ext cx="1386416" cy="899583"/>
          </a:xfrm>
          <a:prstGeom prst="downArrowCallou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b="1" dirty="0">
                <a:solidFill>
                  <a:schemeClr val="bg1"/>
                </a:solidFill>
                <a:cs typeface="Arial"/>
              </a:rPr>
              <a:t>Analyse</a:t>
            </a:r>
            <a:endParaRPr lang="pt-BR" dirty="0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0195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473677" y="3822631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Integração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com Python</a:t>
            </a:r>
            <a:endParaRPr lang="en-US" sz="24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1793183"/>
            <a:ext cx="7733790" cy="160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O que é ELT – Extract  Load and Transform?</a:t>
            </a:r>
            <a:endParaRPr lang="en-US" dirty="0"/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39352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6" ma:contentTypeDescription="Create a new document." ma:contentTypeScope="" ma:versionID="521d280d5f85db8478d88c96e960a74d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de0ecea43319d87aebf071435ed4a5d9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  <SharedWithUsers xmlns="19483571-f922-4e8e-9c1c-26f0a2252132">
      <UserInfo>
        <DisplayName/>
        <AccountId xsi:nil="true"/>
        <AccountType/>
      </UserInfo>
    </SharedWithUsers>
    <MediaLengthInSeconds xmlns="851b35d3-0456-4d6a-bc2f-da927e91d158" xsi:nil="true"/>
  </documentManagement>
</p:properties>
</file>

<file path=customXml/itemProps1.xml><?xml version="1.0" encoding="utf-8"?>
<ds:datastoreItem xmlns:ds="http://schemas.openxmlformats.org/officeDocument/2006/customXml" ds:itemID="{79850D33-1E68-4B0A-AE32-0376893053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969DCF0-5580-48EF-85A4-B1F5883A3E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ACB6093-ED00-4AFF-91DB-3A78EE12D748}">
  <ds:schemaRefs>
    <ds:schemaRef ds:uri="http://schemas.microsoft.com/office/2006/metadata/properties"/>
    <ds:schemaRef ds:uri="http://www.w3.org/XML/1998/namespace"/>
    <ds:schemaRef ds:uri="http://purl.org/dc/dcmitype/"/>
    <ds:schemaRef ds:uri="19483571-f922-4e8e-9c1c-26f0a2252132"/>
    <ds:schemaRef ds:uri="http://schemas.microsoft.com/office/2006/documentManagement/types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851b35d3-0456-4d6a-bc2f-da927e91d15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1607</Words>
  <Application>Microsoft Office PowerPoint</Application>
  <PresentationFormat>On-screen Show (16:9)</PresentationFormat>
  <Paragraphs>269</Paragraphs>
  <Slides>34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Larissa Mestieri</dc:creator>
  <cp:lastModifiedBy>Juliana Mascarenhas</cp:lastModifiedBy>
  <cp:revision>1982</cp:revision>
  <dcterms:modified xsi:type="dcterms:W3CDTF">2023-09-11T00:56:43Z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Order">
    <vt:r8>600</vt:r8>
  </property>
  <property fmtid="{D5CDD505-2E9C-101B-9397-08002B2CF9AE}" pid="4" name="TriggerFlowInfo">
    <vt:lpwstr/>
  </property>
  <property fmtid="{D5CDD505-2E9C-101B-9397-08002B2CF9AE}" pid="5" name="ComplianceAssetId">
    <vt:lpwstr/>
  </property>
  <property fmtid="{D5CDD505-2E9C-101B-9397-08002B2CF9AE}" pid="6" name="_ExtendedDescription">
    <vt:lpwstr/>
  </property>
  <property fmtid="{D5CDD505-2E9C-101B-9397-08002B2CF9AE}" pid="7" name="MediaServiceImageTags">
    <vt:lpwstr/>
  </property>
</Properties>
</file>