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7" r:id="rId13"/>
    <p:sldId id="268" r:id="rId14"/>
    <p:sldId id="269" r:id="rId15"/>
    <p:sldId id="276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27282C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65FAB-EB9B-C6C5-8279-E5D20A2A22A0}" v="61" dt="2023-05-03T12:16:17.845"/>
    <p1510:client id="{62750FE0-6DFB-AA2B-8D9E-CA781DC8BD27}" v="39" dt="2022-07-04T02:21:08.658"/>
    <p1510:client id="{8CF4AAFD-BEED-438D-AF7D-083E92FEBF98}" v="100" dt="2023-04-28T00:41:47.826"/>
    <p1510:client id="{96E55380-9AB4-907A-62F4-FE393B88037E}" v="513" dt="2023-05-03T16:31:40.585"/>
    <p1510:client id="{9E1C50D1-5504-879E-35D9-FDC70598D036}" v="290" dt="2023-05-03T16:44:51.894"/>
    <p1510:client id="{B4B6B719-764D-50E1-239E-75EFFBA24AA4}" v="164" dt="2023-02-09T20:43:57.070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5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84" y="72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84" Type="http://customschemas.google.com/relationships/presentationmetadata" Target="metadata"/><Relationship Id="rId89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8" Type="http://schemas.openxmlformats.org/officeDocument/2006/relationships/slide" Target="slides/slide4.xml"/><Relationship Id="rId8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161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2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9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8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83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14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lab-open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get-started/writing-on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github.com/pt/issues/using-labels-and-milestones-to-track-work/managing-labels" TargetMode="External"/><Relationship Id="rId4" Type="http://schemas.openxmlformats.org/officeDocument/2006/relationships/hyperlink" Target="https://github.com/conventional-commits/conventionalcommits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repositories/managing-your-repositorys-settings-and-features/customizing-your-repository/licensing-a-reposi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github.com/pt/account-and-profile/setting-up-and-managing-your-github-profile/customizing-your-profile/managing-your-profile-readme" TargetMode="External"/><Relationship Id="rId4" Type="http://schemas.openxmlformats.org/officeDocument/2006/relationships/hyperlink" Target="https://readme.so/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roadma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torvalds/linu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Contribuindo em um 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no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dirty="0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70344"/>
            <a:ext cx="7074721" cy="784830"/>
          </a:xfrm>
          <a:prstGeom prst="rect">
            <a:avLst/>
          </a:prstGeom>
        </p:spPr>
        <p:txBody>
          <a:bodyPr wrap="square" lIns="91440" tIns="45720" rIns="91440" bIns="0" anchor="t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Encontre um projeto do seu interesse e adicione ao seu portfolio indicando a forma como contribuiu;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CB82719-B700-41B8-E192-756402E8D761}"/>
              </a:ext>
            </a:extLst>
          </p:cNvPr>
          <p:cNvSpPr/>
          <p:nvPr/>
        </p:nvSpPr>
        <p:spPr>
          <a:xfrm>
            <a:off x="1308259" y="4090618"/>
            <a:ext cx="70747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Bônus: Como editar arquivos pelo GitHub.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1571E-8F7D-4678-499F-77C3359AD8F9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38579"/>
            <a:chExt cx="576511" cy="587293"/>
          </a:xfrm>
        </p:grpSpPr>
        <p:sp>
          <p:nvSpPr>
            <p:cNvPr id="26" name="Google Shape;108;p3">
              <a:extLst>
                <a:ext uri="{FF2B5EF4-FFF2-40B4-BE49-F238E27FC236}">
                  <a16:creationId xmlns:a16="http://schemas.microsoft.com/office/drawing/2014/main" id="{1851F7CF-AE15-23DE-F735-FB15ED0935B9}"/>
                </a:ext>
              </a:extLst>
            </p:cNvPr>
            <p:cNvSpPr/>
            <p:nvPr/>
          </p:nvSpPr>
          <p:spPr>
            <a:xfrm>
              <a:off x="649457" y="403857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" name="Google Shape;124;p3" descr="Ícone&#10;&#10;Descrição gerada automaticamente">
              <a:extLst>
                <a:ext uri="{FF2B5EF4-FFF2-40B4-BE49-F238E27FC236}">
                  <a16:creationId xmlns:a16="http://schemas.microsoft.com/office/drawing/2014/main" id="{6D8BE346-60F8-C657-5A50-19BE49ED93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6258" y="4123897"/>
              <a:ext cx="403472" cy="40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Participe da comunidade e desenvolvam juntos;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Conheça e respeite o padrão do projeto que for contribuir;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600" b="1" u="sng" dirty="0">
              <a:latin typeface="Calibri"/>
              <a:ea typeface="Calibri"/>
              <a:cs typeface="Calibri"/>
            </a:endParaRPr>
          </a:p>
          <a:p>
            <a:pPr marL="457200" marR="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  <a:endParaRPr lang="en-US" sz="2400" b="1" u="sng"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2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Markdown: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https://docs.github.com/pt/get-started/writing-on-github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Conventional Commits: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 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GitHub Etiquetas: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https://docs.github.com/pt/issues/using-labels-and-milestones-to-track-work/managing-labels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Visual Studio Code: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>
              <a:solidFill>
                <a:srgbClr val="EA4E60"/>
              </a:solidFill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dirty="0" err="1">
                <a:latin typeface="Calibri"/>
                <a:ea typeface="Calibri"/>
                <a:cs typeface="Calibri"/>
              </a:rPr>
              <a:t>Licenças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https://docs.github.com/pt/repositories/managing-your-repositorys-settings-and-features/customizing-your-repository/licensing-a-repository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readme.so: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https://readme.so/pt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GitHub Profile README: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https://docs.github.com/pt/account-and-profile/setting-up-and-managing-your-github-profile/customizing-your-profile/managing-your-profile-readme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dirty="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8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EAD0E-019A-84E7-D471-CD7DFBBD5E73}"/>
              </a:ext>
            </a:extLst>
          </p:cNvPr>
          <p:cNvCxnSpPr>
            <a:cxnSpLocks noGrp="1" noRot="1" noMove="1" noResize="1" noEditPoints="1" noAdjustHandles="1" noChangeArrowheads="1" noChangeShapeType="1"/>
            <a:stCxn id="24" idx="4"/>
          </p:cNvCxnSpPr>
          <p:nvPr/>
        </p:nvCxnSpPr>
        <p:spPr>
          <a:xfrm flipH="1">
            <a:off x="4851290" y="3952576"/>
            <a:ext cx="1" cy="28607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DD083D-246F-9A3E-6D10-7DA019B53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básico sobre contribuição no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D66AC-CC4A-7DFD-C90F-98340858AC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 de Apoio</a:t>
            </a:r>
            <a:endParaRPr lang="pt-BR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E5638FF-66D8-AC6F-C771-576133E157EE}"/>
              </a:ext>
            </a:extLst>
          </p:cNvPr>
          <p:cNvCxnSpPr>
            <a:cxnSpLocks noGrp="1" noRot="1" noMove="1" noResize="1" noEditPoints="1" noAdjustHandles="1" noChangeArrowheads="1" noChangeShapeType="1"/>
            <a:stCxn id="21" idx="4"/>
          </p:cNvCxnSpPr>
          <p:nvPr/>
        </p:nvCxnSpPr>
        <p:spPr>
          <a:xfrm>
            <a:off x="2496653" y="3941537"/>
            <a:ext cx="0" cy="298315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56754BB-4864-DCED-1764-D94E0CB67E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605471" y="3658288"/>
            <a:ext cx="5476702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87D836-1CA5-FBA7-DDC6-AB4510EFD27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0"/>
          </p:cNvCxnSpPr>
          <p:nvPr/>
        </p:nvCxnSpPr>
        <p:spPr>
          <a:xfrm flipV="1">
            <a:off x="6040283" y="3040307"/>
            <a:ext cx="0" cy="32190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9EE734-3283-2CD6-3374-B115C15BB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4282" y="3376310"/>
            <a:ext cx="576000" cy="576266"/>
            <a:chOff x="6904282" y="3336115"/>
            <a:chExt cx="576000" cy="576266"/>
          </a:xfrm>
        </p:grpSpPr>
        <p:sp>
          <p:nvSpPr>
            <p:cNvPr id="18" name="Google Shape;579;p49">
              <a:extLst>
                <a:ext uri="{FF2B5EF4-FFF2-40B4-BE49-F238E27FC236}">
                  <a16:creationId xmlns:a16="http://schemas.microsoft.com/office/drawing/2014/main" id="{5FB76A44-23AE-12B9-33FA-C86BB3E4BB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36115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9" name="Gráfico 18" descr="Marca de seleção com preenchimento sólido">
              <a:extLst>
                <a:ext uri="{FF2B5EF4-FFF2-40B4-BE49-F238E27FC236}">
                  <a16:creationId xmlns:a16="http://schemas.microsoft.com/office/drawing/2014/main" id="{06464A52-90D6-1C07-9C48-8548E52128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470896"/>
              <a:ext cx="334774" cy="334774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E1C1FA5-E560-3CD5-1B23-9F1898C57F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uma contribuição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0C6BB4-3E7A-5F9F-6EE3-2D8A6AEC0C8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" idx="0"/>
          </p:cNvCxnSpPr>
          <p:nvPr/>
        </p:nvCxnSpPr>
        <p:spPr>
          <a:xfrm flipV="1">
            <a:off x="3655039" y="3037613"/>
            <a:ext cx="0" cy="327658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79;p49">
            <a:extLst>
              <a:ext uri="{FF2B5EF4-FFF2-40B4-BE49-F238E27FC236}">
                <a16:creationId xmlns:a16="http://schemas.microsoft.com/office/drawing/2014/main" id="{DF94F19A-FE07-04B3-0BCF-4DBC7CADB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8653" y="3365271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87D237-2C59-2F37-0EF4-4368068DFA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67039" y="3365271"/>
            <a:ext cx="576000" cy="576266"/>
            <a:chOff x="3367039" y="3365271"/>
            <a:chExt cx="576000" cy="576266"/>
          </a:xfrm>
        </p:grpSpPr>
        <p:sp>
          <p:nvSpPr>
            <p:cNvPr id="27" name="Google Shape;579;p49">
              <a:extLst>
                <a:ext uri="{FF2B5EF4-FFF2-40B4-BE49-F238E27FC236}">
                  <a16:creationId xmlns:a16="http://schemas.microsoft.com/office/drawing/2014/main" id="{8D8DB0DA-5E54-DC6C-D58A-664860F630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0" name="Gráfico 9" descr="Laptop com preenchimento sólido">
              <a:extLst>
                <a:ext uri="{FF2B5EF4-FFF2-40B4-BE49-F238E27FC236}">
                  <a16:creationId xmlns:a16="http://schemas.microsoft.com/office/drawing/2014/main" id="{EB743187-C440-E586-6A4C-403795C30E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</p:grpSp>
      <p:sp>
        <p:nvSpPr>
          <p:cNvPr id="24" name="Google Shape;579;p49">
            <a:extLst>
              <a:ext uri="{FF2B5EF4-FFF2-40B4-BE49-F238E27FC236}">
                <a16:creationId xmlns:a16="http://schemas.microsoft.com/office/drawing/2014/main" id="{46C09EDF-E5C9-0BB0-0386-6A0EF6B501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63291" y="3376310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DA447F-382F-9554-4E88-5CA78FCE55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752283" y="3362214"/>
            <a:ext cx="576000" cy="576266"/>
            <a:chOff x="5752283" y="3362214"/>
            <a:chExt cx="576000" cy="576266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BF7705EC-1B82-5EB6-D7F4-5720120671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5" name="Gráfico 54" descr="Lâmpada com preenchimento sólido">
              <a:extLst>
                <a:ext uri="{FF2B5EF4-FFF2-40B4-BE49-F238E27FC236}">
                  <a16:creationId xmlns:a16="http://schemas.microsoft.com/office/drawing/2014/main" id="{76A14A75-A191-12D0-35A4-28A7B3CE4A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oogle Shape;123;p3"/>
          <p:cNvGrpSpPr/>
          <p:nvPr/>
        </p:nvGrpSpPr>
        <p:grpSpPr>
          <a:xfrm>
            <a:off x="714156" y="3208288"/>
            <a:ext cx="900001" cy="900000"/>
            <a:chOff x="705470" y="3208288"/>
            <a:chExt cx="900001" cy="900000"/>
          </a:xfrm>
        </p:grpSpPr>
        <p:sp>
          <p:nvSpPr>
            <p:cNvPr id="38" name="Google Shape;108;p3"/>
            <p:cNvSpPr/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4;p3" descr="Ícone&#10;&#10;Descrição gerada automaticament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77751" y="3369087"/>
              <a:ext cx="576000" cy="562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tângulo 3"/>
          <p:cNvSpPr/>
          <p:nvPr/>
        </p:nvSpPr>
        <p:spPr>
          <a:xfrm>
            <a:off x="907225" y="4269087"/>
            <a:ext cx="3209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contribuir em Projetos Open 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994957" y="4269087"/>
            <a:ext cx="17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 uma contribuição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7354" y="3422110"/>
            <a:ext cx="469433" cy="4633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613" y="3442044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Ideal que tenha noções básicas sobre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vamos revisar alguns conceitos.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565525" y="1517375"/>
            <a:ext cx="758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 de Contribuir em um Projeto Open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Desenvolvendo e Enviando uma Contribuição</a:t>
            </a: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 e Materiais de Apoio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pt-BR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 que são e como contribuir em Projetos Open </a:t>
            </a:r>
            <a:r>
              <a:rPr lang="pt-BR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Source</a:t>
            </a:r>
            <a:endParaRPr lang="pt-BR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14999"/>
              </a:lnSpc>
              <a:buSzPts val="3200"/>
            </a:pP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projeto de Código Aberto, livre para ser utilizado, modificado e distribuído. Alguns exemplos são: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Roadmaps DIO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MIT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(MIT).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GNU General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(GPL);</a:t>
            </a:r>
          </a:p>
        </p:txBody>
      </p:sp>
      <p:grpSp>
        <p:nvGrpSpPr>
          <p:cNvPr id="39" name="Agrupar 49">
            <a:extLst>
              <a:ext uri="{FF2B5EF4-FFF2-40B4-BE49-F238E27FC236}">
                <a16:creationId xmlns:a16="http://schemas.microsoft.com/office/drawing/2014/main" id="{1143CFFC-16A6-D88B-7A29-03B6B11074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1124" y="3213586"/>
            <a:ext cx="576000" cy="576266"/>
            <a:chOff x="719137" y="2581598"/>
            <a:chExt cx="576000" cy="576266"/>
          </a:xfrm>
        </p:grpSpPr>
        <p:sp>
          <p:nvSpPr>
            <p:cNvPr id="41" name="Google Shape;579;p49">
              <a:extLst>
                <a:ext uri="{FF2B5EF4-FFF2-40B4-BE49-F238E27FC236}">
                  <a16:creationId xmlns:a16="http://schemas.microsoft.com/office/drawing/2014/main" id="{ABC6C035-FCE4-72F0-B2C6-8F48D1C941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189B662-A540-C0E2-8C86-CBB1FD7C17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1516" y="2778780"/>
              <a:ext cx="177899" cy="145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4" name="Google Shape;579;p49">
            <a:extLst>
              <a:ext uri="{FF2B5EF4-FFF2-40B4-BE49-F238E27FC236}">
                <a16:creationId xmlns:a16="http://schemas.microsoft.com/office/drawing/2014/main" id="{3F36ABC5-ED2B-117A-7486-2EEFDA702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6" y="3975383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3" y="3259353"/>
            <a:ext cx="469433" cy="4633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4" y="4034802"/>
            <a:ext cx="46943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6580" y="2171241"/>
            <a:ext cx="7807966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Relatar algum problema ou bug;</a:t>
            </a:r>
            <a:endParaRPr lang="pt-BR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Sugerir melhorias ou adição de novos recursos;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Escrever ou atualizar a documentação;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Contribuir com o código;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Divulgar e/ou doar.</a:t>
            </a:r>
          </a:p>
        </p:txBody>
      </p:sp>
    </p:spTree>
    <p:extLst>
      <p:ext uri="{BB962C8B-B14F-4D97-AF65-F5344CB8AC3E}">
        <p14:creationId xmlns:p14="http://schemas.microsoft.com/office/powerpoint/2010/main" val="970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2400" b="1" i="1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ráfico 3" descr="Cursor com preenchimento sólido">
            <a:extLst>
              <a:ext uri="{FF2B5EF4-FFF2-40B4-BE49-F238E27FC236}">
                <a16:creationId xmlns:a16="http://schemas.microsoft.com/office/drawing/2014/main" id="{91D4BC9A-80A4-1BF2-2AA5-CF54EE848A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679" y="4060490"/>
            <a:ext cx="540000" cy="540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482400EE-17ED-45BF-B2F1-38F3BF2C6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322</Words>
  <Application>Microsoft Office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Elidiana Andrade</dc:creator>
  <cp:revision>460</cp:revision>
  <dcterms:modified xsi:type="dcterms:W3CDTF">2023-08-24T19:55:55Z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