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368" r:id="rId5"/>
    <p:sldId id="381" r:id="rId6"/>
    <p:sldId id="382" r:id="rId7"/>
    <p:sldId id="387" r:id="rId8"/>
    <p:sldId id="383" r:id="rId9"/>
    <p:sldId id="384" r:id="rId10"/>
    <p:sldId id="380" r:id="rId11"/>
    <p:sldId id="385" r:id="rId12"/>
    <p:sldId id="386" r:id="rId13"/>
    <p:sldId id="302" r:id="rId14"/>
    <p:sldId id="301" r:id="rId15"/>
    <p:sldId id="39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5C2D9265-9EB9-066A-8EDF-1DC68B94F8A5}" v="17" dt="2022-10-07T15:58:34.992"/>
    <p1510:client id="{76853A7D-5CEE-A2F6-F1C3-5C5345C25D8D}" v="48" dt="2022-10-12T02:42:07.917"/>
    <p1510:client id="{78EB0679-3E8E-81E9-4DE5-0CAEB58003B9}" v="31" dt="2022-10-04T17:28:31.547"/>
    <p1510:client id="{790943A4-9A28-F790-A333-9F86C157DF6E}" v="586" dt="2022-10-05T17:40:46.367"/>
    <p1510:client id="{8209AC6F-79AE-FAB6-26D8-F61806EBC6C2}" v="1586" dt="2022-09-27T04:29:11.091"/>
    <p1510:client id="{9CA477F1-85D2-350F-E4DA-C89D79CEB199}" v="1420" dt="2022-10-04T19:52:15.961"/>
    <p1510:client id="{A1B70F3C-6300-9675-51B5-E9E571F1DFC9}" v="20" dt="2022-10-11T21:21:33.663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10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2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88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4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4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13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4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608657" y="356383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08657" y="2761395"/>
            <a:ext cx="6321216" cy="112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SQL Analytics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8F0670D8-301D-6596-73C0-67B018A8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85" y="1013064"/>
            <a:ext cx="5740878" cy="32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Linguagem para: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Manipulação de dados</a:t>
            </a:r>
            <a:endParaRPr lang="pt-BR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Execução de operações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 dirty="0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4432296-532D-3BCD-8D77-ED9E52160E54}"/>
              </a:ext>
            </a:extLst>
          </p:cNvPr>
          <p:cNvSpPr/>
          <p:nvPr/>
        </p:nvSpPr>
        <p:spPr>
          <a:xfrm>
            <a:off x="733425" y="42576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DBAs</a:t>
            </a:r>
            <a:endParaRPr lang="pt-BR" err="1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808466F-3049-16FD-0A9F-F06E8F44EF27}"/>
              </a:ext>
            </a:extLst>
          </p:cNvPr>
          <p:cNvSpPr/>
          <p:nvPr/>
        </p:nvSpPr>
        <p:spPr>
          <a:xfrm>
            <a:off x="2585508" y="4077758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BI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886F58-6039-998D-E925-450EF6D87E1F}"/>
              </a:ext>
            </a:extLst>
          </p:cNvPr>
          <p:cNvSpPr/>
          <p:nvPr/>
        </p:nvSpPr>
        <p:spPr>
          <a:xfrm>
            <a:off x="4247092" y="4310592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Devs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F9E305-ABB6-7C45-1E75-1677AE8A2F8F}"/>
              </a:ext>
            </a:extLst>
          </p:cNvPr>
          <p:cNvSpPr/>
          <p:nvPr/>
        </p:nvSpPr>
        <p:spPr>
          <a:xfrm>
            <a:off x="5051425" y="33051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DS</a:t>
            </a:r>
            <a:endParaRPr lang="pt-BR" err="1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EDF3DC-E074-1538-C16D-D23F2A2B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67" y="4139142"/>
            <a:ext cx="1155700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Classificações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DDL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Definition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err="1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DML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Manipulation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DCL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Control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DQL </a:t>
            </a:r>
            <a:r>
              <a:rPr lang="pt-BR" sz="2200">
                <a:latin typeface="Calibri"/>
                <a:ea typeface="Calibri"/>
              </a:rPr>
              <a:t>– Data Query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36AFE77-C723-ED03-BE45-7BD901D2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61" y="1692473"/>
            <a:ext cx="4349869" cy="29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67925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15" y="2990761"/>
            <a:ext cx="1485900" cy="141922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1020CD3-0268-F74B-C8CC-324395DA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02" y="935932"/>
            <a:ext cx="4306737" cy="2969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77F04B-B8A8-52DE-5D06-23FEFA9CDAEB}"/>
              </a:ext>
            </a:extLst>
          </p:cNvPr>
          <p:cNvSpPr/>
          <p:nvPr/>
        </p:nvSpPr>
        <p:spPr>
          <a:xfrm>
            <a:off x="793630" y="2287078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Estrutura Tabular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1" y="3195638"/>
            <a:ext cx="1485900" cy="141922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8847295-8009-0C07-1A91-341D79D38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1541715"/>
            <a:ext cx="5126247" cy="2232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205CD-88CB-0CB1-3A0B-BECE5AE621F6}"/>
              </a:ext>
            </a:extLst>
          </p:cNvPr>
          <p:cNvSpPr/>
          <p:nvPr/>
        </p:nvSpPr>
        <p:spPr>
          <a:xfrm>
            <a:off x="6562545" y="2567436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JOINs Queries</a:t>
            </a:r>
          </a:p>
        </p:txBody>
      </p:sp>
    </p:spTree>
    <p:extLst>
      <p:ext uri="{BB962C8B-B14F-4D97-AF65-F5344CB8AC3E}">
        <p14:creationId xmlns:p14="http://schemas.microsoft.com/office/powerpoint/2010/main" val="40659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B9C7EA-2B9E-4D33-BDDA-A236C9C0C672}"/>
              </a:ext>
            </a:extLst>
          </p:cNvPr>
          <p:cNvGrpSpPr/>
          <p:nvPr/>
        </p:nvGrpSpPr>
        <p:grpSpPr>
          <a:xfrm>
            <a:off x="336429" y="1875705"/>
            <a:ext cx="8156275" cy="2460146"/>
            <a:chOff x="304080" y="1476733"/>
            <a:chExt cx="8156275" cy="24601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8FFC66-2C65-5A7F-2595-28259566C1B7}"/>
                </a:ext>
              </a:extLst>
            </p:cNvPr>
            <p:cNvSpPr/>
            <p:nvPr/>
          </p:nvSpPr>
          <p:spPr>
            <a:xfrm>
              <a:off x="879895" y="2502738"/>
              <a:ext cx="7580460" cy="14341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>
                  <a:latin typeface="Calibri"/>
                  <a:cs typeface="Arial"/>
                </a:rPr>
                <a:t>SQL Analytics </a:t>
              </a:r>
              <a:r>
                <a:rPr lang="en-US" sz="2000" dirty="0" err="1">
                  <a:latin typeface="Calibri"/>
                  <a:cs typeface="Arial"/>
                </a:rPr>
                <a:t>consiste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na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utilização</a:t>
              </a:r>
              <a:r>
                <a:rPr lang="en-US" sz="2000" dirty="0">
                  <a:latin typeface="Calibri"/>
                  <a:cs typeface="Arial"/>
                </a:rPr>
                <a:t> do SQL para </a:t>
              </a:r>
              <a:r>
                <a:rPr lang="en-US" sz="2000" dirty="0" err="1">
                  <a:latin typeface="Calibri"/>
                  <a:cs typeface="Arial"/>
                </a:rPr>
                <a:t>manipulação</a:t>
              </a:r>
              <a:r>
                <a:rPr lang="en-US" sz="2000" dirty="0">
                  <a:latin typeface="Calibri"/>
                  <a:cs typeface="Arial"/>
                </a:rPr>
                <a:t>, </a:t>
              </a:r>
              <a:r>
                <a:rPr lang="en-US" sz="2000" dirty="0" err="1">
                  <a:latin typeface="Calibri"/>
                  <a:cs typeface="Arial"/>
                </a:rPr>
                <a:t>transformação</a:t>
              </a:r>
              <a:r>
                <a:rPr lang="en-US" sz="2000" dirty="0">
                  <a:latin typeface="Calibri"/>
                  <a:cs typeface="Arial"/>
                </a:rPr>
                <a:t> e </a:t>
              </a:r>
              <a:r>
                <a:rPr lang="en-US" sz="2000" dirty="0" err="1">
                  <a:latin typeface="Calibri"/>
                  <a:cs typeface="Arial"/>
                </a:rPr>
                <a:t>análise</a:t>
              </a:r>
              <a:r>
                <a:rPr lang="en-US" sz="2000" dirty="0">
                  <a:latin typeface="Calibri"/>
                  <a:cs typeface="Arial"/>
                </a:rPr>
                <a:t> de dados com </a:t>
              </a:r>
              <a:r>
                <a:rPr lang="en-US" sz="2000" dirty="0" err="1">
                  <a:latin typeface="Calibri"/>
                  <a:cs typeface="Arial"/>
                </a:rPr>
                <a:t>foco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em</a:t>
              </a:r>
              <a:r>
                <a:rPr lang="en-US" sz="2000" dirty="0">
                  <a:latin typeface="Calibri"/>
                  <a:cs typeface="Arial"/>
                </a:rPr>
                <a:t> BI</a:t>
              </a:r>
              <a:endParaRPr lang="en-US"/>
            </a:p>
          </p:txBody>
        </p:sp>
        <p:pic>
          <p:nvPicPr>
            <p:cNvPr id="10" name="Picture 3" descr="Logo&#10;&#10;Description automatically generated">
              <a:extLst>
                <a:ext uri="{FF2B5EF4-FFF2-40B4-BE49-F238E27FC236}">
                  <a16:creationId xmlns:a16="http://schemas.microsoft.com/office/drawing/2014/main" id="{7E60A9C4-807A-83DE-26F2-4A4049F3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4080" y="1476733"/>
              <a:ext cx="3209027" cy="1812625"/>
            </a:xfrm>
            <a:prstGeom prst="rect">
              <a:avLst/>
            </a:prstGeom>
          </p:spPr>
        </p:pic>
      </p:grpSp>
      <p:pic>
        <p:nvPicPr>
          <p:cNvPr id="16" name="Picture 16">
            <a:extLst>
              <a:ext uri="{FF2B5EF4-FFF2-40B4-BE49-F238E27FC236}">
                <a16:creationId xmlns:a16="http://schemas.microsoft.com/office/drawing/2014/main" id="{52A25BAC-27B5-B6F6-99EF-80D34938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15" y="960256"/>
            <a:ext cx="2743200" cy="1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034BA64-B9CA-CDEF-59EC-D775197A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5423" y="2869473"/>
            <a:ext cx="2271861" cy="2271861"/>
          </a:xfrm>
          <a:prstGeom prst="rect">
            <a:avLst/>
          </a:prstGeom>
        </p:spPr>
      </p:pic>
      <p:sp>
        <p:nvSpPr>
          <p:cNvPr id="10" name="Balão de Pensamento: Nuvem 6">
            <a:extLst>
              <a:ext uri="{FF2B5EF4-FFF2-40B4-BE49-F238E27FC236}">
                <a16:creationId xmlns:a16="http://schemas.microsoft.com/office/drawing/2014/main" id="{A7F3E5EA-2876-8B40-9BC5-887BF551BC9C}"/>
              </a:ext>
            </a:extLst>
          </p:cNvPr>
          <p:cNvSpPr/>
          <p:nvPr/>
        </p:nvSpPr>
        <p:spPr>
          <a:xfrm flipH="1">
            <a:off x="5959054" y="1189984"/>
            <a:ext cx="2638281" cy="155499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vamos trabalhar com SQL?</a:t>
            </a:r>
            <a:endParaRPr lang="en-US" dirty="0"/>
          </a:p>
        </p:txBody>
      </p:sp>
      <p:sp>
        <p:nvSpPr>
          <p:cNvPr id="17" name="Google Shape;203;g109ffa863cd_0_328">
            <a:extLst>
              <a:ext uri="{FF2B5EF4-FFF2-40B4-BE49-F238E27FC236}">
                <a16:creationId xmlns:a16="http://schemas.microsoft.com/office/drawing/2014/main" id="{6B6EF860-FAB3-5989-77B2-3B543EE29793}"/>
              </a:ext>
            </a:extLst>
          </p:cNvPr>
          <p:cNvSpPr txBox="1"/>
          <p:nvPr/>
        </p:nvSpPr>
        <p:spPr>
          <a:xfrm>
            <a:off x="673355" y="1653578"/>
            <a:ext cx="4966456" cy="284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b="1" dirty="0">
                <a:latin typeface="Calibri"/>
                <a:ea typeface="Calibri"/>
              </a:rPr>
              <a:t>Plano de Estudo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Cenário do mundo real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Situação com problema de negócios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Escolha da abordagem (análise)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DEC60D8-18C8-6CB7-40F0-0D20BE35F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12" y="545082"/>
            <a:ext cx="1063386" cy="10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SQL</a:t>
            </a:r>
            <a:endParaRPr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3467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D91829-FEF1-4151-BD7B-1EE103C14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1651</cp:revision>
  <dcterms:modified xsi:type="dcterms:W3CDTF">2023-09-10T00:07:35Z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