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330B0-7D6E-41C3-8988-DDC5AE96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AA202-2321-4393-B100-4DFCF2B73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3FFED-418C-4AA4-8BF4-8E7A43C9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2/03/2022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57A81-2CDC-4A88-9AB6-2D4EC2A4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F044C-E357-4174-877E-F33FA3E8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41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EE01-4AF2-4673-B35F-03B43724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6BA965-D6F4-4841-A9BE-78D220BE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35D5B-E494-4523-89CC-265A63DA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2/03/2022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EF659A-49B0-4CC8-B910-F38D87CB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4D7C8-566E-4553-8702-50E5E416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88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3A8AF-98DA-41DD-8D18-B9A85EFB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5F0A27-9BCF-4A6E-A336-8BDFBE49E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2DB96-A213-42A8-B301-B6F2113B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2/03/2022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F961C-3C08-44C0-8FA5-EBC8BEA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116CD5-A2C8-4882-939A-AC01B0EA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0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90092-952F-4B06-813A-86926B0A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CBD3B-4BC8-4A89-8D04-99080357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E8195-4E9C-4167-9784-40C5E1DA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2/03/2022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2DD7A-7D4E-4A43-99D9-C28C1D75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71527-5B6C-425B-A5E2-636AA12F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71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C01B8-0949-4C72-B719-4D29FB5E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598F9-0D7B-4E15-8855-B3EC1C26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52D3-3559-4739-A4B0-84FCCF42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2/03/2022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B81F8-A6F5-4C68-97EC-0603FACD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DFA63-7CB5-4CE0-A390-2292DCC8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6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F29E0-1F3B-470B-B6AB-5595B36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50D87-B971-4ABA-9AC6-C7BE9A69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E7B905-7658-40BF-B7FC-88501E89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DEA697-4B9D-4FEB-B51F-8C8A1783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2/03/2022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203AC-2C09-4732-A8E9-8A0889A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5C955-BCA2-4050-93D4-C26A63D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86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90F35-E230-4417-9E3B-5D8E1DCD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DCC90-5328-4EEB-BFD0-46EEDCD7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8EAC4F-5D12-4886-B359-B1110C5D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A3733A-FEDF-4955-A7E7-C9124A7E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481B94-360B-4701-8D1B-412EF1A6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41A77D-F82B-424A-9B3C-FD63E0EA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2/03/2022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6E36FF-EDFF-4BE5-89B0-B1183A24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CC563-0216-4069-9718-DF445876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228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F9B77-1115-4390-82C3-714B1FD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A761F6-335D-4816-9530-B1BDA6C9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2/03/2022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1FFAD9-2610-4A70-B21F-E23316AE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9FC291-BAAD-4A4B-B803-19CC51F5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47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6DDA16-FA70-46E7-AE8B-7E3C001C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2/03/2022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FC066D-4D50-45AC-9A84-0C3929E5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3B1C0-818E-4130-98EA-6DE05DD1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925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672F6-209C-4C75-BA3B-AB4D4A84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AA3AF-4819-4744-B88D-AFE06F0E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85A5E2-2E69-4BF3-B9C3-D6DF2246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DE8627-8848-421A-9086-996CB679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2/03/2022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2E61-89B8-4779-84D0-821203EA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26292-8DC6-43CE-B24D-3166A34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21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F628A-522A-4E4D-9907-82939249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A23E36-2FB9-4D40-923F-840D61B3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D36631-7DD1-43FC-AF05-316B53CB5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390FC-6C71-4ACD-B8F4-FF73492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2/03/2022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D84361-84CE-4733-B3DB-5D552A3B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5B3B9-49F0-4948-92F4-EF94F069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12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2FB26E-647F-4DAB-8068-AA8C46E2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FDA3D-425F-45AE-B23C-B35F36E0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547DC-75FF-4304-A5BA-4B83A6912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4484-D573-4EFE-9F51-E78A475F9D7E}" type="datetimeFigureOut">
              <a:rPr lang="es-PE" smtClean="0"/>
              <a:t>2/03/2022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5A783-A230-477C-A36E-A5DD7E9B3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501B2-AB2F-48A0-B499-73AD129D6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0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249828-E021-4585-99EA-F53222F7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3517387"/>
            <a:ext cx="10640754" cy="775845"/>
          </a:xfrm>
        </p:spPr>
        <p:txBody>
          <a:bodyPr anchor="b">
            <a:normAutofit fontScale="90000"/>
          </a:bodyPr>
          <a:lstStyle/>
          <a:p>
            <a:r>
              <a:rPr lang="es-PE" sz="4800" b="1" dirty="0">
                <a:solidFill>
                  <a:schemeClr val="tx2"/>
                </a:solidFill>
              </a:rPr>
              <a:t>SENSOR DE TEMEPERATURA LM35/ TMP36</a:t>
            </a:r>
            <a:br>
              <a:rPr lang="es-PE" sz="4800" b="1" dirty="0">
                <a:solidFill>
                  <a:schemeClr val="tx2"/>
                </a:solidFill>
              </a:rPr>
            </a:br>
            <a:r>
              <a:rPr lang="es-PE" sz="4800" b="1" dirty="0">
                <a:solidFill>
                  <a:schemeClr val="tx2"/>
                </a:solidFill>
              </a:rPr>
              <a:t>CON 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3699D-DC69-4788-9001-0395E81C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775845"/>
          </a:xfrm>
        </p:spPr>
        <p:txBody>
          <a:bodyPr anchor="ctr">
            <a:normAutofit fontScale="62500" lnSpcReduction="20000"/>
          </a:bodyPr>
          <a:lstStyle/>
          <a:p>
            <a:endParaRPr lang="es-PE" sz="2000">
              <a:solidFill>
                <a:schemeClr val="tx2"/>
              </a:solidFill>
            </a:endParaRPr>
          </a:p>
          <a:p>
            <a:r>
              <a:rPr lang="es-PE" sz="5100">
                <a:solidFill>
                  <a:schemeClr val="tx2"/>
                </a:solidFill>
              </a:rPr>
              <a:t>@danite.dev</a:t>
            </a:r>
            <a:endParaRPr lang="es-PE" sz="5100" dirty="0">
              <a:solidFill>
                <a:schemeClr val="tx2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Arduino logo by Jugulaire | Arduino logo, Arduino programming, Arduino">
            <a:extLst>
              <a:ext uri="{FF2B5EF4-FFF2-40B4-BE49-F238E27FC236}">
                <a16:creationId xmlns:a16="http://schemas.microsoft.com/office/drawing/2014/main" id="{BD62754F-8454-49FB-8E15-EA54CDE16E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9" b="11945"/>
          <a:stretch/>
        </p:blipFill>
        <p:spPr bwMode="auto">
          <a:xfrm>
            <a:off x="4587895" y="536848"/>
            <a:ext cx="2954757" cy="226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E1E5BF5-4C50-4A5D-8EB4-0FAB95060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58" y="4947373"/>
            <a:ext cx="1373778" cy="1373778"/>
          </a:xfrm>
          <a:prstGeom prst="rect">
            <a:avLst/>
          </a:prstGeom>
        </p:spPr>
      </p:pic>
      <p:sp>
        <p:nvSpPr>
          <p:cNvPr id="9" name="AutoShape 10" descr="TikTok Logo - LOGOS de MARCAS">
            <a:extLst>
              <a:ext uri="{FF2B5EF4-FFF2-40B4-BE49-F238E27FC236}">
                <a16:creationId xmlns:a16="http://schemas.microsoft.com/office/drawing/2014/main" id="{5AC91461-F6F5-4B32-A283-29A3EAF856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39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2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F5C1CE-7CA7-4C2B-9A7D-02AA1AF9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2" y="1522604"/>
            <a:ext cx="3150129" cy="1544422"/>
          </a:xfrm>
        </p:spPr>
        <p:txBody>
          <a:bodyPr anchor="b">
            <a:normAutofit/>
          </a:bodyPr>
          <a:lstStyle/>
          <a:p>
            <a:r>
              <a:rPr lang="es-PE" sz="4000" b="1"/>
              <a:t>MATERIALES</a:t>
            </a:r>
          </a:p>
        </p:txBody>
      </p:sp>
      <p:grpSp>
        <p:nvGrpSpPr>
          <p:cNvPr id="3086" name="Group 256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3087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8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0CA3D-5859-4634-8D60-A47B6A61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3067026"/>
            <a:ext cx="3150131" cy="3272324"/>
          </a:xfrm>
        </p:spPr>
        <p:txBody>
          <a:bodyPr anchor="t">
            <a:normAutofit/>
          </a:bodyPr>
          <a:lstStyle/>
          <a:p>
            <a:r>
              <a:rPr lang="es-PE" sz="2000"/>
              <a:t>PLACA DE PRUEBAS</a:t>
            </a:r>
          </a:p>
          <a:p>
            <a:r>
              <a:rPr lang="es-PE" sz="2000"/>
              <a:t>ARDUINO UNO</a:t>
            </a:r>
          </a:p>
          <a:p>
            <a:r>
              <a:rPr lang="es-PE" sz="2000"/>
              <a:t>POTENCIOMETRO</a:t>
            </a:r>
          </a:p>
          <a:p>
            <a:r>
              <a:rPr lang="es-PE" sz="2000"/>
              <a:t>SENSOR DE TEMPERATURA TMP36/LM35</a:t>
            </a:r>
          </a:p>
          <a:p>
            <a:r>
              <a:rPr lang="es-PE" sz="2000"/>
              <a:t>CABLES</a:t>
            </a:r>
          </a:p>
          <a:p>
            <a:r>
              <a:rPr lang="es-PE" sz="2000"/>
              <a:t>DISPLAY LCD 16*2</a:t>
            </a:r>
          </a:p>
        </p:txBody>
      </p:sp>
      <p:pic>
        <p:nvPicPr>
          <p:cNvPr id="1028" name="Picture 4" descr="Cable arduino M-H 20cm (40 unidades) (ref: 0021) – electronperdido.com">
            <a:extLst>
              <a:ext uri="{FF2B5EF4-FFF2-40B4-BE49-F238E27FC236}">
                <a16:creationId xmlns:a16="http://schemas.microsoft.com/office/drawing/2014/main" id="{989E5FCC-559B-4F5E-AB7C-960B28F315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9760"/>
          <a:stretch/>
        </p:blipFill>
        <p:spPr bwMode="auto">
          <a:xfrm>
            <a:off x="4601056" y="10"/>
            <a:ext cx="3749040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é es una protoboard y cómo se usa? Eléctronica">
            <a:extLst>
              <a:ext uri="{FF2B5EF4-FFF2-40B4-BE49-F238E27FC236}">
                <a16:creationId xmlns:a16="http://schemas.microsoft.com/office/drawing/2014/main" id="{F90BEE5F-5974-475B-B600-9C25AFD58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r="8723" b="1"/>
          <a:stretch/>
        </p:blipFill>
        <p:spPr bwMode="auto">
          <a:xfrm>
            <a:off x="8442960" y="10"/>
            <a:ext cx="3749040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ensor de Temperatura TMP36 - UNIT Electronics">
            <a:extLst>
              <a:ext uri="{FF2B5EF4-FFF2-40B4-BE49-F238E27FC236}">
                <a16:creationId xmlns:a16="http://schemas.microsoft.com/office/drawing/2014/main" id="{A9D366E7-511F-4F54-B372-ABAB3F05F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9760"/>
          <a:stretch/>
        </p:blipFill>
        <p:spPr bwMode="auto">
          <a:xfrm>
            <a:off x="4601056" y="3474722"/>
            <a:ext cx="3749040" cy="33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Módulo De Pantalla Lcd 1602 Caracteres 16x2 - Buy 1602 Mono De Caracteres  Lcd,16x2 Módulo De Pantalla Lcd,1602 Caracteres Pantalla Azul Product on  Alibaba.com">
            <a:extLst>
              <a:ext uri="{FF2B5EF4-FFF2-40B4-BE49-F238E27FC236}">
                <a16:creationId xmlns:a16="http://schemas.microsoft.com/office/drawing/2014/main" id="{823CE64E-68B6-40A6-8366-7BE414531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6" r="4" b="4743"/>
          <a:stretch/>
        </p:blipFill>
        <p:spPr bwMode="auto">
          <a:xfrm>
            <a:off x="8442960" y="3474719"/>
            <a:ext cx="374904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1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9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8C5DBF-EFE6-4681-AC8C-853A0F05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rmAutofit fontScale="90000"/>
          </a:bodyPr>
          <a:lstStyle/>
          <a:p>
            <a:br>
              <a:rPr lang="es-PE" sz="1400" b="1" dirty="0">
                <a:latin typeface="+mn-lt"/>
              </a:rPr>
            </a:br>
            <a:br>
              <a:rPr lang="es-PE" sz="1400" b="1" dirty="0">
                <a:latin typeface="+mn-lt"/>
              </a:rPr>
            </a:br>
            <a:r>
              <a:rPr lang="es-PE" sz="3600" b="1" dirty="0">
                <a:latin typeface="+mn-lt"/>
              </a:rPr>
              <a:t>TMP36 / LM35DZ</a:t>
            </a:r>
            <a:br>
              <a:rPr lang="es-PE" sz="1400" b="0" i="0" cap="all" dirty="0">
                <a:effectLst/>
                <a:latin typeface="+mn-lt"/>
              </a:rPr>
            </a:br>
            <a:br>
              <a:rPr lang="es-PE" sz="1400" b="1" dirty="0">
                <a:latin typeface="+mn-lt"/>
              </a:rPr>
            </a:br>
            <a:endParaRPr lang="es-PE" sz="1400" b="1" dirty="0">
              <a:latin typeface="+mn-lt"/>
            </a:endParaRPr>
          </a:p>
        </p:txBody>
      </p:sp>
      <p:grpSp>
        <p:nvGrpSpPr>
          <p:cNvPr id="155" name="Group 94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4FE71B-5611-4C12-8D37-98203F48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01193" cy="43939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800" b="0" i="0" dirty="0">
                <a:effectLst/>
              </a:rPr>
              <a:t>Un sensor de temperatura es simplemente un chip que nos devuelve un valor de tensión proporcional a la temperatura a la que está sometido. Ahora vamos a utilizar unos modelos comerciales muy extendidos y fáciles de encontrar por muy poco dinero: </a:t>
            </a:r>
            <a:r>
              <a:rPr lang="es-ES" sz="1800" b="1" i="0" dirty="0">
                <a:effectLst/>
              </a:rPr>
              <a:t>TMP36 o LM35DZ</a:t>
            </a:r>
            <a:r>
              <a:rPr lang="es-ES" sz="1800" b="0" i="0" dirty="0">
                <a:effectLst/>
              </a:rPr>
              <a:t>.</a:t>
            </a:r>
          </a:p>
          <a:p>
            <a:pPr marL="0" indent="0" algn="just">
              <a:buNone/>
            </a:pPr>
            <a:r>
              <a:rPr lang="es-ES" sz="1800" dirty="0"/>
              <a:t>Datos principales:</a:t>
            </a:r>
            <a:endParaRPr lang="es-ES" sz="1800" b="0" i="0" dirty="0">
              <a:effectLst/>
            </a:endParaRPr>
          </a:p>
          <a:p>
            <a:pPr lvl="1" algn="just"/>
            <a:r>
              <a:rPr lang="es-ES" sz="1800" b="0" i="0" dirty="0">
                <a:effectLst/>
              </a:rPr>
              <a:t>Mide la temperatura en grados centígrados.</a:t>
            </a:r>
          </a:p>
          <a:p>
            <a:pPr lvl="1" algn="just"/>
            <a:r>
              <a:rPr lang="es-ES" sz="1800" b="0" i="0" dirty="0">
                <a:effectLst/>
              </a:rPr>
              <a:t>Funciona entre -50º C y 125ºC para el </a:t>
            </a:r>
            <a:r>
              <a:rPr lang="es-ES" sz="1800" b="1" i="0" dirty="0">
                <a:effectLst/>
              </a:rPr>
              <a:t>TMP36.</a:t>
            </a:r>
            <a:endParaRPr lang="es-ES" sz="1800" b="0" i="0" dirty="0">
              <a:effectLst/>
            </a:endParaRPr>
          </a:p>
          <a:p>
            <a:pPr lvl="1" algn="just"/>
            <a:r>
              <a:rPr lang="es-ES" sz="1800" b="0" i="0" dirty="0">
                <a:effectLst/>
              </a:rPr>
              <a:t>Funciona entre 0º C y 100ºC para el </a:t>
            </a:r>
            <a:r>
              <a:rPr lang="es-ES" sz="1800" b="1" i="1" dirty="0">
                <a:effectLst/>
              </a:rPr>
              <a:t>LM35DZ .</a:t>
            </a:r>
            <a:endParaRPr lang="es-ES" sz="1800" b="0" i="0" dirty="0">
              <a:effectLst/>
            </a:endParaRPr>
          </a:p>
          <a:p>
            <a:pPr lvl="1" algn="just"/>
            <a:r>
              <a:rPr lang="es-ES" sz="1800" b="0" i="0" dirty="0">
                <a:effectLst/>
              </a:rPr>
              <a:t>No es especialmente preciso, ya que tiene ± 1ºC de incertidumbre, pero normalmente nos sobra para proyectos sencillos y es muy barato.</a:t>
            </a:r>
          </a:p>
          <a:p>
            <a:endParaRPr lang="es-ES" sz="1700" b="0" i="0" dirty="0">
              <a:effectLst/>
              <a:latin typeface="Istok Web"/>
            </a:endParaRPr>
          </a:p>
        </p:txBody>
      </p:sp>
      <p:pic>
        <p:nvPicPr>
          <p:cNvPr id="12" name="Picture 2" descr="Img_15_2">
            <a:extLst>
              <a:ext uri="{FF2B5EF4-FFF2-40B4-BE49-F238E27FC236}">
                <a16:creationId xmlns:a16="http://schemas.microsoft.com/office/drawing/2014/main" id="{445DA449-8A7A-43B5-AEDB-CC4B78740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9870" y="713127"/>
            <a:ext cx="2635439" cy="263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LM35: información completa sobre este sensor de temperatura | Hardware libre">
            <a:extLst>
              <a:ext uri="{FF2B5EF4-FFF2-40B4-BE49-F238E27FC236}">
                <a16:creationId xmlns:a16="http://schemas.microsoft.com/office/drawing/2014/main" id="{C305B5FA-353A-40EB-B5D3-C04E74E46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9870" y="3509433"/>
            <a:ext cx="3428663" cy="189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5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60781-1F5D-4A11-9E18-76602F61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80" y="0"/>
            <a:ext cx="6796955" cy="1676603"/>
          </a:xfrm>
        </p:spPr>
        <p:txBody>
          <a:bodyPr>
            <a:normAutofit/>
          </a:bodyPr>
          <a:lstStyle/>
          <a:p>
            <a:r>
              <a:rPr lang="es-PE" sz="4000" b="1" dirty="0">
                <a:latin typeface="+mn-lt"/>
              </a:rPr>
              <a:t>CALCULANDO TEMPERATURA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g_15_5">
            <a:extLst>
              <a:ext uri="{FF2B5EF4-FFF2-40B4-BE49-F238E27FC236}">
                <a16:creationId xmlns:a16="http://schemas.microsoft.com/office/drawing/2014/main" id="{FA2536EB-E79E-43A9-9545-4D182153D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671" y="1878153"/>
            <a:ext cx="3026664" cy="96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g_15_6">
            <a:extLst>
              <a:ext uri="{FF2B5EF4-FFF2-40B4-BE49-F238E27FC236}">
                <a16:creationId xmlns:a16="http://schemas.microsoft.com/office/drawing/2014/main" id="{290526D8-573D-447B-BEF3-852C5BE71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353" y="3169823"/>
            <a:ext cx="3026663" cy="7970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E2FF4-BE8F-4365-84B3-5854B4FC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1293635"/>
            <a:ext cx="6422848" cy="5426761"/>
          </a:xfrm>
        </p:spPr>
        <p:txBody>
          <a:bodyPr>
            <a:noAutofit/>
          </a:bodyPr>
          <a:lstStyle/>
          <a:p>
            <a:pPr algn="just"/>
            <a:r>
              <a:rPr lang="es-ES" sz="1800" b="0" i="0" dirty="0">
                <a:effectLst/>
              </a:rPr>
              <a:t>El fabricante del </a:t>
            </a:r>
            <a:r>
              <a:rPr lang="es-ES" sz="1800" b="1" i="0" dirty="0">
                <a:effectLst/>
              </a:rPr>
              <a:t>TMP36</a:t>
            </a:r>
            <a:r>
              <a:rPr lang="es-ES" sz="1800" b="0" i="0" dirty="0">
                <a:effectLst/>
              </a:rPr>
              <a:t> y del </a:t>
            </a:r>
            <a:r>
              <a:rPr lang="es-ES" sz="1800" b="1" i="1" dirty="0">
                <a:effectLst/>
              </a:rPr>
              <a:t>LM35DZ </a:t>
            </a:r>
            <a:r>
              <a:rPr lang="es-ES" sz="1800" b="0" i="0" dirty="0">
                <a:effectLst/>
              </a:rPr>
              <a:t>nos dice que la salida de tensión será de 10 </a:t>
            </a:r>
            <a:r>
              <a:rPr lang="es-ES" sz="1800" b="0" i="0" dirty="0" err="1">
                <a:effectLst/>
              </a:rPr>
              <a:t>mV</a:t>
            </a:r>
            <a:r>
              <a:rPr lang="es-ES" sz="1800" b="0" i="0" dirty="0">
                <a:effectLst/>
              </a:rPr>
              <a:t> (mili voltios) por cada grado de temperatura y además sabemos que nuestro </a:t>
            </a:r>
            <a:r>
              <a:rPr lang="es-ES" sz="1800" b="1" i="0" dirty="0">
                <a:effectLst/>
              </a:rPr>
              <a:t>Arduino uno</a:t>
            </a:r>
            <a:r>
              <a:rPr lang="es-ES" sz="1800" b="0" i="0" dirty="0">
                <a:effectLst/>
              </a:rPr>
              <a:t> mide en las puertas analógicas una máximo de 1.024 para 5V (y 0 para 0V), por tanto, para una lectura dada, el valor en voltios de la medida será:</a:t>
            </a:r>
          </a:p>
          <a:p>
            <a:pPr algn="just"/>
            <a:r>
              <a:rPr lang="es-ES" sz="1800" b="0" i="0" dirty="0">
                <a:effectLst/>
              </a:rPr>
              <a:t>Y como cada voltio equivale a 100ºC ( 1V / 10mv = 100), la temperatura en grados Celsius es resultado de multiplicar esto por 100.</a:t>
            </a:r>
          </a:p>
          <a:p>
            <a:pPr algn="just"/>
            <a:r>
              <a:rPr lang="es-ES" sz="1800" b="0" i="0" dirty="0">
                <a:effectLst/>
              </a:rPr>
              <a:t>Pero para que la cosa no sea tan fácil el fabricante del </a:t>
            </a:r>
            <a:r>
              <a:rPr lang="es-ES" sz="1800" b="1" i="0" dirty="0">
                <a:effectLst/>
              </a:rPr>
              <a:t>TMP36</a:t>
            </a:r>
            <a:r>
              <a:rPr lang="es-ES" sz="1800" b="0" i="0" dirty="0">
                <a:effectLst/>
              </a:rPr>
              <a:t> nos dice que el 0V no es 0º sino -50º (y así poder leer valores bajo cero), así que al total hay que restarle 50. En cambio </a:t>
            </a:r>
            <a:r>
              <a:rPr lang="es-ES" sz="1800" b="0" i="0" dirty="0" err="1">
                <a:effectLst/>
              </a:rPr>
              <a:t>com</a:t>
            </a:r>
            <a:r>
              <a:rPr lang="es-ES" sz="1800" b="0" i="0" dirty="0">
                <a:effectLst/>
              </a:rPr>
              <a:t> el </a:t>
            </a:r>
            <a:r>
              <a:rPr lang="es-ES" sz="1800" b="1" i="1" dirty="0">
                <a:effectLst/>
              </a:rPr>
              <a:t>LM35DZ </a:t>
            </a:r>
            <a:r>
              <a:rPr lang="es-ES" sz="1800" b="0" i="1" dirty="0">
                <a:effectLst/>
              </a:rPr>
              <a:t>empieza en 0º, no hay que restarle nada, es más cómodo de manejar.</a:t>
            </a:r>
            <a:endParaRPr lang="es-ES" sz="1800" b="0" i="0" dirty="0">
              <a:effectLst/>
            </a:endParaRPr>
          </a:p>
          <a:p>
            <a:pPr algn="just"/>
            <a:r>
              <a:rPr lang="es-ES" sz="1800" b="0" i="0" dirty="0">
                <a:effectLst/>
              </a:rPr>
              <a:t>Recordad que el </a:t>
            </a:r>
            <a:r>
              <a:rPr lang="es-ES" sz="1800" b="1" i="1" dirty="0">
                <a:effectLst/>
              </a:rPr>
              <a:t>LM35DZ  </a:t>
            </a:r>
            <a:r>
              <a:rPr lang="es-ES" sz="1800" b="0" i="1" dirty="0">
                <a:effectLst/>
              </a:rPr>
              <a:t>no empieza en -50º si no en 0º por lo que no es necesario restarle los </a:t>
            </a:r>
            <a:r>
              <a:rPr lang="es-ES" sz="1800" b="0" i="1" dirty="0" err="1">
                <a:effectLst/>
              </a:rPr>
              <a:t>los</a:t>
            </a:r>
            <a:r>
              <a:rPr lang="es-ES" sz="1800" b="0" i="1" dirty="0">
                <a:effectLst/>
              </a:rPr>
              <a:t> 50º de ajuste.  Podéis encontrar cantidad de sensores similares a estos con diferentes rangos de medida, tanto por arriba como por abajo, pero podéis usar este mismo método para calibrar la medida.</a:t>
            </a:r>
            <a:endParaRPr lang="es-ES" sz="1800" b="0" i="0" dirty="0">
              <a:effectLst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C12DEBE-958A-4A2A-8F62-D1D85A4C0688}"/>
              </a:ext>
            </a:extLst>
          </p:cNvPr>
          <p:cNvSpPr txBox="1"/>
          <p:nvPr/>
        </p:nvSpPr>
        <p:spPr>
          <a:xfrm>
            <a:off x="1198581" y="1183107"/>
            <a:ext cx="248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lectura=</a:t>
            </a:r>
            <a:r>
              <a:rPr lang="es-PE" dirty="0" err="1"/>
              <a:t>analogRead</a:t>
            </a:r>
            <a:r>
              <a:rPr lang="es-PE" dirty="0"/>
              <a:t>(pin)</a:t>
            </a:r>
          </a:p>
        </p:txBody>
      </p:sp>
      <p:pic>
        <p:nvPicPr>
          <p:cNvPr id="1032" name="Picture 8" descr="Img_15_7">
            <a:extLst>
              <a:ext uri="{FF2B5EF4-FFF2-40B4-BE49-F238E27FC236}">
                <a16:creationId xmlns:a16="http://schemas.microsoft.com/office/drawing/2014/main" id="{5BAAA307-48B6-4BEB-ADE4-9124A126A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3" y="4292558"/>
            <a:ext cx="27813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82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rgar código de placa e IDE de Arduino">
            <a:extLst>
              <a:ext uri="{FF2B5EF4-FFF2-40B4-BE49-F238E27FC236}">
                <a16:creationId xmlns:a16="http://schemas.microsoft.com/office/drawing/2014/main" id="{E6978CB0-E7F0-4DE7-A7B5-E8321922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0648" y="1857375"/>
            <a:ext cx="3607924" cy="298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inkerCAD: es una sencilla aplicación en línea de diseño e impresión 3D |  Universo Abierto">
            <a:extLst>
              <a:ext uri="{FF2B5EF4-FFF2-40B4-BE49-F238E27FC236}">
                <a16:creationId xmlns:a16="http://schemas.microsoft.com/office/drawing/2014/main" id="{16A36954-E4D3-4A75-83CB-B0C61A31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00" y="2664353"/>
            <a:ext cx="4191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1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364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Istok Web</vt:lpstr>
      <vt:lpstr>Tema de Office</vt:lpstr>
      <vt:lpstr>SENSOR DE TEMEPERATURA LM35/ TMP36 CON ARDUINO</vt:lpstr>
      <vt:lpstr>MATERIALES</vt:lpstr>
      <vt:lpstr>  TMP36 / LM35DZ  </vt:lpstr>
      <vt:lpstr>CALCULANDO TEMPERATURA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EN ARDUINO</dc:title>
  <dc:creator>Jose Luis Ochoa  Enciso</dc:creator>
  <cp:lastModifiedBy>Jose Luis Ochoa  Enciso</cp:lastModifiedBy>
  <cp:revision>5</cp:revision>
  <dcterms:created xsi:type="dcterms:W3CDTF">2022-01-21T21:27:20Z</dcterms:created>
  <dcterms:modified xsi:type="dcterms:W3CDTF">2022-03-03T00:29:07Z</dcterms:modified>
</cp:coreProperties>
</file>