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58"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9330B0-7D6E-41C3-8988-DDC5AE962F6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64DAA202-2321-4393-B100-4DFCF2B737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5593FFED-418C-4AA4-8BF4-8E7A43C9CD28}"/>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A1A57A81-2CDC-4A88-9AB6-2D4EC2A42A5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47F044C-E357-4174-877E-F33FA3E8F48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406141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1EE01-4AF2-4673-B35F-03B4372467B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AE6BA965-D6F4-4841-A9BE-78D220BE3BE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3335D5B-E494-4523-89CC-265A63DA1B68}"/>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64EF659A-49B0-4CC8-B910-F38D87CB11F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7E4D7C8-566E-4553-8702-50E5E4167B55}"/>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8788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D3A8AF-98DA-41DD-8D18-B9A85EFB79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85F0A27-9BCF-4A6E-A336-8BDFBE49EC4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5B2DB96-A213-42A8-B301-B6F2113B0157}"/>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7CBF961C-3C08-44C0-8FA5-EBC8BEAC30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14116CD5-A2C8-4882-939A-AC01B0EA9CA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700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90092-952F-4B06-813A-86926B0AC84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8CBD3B-4BC8-4A89-8D04-990803577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BE8195-4E9C-4167-9784-40C5E1DA20C5}"/>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1E82DD7A-7D4E-4A43-99D9-C28C1D7530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AE71527-5B6C-425B-A5E2-636AA12F955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64671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C01B8-0949-4C72-B719-4D29FB5E2A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7B598F9-0D7B-4E15-8855-B3EC1C26AA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C5352D3-3559-4739-A4B0-84FCCF425D33}"/>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CFEB81F8-A6F5-4C68-97EC-0603FACDB8E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D9DFA63-7CB5-4CE0-A390-2292DCC8DD3B}"/>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1186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BF29E0-1F3B-470B-B6AB-5595B36C93C0}"/>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150D87-B971-4ABA-9AC6-C7BE9A69799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10E7B905-7658-40BF-B7FC-88501E890F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DFDEA697-4B9D-4FEB-B51F-8C8A1783FE21}"/>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6" name="Marcador de pie de página 5">
            <a:extLst>
              <a:ext uri="{FF2B5EF4-FFF2-40B4-BE49-F238E27FC236}">
                <a16:creationId xmlns:a16="http://schemas.microsoft.com/office/drawing/2014/main" id="{711203AC-2C09-4732-A8E9-8A0889AD221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6C5C955-BCA2-4050-93D4-C26A63DC095C}"/>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2788646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E90F35-E230-4417-9E3B-5D8E1DCD43C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F4DCC90-5328-4EEB-BFD0-46EEDCD7C0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18EAC4F-5D12-4886-B359-B1110C5D6A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33A3733A-FEDF-4955-A7E7-C9124A7E2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481B94-360B-4701-8D1B-412EF1A6344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041A77D-F82B-424A-9B3C-FD63E0EAAC6E}"/>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8" name="Marcador de pie de página 7">
            <a:extLst>
              <a:ext uri="{FF2B5EF4-FFF2-40B4-BE49-F238E27FC236}">
                <a16:creationId xmlns:a16="http://schemas.microsoft.com/office/drawing/2014/main" id="{456E36FF-EDFF-4BE5-89B0-B1183A24EA3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4BCC563-0216-4069-9718-DF445876430D}"/>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87228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3F9B77-1115-4390-82C3-714B1FD1138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BDA761F6-335D-4816-9530-B1BDA6C9C466}"/>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4" name="Marcador de pie de página 3">
            <a:extLst>
              <a:ext uri="{FF2B5EF4-FFF2-40B4-BE49-F238E27FC236}">
                <a16:creationId xmlns:a16="http://schemas.microsoft.com/office/drawing/2014/main" id="{851FFAD9-2610-4A70-B21F-E23316AE4C77}"/>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6C9FC291-BAAD-4A4B-B803-19CC51F59546}"/>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7047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6DDA16-FA70-46E7-AE8B-7E3C001C8E1F}"/>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3" name="Marcador de pie de página 2">
            <a:extLst>
              <a:ext uri="{FF2B5EF4-FFF2-40B4-BE49-F238E27FC236}">
                <a16:creationId xmlns:a16="http://schemas.microsoft.com/office/drawing/2014/main" id="{45FC066D-4D50-45AC-9A84-0C3929E51CB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5483B1C0-818E-4130-98EA-6DE05DD19EDE}"/>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339925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E672F6-209C-4C75-BA3B-AB4D4A8495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7CAA3AF-4819-4744-B88D-AFE06F0EC7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A385A5E2-2E69-4BF3-B9C3-D6DF22462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0DE8627-8848-421A-9086-996CB679DE41}"/>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6" name="Marcador de pie de página 5">
            <a:extLst>
              <a:ext uri="{FF2B5EF4-FFF2-40B4-BE49-F238E27FC236}">
                <a16:creationId xmlns:a16="http://schemas.microsoft.com/office/drawing/2014/main" id="{70BA2E61-89B8-4779-84D0-821203EA6AE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D326292-8DC6-43CE-B24D-3166A349F289}"/>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143821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F628A-522A-4E4D-9907-82939249961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90A23E36-2FB9-4D40-923F-840D61B340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AFD36631-7DD1-43FC-AF05-316B53C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D3390FC-6C71-4ACD-B8F4-FF734924784B}"/>
              </a:ext>
            </a:extLst>
          </p:cNvPr>
          <p:cNvSpPr>
            <a:spLocks noGrp="1"/>
          </p:cNvSpPr>
          <p:nvPr>
            <p:ph type="dt" sz="half" idx="10"/>
          </p:nvPr>
        </p:nvSpPr>
        <p:spPr/>
        <p:txBody>
          <a:bodyPr/>
          <a:lstStyle/>
          <a:p>
            <a:fld id="{1F674484-D573-4EFE-9F51-E78A475F9D7E}" type="datetimeFigureOut">
              <a:rPr lang="es-PE" smtClean="0"/>
              <a:t>23/06/2023</a:t>
            </a:fld>
            <a:endParaRPr lang="es-PE"/>
          </a:p>
        </p:txBody>
      </p:sp>
      <p:sp>
        <p:nvSpPr>
          <p:cNvPr id="6" name="Marcador de pie de página 5">
            <a:extLst>
              <a:ext uri="{FF2B5EF4-FFF2-40B4-BE49-F238E27FC236}">
                <a16:creationId xmlns:a16="http://schemas.microsoft.com/office/drawing/2014/main" id="{B8D84361-84CE-4733-B3DB-5D552A3BFC3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445B3B9-49F0-4948-92F4-EF94F069BCD3}"/>
              </a:ext>
            </a:extLst>
          </p:cNvPr>
          <p:cNvSpPr>
            <a:spLocks noGrp="1"/>
          </p:cNvSpPr>
          <p:nvPr>
            <p:ph type="sldNum" sz="quarter" idx="12"/>
          </p:nvPr>
        </p:nvSpPr>
        <p:spPr/>
        <p:txBody>
          <a:bodyPr/>
          <a:lstStyle/>
          <a:p>
            <a:fld id="{F83D0539-925C-49C4-9D05-3461D06FFB08}" type="slidenum">
              <a:rPr lang="es-PE" smtClean="0"/>
              <a:t>‹Nº›</a:t>
            </a:fld>
            <a:endParaRPr lang="es-PE"/>
          </a:p>
        </p:txBody>
      </p:sp>
    </p:spTree>
    <p:extLst>
      <p:ext uri="{BB962C8B-B14F-4D97-AF65-F5344CB8AC3E}">
        <p14:creationId xmlns:p14="http://schemas.microsoft.com/office/powerpoint/2010/main" val="941129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E2FB26E-647F-4DAB-8068-AA8C46E2D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80FDA3D-425F-45AE-B23C-B35F36E04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4D547DC-75FF-4304-A5BA-4B83A6912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674484-D573-4EFE-9F51-E78A475F9D7E}" type="datetimeFigureOut">
              <a:rPr lang="es-PE" smtClean="0"/>
              <a:t>23/06/2023</a:t>
            </a:fld>
            <a:endParaRPr lang="es-PE"/>
          </a:p>
        </p:txBody>
      </p:sp>
      <p:sp>
        <p:nvSpPr>
          <p:cNvPr id="5" name="Marcador de pie de página 4">
            <a:extLst>
              <a:ext uri="{FF2B5EF4-FFF2-40B4-BE49-F238E27FC236}">
                <a16:creationId xmlns:a16="http://schemas.microsoft.com/office/drawing/2014/main" id="{92E5A783-A230-477C-A36E-A5DD7E9B3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4A6501B2-AB2F-48A0-B499-73AD129D64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3D0539-925C-49C4-9D05-3461D06FFB08}" type="slidenum">
              <a:rPr lang="es-PE" smtClean="0"/>
              <a:t>‹Nº›</a:t>
            </a:fld>
            <a:endParaRPr lang="es-PE"/>
          </a:p>
        </p:txBody>
      </p:sp>
    </p:spTree>
    <p:extLst>
      <p:ext uri="{BB962C8B-B14F-4D97-AF65-F5344CB8AC3E}">
        <p14:creationId xmlns:p14="http://schemas.microsoft.com/office/powerpoint/2010/main" val="29003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6249828-E021-4585-99EA-F53222F733C9}"/>
              </a:ext>
            </a:extLst>
          </p:cNvPr>
          <p:cNvSpPr>
            <a:spLocks noGrp="1"/>
          </p:cNvSpPr>
          <p:nvPr>
            <p:ph type="ctrTitle"/>
          </p:nvPr>
        </p:nvSpPr>
        <p:spPr>
          <a:xfrm>
            <a:off x="755903" y="3399769"/>
            <a:ext cx="10640754" cy="775845"/>
          </a:xfrm>
        </p:spPr>
        <p:txBody>
          <a:bodyPr anchor="b">
            <a:normAutofit/>
          </a:bodyPr>
          <a:lstStyle/>
          <a:p>
            <a:r>
              <a:rPr lang="es-PE" sz="4800" b="1" dirty="0">
                <a:solidFill>
                  <a:schemeClr val="tx2"/>
                </a:solidFill>
              </a:rPr>
              <a:t>SENSOR RFID CON ARDUINO</a:t>
            </a:r>
          </a:p>
        </p:txBody>
      </p:sp>
      <p:sp>
        <p:nvSpPr>
          <p:cNvPr id="3" name="Subtítulo 2">
            <a:extLst>
              <a:ext uri="{FF2B5EF4-FFF2-40B4-BE49-F238E27FC236}">
                <a16:creationId xmlns:a16="http://schemas.microsoft.com/office/drawing/2014/main" id="{D6D3699D-DC69-4788-9001-0395E81C9EB3}"/>
              </a:ext>
            </a:extLst>
          </p:cNvPr>
          <p:cNvSpPr>
            <a:spLocks noGrp="1"/>
          </p:cNvSpPr>
          <p:nvPr>
            <p:ph type="subTitle" idx="1"/>
          </p:nvPr>
        </p:nvSpPr>
        <p:spPr>
          <a:xfrm>
            <a:off x="1514121" y="4171528"/>
            <a:ext cx="9163757" cy="775845"/>
          </a:xfrm>
        </p:spPr>
        <p:txBody>
          <a:bodyPr anchor="ctr">
            <a:normAutofit fontScale="62500" lnSpcReduction="20000"/>
          </a:bodyPr>
          <a:lstStyle/>
          <a:p>
            <a:endParaRPr lang="es-PE" sz="2000">
              <a:solidFill>
                <a:schemeClr val="tx2"/>
              </a:solidFill>
            </a:endParaRPr>
          </a:p>
          <a:p>
            <a:r>
              <a:rPr lang="es-PE" sz="5100">
                <a:solidFill>
                  <a:schemeClr val="tx2"/>
                </a:solidFill>
              </a:rPr>
              <a:t>@danite.dev</a:t>
            </a:r>
            <a:endParaRPr lang="es-PE" sz="5100" dirty="0">
              <a:solidFill>
                <a:schemeClr val="tx2"/>
              </a:solidFill>
            </a:endParaRPr>
          </a:p>
        </p:txBody>
      </p:sp>
      <p:grpSp>
        <p:nvGrpSpPr>
          <p:cNvPr id="75" name="Group 7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76" name="Freeform: Shape 7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79" name="Freeform: Shape 7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rduino logo by Jugulaire | Arduino logo, Arduino programming, Arduino">
            <a:extLst>
              <a:ext uri="{FF2B5EF4-FFF2-40B4-BE49-F238E27FC236}">
                <a16:creationId xmlns:a16="http://schemas.microsoft.com/office/drawing/2014/main" id="{BD62754F-8454-49FB-8E15-EA54CDE16E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98901" y="144969"/>
            <a:ext cx="2954757"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81" name="Group 8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82" name="Freeform: Shape 8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Imagen 6" descr="Logotipo, nombre de la empresa&#10;&#10;Descripción generada automáticamente">
            <a:extLst>
              <a:ext uri="{FF2B5EF4-FFF2-40B4-BE49-F238E27FC236}">
                <a16:creationId xmlns:a16="http://schemas.microsoft.com/office/drawing/2014/main" id="{1E1E5BF5-4C50-4A5D-8EB4-0FAB9506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958" y="4947373"/>
            <a:ext cx="1373778" cy="1373778"/>
          </a:xfrm>
          <a:prstGeom prst="rect">
            <a:avLst/>
          </a:prstGeom>
        </p:spPr>
      </p:pic>
      <p:sp>
        <p:nvSpPr>
          <p:cNvPr id="9" name="AutoShape 10" descr="TikTok Logo - LOGOS de MARCAS">
            <a:extLst>
              <a:ext uri="{FF2B5EF4-FFF2-40B4-BE49-F238E27FC236}">
                <a16:creationId xmlns:a16="http://schemas.microsoft.com/office/drawing/2014/main" id="{5AC91461-F6F5-4B32-A283-29A3EAF8568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spTree>
    <p:extLst>
      <p:ext uri="{BB962C8B-B14F-4D97-AF65-F5344CB8AC3E}">
        <p14:creationId xmlns:p14="http://schemas.microsoft.com/office/powerpoint/2010/main" val="275395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 name="Rectangle 2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BF5C1CE-7CA7-4C2B-9A7D-02AA1AF99CA8}"/>
              </a:ext>
            </a:extLst>
          </p:cNvPr>
          <p:cNvSpPr>
            <a:spLocks noGrp="1"/>
          </p:cNvSpPr>
          <p:nvPr>
            <p:ph type="title"/>
          </p:nvPr>
        </p:nvSpPr>
        <p:spPr>
          <a:xfrm>
            <a:off x="643467" y="321734"/>
            <a:ext cx="4970877" cy="1135737"/>
          </a:xfrm>
        </p:spPr>
        <p:txBody>
          <a:bodyPr>
            <a:normAutofit/>
          </a:bodyPr>
          <a:lstStyle/>
          <a:p>
            <a:r>
              <a:rPr lang="es-PE" sz="3600" b="1" dirty="0"/>
              <a:t>MATERIALES</a:t>
            </a:r>
          </a:p>
        </p:txBody>
      </p:sp>
      <p:sp>
        <p:nvSpPr>
          <p:cNvPr id="3" name="Marcador de contenido 2">
            <a:extLst>
              <a:ext uri="{FF2B5EF4-FFF2-40B4-BE49-F238E27FC236}">
                <a16:creationId xmlns:a16="http://schemas.microsoft.com/office/drawing/2014/main" id="{7B20CA3D-5859-4634-8D60-A47B6A618198}"/>
              </a:ext>
            </a:extLst>
          </p:cNvPr>
          <p:cNvSpPr>
            <a:spLocks noGrp="1"/>
          </p:cNvSpPr>
          <p:nvPr>
            <p:ph idx="1"/>
          </p:nvPr>
        </p:nvSpPr>
        <p:spPr>
          <a:xfrm>
            <a:off x="643468" y="1782981"/>
            <a:ext cx="4970877" cy="4393982"/>
          </a:xfrm>
        </p:spPr>
        <p:txBody>
          <a:bodyPr>
            <a:normAutofit/>
          </a:bodyPr>
          <a:lstStyle/>
          <a:p>
            <a:r>
              <a:rPr lang="es-PE" sz="2000" dirty="0"/>
              <a:t>PLACA DE PRUEBAS</a:t>
            </a:r>
          </a:p>
          <a:p>
            <a:r>
              <a:rPr lang="es-PE" sz="2000" dirty="0"/>
              <a:t>ARDUINO UNO</a:t>
            </a:r>
          </a:p>
          <a:p>
            <a:r>
              <a:rPr lang="es-PE" sz="2000" dirty="0"/>
              <a:t>SENSOR RFID </a:t>
            </a:r>
          </a:p>
          <a:p>
            <a:r>
              <a:rPr lang="es-PE" sz="2000" dirty="0"/>
              <a:t>SERVO MOTOR SG90</a:t>
            </a:r>
          </a:p>
          <a:p>
            <a:r>
              <a:rPr lang="es-PE" sz="2000" dirty="0"/>
              <a:t>CABLES</a:t>
            </a:r>
          </a:p>
          <a:p>
            <a:pPr marL="0" indent="0">
              <a:buNone/>
            </a:pPr>
            <a:endParaRPr lang="es-PE" sz="2000" dirty="0"/>
          </a:p>
        </p:txBody>
      </p:sp>
      <p:pic>
        <p:nvPicPr>
          <p:cNvPr id="1026" name="Picture 2" descr="Micro Servo SG90 1.5kg">
            <a:extLst>
              <a:ext uri="{FF2B5EF4-FFF2-40B4-BE49-F238E27FC236}">
                <a16:creationId xmlns:a16="http://schemas.microsoft.com/office/drawing/2014/main" id="{06477D73-6A96-49F7-B297-D2A3FBF7F0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870" r="4" b="890"/>
          <a:stretch/>
        </p:blipFill>
        <p:spPr bwMode="auto">
          <a:xfrm>
            <a:off x="8931462" y="841282"/>
            <a:ext cx="2617070" cy="2361739"/>
          </a:xfrm>
          <a:prstGeom prst="rect">
            <a:avLst/>
          </a:prstGeom>
          <a:noFill/>
          <a:extLst>
            <a:ext uri="{909E8E84-426E-40DD-AFC4-6F175D3DCCD1}">
              <a14:hiddenFill xmlns:a14="http://schemas.microsoft.com/office/drawing/2010/main">
                <a:solidFill>
                  <a:srgbClr val="FFFFFF"/>
                </a:solidFill>
              </a14:hiddenFill>
            </a:ext>
          </a:extLst>
        </p:spPr>
      </p:pic>
      <p:grpSp>
        <p:nvGrpSpPr>
          <p:cNvPr id="257" name="Group 256">
            <a:extLst>
              <a:ext uri="{FF2B5EF4-FFF2-40B4-BE49-F238E27FC236}">
                <a16:creationId xmlns:a16="http://schemas.microsoft.com/office/drawing/2014/main" id="{F0C759C5-888E-44FA-9101-1ED00E9671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58" name="Isosceles Triangle 257">
              <a:extLst>
                <a:ext uri="{FF2B5EF4-FFF2-40B4-BE49-F238E27FC236}">
                  <a16:creationId xmlns:a16="http://schemas.microsoft.com/office/drawing/2014/main" id="{3C51EF81-4916-42EE-B4B6-F0E4EF81E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id="{3361798A-E4B3-4C93-90E4-02D60CEB5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Isosceles Triangle 25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26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Qué es una protoboard y cómo se usa? Eléctronica">
            <a:extLst>
              <a:ext uri="{FF2B5EF4-FFF2-40B4-BE49-F238E27FC236}">
                <a16:creationId xmlns:a16="http://schemas.microsoft.com/office/drawing/2014/main" id="{F90BEE5F-5974-475B-B600-9C25AFD582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49" r="8723" b="1"/>
          <a:stretch/>
        </p:blipFill>
        <p:spPr bwMode="auto">
          <a:xfrm>
            <a:off x="8931458" y="3654981"/>
            <a:ext cx="2617070" cy="23617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 LCD 16x2 con Fondo Azul - Display LCD 16x2 con Fondo Azul">
            <a:extLst>
              <a:ext uri="{FF2B5EF4-FFF2-40B4-BE49-F238E27FC236}">
                <a16:creationId xmlns:a16="http://schemas.microsoft.com/office/drawing/2014/main" id="{5018762C-6160-41FB-9C38-E56658E953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813" y="3767608"/>
            <a:ext cx="2547245" cy="25472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ifare RC522 Kit de módulo de sensor RFID con lector de  tarjetas/llavero/etiqueta Combo y tarjeta electromagnética para Arduino UNO  R3 Mega 2560 Nano AVR Raspberry Pi : Amazon.com.mx: Electrónicos">
            <a:extLst>
              <a:ext uri="{FF2B5EF4-FFF2-40B4-BE49-F238E27FC236}">
                <a16:creationId xmlns:a16="http://schemas.microsoft.com/office/drawing/2014/main" id="{BF5CD234-2E3C-40F0-9E56-6D5FFE848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2038" y="680345"/>
            <a:ext cx="3203020" cy="3203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11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4" name="Rectangle 9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C8C5DBF-EFE6-4681-AC8C-853A0F0550DB}"/>
              </a:ext>
            </a:extLst>
          </p:cNvPr>
          <p:cNvSpPr>
            <a:spLocks noGrp="1"/>
          </p:cNvSpPr>
          <p:nvPr>
            <p:ph type="title"/>
          </p:nvPr>
        </p:nvSpPr>
        <p:spPr>
          <a:xfrm>
            <a:off x="630936" y="640080"/>
            <a:ext cx="4818888" cy="1371600"/>
          </a:xfrm>
        </p:spPr>
        <p:txBody>
          <a:bodyPr anchor="b">
            <a:normAutofit/>
          </a:bodyPr>
          <a:lstStyle/>
          <a:p>
            <a:r>
              <a:rPr lang="es-MX" sz="3200" b="1" dirty="0">
                <a:latin typeface="+mn-lt"/>
              </a:rPr>
              <a:t>¿Qué es y cómo funciona la tecnología RFID?</a:t>
            </a:r>
            <a:endParaRPr lang="es-PE" sz="3200" b="1" dirty="0">
              <a:latin typeface="+mn-lt"/>
            </a:endParaRPr>
          </a:p>
        </p:txBody>
      </p:sp>
      <p:sp>
        <p:nvSpPr>
          <p:cNvPr id="15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64FE71B-5611-4C12-8D37-98203F4814CE}"/>
              </a:ext>
            </a:extLst>
          </p:cNvPr>
          <p:cNvSpPr>
            <a:spLocks noGrp="1"/>
          </p:cNvSpPr>
          <p:nvPr>
            <p:ph idx="1"/>
          </p:nvPr>
        </p:nvSpPr>
        <p:spPr>
          <a:xfrm>
            <a:off x="630936" y="2660904"/>
            <a:ext cx="5465064" cy="3547872"/>
          </a:xfrm>
        </p:spPr>
        <p:txBody>
          <a:bodyPr anchor="t">
            <a:normAutofit fontScale="92500"/>
          </a:bodyPr>
          <a:lstStyle/>
          <a:p>
            <a:pPr algn="just"/>
            <a:r>
              <a:rPr lang="es-MX" sz="1500" b="0" i="0" dirty="0">
                <a:solidFill>
                  <a:srgbClr val="000000"/>
                </a:solidFill>
                <a:effectLst/>
                <a:latin typeface="Helvetica" panose="020B0604020202020204" pitchFamily="34" charset="0"/>
              </a:rPr>
              <a:t>La tecnología </a:t>
            </a:r>
            <a:r>
              <a:rPr lang="es-MX" sz="1500" b="1" i="0" dirty="0">
                <a:solidFill>
                  <a:srgbClr val="000000"/>
                </a:solidFill>
                <a:effectLst/>
                <a:latin typeface="Helvetica" panose="020B0604020202020204" pitchFamily="34" charset="0"/>
              </a:rPr>
              <a:t>identificación por radiofrecuencia o RFID</a:t>
            </a:r>
            <a:r>
              <a:rPr lang="es-MX" sz="1500" b="0" i="0" dirty="0">
                <a:solidFill>
                  <a:srgbClr val="000000"/>
                </a:solidFill>
                <a:effectLst/>
                <a:latin typeface="Helvetica" panose="020B0604020202020204" pitchFamily="34" charset="0"/>
              </a:rPr>
              <a:t> (del inglés, </a:t>
            </a:r>
            <a:r>
              <a:rPr lang="es-MX" sz="1500" b="0" i="1" dirty="0">
                <a:solidFill>
                  <a:srgbClr val="000000"/>
                </a:solidFill>
                <a:effectLst/>
                <a:latin typeface="Helvetica" panose="020B0604020202020204" pitchFamily="34" charset="0"/>
              </a:rPr>
              <a:t>Radio </a:t>
            </a:r>
            <a:r>
              <a:rPr lang="es-MX" sz="1500" b="0" i="1" dirty="0" err="1">
                <a:solidFill>
                  <a:srgbClr val="000000"/>
                </a:solidFill>
                <a:effectLst/>
                <a:latin typeface="Helvetica" panose="020B0604020202020204" pitchFamily="34" charset="0"/>
              </a:rPr>
              <a:t>Frequency</a:t>
            </a:r>
            <a:r>
              <a:rPr lang="es-MX" sz="1500" b="0" i="1" dirty="0">
                <a:solidFill>
                  <a:srgbClr val="000000"/>
                </a:solidFill>
                <a:effectLst/>
                <a:latin typeface="Helvetica" panose="020B0604020202020204" pitchFamily="34" charset="0"/>
              </a:rPr>
              <a:t> </a:t>
            </a:r>
            <a:r>
              <a:rPr lang="es-MX" sz="1500" b="0" i="1" dirty="0" err="1">
                <a:solidFill>
                  <a:srgbClr val="000000"/>
                </a:solidFill>
                <a:effectLst/>
                <a:latin typeface="Helvetica" panose="020B0604020202020204" pitchFamily="34" charset="0"/>
              </a:rPr>
              <a:t>Identification</a:t>
            </a:r>
            <a:r>
              <a:rPr lang="es-MX" sz="1500" b="0" i="0" dirty="0">
                <a:solidFill>
                  <a:srgbClr val="000000"/>
                </a:solidFill>
                <a:effectLst/>
                <a:latin typeface="Helvetica" panose="020B0604020202020204" pitchFamily="34" charset="0"/>
              </a:rPr>
              <a:t>) es un sistema capaz de </a:t>
            </a:r>
            <a:r>
              <a:rPr lang="es-MX" sz="1500" b="1" i="0" dirty="0">
                <a:solidFill>
                  <a:srgbClr val="000000"/>
                </a:solidFill>
                <a:effectLst/>
                <a:latin typeface="Helvetica" panose="020B0604020202020204" pitchFamily="34" charset="0"/>
              </a:rPr>
              <a:t>identificar objetos</a:t>
            </a:r>
            <a:r>
              <a:rPr lang="es-MX" sz="1500" b="0" i="0" dirty="0">
                <a:solidFill>
                  <a:srgbClr val="000000"/>
                </a:solidFill>
                <a:effectLst/>
                <a:latin typeface="Helvetica" panose="020B0604020202020204" pitchFamily="34" charset="0"/>
              </a:rPr>
              <a:t> a través de un identificador único (UID) como si fuera un DNI gracias a la radiofrecuencia.</a:t>
            </a:r>
          </a:p>
          <a:p>
            <a:pPr algn="just"/>
            <a:r>
              <a:rPr lang="es-MX" sz="1500" b="0" i="0" dirty="0">
                <a:solidFill>
                  <a:srgbClr val="000000"/>
                </a:solidFill>
                <a:effectLst/>
                <a:latin typeface="Helvetica" panose="020B0604020202020204" pitchFamily="34" charset="0"/>
              </a:rPr>
              <a:t>El sistema RFID consta de </a:t>
            </a:r>
            <a:r>
              <a:rPr lang="es-MX" sz="1500" b="1" i="0" dirty="0">
                <a:solidFill>
                  <a:srgbClr val="000000"/>
                </a:solidFill>
                <a:effectLst/>
                <a:latin typeface="Helvetica" panose="020B0604020202020204" pitchFamily="34" charset="0"/>
              </a:rPr>
              <a:t>dos componentes principales</a:t>
            </a:r>
            <a:r>
              <a:rPr lang="es-MX" sz="1500" b="0" i="0" dirty="0">
                <a:solidFill>
                  <a:srgbClr val="000000"/>
                </a:solidFill>
                <a:effectLst/>
                <a:latin typeface="Helvetica" panose="020B0604020202020204" pitchFamily="34" charset="0"/>
              </a:rPr>
              <a:t>: una etiqueta RFID o </a:t>
            </a:r>
            <a:r>
              <a:rPr lang="es-MX" sz="1500" b="1" i="0" dirty="0">
                <a:solidFill>
                  <a:srgbClr val="000000"/>
                </a:solidFill>
                <a:effectLst/>
                <a:latin typeface="Helvetica" panose="020B0604020202020204" pitchFamily="34" charset="0"/>
              </a:rPr>
              <a:t>transpondedor </a:t>
            </a:r>
            <a:r>
              <a:rPr lang="es-MX" sz="1500" b="0" i="0" dirty="0">
                <a:solidFill>
                  <a:srgbClr val="000000"/>
                </a:solidFill>
                <a:effectLst/>
                <a:latin typeface="Helvetica" panose="020B0604020202020204" pitchFamily="34" charset="0"/>
              </a:rPr>
              <a:t>y un lector RFID o </a:t>
            </a:r>
            <a:r>
              <a:rPr lang="es-MX" sz="1500" b="1" i="0" dirty="0">
                <a:solidFill>
                  <a:srgbClr val="000000"/>
                </a:solidFill>
                <a:effectLst/>
                <a:latin typeface="Helvetica" panose="020B0604020202020204" pitchFamily="34" charset="0"/>
              </a:rPr>
              <a:t>transceptor</a:t>
            </a:r>
            <a:r>
              <a:rPr lang="es-MX" sz="1500" b="0" i="0" dirty="0">
                <a:solidFill>
                  <a:srgbClr val="000000"/>
                </a:solidFill>
                <a:effectLst/>
                <a:latin typeface="Helvetica" panose="020B0604020202020204" pitchFamily="34" charset="0"/>
              </a:rPr>
              <a:t>.</a:t>
            </a:r>
          </a:p>
          <a:p>
            <a:pPr algn="just"/>
            <a:r>
              <a:rPr lang="es-MX" sz="1500" b="0" i="0" dirty="0">
                <a:solidFill>
                  <a:srgbClr val="000000"/>
                </a:solidFill>
                <a:effectLst/>
                <a:latin typeface="Helvetica" panose="020B0604020202020204" pitchFamily="34" charset="0"/>
              </a:rPr>
              <a:t>La </a:t>
            </a:r>
            <a:r>
              <a:rPr lang="es-MX" sz="1500" b="1" i="0" dirty="0">
                <a:solidFill>
                  <a:srgbClr val="000000"/>
                </a:solidFill>
                <a:effectLst/>
                <a:latin typeface="Helvetica" panose="020B0604020202020204" pitchFamily="34" charset="0"/>
              </a:rPr>
              <a:t>etiqueta RFID </a:t>
            </a:r>
            <a:r>
              <a:rPr lang="es-MX" sz="1500" b="0" i="0" dirty="0">
                <a:solidFill>
                  <a:srgbClr val="000000"/>
                </a:solidFill>
                <a:effectLst/>
                <a:latin typeface="Helvetica" panose="020B0604020202020204" pitchFamily="34" charset="0"/>
              </a:rPr>
              <a:t>tiene </a:t>
            </a:r>
            <a:r>
              <a:rPr lang="es-MX" sz="1500" b="1" i="0" dirty="0">
                <a:solidFill>
                  <a:srgbClr val="000000"/>
                </a:solidFill>
                <a:effectLst/>
                <a:latin typeface="Helvetica" panose="020B0604020202020204" pitchFamily="34" charset="0"/>
              </a:rPr>
              <a:t>diferentes formatos</a:t>
            </a:r>
            <a:r>
              <a:rPr lang="es-MX" sz="1500" b="0" i="0" dirty="0">
                <a:solidFill>
                  <a:srgbClr val="000000"/>
                </a:solidFill>
                <a:effectLst/>
                <a:latin typeface="Helvetica" panose="020B0604020202020204" pitchFamily="34" charset="0"/>
              </a:rPr>
              <a:t>. Puede ser una pegatina como la que colocan en productos de supermercados para evitar su robo, en una tarjeta de plástico, en un llavero en incluso puede ir debajo de la piel como en los animales.</a:t>
            </a:r>
          </a:p>
          <a:p>
            <a:pPr algn="just"/>
            <a:r>
              <a:rPr lang="es-MX" sz="1500" b="0" i="0" dirty="0">
                <a:solidFill>
                  <a:srgbClr val="000000"/>
                </a:solidFill>
                <a:effectLst/>
                <a:latin typeface="Helvetica" panose="020B0604020202020204" pitchFamily="34" charset="0"/>
              </a:rPr>
              <a:t>Hay </a:t>
            </a:r>
            <a:r>
              <a:rPr lang="es-MX" sz="1500" b="1" i="0" dirty="0">
                <a:solidFill>
                  <a:srgbClr val="000000"/>
                </a:solidFill>
                <a:effectLst/>
                <a:latin typeface="Helvetica" panose="020B0604020202020204" pitchFamily="34" charset="0"/>
              </a:rPr>
              <a:t>etiquetas RFID de solo lectura</a:t>
            </a:r>
            <a:r>
              <a:rPr lang="es-MX" sz="1500" b="0" i="0" dirty="0">
                <a:solidFill>
                  <a:srgbClr val="000000"/>
                </a:solidFill>
                <a:effectLst/>
                <a:latin typeface="Helvetica" panose="020B0604020202020204" pitchFamily="34" charset="0"/>
              </a:rPr>
              <a:t>. Estas etiquetas son grabadas con el identificador en el proceso de fabricación. Una vez una etiqueta RFID de solo lectura es generada, ya </a:t>
            </a:r>
            <a:r>
              <a:rPr lang="es-MX" sz="1500" b="1" i="0" dirty="0">
                <a:solidFill>
                  <a:srgbClr val="000000"/>
                </a:solidFill>
                <a:effectLst/>
                <a:latin typeface="Helvetica" panose="020B0604020202020204" pitchFamily="34" charset="0"/>
              </a:rPr>
              <a:t>no se puede modificar el UID</a:t>
            </a:r>
            <a:r>
              <a:rPr lang="es-MX" sz="1500" b="0" i="0" dirty="0">
                <a:solidFill>
                  <a:srgbClr val="000000"/>
                </a:solidFill>
                <a:effectLst/>
                <a:latin typeface="Helvetica" panose="020B0604020202020204" pitchFamily="34" charset="0"/>
              </a:rPr>
              <a:t>.</a:t>
            </a:r>
          </a:p>
          <a:p>
            <a:pPr marL="0" indent="0">
              <a:buNone/>
            </a:pPr>
            <a:endParaRPr lang="es-ES" sz="1200" b="0" i="0" dirty="0">
              <a:effectLst/>
              <a:latin typeface="Roboto" panose="02000000000000000000" pitchFamily="2" charset="0"/>
            </a:endParaRPr>
          </a:p>
        </p:txBody>
      </p:sp>
      <p:pic>
        <p:nvPicPr>
          <p:cNvPr id="2050" name="Picture 2">
            <a:extLst>
              <a:ext uri="{FF2B5EF4-FFF2-40B4-BE49-F238E27FC236}">
                <a16:creationId xmlns:a16="http://schemas.microsoft.com/office/drawing/2014/main" id="{171395B3-2104-4DB3-96B8-9188A42DC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2491" y="2859741"/>
            <a:ext cx="4588573" cy="224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55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 name="Rectangle 25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6D60781-1F5D-4A11-9E18-76602F61AC62}"/>
              </a:ext>
            </a:extLst>
          </p:cNvPr>
          <p:cNvSpPr>
            <a:spLocks noGrp="1"/>
          </p:cNvSpPr>
          <p:nvPr>
            <p:ph type="title"/>
          </p:nvPr>
        </p:nvSpPr>
        <p:spPr>
          <a:xfrm>
            <a:off x="630936" y="640080"/>
            <a:ext cx="4818888" cy="1481328"/>
          </a:xfrm>
        </p:spPr>
        <p:txBody>
          <a:bodyPr anchor="b">
            <a:normAutofit/>
          </a:bodyPr>
          <a:lstStyle/>
          <a:p>
            <a:r>
              <a:rPr lang="es-MX" sz="5000" b="1" dirty="0">
                <a:latin typeface="+mn-lt"/>
              </a:rPr>
              <a:t>CONEXIONES RFID</a:t>
            </a:r>
            <a:endParaRPr lang="es-PE" sz="5000" b="1" dirty="0">
              <a:latin typeface="+mn-lt"/>
            </a:endParaRPr>
          </a:p>
        </p:txBody>
      </p:sp>
      <p:sp>
        <p:nvSpPr>
          <p:cNvPr id="2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554E2FF4-BE8F-4365-84B3-5854B4FCA22D}"/>
              </a:ext>
            </a:extLst>
          </p:cNvPr>
          <p:cNvSpPr>
            <a:spLocks noGrp="1"/>
          </p:cNvSpPr>
          <p:nvPr>
            <p:ph idx="1"/>
          </p:nvPr>
        </p:nvSpPr>
        <p:spPr>
          <a:xfrm>
            <a:off x="5449824" y="544427"/>
            <a:ext cx="4818888" cy="1672634"/>
          </a:xfrm>
        </p:spPr>
        <p:txBody>
          <a:bodyPr anchor="t">
            <a:normAutofit/>
          </a:bodyPr>
          <a:lstStyle/>
          <a:p>
            <a:endParaRPr lang="es-ES" sz="2200" b="0" i="0" dirty="0">
              <a:effectLst/>
            </a:endParaRPr>
          </a:p>
        </p:txBody>
      </p:sp>
      <p:pic>
        <p:nvPicPr>
          <p:cNvPr id="3074" name="Picture 2">
            <a:extLst>
              <a:ext uri="{FF2B5EF4-FFF2-40B4-BE49-F238E27FC236}">
                <a16:creationId xmlns:a16="http://schemas.microsoft.com/office/drawing/2014/main" id="{7C1D5BBC-8DB5-4CA6-AFB6-68CF0A5B0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8498" y="2761488"/>
            <a:ext cx="6191250" cy="36385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utorial uso de servomotores con arduino">
            <a:extLst>
              <a:ext uri="{FF2B5EF4-FFF2-40B4-BE49-F238E27FC236}">
                <a16:creationId xmlns:a16="http://schemas.microsoft.com/office/drawing/2014/main" id="{B2A9EA6A-3C04-4AAE-A7ED-D1F221765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471" y="3711388"/>
            <a:ext cx="2614673" cy="1437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823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B99C2F-5C16-4500-92B5-3C43D7CE8A93}"/>
              </a:ext>
            </a:extLst>
          </p:cNvPr>
          <p:cNvSpPr>
            <a:spLocks noGrp="1"/>
          </p:cNvSpPr>
          <p:nvPr>
            <p:ph type="title"/>
          </p:nvPr>
        </p:nvSpPr>
        <p:spPr>
          <a:xfrm>
            <a:off x="841248" y="548640"/>
            <a:ext cx="3600860" cy="2813125"/>
          </a:xfrm>
        </p:spPr>
        <p:txBody>
          <a:bodyPr>
            <a:normAutofit/>
          </a:bodyPr>
          <a:lstStyle/>
          <a:p>
            <a:r>
              <a:rPr lang="es-MX" sz="4200" b="1" dirty="0"/>
              <a:t>LIBRERÍA RC522</a:t>
            </a:r>
            <a:endParaRPr lang="es-PE" sz="4200" b="1" dirty="0"/>
          </a:p>
        </p:txBody>
      </p:sp>
      <p:sp>
        <p:nvSpPr>
          <p:cNvPr id="3" name="Marcador de contenido 2">
            <a:extLst>
              <a:ext uri="{FF2B5EF4-FFF2-40B4-BE49-F238E27FC236}">
                <a16:creationId xmlns:a16="http://schemas.microsoft.com/office/drawing/2014/main" id="{01F01240-53F5-4518-8B7F-B60890F999BB}"/>
              </a:ext>
            </a:extLst>
          </p:cNvPr>
          <p:cNvSpPr>
            <a:spLocks noGrp="1"/>
          </p:cNvSpPr>
          <p:nvPr>
            <p:ph idx="1"/>
          </p:nvPr>
        </p:nvSpPr>
        <p:spPr>
          <a:xfrm>
            <a:off x="5126418" y="361950"/>
            <a:ext cx="6951282" cy="3134285"/>
          </a:xfrm>
        </p:spPr>
        <p:txBody>
          <a:bodyPr anchor="ctr">
            <a:normAutofit/>
          </a:bodyPr>
          <a:lstStyle/>
          <a:p>
            <a:r>
              <a:rPr lang="es-MX" sz="1400" dirty="0">
                <a:latin typeface="Helvetica" panose="020B0604020202020204" pitchFamily="34" charset="0"/>
                <a:cs typeface="Helvetica" panose="020B0604020202020204" pitchFamily="34" charset="0"/>
              </a:rPr>
              <a:t>La comunicación entre Arduino y el lector RFID RC522 es bastante compleja a nivel de programación. Afortunadamente, como ocurre en otros muchos casos, hay una librería de Arduino que nos facilita enormemente la tarea.</a:t>
            </a:r>
          </a:p>
          <a:p>
            <a:pPr marL="0" indent="0">
              <a:buNone/>
            </a:pPr>
            <a:endParaRPr lang="es-MX" sz="1400" dirty="0">
              <a:latin typeface="Helvetica" panose="020B0604020202020204" pitchFamily="34" charset="0"/>
              <a:cs typeface="Helvetica" panose="020B0604020202020204" pitchFamily="34" charset="0"/>
            </a:endParaRPr>
          </a:p>
          <a:p>
            <a:r>
              <a:rPr lang="es-MX" sz="1400" dirty="0">
                <a:latin typeface="Helvetica" panose="020B0604020202020204" pitchFamily="34" charset="0"/>
                <a:cs typeface="Helvetica" panose="020B0604020202020204" pitchFamily="34" charset="0"/>
              </a:rPr>
              <a:t>Esta librería está programada y mantenida por Miguel Balboa y es una de las más populares para programar un lector RFID RC522. Puedes descargarla a través del repositorio de GitHub.</a:t>
            </a:r>
          </a:p>
          <a:p>
            <a:r>
              <a:rPr lang="es-MX" sz="1400" dirty="0">
                <a:latin typeface="Helvetica" panose="020B0604020202020204" pitchFamily="34" charset="0"/>
                <a:cs typeface="Helvetica" panose="020B0604020202020204" pitchFamily="34" charset="0"/>
              </a:rPr>
              <a:t>También puedes instalarla a través del gestor de bibliotecas del IDE de Arduino.</a:t>
            </a:r>
            <a:endParaRPr lang="es-PE" sz="1400" dirty="0">
              <a:latin typeface="Helvetica" panose="020B0604020202020204" pitchFamily="34" charset="0"/>
              <a:cs typeface="Helvetica" panose="020B0604020202020204" pitchFamily="34" charset="0"/>
            </a:endParaRPr>
          </a:p>
        </p:txBody>
      </p:sp>
      <p:pic>
        <p:nvPicPr>
          <p:cNvPr id="4098" name="Picture 2">
            <a:extLst>
              <a:ext uri="{FF2B5EF4-FFF2-40B4-BE49-F238E27FC236}">
                <a16:creationId xmlns:a16="http://schemas.microsoft.com/office/drawing/2014/main" id="{67F27C70-AA2D-4CF2-8069-339ED0076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2719" y="3232616"/>
            <a:ext cx="5715162" cy="3276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8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argar código de placa e IDE de Arduino">
            <a:extLst>
              <a:ext uri="{FF2B5EF4-FFF2-40B4-BE49-F238E27FC236}">
                <a16:creationId xmlns:a16="http://schemas.microsoft.com/office/drawing/2014/main" id="{E6978CB0-E7F0-4DE7-A7B5-E832192205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10648" y="1857375"/>
            <a:ext cx="3607924" cy="298555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TinkerCAD: es una sencilla aplicación en línea de diseño e impresión 3D |  Universo Abierto">
            <a:extLst>
              <a:ext uri="{FF2B5EF4-FFF2-40B4-BE49-F238E27FC236}">
                <a16:creationId xmlns:a16="http://schemas.microsoft.com/office/drawing/2014/main" id="{16A36954-E4D3-4A75-83CB-B0C61A31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100" y="2664353"/>
            <a:ext cx="41910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9160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265</Words>
  <Application>Microsoft Office PowerPoint</Application>
  <PresentationFormat>Panorámica</PresentationFormat>
  <Paragraphs>20</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Calibri Light</vt:lpstr>
      <vt:lpstr>Helvetica</vt:lpstr>
      <vt:lpstr>Roboto</vt:lpstr>
      <vt:lpstr>Tema de Office</vt:lpstr>
      <vt:lpstr>SENSOR RFID CON ARDUINO</vt:lpstr>
      <vt:lpstr>MATERIALES</vt:lpstr>
      <vt:lpstr>¿Qué es y cómo funciona la tecnología RFID?</vt:lpstr>
      <vt:lpstr>CONEXIONES RFID</vt:lpstr>
      <vt:lpstr>LIBRERÍA RC522</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 EN ARDUINO</dc:title>
  <dc:creator>Jose Luis Ochoa  Enciso</dc:creator>
  <cp:lastModifiedBy>Jose Luis Ochoa Enciso</cp:lastModifiedBy>
  <cp:revision>10</cp:revision>
  <dcterms:created xsi:type="dcterms:W3CDTF">2022-01-21T21:27:20Z</dcterms:created>
  <dcterms:modified xsi:type="dcterms:W3CDTF">2023-06-24T05:18:22Z</dcterms:modified>
</cp:coreProperties>
</file>