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30B0-7D6E-41C3-8988-DDC5AE962F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4DAA202-2321-4393-B100-4DFCF2B73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593FFED-418C-4AA4-8BF4-8E7A43C9CD28}"/>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5" name="Marcador de pie de página 4">
            <a:extLst>
              <a:ext uri="{FF2B5EF4-FFF2-40B4-BE49-F238E27FC236}">
                <a16:creationId xmlns:a16="http://schemas.microsoft.com/office/drawing/2014/main" id="{A1A57A81-2CDC-4A88-9AB6-2D4EC2A42A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7F044C-E357-4174-877E-F33FA3E8F48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40614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1EE01-4AF2-4673-B35F-03B4372467B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E6BA965-D6F4-4841-A9BE-78D220BE3B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335D5B-E494-4523-89CC-265A63DA1B68}"/>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5" name="Marcador de pie de página 4">
            <a:extLst>
              <a:ext uri="{FF2B5EF4-FFF2-40B4-BE49-F238E27FC236}">
                <a16:creationId xmlns:a16="http://schemas.microsoft.com/office/drawing/2014/main" id="{64EF659A-49B0-4CC8-B910-F38D87CB11F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7E4D7C8-566E-4553-8702-50E5E4167B5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8788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D3A8AF-98DA-41DD-8D18-B9A85EFB7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85F0A27-9BCF-4A6E-A336-8BDFBE49EC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B2DB96-A213-42A8-B301-B6F2113B0157}"/>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5" name="Marcador de pie de página 4">
            <a:extLst>
              <a:ext uri="{FF2B5EF4-FFF2-40B4-BE49-F238E27FC236}">
                <a16:creationId xmlns:a16="http://schemas.microsoft.com/office/drawing/2014/main" id="{7CBF961C-3C08-44C0-8FA5-EBC8BEAC30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116CD5-A2C8-4882-939A-AC01B0EA9CA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7001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90092-952F-4B06-813A-86926B0AC84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8CBD3B-4BC8-4A89-8D04-990803577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BE8195-4E9C-4167-9784-40C5E1DA20C5}"/>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5" name="Marcador de pie de página 4">
            <a:extLst>
              <a:ext uri="{FF2B5EF4-FFF2-40B4-BE49-F238E27FC236}">
                <a16:creationId xmlns:a16="http://schemas.microsoft.com/office/drawing/2014/main" id="{1E82DD7A-7D4E-4A43-99D9-C28C1D753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E71527-5B6C-425B-A5E2-636AA12F955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4671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C01B8-0949-4C72-B719-4D29FB5E2A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7B598F9-0D7B-4E15-8855-B3EC1C26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C5352D3-3559-4739-A4B0-84FCCF425D33}"/>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5" name="Marcador de pie de página 4">
            <a:extLst>
              <a:ext uri="{FF2B5EF4-FFF2-40B4-BE49-F238E27FC236}">
                <a16:creationId xmlns:a16="http://schemas.microsoft.com/office/drawing/2014/main" id="{CFEB81F8-A6F5-4C68-97EC-0603FACDB8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D9DFA63-7CB5-4CE0-A390-2292DCC8DD3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1186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F29E0-1F3B-470B-B6AB-5595B36C93C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150D87-B971-4ABA-9AC6-C7BE9A69799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0E7B905-7658-40BF-B7FC-88501E890F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FDEA697-4B9D-4FEB-B51F-8C8A1783FE21}"/>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6" name="Marcador de pie de página 5">
            <a:extLst>
              <a:ext uri="{FF2B5EF4-FFF2-40B4-BE49-F238E27FC236}">
                <a16:creationId xmlns:a16="http://schemas.microsoft.com/office/drawing/2014/main" id="{711203AC-2C09-4732-A8E9-8A0889AD22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6C5C955-BCA2-4050-93D4-C26A63DC095C}"/>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278864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90F35-E230-4417-9E3B-5D8E1DCD43C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F4DCC90-5328-4EEB-BFD0-46EEDCD7C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8EAC4F-5D12-4886-B359-B1110C5D6A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33A3733A-FEDF-4955-A7E7-C9124A7E2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481B94-360B-4701-8D1B-412EF1A634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41A77D-F82B-424A-9B3C-FD63E0EAAC6E}"/>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8" name="Marcador de pie de página 7">
            <a:extLst>
              <a:ext uri="{FF2B5EF4-FFF2-40B4-BE49-F238E27FC236}">
                <a16:creationId xmlns:a16="http://schemas.microsoft.com/office/drawing/2014/main" id="{456E36FF-EDFF-4BE5-89B0-B1183A24EA3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4BCC563-0216-4069-9718-DF445876430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8722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F9B77-1115-4390-82C3-714B1FD113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DA761F6-335D-4816-9530-B1BDA6C9C466}"/>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4" name="Marcador de pie de página 3">
            <a:extLst>
              <a:ext uri="{FF2B5EF4-FFF2-40B4-BE49-F238E27FC236}">
                <a16:creationId xmlns:a16="http://schemas.microsoft.com/office/drawing/2014/main" id="{851FFAD9-2610-4A70-B21F-E23316AE4C7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C9FC291-BAAD-4A4B-B803-19CC51F59546}"/>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7047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6DDA16-FA70-46E7-AE8B-7E3C001C8E1F}"/>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3" name="Marcador de pie de página 2">
            <a:extLst>
              <a:ext uri="{FF2B5EF4-FFF2-40B4-BE49-F238E27FC236}">
                <a16:creationId xmlns:a16="http://schemas.microsoft.com/office/drawing/2014/main" id="{45FC066D-4D50-45AC-9A84-0C3929E51CB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483B1C0-818E-4130-98EA-6DE05DD19EDE}"/>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39925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672F6-209C-4C75-BA3B-AB4D4A8495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CAA3AF-4819-4744-B88D-AFE06F0EC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385A5E2-2E69-4BF3-B9C3-D6DF22462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DE8627-8848-421A-9086-996CB679DE41}"/>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6" name="Marcador de pie de página 5">
            <a:extLst>
              <a:ext uri="{FF2B5EF4-FFF2-40B4-BE49-F238E27FC236}">
                <a16:creationId xmlns:a16="http://schemas.microsoft.com/office/drawing/2014/main" id="{70BA2E61-89B8-4779-84D0-821203EA6AE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D326292-8DC6-43CE-B24D-3166A349F289}"/>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143821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F628A-522A-4E4D-9907-8293924996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0A23E36-2FB9-4D40-923F-840D61B34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FD36631-7DD1-43FC-AF05-316B53C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3390FC-6C71-4ACD-B8F4-FF734924784B}"/>
              </a:ext>
            </a:extLst>
          </p:cNvPr>
          <p:cNvSpPr>
            <a:spLocks noGrp="1"/>
          </p:cNvSpPr>
          <p:nvPr>
            <p:ph type="dt" sz="half" idx="10"/>
          </p:nvPr>
        </p:nvSpPr>
        <p:spPr/>
        <p:txBody>
          <a:bodyPr/>
          <a:lstStyle/>
          <a:p>
            <a:fld id="{1F674484-D573-4EFE-9F51-E78A475F9D7E}" type="datetimeFigureOut">
              <a:rPr lang="es-PE" smtClean="0"/>
              <a:t>13/03/2022</a:t>
            </a:fld>
            <a:endParaRPr lang="es-PE"/>
          </a:p>
        </p:txBody>
      </p:sp>
      <p:sp>
        <p:nvSpPr>
          <p:cNvPr id="6" name="Marcador de pie de página 5">
            <a:extLst>
              <a:ext uri="{FF2B5EF4-FFF2-40B4-BE49-F238E27FC236}">
                <a16:creationId xmlns:a16="http://schemas.microsoft.com/office/drawing/2014/main" id="{B8D84361-84CE-4733-B3DB-5D552A3BFC3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45B3B9-49F0-4948-92F4-EF94F069BCD3}"/>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9411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2FB26E-647F-4DAB-8068-AA8C46E2D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DA3D-425F-45AE-B23C-B35F36E04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4D547DC-75FF-4304-A5BA-4B83A6912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74484-D573-4EFE-9F51-E78A475F9D7E}" type="datetimeFigureOut">
              <a:rPr lang="es-PE" smtClean="0"/>
              <a:t>13/03/2022</a:t>
            </a:fld>
            <a:endParaRPr lang="es-PE"/>
          </a:p>
        </p:txBody>
      </p:sp>
      <p:sp>
        <p:nvSpPr>
          <p:cNvPr id="5" name="Marcador de pie de página 4">
            <a:extLst>
              <a:ext uri="{FF2B5EF4-FFF2-40B4-BE49-F238E27FC236}">
                <a16:creationId xmlns:a16="http://schemas.microsoft.com/office/drawing/2014/main" id="{92E5A783-A230-477C-A36E-A5DD7E9B3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A6501B2-AB2F-48A0-B499-73AD129D6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0539-925C-49C4-9D05-3461D06FFB08}" type="slidenum">
              <a:rPr lang="es-PE" smtClean="0"/>
              <a:t>‹Nº›</a:t>
            </a:fld>
            <a:endParaRPr lang="es-PE"/>
          </a:p>
        </p:txBody>
      </p:sp>
    </p:spTree>
    <p:extLst>
      <p:ext uri="{BB962C8B-B14F-4D97-AF65-F5344CB8AC3E}">
        <p14:creationId xmlns:p14="http://schemas.microsoft.com/office/powerpoint/2010/main" val="29003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layground.arduino.cc/Code/Keyp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249828-E021-4585-99EA-F53222F733C9}"/>
              </a:ext>
            </a:extLst>
          </p:cNvPr>
          <p:cNvSpPr>
            <a:spLocks noGrp="1"/>
          </p:cNvSpPr>
          <p:nvPr>
            <p:ph type="ctrTitle"/>
          </p:nvPr>
        </p:nvSpPr>
        <p:spPr>
          <a:xfrm>
            <a:off x="755903" y="3399769"/>
            <a:ext cx="10640754" cy="775845"/>
          </a:xfrm>
        </p:spPr>
        <p:txBody>
          <a:bodyPr anchor="b">
            <a:normAutofit/>
          </a:bodyPr>
          <a:lstStyle/>
          <a:p>
            <a:r>
              <a:rPr lang="es-PE" sz="4800" b="1" dirty="0">
                <a:solidFill>
                  <a:schemeClr val="tx2"/>
                </a:solidFill>
              </a:rPr>
              <a:t>TECLADO MATRICIAL CON ARDUINO</a:t>
            </a:r>
          </a:p>
        </p:txBody>
      </p:sp>
      <p:sp>
        <p:nvSpPr>
          <p:cNvPr id="3" name="Subtítulo 2">
            <a:extLst>
              <a:ext uri="{FF2B5EF4-FFF2-40B4-BE49-F238E27FC236}">
                <a16:creationId xmlns:a16="http://schemas.microsoft.com/office/drawing/2014/main" id="{D6D3699D-DC69-4788-9001-0395E81C9EB3}"/>
              </a:ext>
            </a:extLst>
          </p:cNvPr>
          <p:cNvSpPr>
            <a:spLocks noGrp="1"/>
          </p:cNvSpPr>
          <p:nvPr>
            <p:ph type="subTitle" idx="1"/>
          </p:nvPr>
        </p:nvSpPr>
        <p:spPr>
          <a:xfrm>
            <a:off x="1514121" y="4171528"/>
            <a:ext cx="9163757" cy="775845"/>
          </a:xfrm>
        </p:spPr>
        <p:txBody>
          <a:bodyPr anchor="ctr">
            <a:normAutofit fontScale="62500" lnSpcReduction="20000"/>
          </a:bodyPr>
          <a:lstStyle/>
          <a:p>
            <a:endParaRPr lang="es-PE" sz="2000">
              <a:solidFill>
                <a:schemeClr val="tx2"/>
              </a:solidFill>
            </a:endParaRPr>
          </a:p>
          <a:p>
            <a:r>
              <a:rPr lang="es-PE" sz="5100">
                <a:solidFill>
                  <a:schemeClr val="tx2"/>
                </a:solidFill>
              </a:rPr>
              <a:t>@danite.dev</a:t>
            </a:r>
            <a:endParaRPr lang="es-PE" sz="5100" dirty="0">
              <a:solidFill>
                <a:schemeClr val="tx2"/>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rduino logo by Jugulaire | Arduino logo, Arduino programming, Arduino">
            <a:extLst>
              <a:ext uri="{FF2B5EF4-FFF2-40B4-BE49-F238E27FC236}">
                <a16:creationId xmlns:a16="http://schemas.microsoft.com/office/drawing/2014/main" id="{BD62754F-8454-49FB-8E15-EA54CDE16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7895" y="320231"/>
            <a:ext cx="2954757"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n 6" descr="Logotipo, nombre de la empresa&#10;&#10;Descripción generada automáticamente">
            <a:extLst>
              <a:ext uri="{FF2B5EF4-FFF2-40B4-BE49-F238E27FC236}">
                <a16:creationId xmlns:a16="http://schemas.microsoft.com/office/drawing/2014/main" id="{1E1E5BF5-4C50-4A5D-8EB4-0FAB95060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58" y="4947373"/>
            <a:ext cx="1373778" cy="1373778"/>
          </a:xfrm>
          <a:prstGeom prst="rect">
            <a:avLst/>
          </a:prstGeom>
        </p:spPr>
      </p:pic>
      <p:sp>
        <p:nvSpPr>
          <p:cNvPr id="9" name="AutoShape 10" descr="TikTok Logo - LOGOS de MARCAS">
            <a:extLst>
              <a:ext uri="{FF2B5EF4-FFF2-40B4-BE49-F238E27FC236}">
                <a16:creationId xmlns:a16="http://schemas.microsoft.com/office/drawing/2014/main" id="{5AC91461-F6F5-4B32-A283-29A3EAF856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27539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BF5C1CE-7CA7-4C2B-9A7D-02AA1AF99CA8}"/>
              </a:ext>
            </a:extLst>
          </p:cNvPr>
          <p:cNvSpPr>
            <a:spLocks noGrp="1"/>
          </p:cNvSpPr>
          <p:nvPr>
            <p:ph type="title"/>
          </p:nvPr>
        </p:nvSpPr>
        <p:spPr>
          <a:xfrm>
            <a:off x="643467" y="321734"/>
            <a:ext cx="4970877" cy="1135737"/>
          </a:xfrm>
        </p:spPr>
        <p:txBody>
          <a:bodyPr>
            <a:normAutofit/>
          </a:bodyPr>
          <a:lstStyle/>
          <a:p>
            <a:r>
              <a:rPr lang="es-PE" sz="3600" b="1" dirty="0"/>
              <a:t>MATERIALES</a:t>
            </a:r>
          </a:p>
        </p:txBody>
      </p:sp>
      <p:sp>
        <p:nvSpPr>
          <p:cNvPr id="3" name="Marcador de contenido 2">
            <a:extLst>
              <a:ext uri="{FF2B5EF4-FFF2-40B4-BE49-F238E27FC236}">
                <a16:creationId xmlns:a16="http://schemas.microsoft.com/office/drawing/2014/main" id="{7B20CA3D-5859-4634-8D60-A47B6A618198}"/>
              </a:ext>
            </a:extLst>
          </p:cNvPr>
          <p:cNvSpPr>
            <a:spLocks noGrp="1"/>
          </p:cNvSpPr>
          <p:nvPr>
            <p:ph idx="1"/>
          </p:nvPr>
        </p:nvSpPr>
        <p:spPr>
          <a:xfrm>
            <a:off x="643468" y="1782981"/>
            <a:ext cx="4970877" cy="4393982"/>
          </a:xfrm>
        </p:spPr>
        <p:txBody>
          <a:bodyPr>
            <a:normAutofit/>
          </a:bodyPr>
          <a:lstStyle/>
          <a:p>
            <a:r>
              <a:rPr lang="es-PE" sz="2000" dirty="0"/>
              <a:t>PLACA DE PRUEBAS</a:t>
            </a:r>
          </a:p>
          <a:p>
            <a:r>
              <a:rPr lang="es-PE" sz="2000" dirty="0"/>
              <a:t>ARDUINO UNO</a:t>
            </a:r>
          </a:p>
          <a:p>
            <a:r>
              <a:rPr lang="es-PE" sz="2000" dirty="0"/>
              <a:t>TECLADO MATRICIAL</a:t>
            </a:r>
          </a:p>
          <a:p>
            <a:r>
              <a:rPr lang="es-PE" sz="2000" dirty="0"/>
              <a:t>SERVO MOTOR SG90</a:t>
            </a:r>
          </a:p>
          <a:p>
            <a:r>
              <a:rPr lang="es-PE" sz="2000" dirty="0"/>
              <a:t>CABLES</a:t>
            </a:r>
          </a:p>
          <a:p>
            <a:r>
              <a:rPr lang="es-PE" sz="2000" dirty="0"/>
              <a:t>LEDS</a:t>
            </a:r>
          </a:p>
          <a:p>
            <a:r>
              <a:rPr lang="es-PE" sz="2000" dirty="0"/>
              <a:t>RESISTENCIAS </a:t>
            </a:r>
          </a:p>
        </p:txBody>
      </p:sp>
      <p:pic>
        <p:nvPicPr>
          <p:cNvPr id="1026" name="Picture 2" descr="Micro Servo SG90 1.5kg">
            <a:extLst>
              <a:ext uri="{FF2B5EF4-FFF2-40B4-BE49-F238E27FC236}">
                <a16:creationId xmlns:a16="http://schemas.microsoft.com/office/drawing/2014/main" id="{06477D73-6A96-49F7-B297-D2A3FBF7F0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70" r="4" b="890"/>
          <a:stretch/>
        </p:blipFill>
        <p:spPr bwMode="auto">
          <a:xfrm>
            <a:off x="8931462" y="841282"/>
            <a:ext cx="2617070" cy="2361739"/>
          </a:xfrm>
          <a:prstGeom prst="rect">
            <a:avLst/>
          </a:prstGeom>
          <a:noFill/>
          <a:extLst>
            <a:ext uri="{909E8E84-426E-40DD-AFC4-6F175D3DCCD1}">
              <a14:hiddenFill xmlns:a14="http://schemas.microsoft.com/office/drawing/2010/main">
                <a:solidFill>
                  <a:srgbClr val="FFFFFF"/>
                </a:solidFill>
              </a14:hiddenFill>
            </a:ext>
          </a:extLst>
        </p:spPr>
      </p:pic>
      <p:grpSp>
        <p:nvGrpSpPr>
          <p:cNvPr id="257" name="Group 256">
            <a:extLst>
              <a:ext uri="{FF2B5EF4-FFF2-40B4-BE49-F238E27FC236}">
                <a16:creationId xmlns:a16="http://schemas.microsoft.com/office/drawing/2014/main" id="{F0C759C5-888E-44FA-9101-1ED00E967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58" name="Isosceles Triangle 257">
              <a:extLst>
                <a:ext uri="{FF2B5EF4-FFF2-40B4-BE49-F238E27FC236}">
                  <a16:creationId xmlns:a16="http://schemas.microsoft.com/office/drawing/2014/main" id="{3C51EF81-4916-42EE-B4B6-F0E4EF81E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Rectangle 258">
              <a:extLst>
                <a:ext uri="{FF2B5EF4-FFF2-40B4-BE49-F238E27FC236}">
                  <a16:creationId xmlns:a16="http://schemas.microsoft.com/office/drawing/2014/main" id="{3361798A-E4B3-4C93-90E4-02D60CEB5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0" name="Isosceles Triangle 25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ble arduino M-H 20cm (40 unidades) (ref: 0021) – electronperdido.com">
            <a:extLst>
              <a:ext uri="{FF2B5EF4-FFF2-40B4-BE49-F238E27FC236}">
                <a16:creationId xmlns:a16="http://schemas.microsoft.com/office/drawing/2014/main" id="{989E5FCC-559B-4F5E-AB7C-960B28F315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 b="9760"/>
          <a:stretch/>
        </p:blipFill>
        <p:spPr bwMode="auto">
          <a:xfrm>
            <a:off x="6252197" y="3654978"/>
            <a:ext cx="2617070" cy="23617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Qué es una protoboard y cómo se usa? Eléctronica">
            <a:extLst>
              <a:ext uri="{FF2B5EF4-FFF2-40B4-BE49-F238E27FC236}">
                <a16:creationId xmlns:a16="http://schemas.microsoft.com/office/drawing/2014/main" id="{F90BEE5F-5974-475B-B600-9C25AFD582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649" r="8723" b="1"/>
          <a:stretch/>
        </p:blipFill>
        <p:spPr bwMode="auto">
          <a:xfrm>
            <a:off x="8931458" y="3654981"/>
            <a:ext cx="2617070" cy="23617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rduino-teclado-matricial-componente">
            <a:extLst>
              <a:ext uri="{FF2B5EF4-FFF2-40B4-BE49-F238E27FC236}">
                <a16:creationId xmlns:a16="http://schemas.microsoft.com/office/drawing/2014/main" id="{9E5B57D3-71FD-4A3A-8F6A-D6FFDDE519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5048"/>
          <a:stretch/>
        </p:blipFill>
        <p:spPr bwMode="auto">
          <a:xfrm>
            <a:off x="6314390" y="680345"/>
            <a:ext cx="2617071"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11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9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8C5DBF-EFE6-4681-AC8C-853A0F0550DB}"/>
              </a:ext>
            </a:extLst>
          </p:cNvPr>
          <p:cNvSpPr>
            <a:spLocks noGrp="1"/>
          </p:cNvSpPr>
          <p:nvPr>
            <p:ph type="title"/>
          </p:nvPr>
        </p:nvSpPr>
        <p:spPr>
          <a:xfrm>
            <a:off x="630936" y="640080"/>
            <a:ext cx="4818888" cy="1371600"/>
          </a:xfrm>
        </p:spPr>
        <p:txBody>
          <a:bodyPr anchor="b">
            <a:normAutofit fontScale="90000"/>
          </a:bodyPr>
          <a:lstStyle/>
          <a:p>
            <a:br>
              <a:rPr lang="es-PE" sz="1800" b="1" dirty="0">
                <a:latin typeface="+mn-lt"/>
              </a:rPr>
            </a:br>
            <a:br>
              <a:rPr lang="es-PE" sz="3100" b="1" dirty="0">
                <a:latin typeface="+mn-lt"/>
              </a:rPr>
            </a:br>
            <a:r>
              <a:rPr lang="es-PE" sz="3100" b="1" dirty="0">
                <a:latin typeface="+mn-lt"/>
              </a:rPr>
              <a:t>TECLADO MATRICIAL</a:t>
            </a:r>
            <a:br>
              <a:rPr lang="es-PE" sz="3100" b="1" dirty="0">
                <a:latin typeface="+mn-lt"/>
              </a:rPr>
            </a:br>
            <a:r>
              <a:rPr lang="es-PE" sz="3100" b="1" dirty="0">
                <a:latin typeface="+mn-lt"/>
              </a:rPr>
              <a:t> (KEYPAD 4X4)</a:t>
            </a:r>
            <a:br>
              <a:rPr lang="es-PE" sz="3100" b="0" i="0" cap="all" dirty="0">
                <a:effectLst/>
                <a:latin typeface="+mn-lt"/>
              </a:rPr>
            </a:br>
            <a:endParaRPr lang="es-PE" sz="1800" b="1" dirty="0">
              <a:latin typeface="+mn-lt"/>
            </a:endParaRPr>
          </a:p>
        </p:txBody>
      </p:sp>
      <p:sp>
        <p:nvSpPr>
          <p:cNvPr id="15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64FE71B-5611-4C12-8D37-98203F4814CE}"/>
              </a:ext>
            </a:extLst>
          </p:cNvPr>
          <p:cNvSpPr>
            <a:spLocks noGrp="1"/>
          </p:cNvSpPr>
          <p:nvPr>
            <p:ph idx="1"/>
          </p:nvPr>
        </p:nvSpPr>
        <p:spPr>
          <a:xfrm>
            <a:off x="630936" y="2660904"/>
            <a:ext cx="5465064" cy="3547872"/>
          </a:xfrm>
        </p:spPr>
        <p:txBody>
          <a:bodyPr anchor="t">
            <a:normAutofit fontScale="92500"/>
          </a:bodyPr>
          <a:lstStyle/>
          <a:p>
            <a:pPr algn="just"/>
            <a:br>
              <a:rPr lang="es-ES" sz="1600" b="0" i="0" dirty="0">
                <a:solidFill>
                  <a:srgbClr val="000000"/>
                </a:solidFill>
                <a:effectLst/>
                <a:latin typeface="Roboto" panose="02000000000000000000" pitchFamily="2" charset="0"/>
              </a:rPr>
            </a:br>
            <a:r>
              <a:rPr lang="es-ES" sz="1600" b="0" i="0" dirty="0">
                <a:solidFill>
                  <a:srgbClr val="000000"/>
                </a:solidFill>
                <a:effectLst/>
              </a:rPr>
              <a:t>El Teclado matricial de botones plásticos formado por 4 filas y 4 columnas para un total de 16 teclas permite agregar una entrada de usuario a tus proyectos. El teclado es de </a:t>
            </a:r>
            <a:r>
              <a:rPr lang="es-ES" sz="1600" b="1" i="0" dirty="0">
                <a:solidFill>
                  <a:srgbClr val="000000"/>
                </a:solidFill>
                <a:effectLst/>
              </a:rPr>
              <a:t>tipo membrana</a:t>
            </a:r>
            <a:r>
              <a:rPr lang="es-ES" sz="1600" b="0" i="0" dirty="0">
                <a:solidFill>
                  <a:srgbClr val="000000"/>
                </a:solidFill>
                <a:effectLst/>
              </a:rPr>
              <a:t>, por lo que entre sus ventajas se encuentra el poco espacio que requiere para ser instalado. Posee una cubierta adhesiva y un cable flexible de conexión. Puede ser conectado a cualquier microcontrolador o tarjetas de desarrollo como Arduino.</a:t>
            </a:r>
          </a:p>
          <a:p>
            <a:pPr algn="just"/>
            <a:r>
              <a:rPr lang="es-ES" sz="1600" b="0" i="0" dirty="0">
                <a:solidFill>
                  <a:srgbClr val="000000"/>
                </a:solidFill>
                <a:effectLst/>
              </a:rPr>
              <a:t>El teclado matricial 4x4 está formado por una matriz de pulsadores dispuestos en filas (L1, L2, L3, L4) y columnas (C1, C2, C3, C4), con la intención de reducir el número de pines necesarios para su conexión. Las 16 teclas necesitan sólo 8 pines del microcontrolador en lugar de los 16 pines que se requerirían para la conexión de 16 teclas independientes. Para poder leer que tecla ha sido pulsada se debe de utilizar una técnica de barrido y no solo leer un pin de microcontrolador. </a:t>
            </a:r>
          </a:p>
          <a:p>
            <a:pPr marL="0" indent="0">
              <a:buNone/>
            </a:pPr>
            <a:endParaRPr lang="es-ES" sz="1200" b="0" i="0" dirty="0">
              <a:effectLst/>
              <a:latin typeface="Roboto" panose="02000000000000000000" pitchFamily="2" charset="0"/>
            </a:endParaRPr>
          </a:p>
        </p:txBody>
      </p:sp>
      <p:pic>
        <p:nvPicPr>
          <p:cNvPr id="5" name="Imagen 4">
            <a:extLst>
              <a:ext uri="{FF2B5EF4-FFF2-40B4-BE49-F238E27FC236}">
                <a16:creationId xmlns:a16="http://schemas.microsoft.com/office/drawing/2014/main" id="{92A3347F-C3B4-40E7-98EE-AA846ED45BB0}"/>
              </a:ext>
            </a:extLst>
          </p:cNvPr>
          <p:cNvPicPr>
            <a:picLocks noChangeAspect="1"/>
          </p:cNvPicPr>
          <p:nvPr/>
        </p:nvPicPr>
        <p:blipFill>
          <a:blip r:embed="rId2"/>
          <a:stretch>
            <a:fillRect/>
          </a:stretch>
        </p:blipFill>
        <p:spPr>
          <a:xfrm>
            <a:off x="6243620" y="1529090"/>
            <a:ext cx="5314395" cy="3906080"/>
          </a:xfrm>
          <a:prstGeom prst="rect">
            <a:avLst/>
          </a:prstGeom>
        </p:spPr>
      </p:pic>
    </p:spTree>
    <p:extLst>
      <p:ext uri="{BB962C8B-B14F-4D97-AF65-F5344CB8AC3E}">
        <p14:creationId xmlns:p14="http://schemas.microsoft.com/office/powerpoint/2010/main" val="413755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 name="Rectangle 25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D60781-1F5D-4A11-9E18-76602F61AC62}"/>
              </a:ext>
            </a:extLst>
          </p:cNvPr>
          <p:cNvSpPr>
            <a:spLocks noGrp="1"/>
          </p:cNvSpPr>
          <p:nvPr>
            <p:ph type="title"/>
          </p:nvPr>
        </p:nvSpPr>
        <p:spPr>
          <a:xfrm>
            <a:off x="630936" y="640080"/>
            <a:ext cx="4818888" cy="1481328"/>
          </a:xfrm>
        </p:spPr>
        <p:txBody>
          <a:bodyPr anchor="b">
            <a:normAutofit/>
          </a:bodyPr>
          <a:lstStyle/>
          <a:p>
            <a:r>
              <a:rPr lang="es-ES" sz="5000" b="1">
                <a:latin typeface="+mn-lt"/>
              </a:rPr>
              <a:t>L</a:t>
            </a:r>
            <a:r>
              <a:rPr lang="es-PE" sz="5000" b="1">
                <a:latin typeface="+mn-lt"/>
              </a:rPr>
              <a:t>IBRERIA KEYPAD</a:t>
            </a:r>
          </a:p>
        </p:txBody>
      </p:sp>
      <p:sp>
        <p:nvSpPr>
          <p:cNvPr id="2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54E2FF4-BE8F-4365-84B3-5854B4FCA22D}"/>
              </a:ext>
            </a:extLst>
          </p:cNvPr>
          <p:cNvSpPr>
            <a:spLocks noGrp="1"/>
          </p:cNvSpPr>
          <p:nvPr>
            <p:ph idx="1"/>
          </p:nvPr>
        </p:nvSpPr>
        <p:spPr>
          <a:xfrm>
            <a:off x="630936" y="2660904"/>
            <a:ext cx="4818888" cy="3547872"/>
          </a:xfrm>
        </p:spPr>
        <p:txBody>
          <a:bodyPr anchor="t">
            <a:normAutofit/>
          </a:bodyPr>
          <a:lstStyle/>
          <a:p>
            <a:r>
              <a:rPr lang="es-ES" sz="2200" b="1" i="0" u="none" strike="noStrike" dirty="0">
                <a:effectLst/>
              </a:rPr>
              <a:t>Librería </a:t>
            </a:r>
            <a:r>
              <a:rPr lang="es-ES" sz="2200" b="1" i="0" u="none" strike="noStrike" dirty="0" err="1">
                <a:effectLst/>
              </a:rPr>
              <a:t>Keypad</a:t>
            </a:r>
            <a:r>
              <a:rPr lang="es-ES" sz="2200" b="1" i="0" u="none" strike="noStrike" dirty="0">
                <a:effectLst/>
              </a:rPr>
              <a:t> de Arduino</a:t>
            </a:r>
          </a:p>
          <a:p>
            <a:r>
              <a:rPr lang="es-ES" sz="2200" b="0" i="0" dirty="0">
                <a:effectLst/>
              </a:rPr>
              <a:t>Una forma rápida de usar un Teclado con Arduino, es valernos de su </a:t>
            </a:r>
            <a:r>
              <a:rPr lang="es-ES" sz="2200" b="1" i="0" dirty="0">
                <a:effectLst/>
                <a:hlinkClick r:id="rId2">
                  <a:extLst>
                    <a:ext uri="{A12FA001-AC4F-418D-AE19-62706E023703}">
                      <ahyp:hlinkClr xmlns:ahyp="http://schemas.microsoft.com/office/drawing/2018/hyperlinkcolor" val="tx"/>
                    </a:ext>
                  </a:extLst>
                </a:hlinkClick>
              </a:rPr>
              <a:t>librería </a:t>
            </a:r>
            <a:r>
              <a:rPr lang="es-ES" sz="2200" b="1" i="0" dirty="0" err="1">
                <a:effectLst/>
                <a:hlinkClick r:id="rId2">
                  <a:extLst>
                    <a:ext uri="{A12FA001-AC4F-418D-AE19-62706E023703}">
                      <ahyp:hlinkClr xmlns:ahyp="http://schemas.microsoft.com/office/drawing/2018/hyperlinkcolor" val="tx"/>
                    </a:ext>
                  </a:extLst>
                </a:hlinkClick>
              </a:rPr>
              <a:t>Keypad</a:t>
            </a:r>
            <a:r>
              <a:rPr lang="es-ES" sz="2200" b="0" i="0" dirty="0">
                <a:effectLst/>
              </a:rPr>
              <a:t>, bastante sencilla de entender, para el caso de un teclado matricial 4×4 (KEYPAD 4×4) tenemos</a:t>
            </a:r>
          </a:p>
        </p:txBody>
      </p:sp>
      <p:pic>
        <p:nvPicPr>
          <p:cNvPr id="2050" name="Picture 2" descr="Usar un teclado matricial con Arduino">
            <a:extLst>
              <a:ext uri="{FF2B5EF4-FFF2-40B4-BE49-F238E27FC236}">
                <a16:creationId xmlns:a16="http://schemas.microsoft.com/office/drawing/2014/main" id="{DD386582-495B-4A9B-94AA-56667209B6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2163512"/>
            <a:ext cx="5458968" cy="253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82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5AEFF28-8AE9-423C-A19B-1415D0C3ADF3}"/>
              </a:ext>
            </a:extLst>
          </p:cNvPr>
          <p:cNvPicPr>
            <a:picLocks noGrp="1" noChangeAspect="1"/>
          </p:cNvPicPr>
          <p:nvPr>
            <p:ph idx="1"/>
          </p:nvPr>
        </p:nvPicPr>
        <p:blipFill>
          <a:blip r:embed="rId2"/>
          <a:stretch>
            <a:fillRect/>
          </a:stretch>
        </p:blipFill>
        <p:spPr>
          <a:xfrm>
            <a:off x="1301094" y="569118"/>
            <a:ext cx="9851149" cy="5719763"/>
          </a:xfrm>
        </p:spPr>
      </p:pic>
    </p:spTree>
    <p:extLst>
      <p:ext uri="{BB962C8B-B14F-4D97-AF65-F5344CB8AC3E}">
        <p14:creationId xmlns:p14="http://schemas.microsoft.com/office/powerpoint/2010/main" val="129662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gar código de placa e IDE de Arduino">
            <a:extLst>
              <a:ext uri="{FF2B5EF4-FFF2-40B4-BE49-F238E27FC236}">
                <a16:creationId xmlns:a16="http://schemas.microsoft.com/office/drawing/2014/main" id="{E6978CB0-E7F0-4DE7-A7B5-E83219220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0648" y="1857375"/>
            <a:ext cx="3607924" cy="29855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inkerCAD: es una sencilla aplicación en línea de diseño e impresión 3D |  Universo Abierto">
            <a:extLst>
              <a:ext uri="{FF2B5EF4-FFF2-40B4-BE49-F238E27FC236}">
                <a16:creationId xmlns:a16="http://schemas.microsoft.com/office/drawing/2014/main" id="{16A36954-E4D3-4A75-83CB-B0C61A31A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00" y="2664353"/>
            <a:ext cx="4191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252</Words>
  <Application>Microsoft Office PowerPoint</Application>
  <PresentationFormat>Panorámica</PresentationFormat>
  <Paragraphs>17</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Roboto</vt:lpstr>
      <vt:lpstr>Tema de Office</vt:lpstr>
      <vt:lpstr>TECLADO MATRICIAL CON ARDUINO</vt:lpstr>
      <vt:lpstr>MATERIALES</vt:lpstr>
      <vt:lpstr>  TECLADO MATRICIAL  (KEYPAD 4X4) </vt:lpstr>
      <vt:lpstr>LIBRERIA KEYPAD</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EN ARDUINO</dc:title>
  <dc:creator>Jose Luis Ochoa  Enciso</dc:creator>
  <cp:lastModifiedBy>Jose Luis Ochoa  Enciso</cp:lastModifiedBy>
  <cp:revision>6</cp:revision>
  <dcterms:created xsi:type="dcterms:W3CDTF">2022-01-21T21:27:20Z</dcterms:created>
  <dcterms:modified xsi:type="dcterms:W3CDTF">2022-03-14T00:05:27Z</dcterms:modified>
</cp:coreProperties>
</file>