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4" r:id="rId8"/>
    <p:sldId id="265" r:id="rId9"/>
    <p:sldId id="261" r:id="rId10"/>
    <p:sldId id="258"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30B0-7D6E-41C3-8988-DDC5AE962F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4DAA202-2321-4393-B100-4DFCF2B73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593FFED-418C-4AA4-8BF4-8E7A43C9CD28}"/>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5" name="Marcador de pie de página 4">
            <a:extLst>
              <a:ext uri="{FF2B5EF4-FFF2-40B4-BE49-F238E27FC236}">
                <a16:creationId xmlns:a16="http://schemas.microsoft.com/office/drawing/2014/main" id="{A1A57A81-2CDC-4A88-9AB6-2D4EC2A42A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7F044C-E357-4174-877E-F33FA3E8F48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40614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EE01-4AF2-4673-B35F-03B4372467B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E6BA965-D6F4-4841-A9BE-78D220BE3B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335D5B-E494-4523-89CC-265A63DA1B68}"/>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5" name="Marcador de pie de página 4">
            <a:extLst>
              <a:ext uri="{FF2B5EF4-FFF2-40B4-BE49-F238E27FC236}">
                <a16:creationId xmlns:a16="http://schemas.microsoft.com/office/drawing/2014/main" id="{64EF659A-49B0-4CC8-B910-F38D87CB11F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E4D7C8-566E-4553-8702-50E5E4167B5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8788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3A8AF-98DA-41DD-8D18-B9A85EFB7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5F0A27-9BCF-4A6E-A336-8BDFBE49EC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B2DB96-A213-42A8-B301-B6F2113B0157}"/>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5" name="Marcador de pie de página 4">
            <a:extLst>
              <a:ext uri="{FF2B5EF4-FFF2-40B4-BE49-F238E27FC236}">
                <a16:creationId xmlns:a16="http://schemas.microsoft.com/office/drawing/2014/main" id="{7CBF961C-3C08-44C0-8FA5-EBC8BEAC30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116CD5-A2C8-4882-939A-AC01B0EA9CA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700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90092-952F-4B06-813A-86926B0AC84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8CBD3B-4BC8-4A89-8D04-990803577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BE8195-4E9C-4167-9784-40C5E1DA20C5}"/>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5" name="Marcador de pie de página 4">
            <a:extLst>
              <a:ext uri="{FF2B5EF4-FFF2-40B4-BE49-F238E27FC236}">
                <a16:creationId xmlns:a16="http://schemas.microsoft.com/office/drawing/2014/main" id="{1E82DD7A-7D4E-4A43-99D9-C28C1D753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E71527-5B6C-425B-A5E2-636AA12F955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4671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01B8-0949-4C72-B719-4D29FB5E2A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7B598F9-0D7B-4E15-8855-B3EC1C26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5352D3-3559-4739-A4B0-84FCCF425D33}"/>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5" name="Marcador de pie de página 4">
            <a:extLst>
              <a:ext uri="{FF2B5EF4-FFF2-40B4-BE49-F238E27FC236}">
                <a16:creationId xmlns:a16="http://schemas.microsoft.com/office/drawing/2014/main" id="{CFEB81F8-A6F5-4C68-97EC-0603FACDB8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D9DFA63-7CB5-4CE0-A390-2292DCC8DD3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1186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F29E0-1F3B-470B-B6AB-5595B36C93C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150D87-B971-4ABA-9AC6-C7BE9A6979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0E7B905-7658-40BF-B7FC-88501E890F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FDEA697-4B9D-4FEB-B51F-8C8A1783FE21}"/>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6" name="Marcador de pie de página 5">
            <a:extLst>
              <a:ext uri="{FF2B5EF4-FFF2-40B4-BE49-F238E27FC236}">
                <a16:creationId xmlns:a16="http://schemas.microsoft.com/office/drawing/2014/main" id="{711203AC-2C09-4732-A8E9-8A0889AD22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C5C955-BCA2-4050-93D4-C26A63DC095C}"/>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278864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90F35-E230-4417-9E3B-5D8E1DCD4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4DCC90-5328-4EEB-BFD0-46EEDCD7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8EAC4F-5D12-4886-B359-B1110C5D6A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3A3733A-FEDF-4955-A7E7-C9124A7E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81B94-360B-4701-8D1B-412EF1A634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41A77D-F82B-424A-9B3C-FD63E0EAAC6E}"/>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8" name="Marcador de pie de página 7">
            <a:extLst>
              <a:ext uri="{FF2B5EF4-FFF2-40B4-BE49-F238E27FC236}">
                <a16:creationId xmlns:a16="http://schemas.microsoft.com/office/drawing/2014/main" id="{456E36FF-EDFF-4BE5-89B0-B1183A24EA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4BCC563-0216-4069-9718-DF445876430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872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F9B77-1115-4390-82C3-714B1FD113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DA761F6-335D-4816-9530-B1BDA6C9C466}"/>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4" name="Marcador de pie de página 3">
            <a:extLst>
              <a:ext uri="{FF2B5EF4-FFF2-40B4-BE49-F238E27FC236}">
                <a16:creationId xmlns:a16="http://schemas.microsoft.com/office/drawing/2014/main" id="{851FFAD9-2610-4A70-B21F-E23316AE4C7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C9FC291-BAAD-4A4B-B803-19CC51F59546}"/>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7047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DA16-FA70-46E7-AE8B-7E3C001C8E1F}"/>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3" name="Marcador de pie de página 2">
            <a:extLst>
              <a:ext uri="{FF2B5EF4-FFF2-40B4-BE49-F238E27FC236}">
                <a16:creationId xmlns:a16="http://schemas.microsoft.com/office/drawing/2014/main" id="{45FC066D-4D50-45AC-9A84-0C3929E51CB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83B1C0-818E-4130-98EA-6DE05DD19EDE}"/>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39925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672F6-209C-4C75-BA3B-AB4D4A8495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CAA3AF-4819-4744-B88D-AFE06F0EC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385A5E2-2E69-4BF3-B9C3-D6DF2246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E8627-8848-421A-9086-996CB679DE41}"/>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6" name="Marcador de pie de página 5">
            <a:extLst>
              <a:ext uri="{FF2B5EF4-FFF2-40B4-BE49-F238E27FC236}">
                <a16:creationId xmlns:a16="http://schemas.microsoft.com/office/drawing/2014/main" id="{70BA2E61-89B8-4779-84D0-821203EA6AE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326292-8DC6-43CE-B24D-3166A349F289}"/>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143821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F628A-522A-4E4D-9907-8293924996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0A23E36-2FB9-4D40-923F-840D61B34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FD36631-7DD1-43FC-AF05-316B53C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3390FC-6C71-4ACD-B8F4-FF734924784B}"/>
              </a:ext>
            </a:extLst>
          </p:cNvPr>
          <p:cNvSpPr>
            <a:spLocks noGrp="1"/>
          </p:cNvSpPr>
          <p:nvPr>
            <p:ph type="dt" sz="half" idx="10"/>
          </p:nvPr>
        </p:nvSpPr>
        <p:spPr/>
        <p:txBody>
          <a:bodyPr/>
          <a:lstStyle/>
          <a:p>
            <a:fld id="{1F674484-D573-4EFE-9F51-E78A475F9D7E}" type="datetimeFigureOut">
              <a:rPr lang="es-PE" smtClean="0"/>
              <a:t>17/03/2022</a:t>
            </a:fld>
            <a:endParaRPr lang="es-PE"/>
          </a:p>
        </p:txBody>
      </p:sp>
      <p:sp>
        <p:nvSpPr>
          <p:cNvPr id="6" name="Marcador de pie de página 5">
            <a:extLst>
              <a:ext uri="{FF2B5EF4-FFF2-40B4-BE49-F238E27FC236}">
                <a16:creationId xmlns:a16="http://schemas.microsoft.com/office/drawing/2014/main" id="{B8D84361-84CE-4733-B3DB-5D552A3BFC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5B3B9-49F0-4948-92F4-EF94F069BCD3}"/>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9411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2FB26E-647F-4DAB-8068-AA8C46E2D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DA3D-425F-45AE-B23C-B35F36E04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D547DC-75FF-4304-A5BA-4B83A691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4484-D573-4EFE-9F51-E78A475F9D7E}" type="datetimeFigureOut">
              <a:rPr lang="es-PE" smtClean="0"/>
              <a:t>17/03/2022</a:t>
            </a:fld>
            <a:endParaRPr lang="es-PE"/>
          </a:p>
        </p:txBody>
      </p:sp>
      <p:sp>
        <p:nvSpPr>
          <p:cNvPr id="5" name="Marcador de pie de página 4">
            <a:extLst>
              <a:ext uri="{FF2B5EF4-FFF2-40B4-BE49-F238E27FC236}">
                <a16:creationId xmlns:a16="http://schemas.microsoft.com/office/drawing/2014/main" id="{92E5A783-A230-477C-A36E-A5DD7E9B3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A6501B2-AB2F-48A0-B499-73AD129D6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0539-925C-49C4-9D05-3461D06FFB08}" type="slidenum">
              <a:rPr lang="es-PE" smtClean="0"/>
              <a:t>‹Nº›</a:t>
            </a:fld>
            <a:endParaRPr lang="es-PE"/>
          </a:p>
        </p:txBody>
      </p:sp>
    </p:spTree>
    <p:extLst>
      <p:ext uri="{BB962C8B-B14F-4D97-AF65-F5344CB8AC3E}">
        <p14:creationId xmlns:p14="http://schemas.microsoft.com/office/powerpoint/2010/main" val="29003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layground.arduino.cc/Code/Keyp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rduino.cc/en/Reference/LiquidCryst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249828-E021-4585-99EA-F53222F733C9}"/>
              </a:ext>
            </a:extLst>
          </p:cNvPr>
          <p:cNvSpPr>
            <a:spLocks noGrp="1"/>
          </p:cNvSpPr>
          <p:nvPr>
            <p:ph type="ctrTitle"/>
          </p:nvPr>
        </p:nvSpPr>
        <p:spPr>
          <a:xfrm>
            <a:off x="755903" y="3399769"/>
            <a:ext cx="10640754" cy="775845"/>
          </a:xfrm>
        </p:spPr>
        <p:txBody>
          <a:bodyPr anchor="b">
            <a:normAutofit fontScale="90000"/>
          </a:bodyPr>
          <a:lstStyle/>
          <a:p>
            <a:r>
              <a:rPr lang="es-PE" sz="4800" b="1" dirty="0">
                <a:solidFill>
                  <a:schemeClr val="tx2"/>
                </a:solidFill>
              </a:rPr>
              <a:t>TECLADO MATRICIAL &amp; DISPLAY LCD CON ARDUINO</a:t>
            </a:r>
          </a:p>
        </p:txBody>
      </p:sp>
      <p:sp>
        <p:nvSpPr>
          <p:cNvPr id="3" name="Subtítulo 2">
            <a:extLst>
              <a:ext uri="{FF2B5EF4-FFF2-40B4-BE49-F238E27FC236}">
                <a16:creationId xmlns:a16="http://schemas.microsoft.com/office/drawing/2014/main" id="{D6D3699D-DC69-4788-9001-0395E81C9EB3}"/>
              </a:ext>
            </a:extLst>
          </p:cNvPr>
          <p:cNvSpPr>
            <a:spLocks noGrp="1"/>
          </p:cNvSpPr>
          <p:nvPr>
            <p:ph type="subTitle" idx="1"/>
          </p:nvPr>
        </p:nvSpPr>
        <p:spPr>
          <a:xfrm>
            <a:off x="1514121" y="4171528"/>
            <a:ext cx="9163757" cy="775845"/>
          </a:xfrm>
        </p:spPr>
        <p:txBody>
          <a:bodyPr anchor="ctr">
            <a:normAutofit fontScale="62500" lnSpcReduction="20000"/>
          </a:bodyPr>
          <a:lstStyle/>
          <a:p>
            <a:endParaRPr lang="es-PE" sz="2000">
              <a:solidFill>
                <a:schemeClr val="tx2"/>
              </a:solidFill>
            </a:endParaRPr>
          </a:p>
          <a:p>
            <a:r>
              <a:rPr lang="es-PE" sz="5100">
                <a:solidFill>
                  <a:schemeClr val="tx2"/>
                </a:solidFill>
              </a:rPr>
              <a:t>@danite.dev</a:t>
            </a:r>
            <a:endParaRPr lang="es-PE" sz="5100" dirty="0">
              <a:solidFill>
                <a:schemeClr val="tx2"/>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rduino logo by Jugulaire | Arduino logo, Arduino programming, Arduino">
            <a:extLst>
              <a:ext uri="{FF2B5EF4-FFF2-40B4-BE49-F238E27FC236}">
                <a16:creationId xmlns:a16="http://schemas.microsoft.com/office/drawing/2014/main" id="{BD62754F-8454-49FB-8E15-EA54CDE16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98901" y="144969"/>
            <a:ext cx="295475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Logotipo, nombre de la empresa&#10;&#10;Descripción generada automáticamente">
            <a:extLst>
              <a:ext uri="{FF2B5EF4-FFF2-40B4-BE49-F238E27FC236}">
                <a16:creationId xmlns:a16="http://schemas.microsoft.com/office/drawing/2014/main" id="{1E1E5BF5-4C50-4A5D-8EB4-0FAB9506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58" y="4947373"/>
            <a:ext cx="1373778" cy="1373778"/>
          </a:xfrm>
          <a:prstGeom prst="rect">
            <a:avLst/>
          </a:prstGeom>
        </p:spPr>
      </p:pic>
      <p:sp>
        <p:nvSpPr>
          <p:cNvPr id="9" name="AutoShape 10" descr="TikTok Logo - LOGOS de MARCAS">
            <a:extLst>
              <a:ext uri="{FF2B5EF4-FFF2-40B4-BE49-F238E27FC236}">
                <a16:creationId xmlns:a16="http://schemas.microsoft.com/office/drawing/2014/main" id="{5AC91461-F6F5-4B32-A283-29A3EAF856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75395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gar código de placa e IDE de Arduino">
            <a:extLst>
              <a:ext uri="{FF2B5EF4-FFF2-40B4-BE49-F238E27FC236}">
                <a16:creationId xmlns:a16="http://schemas.microsoft.com/office/drawing/2014/main" id="{E6978CB0-E7F0-4DE7-A7B5-E83219220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0648" y="1857375"/>
            <a:ext cx="3607924" cy="2985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nkerCAD: es una sencilla aplicación en línea de diseño e impresión 3D |  Universo Abierto">
            <a:extLst>
              <a:ext uri="{FF2B5EF4-FFF2-40B4-BE49-F238E27FC236}">
                <a16:creationId xmlns:a16="http://schemas.microsoft.com/office/drawing/2014/main" id="{16A36954-E4D3-4A75-83CB-B0C61A31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00" y="2664353"/>
            <a:ext cx="4191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BF5C1CE-7CA7-4C2B-9A7D-02AA1AF99CA8}"/>
              </a:ext>
            </a:extLst>
          </p:cNvPr>
          <p:cNvSpPr>
            <a:spLocks noGrp="1"/>
          </p:cNvSpPr>
          <p:nvPr>
            <p:ph type="title"/>
          </p:nvPr>
        </p:nvSpPr>
        <p:spPr>
          <a:xfrm>
            <a:off x="643467" y="321734"/>
            <a:ext cx="4970877" cy="1135737"/>
          </a:xfrm>
        </p:spPr>
        <p:txBody>
          <a:bodyPr>
            <a:normAutofit/>
          </a:bodyPr>
          <a:lstStyle/>
          <a:p>
            <a:r>
              <a:rPr lang="es-PE" sz="3600" b="1" dirty="0"/>
              <a:t>MATERIALES</a:t>
            </a:r>
          </a:p>
        </p:txBody>
      </p:sp>
      <p:sp>
        <p:nvSpPr>
          <p:cNvPr id="3" name="Marcador de contenido 2">
            <a:extLst>
              <a:ext uri="{FF2B5EF4-FFF2-40B4-BE49-F238E27FC236}">
                <a16:creationId xmlns:a16="http://schemas.microsoft.com/office/drawing/2014/main" id="{7B20CA3D-5859-4634-8D60-A47B6A618198}"/>
              </a:ext>
            </a:extLst>
          </p:cNvPr>
          <p:cNvSpPr>
            <a:spLocks noGrp="1"/>
          </p:cNvSpPr>
          <p:nvPr>
            <p:ph idx="1"/>
          </p:nvPr>
        </p:nvSpPr>
        <p:spPr>
          <a:xfrm>
            <a:off x="643468" y="1782981"/>
            <a:ext cx="4970877" cy="4393982"/>
          </a:xfrm>
        </p:spPr>
        <p:txBody>
          <a:bodyPr>
            <a:normAutofit/>
          </a:bodyPr>
          <a:lstStyle/>
          <a:p>
            <a:r>
              <a:rPr lang="es-PE" sz="2000" dirty="0"/>
              <a:t>PLACA DE PRUEBAS</a:t>
            </a:r>
          </a:p>
          <a:p>
            <a:r>
              <a:rPr lang="es-PE" sz="2000" dirty="0"/>
              <a:t>ARDUINO UNO</a:t>
            </a:r>
          </a:p>
          <a:p>
            <a:r>
              <a:rPr lang="es-PE" sz="2000" dirty="0"/>
              <a:t>TECLADO MATRICIAL</a:t>
            </a:r>
          </a:p>
          <a:p>
            <a:r>
              <a:rPr lang="es-PE" sz="2000" dirty="0"/>
              <a:t>SERVO MOTOR SG90</a:t>
            </a:r>
          </a:p>
          <a:p>
            <a:r>
              <a:rPr lang="es-PE" sz="2000" dirty="0"/>
              <a:t>CABLES</a:t>
            </a:r>
          </a:p>
          <a:p>
            <a:r>
              <a:rPr lang="es-PE" sz="2000" dirty="0"/>
              <a:t>LEDS</a:t>
            </a:r>
          </a:p>
          <a:p>
            <a:r>
              <a:rPr lang="es-PE" sz="2000" dirty="0"/>
              <a:t>RESISTENCIAS </a:t>
            </a:r>
          </a:p>
          <a:p>
            <a:r>
              <a:rPr lang="es-PE" sz="2000" dirty="0"/>
              <a:t>DISPLAY LCD</a:t>
            </a:r>
          </a:p>
        </p:txBody>
      </p:sp>
      <p:pic>
        <p:nvPicPr>
          <p:cNvPr id="1026" name="Picture 2" descr="Micro Servo SG90 1.5kg">
            <a:extLst>
              <a:ext uri="{FF2B5EF4-FFF2-40B4-BE49-F238E27FC236}">
                <a16:creationId xmlns:a16="http://schemas.microsoft.com/office/drawing/2014/main" id="{06477D73-6A96-49F7-B297-D2A3FBF7F0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70" r="4" b="890"/>
          <a:stretch/>
        </p:blipFill>
        <p:spPr bwMode="auto">
          <a:xfrm>
            <a:off x="8931462" y="841282"/>
            <a:ext cx="2617070" cy="2361739"/>
          </a:xfrm>
          <a:prstGeom prst="rect">
            <a:avLst/>
          </a:prstGeom>
          <a:noFill/>
          <a:extLst>
            <a:ext uri="{909E8E84-426E-40DD-AFC4-6F175D3DCCD1}">
              <a14:hiddenFill xmlns:a14="http://schemas.microsoft.com/office/drawing/2010/main">
                <a:solidFill>
                  <a:srgbClr val="FFFFFF"/>
                </a:solidFill>
              </a14:hiddenFill>
            </a:ext>
          </a:extLst>
        </p:spPr>
      </p:pic>
      <p:grpSp>
        <p:nvGrpSpPr>
          <p:cNvPr id="257" name="Group 256">
            <a:extLst>
              <a:ext uri="{FF2B5EF4-FFF2-40B4-BE49-F238E27FC236}">
                <a16:creationId xmlns:a16="http://schemas.microsoft.com/office/drawing/2014/main" id="{F0C759C5-888E-44FA-9101-1ED00E967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58" name="Isosceles Triangle 257">
              <a:extLst>
                <a:ext uri="{FF2B5EF4-FFF2-40B4-BE49-F238E27FC236}">
                  <a16:creationId xmlns:a16="http://schemas.microsoft.com/office/drawing/2014/main" id="{3C51EF81-4916-42EE-B4B6-F0E4EF81E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a:extLst>
                <a:ext uri="{FF2B5EF4-FFF2-40B4-BE49-F238E27FC236}">
                  <a16:creationId xmlns:a16="http://schemas.microsoft.com/office/drawing/2014/main" id="{3361798A-E4B3-4C93-90E4-02D60CEB5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0" name="Isosceles Triangle 25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Qué es una protoboard y cómo se usa? Eléctronica">
            <a:extLst>
              <a:ext uri="{FF2B5EF4-FFF2-40B4-BE49-F238E27FC236}">
                <a16:creationId xmlns:a16="http://schemas.microsoft.com/office/drawing/2014/main" id="{F90BEE5F-5974-475B-B600-9C25AFD582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49" r="8723" b="1"/>
          <a:stretch/>
        </p:blipFill>
        <p:spPr bwMode="auto">
          <a:xfrm>
            <a:off x="8931458" y="3654981"/>
            <a:ext cx="2617070" cy="23617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rduino-teclado-matricial-componente">
            <a:extLst>
              <a:ext uri="{FF2B5EF4-FFF2-40B4-BE49-F238E27FC236}">
                <a16:creationId xmlns:a16="http://schemas.microsoft.com/office/drawing/2014/main" id="{9E5B57D3-71FD-4A3A-8F6A-D6FFDDE519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048"/>
          <a:stretch/>
        </p:blipFill>
        <p:spPr bwMode="auto">
          <a:xfrm>
            <a:off x="6314390" y="680345"/>
            <a:ext cx="2617071" cy="2238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isplay LCD 16x2 con Fondo Azul - Display LCD 16x2 con Fondo Azul">
            <a:extLst>
              <a:ext uri="{FF2B5EF4-FFF2-40B4-BE49-F238E27FC236}">
                <a16:creationId xmlns:a16="http://schemas.microsoft.com/office/drawing/2014/main" id="{5018762C-6160-41FB-9C38-E56658E953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7813" y="3767608"/>
            <a:ext cx="2547245" cy="2547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1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9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8C5DBF-EFE6-4681-AC8C-853A0F0550DB}"/>
              </a:ext>
            </a:extLst>
          </p:cNvPr>
          <p:cNvSpPr>
            <a:spLocks noGrp="1"/>
          </p:cNvSpPr>
          <p:nvPr>
            <p:ph type="title"/>
          </p:nvPr>
        </p:nvSpPr>
        <p:spPr>
          <a:xfrm>
            <a:off x="630936" y="640080"/>
            <a:ext cx="4818888" cy="1371600"/>
          </a:xfrm>
        </p:spPr>
        <p:txBody>
          <a:bodyPr anchor="b">
            <a:normAutofit fontScale="90000"/>
          </a:bodyPr>
          <a:lstStyle/>
          <a:p>
            <a:br>
              <a:rPr lang="es-PE" sz="1800" b="1" dirty="0">
                <a:latin typeface="+mn-lt"/>
              </a:rPr>
            </a:br>
            <a:br>
              <a:rPr lang="es-PE" sz="3100" b="1" dirty="0">
                <a:latin typeface="+mn-lt"/>
              </a:rPr>
            </a:br>
            <a:r>
              <a:rPr lang="es-PE" sz="3100" b="1" dirty="0">
                <a:latin typeface="+mn-lt"/>
              </a:rPr>
              <a:t>TECLADO MATRICIAL</a:t>
            </a:r>
            <a:br>
              <a:rPr lang="es-PE" sz="3100" b="1" dirty="0">
                <a:latin typeface="+mn-lt"/>
              </a:rPr>
            </a:br>
            <a:r>
              <a:rPr lang="es-PE" sz="3100" b="1" dirty="0">
                <a:latin typeface="+mn-lt"/>
              </a:rPr>
              <a:t> (KEYPAD 4X4)</a:t>
            </a:r>
            <a:br>
              <a:rPr lang="es-PE" sz="3100" b="0" i="0" cap="all" dirty="0">
                <a:effectLst/>
                <a:latin typeface="+mn-lt"/>
              </a:rPr>
            </a:br>
            <a:endParaRPr lang="es-PE" sz="1800" b="1" dirty="0">
              <a:latin typeface="+mn-lt"/>
            </a:endParaRPr>
          </a:p>
        </p:txBody>
      </p:sp>
      <p:sp>
        <p:nvSpPr>
          <p:cNvPr id="1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64FE71B-5611-4C12-8D37-98203F4814CE}"/>
              </a:ext>
            </a:extLst>
          </p:cNvPr>
          <p:cNvSpPr>
            <a:spLocks noGrp="1"/>
          </p:cNvSpPr>
          <p:nvPr>
            <p:ph idx="1"/>
          </p:nvPr>
        </p:nvSpPr>
        <p:spPr>
          <a:xfrm>
            <a:off x="630936" y="2660904"/>
            <a:ext cx="5465064" cy="3547872"/>
          </a:xfrm>
        </p:spPr>
        <p:txBody>
          <a:bodyPr anchor="t">
            <a:normAutofit fontScale="92500"/>
          </a:bodyPr>
          <a:lstStyle/>
          <a:p>
            <a:pPr algn="just"/>
            <a:br>
              <a:rPr lang="es-ES" sz="1600" b="0" i="0" dirty="0">
                <a:solidFill>
                  <a:srgbClr val="000000"/>
                </a:solidFill>
                <a:effectLst/>
                <a:latin typeface="Roboto" panose="02000000000000000000" pitchFamily="2" charset="0"/>
              </a:rPr>
            </a:br>
            <a:r>
              <a:rPr lang="es-ES" sz="1600" b="0" i="0" dirty="0">
                <a:solidFill>
                  <a:srgbClr val="000000"/>
                </a:solidFill>
                <a:effectLst/>
              </a:rPr>
              <a:t>El Teclado matricial de botones plásticos formado por 4 filas y 4 columnas para un total de 16 teclas permite agregar una entrada de usuario a tus proyectos. El teclado es de </a:t>
            </a:r>
            <a:r>
              <a:rPr lang="es-ES" sz="1600" b="1" i="0" dirty="0">
                <a:solidFill>
                  <a:srgbClr val="000000"/>
                </a:solidFill>
                <a:effectLst/>
              </a:rPr>
              <a:t>tipo membrana</a:t>
            </a:r>
            <a:r>
              <a:rPr lang="es-ES" sz="1600" b="0" i="0" dirty="0">
                <a:solidFill>
                  <a:srgbClr val="000000"/>
                </a:solidFill>
                <a:effectLst/>
              </a:rPr>
              <a:t>, por lo que entre sus ventajas se encuentra el poco espacio que requiere para ser instalado. Posee una cubierta adhesiva y un cable flexible de conexión. Puede ser conectado a cualquier microcontrolador o tarjetas de desarrollo como Arduino.</a:t>
            </a:r>
          </a:p>
          <a:p>
            <a:pPr algn="just"/>
            <a:r>
              <a:rPr lang="es-ES" sz="1600" b="0" i="0" dirty="0">
                <a:solidFill>
                  <a:srgbClr val="000000"/>
                </a:solidFill>
                <a:effectLst/>
              </a:rPr>
              <a:t>El teclado matricial 4x4 está formado por una matriz de pulsadores dispuestos en filas (L1, L2, L3, L4) y columnas (C1, C2, C3, C4), con la intención de reducir el número de pines necesarios para su conexión. Las 16 teclas necesitan sólo 8 pines del microcontrolador en lugar de los 16 pines que se requerirían para la conexión de 16 teclas independientes. Para poder leer que tecla ha sido pulsada se debe de utilizar una técnica de barrido y no solo leer un pin de microcontrolador. </a:t>
            </a:r>
          </a:p>
          <a:p>
            <a:pPr marL="0" indent="0">
              <a:buNone/>
            </a:pPr>
            <a:endParaRPr lang="es-ES" sz="1200" b="0" i="0" dirty="0">
              <a:effectLst/>
              <a:latin typeface="Roboto" panose="02000000000000000000" pitchFamily="2" charset="0"/>
            </a:endParaRPr>
          </a:p>
        </p:txBody>
      </p:sp>
      <p:pic>
        <p:nvPicPr>
          <p:cNvPr id="5" name="Imagen 4">
            <a:extLst>
              <a:ext uri="{FF2B5EF4-FFF2-40B4-BE49-F238E27FC236}">
                <a16:creationId xmlns:a16="http://schemas.microsoft.com/office/drawing/2014/main" id="{92A3347F-C3B4-40E7-98EE-AA846ED45BB0}"/>
              </a:ext>
            </a:extLst>
          </p:cNvPr>
          <p:cNvPicPr>
            <a:picLocks noChangeAspect="1"/>
          </p:cNvPicPr>
          <p:nvPr/>
        </p:nvPicPr>
        <p:blipFill>
          <a:blip r:embed="rId2"/>
          <a:stretch>
            <a:fillRect/>
          </a:stretch>
        </p:blipFill>
        <p:spPr>
          <a:xfrm>
            <a:off x="6243620" y="1529090"/>
            <a:ext cx="5314395" cy="3906080"/>
          </a:xfrm>
          <a:prstGeom prst="rect">
            <a:avLst/>
          </a:prstGeom>
        </p:spPr>
      </p:pic>
    </p:spTree>
    <p:extLst>
      <p:ext uri="{BB962C8B-B14F-4D97-AF65-F5344CB8AC3E}">
        <p14:creationId xmlns:p14="http://schemas.microsoft.com/office/powerpoint/2010/main" val="413755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D60781-1F5D-4A11-9E18-76602F61AC62}"/>
              </a:ext>
            </a:extLst>
          </p:cNvPr>
          <p:cNvSpPr>
            <a:spLocks noGrp="1"/>
          </p:cNvSpPr>
          <p:nvPr>
            <p:ph type="title"/>
          </p:nvPr>
        </p:nvSpPr>
        <p:spPr>
          <a:xfrm>
            <a:off x="630936" y="640080"/>
            <a:ext cx="4818888" cy="1481328"/>
          </a:xfrm>
        </p:spPr>
        <p:txBody>
          <a:bodyPr anchor="b">
            <a:normAutofit/>
          </a:bodyPr>
          <a:lstStyle/>
          <a:p>
            <a:r>
              <a:rPr lang="es-ES" sz="5000" b="1">
                <a:latin typeface="+mn-lt"/>
              </a:rPr>
              <a:t>L</a:t>
            </a:r>
            <a:r>
              <a:rPr lang="es-PE" sz="5000" b="1">
                <a:latin typeface="+mn-lt"/>
              </a:rPr>
              <a:t>IBRERIA KEYPAD</a:t>
            </a:r>
          </a:p>
        </p:txBody>
      </p:sp>
      <p:sp>
        <p:nvSpPr>
          <p:cNvPr id="2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54E2FF4-BE8F-4365-84B3-5854B4FCA22D}"/>
              </a:ext>
            </a:extLst>
          </p:cNvPr>
          <p:cNvSpPr>
            <a:spLocks noGrp="1"/>
          </p:cNvSpPr>
          <p:nvPr>
            <p:ph idx="1"/>
          </p:nvPr>
        </p:nvSpPr>
        <p:spPr>
          <a:xfrm>
            <a:off x="630936" y="2660904"/>
            <a:ext cx="4818888" cy="3547872"/>
          </a:xfrm>
        </p:spPr>
        <p:txBody>
          <a:bodyPr anchor="t">
            <a:normAutofit/>
          </a:bodyPr>
          <a:lstStyle/>
          <a:p>
            <a:r>
              <a:rPr lang="es-ES" sz="2200" b="1" i="0" u="none" strike="noStrike" dirty="0">
                <a:effectLst/>
              </a:rPr>
              <a:t>Librería </a:t>
            </a:r>
            <a:r>
              <a:rPr lang="es-ES" sz="2200" b="1" i="0" u="none" strike="noStrike" dirty="0" err="1">
                <a:effectLst/>
              </a:rPr>
              <a:t>Keypad</a:t>
            </a:r>
            <a:r>
              <a:rPr lang="es-ES" sz="2200" b="1" i="0" u="none" strike="noStrike" dirty="0">
                <a:effectLst/>
              </a:rPr>
              <a:t> de Arduino</a:t>
            </a:r>
          </a:p>
          <a:p>
            <a:r>
              <a:rPr lang="es-ES" sz="2200" b="0" i="0" dirty="0">
                <a:effectLst/>
              </a:rPr>
              <a:t>Una forma rápida de usar un Teclado con Arduino, es valernos de su </a:t>
            </a:r>
            <a:r>
              <a:rPr lang="es-ES" sz="2200" b="1" i="0" dirty="0">
                <a:effectLst/>
                <a:hlinkClick r:id="rId2">
                  <a:extLst>
                    <a:ext uri="{A12FA001-AC4F-418D-AE19-62706E023703}">
                      <ahyp:hlinkClr xmlns:ahyp="http://schemas.microsoft.com/office/drawing/2018/hyperlinkcolor" val="tx"/>
                    </a:ext>
                  </a:extLst>
                </a:hlinkClick>
              </a:rPr>
              <a:t>librería </a:t>
            </a:r>
            <a:r>
              <a:rPr lang="es-ES" sz="2200" b="1" i="0" dirty="0" err="1">
                <a:effectLst/>
                <a:hlinkClick r:id="rId2">
                  <a:extLst>
                    <a:ext uri="{A12FA001-AC4F-418D-AE19-62706E023703}">
                      <ahyp:hlinkClr xmlns:ahyp="http://schemas.microsoft.com/office/drawing/2018/hyperlinkcolor" val="tx"/>
                    </a:ext>
                  </a:extLst>
                </a:hlinkClick>
              </a:rPr>
              <a:t>Keypad</a:t>
            </a:r>
            <a:r>
              <a:rPr lang="es-ES" sz="2200" b="0" i="0" dirty="0">
                <a:effectLst/>
              </a:rPr>
              <a:t>, bastante sencilla de entender, para el caso de un teclado matricial 4×4 (KEYPAD 4×4) tenemos</a:t>
            </a:r>
          </a:p>
        </p:txBody>
      </p:sp>
      <p:pic>
        <p:nvPicPr>
          <p:cNvPr id="2050" name="Picture 2" descr="Usar un teclado matricial con Arduino">
            <a:extLst>
              <a:ext uri="{FF2B5EF4-FFF2-40B4-BE49-F238E27FC236}">
                <a16:creationId xmlns:a16="http://schemas.microsoft.com/office/drawing/2014/main" id="{DD386582-495B-4A9B-94AA-56667209B6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2163512"/>
            <a:ext cx="5458968" cy="253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82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8C5DBF-EFE6-4681-AC8C-853A0F0550DB}"/>
              </a:ext>
            </a:extLst>
          </p:cNvPr>
          <p:cNvSpPr>
            <a:spLocks noGrp="1"/>
          </p:cNvSpPr>
          <p:nvPr>
            <p:ph type="title"/>
          </p:nvPr>
        </p:nvSpPr>
        <p:spPr>
          <a:xfrm>
            <a:off x="640080" y="329184"/>
            <a:ext cx="6894576" cy="1783080"/>
          </a:xfrm>
        </p:spPr>
        <p:txBody>
          <a:bodyPr anchor="b">
            <a:normAutofit/>
          </a:bodyPr>
          <a:lstStyle/>
          <a:p>
            <a:r>
              <a:rPr lang="es-PE" sz="5400" b="1"/>
              <a:t>DISPLAY LCD </a:t>
            </a:r>
            <a:br>
              <a:rPr lang="es-PE" sz="5400" b="1"/>
            </a:br>
            <a:r>
              <a:rPr lang="es-PE" sz="5400" b="1"/>
              <a:t>16X2</a:t>
            </a:r>
          </a:p>
        </p:txBody>
      </p:sp>
      <p:sp>
        <p:nvSpPr>
          <p:cNvPr id="3" name="Marcador de contenido 2">
            <a:extLst>
              <a:ext uri="{FF2B5EF4-FFF2-40B4-BE49-F238E27FC236}">
                <a16:creationId xmlns:a16="http://schemas.microsoft.com/office/drawing/2014/main" id="{664FE71B-5611-4C12-8D37-98203F4814CE}"/>
              </a:ext>
            </a:extLst>
          </p:cNvPr>
          <p:cNvSpPr>
            <a:spLocks noGrp="1"/>
          </p:cNvSpPr>
          <p:nvPr>
            <p:ph idx="1"/>
          </p:nvPr>
        </p:nvSpPr>
        <p:spPr>
          <a:xfrm>
            <a:off x="640080" y="2706624"/>
            <a:ext cx="6894576" cy="3483864"/>
          </a:xfrm>
        </p:spPr>
        <p:txBody>
          <a:bodyPr>
            <a:normAutofit/>
          </a:bodyPr>
          <a:lstStyle/>
          <a:p>
            <a:pPr marL="0" indent="0">
              <a:buNone/>
            </a:pPr>
            <a:r>
              <a:rPr lang="es-ES" sz="1900" b="0" i="0">
                <a:effectLst/>
                <a:latin typeface="Roboto" panose="02000000000000000000" pitchFamily="2" charset="0"/>
              </a:rPr>
              <a:t>Es una pequeña pantalla de tipo LCD denominado en inglés “Liquid Cristal Display” y en español “Pantalla de cristal líquido”. Este display tiene un tamaño de 16×2 que hace referencia a que la pantalla cuenta con 2 filas y cada fila tiene la capacidad de mostrar 16 caracteres o símbolos, por lo general alfanuméricos, los cuales se pueden definir desde programación utilizando un microcontrolador o tarjeta de desarrollo.</a:t>
            </a:r>
          </a:p>
          <a:p>
            <a:pPr marL="0" indent="0">
              <a:buNone/>
            </a:pPr>
            <a:r>
              <a:rPr lang="es-ES" sz="1900" b="0" i="0">
                <a:effectLst/>
                <a:latin typeface="Roboto" panose="02000000000000000000" pitchFamily="2" charset="0"/>
              </a:rPr>
              <a:t>Este display tiene fondo de color azul y texto blanco, tiene 16 pines para realizar su configuración básica de funcionamiento, así como interconectar a tarjetas de desarrollo.</a:t>
            </a:r>
            <a:endParaRPr lang="es-PE" sz="1900"/>
          </a:p>
        </p:txBody>
      </p:sp>
      <p:pic>
        <p:nvPicPr>
          <p:cNvPr id="1026" name="Picture 2" descr="Tutorial Innobot o Arduino – Pantalla LCD - Pygmalion Tech">
            <a:extLst>
              <a:ext uri="{FF2B5EF4-FFF2-40B4-BE49-F238E27FC236}">
                <a16:creationId xmlns:a16="http://schemas.microsoft.com/office/drawing/2014/main" id="{2A82DD65-08FF-42ED-B133-475B328842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89461" y="329184"/>
            <a:ext cx="4688595" cy="3961861"/>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158A92E2-A821-4C9B-A3DE-4C8FE21BE411}"/>
              </a:ext>
            </a:extLst>
          </p:cNvPr>
          <p:cNvPicPr>
            <a:picLocks noChangeAspect="1"/>
          </p:cNvPicPr>
          <p:nvPr/>
        </p:nvPicPr>
        <p:blipFill>
          <a:blip r:embed="rId3"/>
          <a:stretch>
            <a:fillRect/>
          </a:stretch>
        </p:blipFill>
        <p:spPr>
          <a:xfrm>
            <a:off x="7863840" y="4525592"/>
            <a:ext cx="3995928" cy="2097861"/>
          </a:xfrm>
          <a:prstGeom prst="rect">
            <a:avLst/>
          </a:prstGeom>
        </p:spPr>
      </p:pic>
    </p:spTree>
    <p:extLst>
      <p:ext uri="{BB962C8B-B14F-4D97-AF65-F5344CB8AC3E}">
        <p14:creationId xmlns:p14="http://schemas.microsoft.com/office/powerpoint/2010/main" val="138528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99C2F-5C16-4500-92B5-3C43D7CE8A93}"/>
              </a:ext>
            </a:extLst>
          </p:cNvPr>
          <p:cNvSpPr>
            <a:spLocks noGrp="1"/>
          </p:cNvSpPr>
          <p:nvPr>
            <p:ph type="title"/>
          </p:nvPr>
        </p:nvSpPr>
        <p:spPr>
          <a:xfrm>
            <a:off x="841248" y="548640"/>
            <a:ext cx="3600860" cy="5431536"/>
          </a:xfrm>
        </p:spPr>
        <p:txBody>
          <a:bodyPr>
            <a:normAutofit/>
          </a:bodyPr>
          <a:lstStyle/>
          <a:p>
            <a:r>
              <a:rPr lang="es-ES" sz="4200" b="1" i="0" dirty="0">
                <a:effectLst/>
                <a:latin typeface="Roboto" panose="02000000000000000000" pitchFamily="2" charset="0"/>
              </a:rPr>
              <a:t>Librería </a:t>
            </a:r>
            <a:r>
              <a:rPr lang="es-ES" sz="4200" b="1" i="0" dirty="0" err="1">
                <a:effectLst/>
                <a:latin typeface="Roboto" panose="02000000000000000000" pitchFamily="2" charset="0"/>
              </a:rPr>
              <a:t>LiquidCrystal</a:t>
            </a:r>
            <a:r>
              <a:rPr lang="es-ES" sz="4200" b="1" i="0" dirty="0">
                <a:effectLst/>
                <a:latin typeface="Roboto" panose="02000000000000000000" pitchFamily="2" charset="0"/>
              </a:rPr>
              <a:t> de Arduino</a:t>
            </a:r>
            <a:br>
              <a:rPr lang="es-ES" sz="4200" b="1" i="0" dirty="0">
                <a:effectLst/>
                <a:latin typeface="Roboto" panose="02000000000000000000" pitchFamily="2" charset="0"/>
              </a:rPr>
            </a:br>
            <a:endParaRPr lang="es-PE" sz="4200" dirty="0"/>
          </a:p>
        </p:txBody>
      </p:sp>
      <p:sp>
        <p:nvSpPr>
          <p:cNvPr id="3" name="Marcador de contenido 2">
            <a:extLst>
              <a:ext uri="{FF2B5EF4-FFF2-40B4-BE49-F238E27FC236}">
                <a16:creationId xmlns:a16="http://schemas.microsoft.com/office/drawing/2014/main" id="{01F01240-53F5-4518-8B7F-B60890F999BB}"/>
              </a:ext>
            </a:extLst>
          </p:cNvPr>
          <p:cNvSpPr>
            <a:spLocks noGrp="1"/>
          </p:cNvSpPr>
          <p:nvPr>
            <p:ph idx="1"/>
          </p:nvPr>
        </p:nvSpPr>
        <p:spPr>
          <a:xfrm>
            <a:off x="5126418" y="361950"/>
            <a:ext cx="6951282" cy="6353175"/>
          </a:xfrm>
        </p:spPr>
        <p:txBody>
          <a:bodyPr anchor="ctr">
            <a:normAutofit fontScale="92500" lnSpcReduction="20000"/>
          </a:bodyPr>
          <a:lstStyle/>
          <a:p>
            <a:pPr marL="0" indent="0">
              <a:buNone/>
            </a:pPr>
            <a:r>
              <a:rPr lang="es-ES" sz="1800" b="0" i="0" dirty="0">
                <a:effectLst/>
                <a:latin typeface="Roboto" panose="02000000000000000000" pitchFamily="2" charset="0"/>
              </a:rPr>
              <a:t>El IDE de Arduino ya viene con una librería que nos permite manejar diferentes tamaños de </a:t>
            </a:r>
            <a:r>
              <a:rPr lang="es-ES" sz="1800" b="0" i="0" dirty="0" err="1">
                <a:effectLst/>
                <a:latin typeface="Roboto" panose="02000000000000000000" pitchFamily="2" charset="0"/>
              </a:rPr>
              <a:t>LCD’s</a:t>
            </a:r>
            <a:r>
              <a:rPr lang="es-ES" sz="1800" b="0" i="0" dirty="0">
                <a:effectLst/>
                <a:latin typeface="Roboto" panose="02000000000000000000" pitchFamily="2" charset="0"/>
              </a:rPr>
              <a:t>, La documentación completa la pueden encontrar en la página oficial de Arduino: </a:t>
            </a:r>
            <a:r>
              <a:rPr lang="es-ES" sz="1800" b="0" i="0" u="none" strike="noStrike" dirty="0" err="1">
                <a:effectLst/>
                <a:latin typeface="Roboto" panose="02000000000000000000" pitchFamily="2" charset="0"/>
                <a:hlinkClick r:id="rId2"/>
              </a:rPr>
              <a:t>LiquidCrystal</a:t>
            </a:r>
            <a:endParaRPr lang="es-ES" sz="1800" b="0" i="0" dirty="0">
              <a:effectLst/>
              <a:latin typeface="Roboto" panose="02000000000000000000" pitchFamily="2" charset="0"/>
            </a:endParaRPr>
          </a:p>
          <a:p>
            <a:r>
              <a:rPr lang="es-ES" sz="1800" b="0" i="0" dirty="0">
                <a:effectLst/>
                <a:latin typeface="Roboto" panose="02000000000000000000" pitchFamily="2" charset="0"/>
              </a:rPr>
              <a:t>Explicaremos las funciones principales, las cuales se usaran en este tutorial.</a:t>
            </a:r>
          </a:p>
          <a:p>
            <a:r>
              <a:rPr lang="es-ES" sz="1800" b="1" i="0" dirty="0" err="1">
                <a:effectLst/>
                <a:latin typeface="Roboto" panose="02000000000000000000" pitchFamily="2" charset="0"/>
              </a:rPr>
              <a:t>LiquidCrystal</a:t>
            </a:r>
            <a:r>
              <a:rPr lang="es-ES" sz="1800" b="1" i="0" dirty="0">
                <a:effectLst/>
                <a:latin typeface="Roboto" panose="02000000000000000000" pitchFamily="2" charset="0"/>
              </a:rPr>
              <a:t>(</a:t>
            </a:r>
            <a:r>
              <a:rPr lang="es-ES" sz="1800" b="1" i="0" dirty="0" err="1">
                <a:effectLst/>
                <a:latin typeface="Roboto" panose="02000000000000000000" pitchFamily="2" charset="0"/>
              </a:rPr>
              <a:t>rs</a:t>
            </a:r>
            <a:r>
              <a:rPr lang="es-ES" sz="1800" b="1" i="0" dirty="0">
                <a:effectLst/>
                <a:latin typeface="Roboto" panose="02000000000000000000" pitchFamily="2" charset="0"/>
              </a:rPr>
              <a:t>, e, d4, d5, d6, d7)</a:t>
            </a:r>
          </a:p>
          <a:p>
            <a:pPr marL="0" indent="0">
              <a:buNone/>
            </a:pPr>
            <a:r>
              <a:rPr lang="es-ES" sz="1800" b="0" i="0" dirty="0">
                <a:effectLst/>
                <a:latin typeface="Roboto" panose="02000000000000000000" pitchFamily="2" charset="0"/>
              </a:rPr>
              <a:t>	Función constructor, crea una variable de la clase 	</a:t>
            </a:r>
            <a:r>
              <a:rPr lang="es-ES" sz="1800" b="0" i="0" dirty="0" err="1">
                <a:effectLst/>
                <a:latin typeface="Roboto" panose="02000000000000000000" pitchFamily="2" charset="0"/>
              </a:rPr>
              <a:t>LiquidCrystal</a:t>
            </a:r>
            <a:r>
              <a:rPr lang="es-ES" sz="1800" b="0" i="0" dirty="0">
                <a:effectLst/>
                <a:latin typeface="Roboto" panose="02000000000000000000" pitchFamily="2" charset="0"/>
              </a:rPr>
              <a:t>, con los pines indicados.</a:t>
            </a:r>
          </a:p>
          <a:p>
            <a:r>
              <a:rPr lang="es-ES" sz="1800" b="1" i="0" dirty="0" err="1">
                <a:effectLst/>
                <a:latin typeface="Roboto" panose="02000000000000000000" pitchFamily="2" charset="0"/>
              </a:rPr>
              <a:t>begin</a:t>
            </a:r>
            <a:r>
              <a:rPr lang="es-ES" sz="1800" b="1" i="0" dirty="0">
                <a:effectLst/>
                <a:latin typeface="Roboto" panose="02000000000000000000" pitchFamily="2" charset="0"/>
              </a:rPr>
              <a:t>(</a:t>
            </a:r>
            <a:r>
              <a:rPr lang="es-ES" sz="1800" b="1" i="0" dirty="0" err="1">
                <a:effectLst/>
                <a:latin typeface="Roboto" panose="02000000000000000000" pitchFamily="2" charset="0"/>
              </a:rPr>
              <a:t>cols</a:t>
            </a:r>
            <a:r>
              <a:rPr lang="es-ES" sz="1800" b="1" i="0" dirty="0">
                <a:effectLst/>
                <a:latin typeface="Roboto" panose="02000000000000000000" pitchFamily="2" charset="0"/>
              </a:rPr>
              <a:t>, </a:t>
            </a:r>
            <a:r>
              <a:rPr lang="es-ES" sz="1800" b="1" i="0" dirty="0" err="1">
                <a:effectLst/>
                <a:latin typeface="Roboto" panose="02000000000000000000" pitchFamily="2" charset="0"/>
              </a:rPr>
              <a:t>rows</a:t>
            </a:r>
            <a:r>
              <a:rPr lang="es-ES" sz="1800" b="1" i="0" dirty="0">
                <a:effectLst/>
                <a:latin typeface="Roboto" panose="02000000000000000000" pitchFamily="2" charset="0"/>
              </a:rPr>
              <a:t>)</a:t>
            </a:r>
          </a:p>
          <a:p>
            <a:pPr marL="0" indent="0">
              <a:buNone/>
            </a:pPr>
            <a:r>
              <a:rPr lang="es-ES" sz="1800" b="0" i="0" dirty="0">
                <a:effectLst/>
                <a:latin typeface="Roboto" panose="02000000000000000000" pitchFamily="2" charset="0"/>
              </a:rPr>
              <a:t>	Inicializa el LCD, es necesario especificar el número de 	columnas (</a:t>
            </a:r>
            <a:r>
              <a:rPr lang="es-ES" sz="1800" b="0" i="0" dirty="0" err="1">
                <a:effectLst/>
                <a:latin typeface="Roboto" panose="02000000000000000000" pitchFamily="2" charset="0"/>
              </a:rPr>
              <a:t>cols</a:t>
            </a:r>
            <a:r>
              <a:rPr lang="es-ES" sz="1800" b="0" i="0" dirty="0">
                <a:effectLst/>
                <a:latin typeface="Roboto" panose="02000000000000000000" pitchFamily="2" charset="0"/>
              </a:rPr>
              <a:t>) y filas (</a:t>
            </a:r>
            <a:r>
              <a:rPr lang="es-ES" sz="1800" b="0" i="0" dirty="0" err="1">
                <a:effectLst/>
                <a:latin typeface="Roboto" panose="02000000000000000000" pitchFamily="2" charset="0"/>
              </a:rPr>
              <a:t>rows</a:t>
            </a:r>
            <a:r>
              <a:rPr lang="es-ES" sz="1800" b="0" i="0" dirty="0">
                <a:effectLst/>
                <a:latin typeface="Roboto" panose="02000000000000000000" pitchFamily="2" charset="0"/>
              </a:rPr>
              <a:t>) del 	LCD.</a:t>
            </a:r>
          </a:p>
          <a:p>
            <a:r>
              <a:rPr lang="es-ES" sz="1800" b="1" i="0" dirty="0" err="1">
                <a:effectLst/>
                <a:latin typeface="Roboto" panose="02000000000000000000" pitchFamily="2" charset="0"/>
              </a:rPr>
              <a:t>clear</a:t>
            </a:r>
            <a:r>
              <a:rPr lang="es-ES" sz="1800" b="1" i="0" dirty="0">
                <a:effectLst/>
                <a:latin typeface="Roboto" panose="02000000000000000000" pitchFamily="2" charset="0"/>
              </a:rPr>
              <a:t>()</a:t>
            </a:r>
          </a:p>
          <a:p>
            <a:pPr marL="0" indent="0">
              <a:buNone/>
            </a:pPr>
            <a:r>
              <a:rPr lang="es-ES" sz="1800" b="0" i="0" dirty="0">
                <a:effectLst/>
                <a:latin typeface="Roboto" panose="02000000000000000000" pitchFamily="2" charset="0"/>
              </a:rPr>
              <a:t>	Borra la pantalla LCD y posiciona el cursor en la esquina 	superior izquierda (posición (0,0)).</a:t>
            </a:r>
          </a:p>
          <a:p>
            <a:r>
              <a:rPr lang="es-ES" sz="1800" b="1" i="0" dirty="0" err="1">
                <a:effectLst/>
                <a:latin typeface="Roboto" panose="02000000000000000000" pitchFamily="2" charset="0"/>
              </a:rPr>
              <a:t>setCursor</a:t>
            </a:r>
            <a:r>
              <a:rPr lang="es-ES" sz="1800" b="1" i="0" dirty="0">
                <a:effectLst/>
                <a:latin typeface="Roboto" panose="02000000000000000000" pitchFamily="2" charset="0"/>
              </a:rPr>
              <a:t>(col, </a:t>
            </a:r>
            <a:r>
              <a:rPr lang="es-ES" sz="1800" b="1" i="0" dirty="0" err="1">
                <a:effectLst/>
                <a:latin typeface="Roboto" panose="02000000000000000000" pitchFamily="2" charset="0"/>
              </a:rPr>
              <a:t>row</a:t>
            </a:r>
            <a:r>
              <a:rPr lang="es-ES" sz="1800" b="1" i="0" dirty="0">
                <a:effectLst/>
                <a:latin typeface="Roboto" panose="02000000000000000000" pitchFamily="2" charset="0"/>
              </a:rPr>
              <a:t>)</a:t>
            </a:r>
          </a:p>
          <a:p>
            <a:pPr marL="0" indent="0">
              <a:buNone/>
            </a:pPr>
            <a:r>
              <a:rPr lang="es-ES" sz="1800" b="0" i="0" dirty="0">
                <a:effectLst/>
                <a:latin typeface="Roboto" panose="02000000000000000000" pitchFamily="2" charset="0"/>
              </a:rPr>
              <a:t>	Posiciona el cursor del LCD en la posición indicada por col y 	</a:t>
            </a:r>
            <a:r>
              <a:rPr lang="es-ES" sz="1800" b="0" i="0" dirty="0" err="1">
                <a:effectLst/>
                <a:latin typeface="Roboto" panose="02000000000000000000" pitchFamily="2" charset="0"/>
              </a:rPr>
              <a:t>row</a:t>
            </a:r>
            <a:r>
              <a:rPr lang="es-ES" sz="1800" b="0" i="0" dirty="0">
                <a:effectLst/>
                <a:latin typeface="Roboto" panose="02000000000000000000" pitchFamily="2" charset="0"/>
              </a:rPr>
              <a:t> (</a:t>
            </a:r>
            <a:r>
              <a:rPr lang="es-ES" sz="1800" b="0" i="0" dirty="0" err="1">
                <a:effectLst/>
                <a:latin typeface="Roboto" panose="02000000000000000000" pitchFamily="2" charset="0"/>
              </a:rPr>
              <a:t>x,y</a:t>
            </a:r>
            <a:r>
              <a:rPr lang="es-ES" sz="1800" b="0" i="0" dirty="0">
                <a:effectLst/>
                <a:latin typeface="Roboto" panose="02000000000000000000" pitchFamily="2" charset="0"/>
              </a:rPr>
              <a:t>); es decir, establecer la ubicación en la que se 	mostrará posteriormente texto escrito para la 	pantalla LCD.</a:t>
            </a:r>
          </a:p>
          <a:p>
            <a:r>
              <a:rPr lang="es-ES" sz="1800" b="1" i="0" dirty="0" err="1">
                <a:effectLst/>
                <a:latin typeface="Roboto" panose="02000000000000000000" pitchFamily="2" charset="0"/>
              </a:rPr>
              <a:t>write</a:t>
            </a:r>
            <a:r>
              <a:rPr lang="es-ES" sz="1800" b="1" i="0" dirty="0">
                <a:effectLst/>
                <a:latin typeface="Roboto" panose="02000000000000000000" pitchFamily="2" charset="0"/>
              </a:rPr>
              <a:t>()</a:t>
            </a:r>
          </a:p>
          <a:p>
            <a:pPr marL="0" indent="0">
              <a:buNone/>
            </a:pPr>
            <a:r>
              <a:rPr lang="es-ES" sz="1800" b="0" i="0" dirty="0">
                <a:effectLst/>
                <a:latin typeface="Roboto" panose="02000000000000000000" pitchFamily="2" charset="0"/>
              </a:rPr>
              <a:t>	Escribir un carácter en la pantalla LCD, en la ubicación actual 	del cursor.</a:t>
            </a:r>
          </a:p>
          <a:p>
            <a:r>
              <a:rPr lang="es-ES" sz="1800" b="1" i="0" dirty="0" err="1">
                <a:effectLst/>
                <a:latin typeface="Roboto" panose="02000000000000000000" pitchFamily="2" charset="0"/>
              </a:rPr>
              <a:t>print</a:t>
            </a:r>
            <a:r>
              <a:rPr lang="es-ES" sz="1800" b="1" i="0" dirty="0">
                <a:effectLst/>
                <a:latin typeface="Roboto" panose="02000000000000000000" pitchFamily="2" charset="0"/>
              </a:rPr>
              <a:t>()</a:t>
            </a:r>
          </a:p>
          <a:p>
            <a:pPr marL="0" indent="0">
              <a:buNone/>
            </a:pPr>
            <a:r>
              <a:rPr lang="es-ES" sz="1800" b="0" i="0" dirty="0">
                <a:effectLst/>
                <a:latin typeface="Roboto" panose="02000000000000000000" pitchFamily="2" charset="0"/>
              </a:rPr>
              <a:t>	Escribe un texto o mensaje en el LCD, su uso es similar a un 	</a:t>
            </a:r>
            <a:r>
              <a:rPr lang="es-ES" sz="1800" b="0" i="0" dirty="0" err="1">
                <a:effectLst/>
                <a:latin typeface="Roboto" panose="02000000000000000000" pitchFamily="2" charset="0"/>
              </a:rPr>
              <a:t>Serial.print</a:t>
            </a:r>
            <a:endParaRPr lang="es-ES" sz="1800" b="0" i="0" dirty="0">
              <a:effectLst/>
              <a:latin typeface="Roboto" panose="02000000000000000000" pitchFamily="2" charset="0"/>
            </a:endParaRPr>
          </a:p>
          <a:p>
            <a:endParaRPr lang="es-PE" sz="1200" dirty="0"/>
          </a:p>
        </p:txBody>
      </p:sp>
    </p:spTree>
    <p:extLst>
      <p:ext uri="{BB962C8B-B14F-4D97-AF65-F5344CB8AC3E}">
        <p14:creationId xmlns:p14="http://schemas.microsoft.com/office/powerpoint/2010/main" val="325338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rreglos (arrays) en Lenguaje C – Tecnologías Info Blog">
            <a:extLst>
              <a:ext uri="{FF2B5EF4-FFF2-40B4-BE49-F238E27FC236}">
                <a16:creationId xmlns:a16="http://schemas.microsoft.com/office/drawing/2014/main" id="{713DAD34-E782-45CF-B7B9-C73ECDC7CF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1957" y="643467"/>
            <a:ext cx="742808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72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60A7F-057B-41C3-AABF-2CB94C649C6E}"/>
              </a:ext>
            </a:extLst>
          </p:cNvPr>
          <p:cNvSpPr>
            <a:spLocks noGrp="1"/>
          </p:cNvSpPr>
          <p:nvPr>
            <p:ph type="title"/>
          </p:nvPr>
        </p:nvSpPr>
        <p:spPr/>
        <p:txBody>
          <a:bodyPr/>
          <a:lstStyle/>
          <a:p>
            <a:r>
              <a:rPr lang="es-PE" dirty="0" err="1"/>
              <a:t>Strcpy</a:t>
            </a:r>
            <a:r>
              <a:rPr lang="es-PE" dirty="0"/>
              <a:t>()</a:t>
            </a:r>
          </a:p>
        </p:txBody>
      </p:sp>
      <p:pic>
        <p:nvPicPr>
          <p:cNvPr id="5" name="Marcador de contenido 4">
            <a:extLst>
              <a:ext uri="{FF2B5EF4-FFF2-40B4-BE49-F238E27FC236}">
                <a16:creationId xmlns:a16="http://schemas.microsoft.com/office/drawing/2014/main" id="{5D3CDA81-4B8F-4B5A-A3D1-65472863042B}"/>
              </a:ext>
            </a:extLst>
          </p:cNvPr>
          <p:cNvPicPr>
            <a:picLocks noGrp="1" noChangeAspect="1"/>
          </p:cNvPicPr>
          <p:nvPr>
            <p:ph idx="1"/>
          </p:nvPr>
        </p:nvPicPr>
        <p:blipFill>
          <a:blip r:embed="rId2"/>
          <a:stretch>
            <a:fillRect/>
          </a:stretch>
        </p:blipFill>
        <p:spPr>
          <a:xfrm>
            <a:off x="2457730" y="2856706"/>
            <a:ext cx="7276539" cy="610394"/>
          </a:xfrm>
        </p:spPr>
      </p:pic>
    </p:spTree>
    <p:extLst>
      <p:ext uri="{BB962C8B-B14F-4D97-AF65-F5344CB8AC3E}">
        <p14:creationId xmlns:p14="http://schemas.microsoft.com/office/powerpoint/2010/main" val="340854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5AEFF28-8AE9-423C-A19B-1415D0C3ADF3}"/>
              </a:ext>
            </a:extLst>
          </p:cNvPr>
          <p:cNvPicPr>
            <a:picLocks noGrp="1" noChangeAspect="1"/>
          </p:cNvPicPr>
          <p:nvPr>
            <p:ph idx="1"/>
          </p:nvPr>
        </p:nvPicPr>
        <p:blipFill>
          <a:blip r:embed="rId2"/>
          <a:stretch>
            <a:fillRect/>
          </a:stretch>
        </p:blipFill>
        <p:spPr>
          <a:xfrm>
            <a:off x="1301094" y="569118"/>
            <a:ext cx="9851149" cy="5719763"/>
          </a:xfrm>
        </p:spPr>
      </p:pic>
    </p:spTree>
    <p:extLst>
      <p:ext uri="{BB962C8B-B14F-4D97-AF65-F5344CB8AC3E}">
        <p14:creationId xmlns:p14="http://schemas.microsoft.com/office/powerpoint/2010/main" val="12966217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591</Words>
  <Application>Microsoft Office PowerPoint</Application>
  <PresentationFormat>Panorámica</PresentationFormat>
  <Paragraphs>37</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Roboto</vt:lpstr>
      <vt:lpstr>Tema de Office</vt:lpstr>
      <vt:lpstr>TECLADO MATRICIAL &amp; DISPLAY LCD CON ARDUINO</vt:lpstr>
      <vt:lpstr>MATERIALES</vt:lpstr>
      <vt:lpstr>  TECLADO MATRICIAL  (KEYPAD 4X4) </vt:lpstr>
      <vt:lpstr>LIBRERIA KEYPAD</vt:lpstr>
      <vt:lpstr>DISPLAY LCD  16X2</vt:lpstr>
      <vt:lpstr>Librería LiquidCrystal de Arduino </vt:lpstr>
      <vt:lpstr>Presentación de PowerPoint</vt:lpstr>
      <vt:lpstr>Strcpy()</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EN ARDUINO</dc:title>
  <dc:creator>Jose Luis Ochoa  Enciso</dc:creator>
  <cp:lastModifiedBy>Jose Luis Ochoa  Enciso</cp:lastModifiedBy>
  <cp:revision>7</cp:revision>
  <dcterms:created xsi:type="dcterms:W3CDTF">2022-01-21T21:27:20Z</dcterms:created>
  <dcterms:modified xsi:type="dcterms:W3CDTF">2022-03-17T20:20:07Z</dcterms:modified>
</cp:coreProperties>
</file>