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30B0-7D6E-41C3-8988-DDC5AE962F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4DAA202-2321-4393-B100-4DFCF2B73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593FFED-418C-4AA4-8BF4-8E7A43C9CD28}"/>
              </a:ext>
            </a:extLst>
          </p:cNvPr>
          <p:cNvSpPr>
            <a:spLocks noGrp="1"/>
          </p:cNvSpPr>
          <p:nvPr>
            <p:ph type="dt" sz="half" idx="10"/>
          </p:nvPr>
        </p:nvSpPr>
        <p:spPr/>
        <p:txBody>
          <a:bodyPr/>
          <a:lstStyle/>
          <a:p>
            <a:fld id="{1F674484-D573-4EFE-9F51-E78A475F9D7E}" type="datetimeFigureOut">
              <a:rPr lang="es-PE" smtClean="0"/>
              <a:t>3/09/2022</a:t>
            </a:fld>
            <a:endParaRPr lang="es-PE"/>
          </a:p>
        </p:txBody>
      </p:sp>
      <p:sp>
        <p:nvSpPr>
          <p:cNvPr id="5" name="Marcador de pie de página 4">
            <a:extLst>
              <a:ext uri="{FF2B5EF4-FFF2-40B4-BE49-F238E27FC236}">
                <a16:creationId xmlns:a16="http://schemas.microsoft.com/office/drawing/2014/main" id="{A1A57A81-2CDC-4A88-9AB6-2D4EC2A42A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47F044C-E357-4174-877E-F33FA3E8F48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406141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1EE01-4AF2-4673-B35F-03B4372467B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E6BA965-D6F4-4841-A9BE-78D220BE3BE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3335D5B-E494-4523-89CC-265A63DA1B68}"/>
              </a:ext>
            </a:extLst>
          </p:cNvPr>
          <p:cNvSpPr>
            <a:spLocks noGrp="1"/>
          </p:cNvSpPr>
          <p:nvPr>
            <p:ph type="dt" sz="half" idx="10"/>
          </p:nvPr>
        </p:nvSpPr>
        <p:spPr/>
        <p:txBody>
          <a:bodyPr/>
          <a:lstStyle/>
          <a:p>
            <a:fld id="{1F674484-D573-4EFE-9F51-E78A475F9D7E}" type="datetimeFigureOut">
              <a:rPr lang="es-PE" smtClean="0"/>
              <a:t>3/09/2022</a:t>
            </a:fld>
            <a:endParaRPr lang="es-PE"/>
          </a:p>
        </p:txBody>
      </p:sp>
      <p:sp>
        <p:nvSpPr>
          <p:cNvPr id="5" name="Marcador de pie de página 4">
            <a:extLst>
              <a:ext uri="{FF2B5EF4-FFF2-40B4-BE49-F238E27FC236}">
                <a16:creationId xmlns:a16="http://schemas.microsoft.com/office/drawing/2014/main" id="{64EF659A-49B0-4CC8-B910-F38D87CB11F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7E4D7C8-566E-4553-8702-50E5E4167B5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8788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D3A8AF-98DA-41DD-8D18-B9A85EFB7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85F0A27-9BCF-4A6E-A336-8BDFBE49EC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B2DB96-A213-42A8-B301-B6F2113B0157}"/>
              </a:ext>
            </a:extLst>
          </p:cNvPr>
          <p:cNvSpPr>
            <a:spLocks noGrp="1"/>
          </p:cNvSpPr>
          <p:nvPr>
            <p:ph type="dt" sz="half" idx="10"/>
          </p:nvPr>
        </p:nvSpPr>
        <p:spPr/>
        <p:txBody>
          <a:bodyPr/>
          <a:lstStyle/>
          <a:p>
            <a:fld id="{1F674484-D573-4EFE-9F51-E78A475F9D7E}" type="datetimeFigureOut">
              <a:rPr lang="es-PE" smtClean="0"/>
              <a:t>3/09/2022</a:t>
            </a:fld>
            <a:endParaRPr lang="es-PE"/>
          </a:p>
        </p:txBody>
      </p:sp>
      <p:sp>
        <p:nvSpPr>
          <p:cNvPr id="5" name="Marcador de pie de página 4">
            <a:extLst>
              <a:ext uri="{FF2B5EF4-FFF2-40B4-BE49-F238E27FC236}">
                <a16:creationId xmlns:a16="http://schemas.microsoft.com/office/drawing/2014/main" id="{7CBF961C-3C08-44C0-8FA5-EBC8BEAC30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4116CD5-A2C8-4882-939A-AC01B0EA9CA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7001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90092-952F-4B06-813A-86926B0AC84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38CBD3B-4BC8-4A89-8D04-990803577B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BE8195-4E9C-4167-9784-40C5E1DA20C5}"/>
              </a:ext>
            </a:extLst>
          </p:cNvPr>
          <p:cNvSpPr>
            <a:spLocks noGrp="1"/>
          </p:cNvSpPr>
          <p:nvPr>
            <p:ph type="dt" sz="half" idx="10"/>
          </p:nvPr>
        </p:nvSpPr>
        <p:spPr/>
        <p:txBody>
          <a:bodyPr/>
          <a:lstStyle/>
          <a:p>
            <a:fld id="{1F674484-D573-4EFE-9F51-E78A475F9D7E}" type="datetimeFigureOut">
              <a:rPr lang="es-PE" smtClean="0"/>
              <a:t>3/09/2022</a:t>
            </a:fld>
            <a:endParaRPr lang="es-PE"/>
          </a:p>
        </p:txBody>
      </p:sp>
      <p:sp>
        <p:nvSpPr>
          <p:cNvPr id="5" name="Marcador de pie de página 4">
            <a:extLst>
              <a:ext uri="{FF2B5EF4-FFF2-40B4-BE49-F238E27FC236}">
                <a16:creationId xmlns:a16="http://schemas.microsoft.com/office/drawing/2014/main" id="{1E82DD7A-7D4E-4A43-99D9-C28C1D7530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AE71527-5B6C-425B-A5E2-636AA12F955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4671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C01B8-0949-4C72-B719-4D29FB5E2A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7B598F9-0D7B-4E15-8855-B3EC1C26A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C5352D3-3559-4739-A4B0-84FCCF425D33}"/>
              </a:ext>
            </a:extLst>
          </p:cNvPr>
          <p:cNvSpPr>
            <a:spLocks noGrp="1"/>
          </p:cNvSpPr>
          <p:nvPr>
            <p:ph type="dt" sz="half" idx="10"/>
          </p:nvPr>
        </p:nvSpPr>
        <p:spPr/>
        <p:txBody>
          <a:bodyPr/>
          <a:lstStyle/>
          <a:p>
            <a:fld id="{1F674484-D573-4EFE-9F51-E78A475F9D7E}" type="datetimeFigureOut">
              <a:rPr lang="es-PE" smtClean="0"/>
              <a:t>3/09/2022</a:t>
            </a:fld>
            <a:endParaRPr lang="es-PE"/>
          </a:p>
        </p:txBody>
      </p:sp>
      <p:sp>
        <p:nvSpPr>
          <p:cNvPr id="5" name="Marcador de pie de página 4">
            <a:extLst>
              <a:ext uri="{FF2B5EF4-FFF2-40B4-BE49-F238E27FC236}">
                <a16:creationId xmlns:a16="http://schemas.microsoft.com/office/drawing/2014/main" id="{CFEB81F8-A6F5-4C68-97EC-0603FACDB8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D9DFA63-7CB5-4CE0-A390-2292DCC8DD3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1186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F29E0-1F3B-470B-B6AB-5595B36C93C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2150D87-B971-4ABA-9AC6-C7BE9A69799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10E7B905-7658-40BF-B7FC-88501E890F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FDEA697-4B9D-4FEB-B51F-8C8A1783FE21}"/>
              </a:ext>
            </a:extLst>
          </p:cNvPr>
          <p:cNvSpPr>
            <a:spLocks noGrp="1"/>
          </p:cNvSpPr>
          <p:nvPr>
            <p:ph type="dt" sz="half" idx="10"/>
          </p:nvPr>
        </p:nvSpPr>
        <p:spPr/>
        <p:txBody>
          <a:bodyPr/>
          <a:lstStyle/>
          <a:p>
            <a:fld id="{1F674484-D573-4EFE-9F51-E78A475F9D7E}" type="datetimeFigureOut">
              <a:rPr lang="es-PE" smtClean="0"/>
              <a:t>3/09/2022</a:t>
            </a:fld>
            <a:endParaRPr lang="es-PE"/>
          </a:p>
        </p:txBody>
      </p:sp>
      <p:sp>
        <p:nvSpPr>
          <p:cNvPr id="6" name="Marcador de pie de página 5">
            <a:extLst>
              <a:ext uri="{FF2B5EF4-FFF2-40B4-BE49-F238E27FC236}">
                <a16:creationId xmlns:a16="http://schemas.microsoft.com/office/drawing/2014/main" id="{711203AC-2C09-4732-A8E9-8A0889AD221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6C5C955-BCA2-4050-93D4-C26A63DC095C}"/>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278864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90F35-E230-4417-9E3B-5D8E1DCD43C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F4DCC90-5328-4EEB-BFD0-46EEDCD7C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8EAC4F-5D12-4886-B359-B1110C5D6A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33A3733A-FEDF-4955-A7E7-C9124A7E2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481B94-360B-4701-8D1B-412EF1A6344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041A77D-F82B-424A-9B3C-FD63E0EAAC6E}"/>
              </a:ext>
            </a:extLst>
          </p:cNvPr>
          <p:cNvSpPr>
            <a:spLocks noGrp="1"/>
          </p:cNvSpPr>
          <p:nvPr>
            <p:ph type="dt" sz="half" idx="10"/>
          </p:nvPr>
        </p:nvSpPr>
        <p:spPr/>
        <p:txBody>
          <a:bodyPr/>
          <a:lstStyle/>
          <a:p>
            <a:fld id="{1F674484-D573-4EFE-9F51-E78A475F9D7E}" type="datetimeFigureOut">
              <a:rPr lang="es-PE" smtClean="0"/>
              <a:t>3/09/2022</a:t>
            </a:fld>
            <a:endParaRPr lang="es-PE"/>
          </a:p>
        </p:txBody>
      </p:sp>
      <p:sp>
        <p:nvSpPr>
          <p:cNvPr id="8" name="Marcador de pie de página 7">
            <a:extLst>
              <a:ext uri="{FF2B5EF4-FFF2-40B4-BE49-F238E27FC236}">
                <a16:creationId xmlns:a16="http://schemas.microsoft.com/office/drawing/2014/main" id="{456E36FF-EDFF-4BE5-89B0-B1183A24EA3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4BCC563-0216-4069-9718-DF445876430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87228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F9B77-1115-4390-82C3-714B1FD1138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BDA761F6-335D-4816-9530-B1BDA6C9C466}"/>
              </a:ext>
            </a:extLst>
          </p:cNvPr>
          <p:cNvSpPr>
            <a:spLocks noGrp="1"/>
          </p:cNvSpPr>
          <p:nvPr>
            <p:ph type="dt" sz="half" idx="10"/>
          </p:nvPr>
        </p:nvSpPr>
        <p:spPr/>
        <p:txBody>
          <a:bodyPr/>
          <a:lstStyle/>
          <a:p>
            <a:fld id="{1F674484-D573-4EFE-9F51-E78A475F9D7E}" type="datetimeFigureOut">
              <a:rPr lang="es-PE" smtClean="0"/>
              <a:t>3/09/2022</a:t>
            </a:fld>
            <a:endParaRPr lang="es-PE"/>
          </a:p>
        </p:txBody>
      </p:sp>
      <p:sp>
        <p:nvSpPr>
          <p:cNvPr id="4" name="Marcador de pie de página 3">
            <a:extLst>
              <a:ext uri="{FF2B5EF4-FFF2-40B4-BE49-F238E27FC236}">
                <a16:creationId xmlns:a16="http://schemas.microsoft.com/office/drawing/2014/main" id="{851FFAD9-2610-4A70-B21F-E23316AE4C7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6C9FC291-BAAD-4A4B-B803-19CC51F59546}"/>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7047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6DDA16-FA70-46E7-AE8B-7E3C001C8E1F}"/>
              </a:ext>
            </a:extLst>
          </p:cNvPr>
          <p:cNvSpPr>
            <a:spLocks noGrp="1"/>
          </p:cNvSpPr>
          <p:nvPr>
            <p:ph type="dt" sz="half" idx="10"/>
          </p:nvPr>
        </p:nvSpPr>
        <p:spPr/>
        <p:txBody>
          <a:bodyPr/>
          <a:lstStyle/>
          <a:p>
            <a:fld id="{1F674484-D573-4EFE-9F51-E78A475F9D7E}" type="datetimeFigureOut">
              <a:rPr lang="es-PE" smtClean="0"/>
              <a:t>3/09/2022</a:t>
            </a:fld>
            <a:endParaRPr lang="es-PE"/>
          </a:p>
        </p:txBody>
      </p:sp>
      <p:sp>
        <p:nvSpPr>
          <p:cNvPr id="3" name="Marcador de pie de página 2">
            <a:extLst>
              <a:ext uri="{FF2B5EF4-FFF2-40B4-BE49-F238E27FC236}">
                <a16:creationId xmlns:a16="http://schemas.microsoft.com/office/drawing/2014/main" id="{45FC066D-4D50-45AC-9A84-0C3929E51CB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5483B1C0-818E-4130-98EA-6DE05DD19EDE}"/>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39925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672F6-209C-4C75-BA3B-AB4D4A8495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7CAA3AF-4819-4744-B88D-AFE06F0EC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385A5E2-2E69-4BF3-B9C3-D6DF22462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DE8627-8848-421A-9086-996CB679DE41}"/>
              </a:ext>
            </a:extLst>
          </p:cNvPr>
          <p:cNvSpPr>
            <a:spLocks noGrp="1"/>
          </p:cNvSpPr>
          <p:nvPr>
            <p:ph type="dt" sz="half" idx="10"/>
          </p:nvPr>
        </p:nvSpPr>
        <p:spPr/>
        <p:txBody>
          <a:bodyPr/>
          <a:lstStyle/>
          <a:p>
            <a:fld id="{1F674484-D573-4EFE-9F51-E78A475F9D7E}" type="datetimeFigureOut">
              <a:rPr lang="es-PE" smtClean="0"/>
              <a:t>3/09/2022</a:t>
            </a:fld>
            <a:endParaRPr lang="es-PE"/>
          </a:p>
        </p:txBody>
      </p:sp>
      <p:sp>
        <p:nvSpPr>
          <p:cNvPr id="6" name="Marcador de pie de página 5">
            <a:extLst>
              <a:ext uri="{FF2B5EF4-FFF2-40B4-BE49-F238E27FC236}">
                <a16:creationId xmlns:a16="http://schemas.microsoft.com/office/drawing/2014/main" id="{70BA2E61-89B8-4779-84D0-821203EA6AE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D326292-8DC6-43CE-B24D-3166A349F289}"/>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143821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F628A-522A-4E4D-9907-8293924996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90A23E36-2FB9-4D40-923F-840D61B34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FD36631-7DD1-43FC-AF05-316B53CB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3390FC-6C71-4ACD-B8F4-FF734924784B}"/>
              </a:ext>
            </a:extLst>
          </p:cNvPr>
          <p:cNvSpPr>
            <a:spLocks noGrp="1"/>
          </p:cNvSpPr>
          <p:nvPr>
            <p:ph type="dt" sz="half" idx="10"/>
          </p:nvPr>
        </p:nvSpPr>
        <p:spPr/>
        <p:txBody>
          <a:bodyPr/>
          <a:lstStyle/>
          <a:p>
            <a:fld id="{1F674484-D573-4EFE-9F51-E78A475F9D7E}" type="datetimeFigureOut">
              <a:rPr lang="es-PE" smtClean="0"/>
              <a:t>3/09/2022</a:t>
            </a:fld>
            <a:endParaRPr lang="es-PE"/>
          </a:p>
        </p:txBody>
      </p:sp>
      <p:sp>
        <p:nvSpPr>
          <p:cNvPr id="6" name="Marcador de pie de página 5">
            <a:extLst>
              <a:ext uri="{FF2B5EF4-FFF2-40B4-BE49-F238E27FC236}">
                <a16:creationId xmlns:a16="http://schemas.microsoft.com/office/drawing/2014/main" id="{B8D84361-84CE-4733-B3DB-5D552A3BFC3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445B3B9-49F0-4948-92F4-EF94F069BCD3}"/>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94112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2FB26E-647F-4DAB-8068-AA8C46E2D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80FDA3D-425F-45AE-B23C-B35F36E04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4D547DC-75FF-4304-A5BA-4B83A6912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74484-D573-4EFE-9F51-E78A475F9D7E}" type="datetimeFigureOut">
              <a:rPr lang="es-PE" smtClean="0"/>
              <a:t>3/09/2022</a:t>
            </a:fld>
            <a:endParaRPr lang="es-PE"/>
          </a:p>
        </p:txBody>
      </p:sp>
      <p:sp>
        <p:nvSpPr>
          <p:cNvPr id="5" name="Marcador de pie de página 4">
            <a:extLst>
              <a:ext uri="{FF2B5EF4-FFF2-40B4-BE49-F238E27FC236}">
                <a16:creationId xmlns:a16="http://schemas.microsoft.com/office/drawing/2014/main" id="{92E5A783-A230-477C-A36E-A5DD7E9B3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A6501B2-AB2F-48A0-B499-73AD129D6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D0539-925C-49C4-9D05-3461D06FFB08}" type="slidenum">
              <a:rPr lang="es-PE" smtClean="0"/>
              <a:t>‹Nº›</a:t>
            </a:fld>
            <a:endParaRPr lang="es-PE"/>
          </a:p>
        </p:txBody>
      </p:sp>
    </p:spTree>
    <p:extLst>
      <p:ext uri="{BB962C8B-B14F-4D97-AF65-F5344CB8AC3E}">
        <p14:creationId xmlns:p14="http://schemas.microsoft.com/office/powerpoint/2010/main" val="29003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249828-E021-4585-99EA-F53222F733C9}"/>
              </a:ext>
            </a:extLst>
          </p:cNvPr>
          <p:cNvSpPr>
            <a:spLocks noGrp="1"/>
          </p:cNvSpPr>
          <p:nvPr>
            <p:ph type="ctrTitle"/>
          </p:nvPr>
        </p:nvSpPr>
        <p:spPr>
          <a:xfrm>
            <a:off x="2125373" y="3012161"/>
            <a:ext cx="8246054" cy="1373776"/>
          </a:xfrm>
        </p:spPr>
        <p:txBody>
          <a:bodyPr anchor="b">
            <a:normAutofit fontScale="90000"/>
          </a:bodyPr>
          <a:lstStyle/>
          <a:p>
            <a:r>
              <a:rPr lang="es-PE" sz="4800" b="1" dirty="0">
                <a:solidFill>
                  <a:schemeClr val="tx2"/>
                </a:solidFill>
              </a:rPr>
              <a:t>SENSOR DE HUMEDAD DE SUELO CON ARDUINO</a:t>
            </a:r>
          </a:p>
        </p:txBody>
      </p:sp>
      <p:sp>
        <p:nvSpPr>
          <p:cNvPr id="3" name="Subtítulo 2">
            <a:extLst>
              <a:ext uri="{FF2B5EF4-FFF2-40B4-BE49-F238E27FC236}">
                <a16:creationId xmlns:a16="http://schemas.microsoft.com/office/drawing/2014/main" id="{D6D3699D-DC69-4788-9001-0395E81C9EB3}"/>
              </a:ext>
            </a:extLst>
          </p:cNvPr>
          <p:cNvSpPr>
            <a:spLocks noGrp="1"/>
          </p:cNvSpPr>
          <p:nvPr>
            <p:ph type="subTitle" idx="1"/>
          </p:nvPr>
        </p:nvSpPr>
        <p:spPr>
          <a:xfrm>
            <a:off x="1514121" y="4171528"/>
            <a:ext cx="9163757" cy="775845"/>
          </a:xfrm>
        </p:spPr>
        <p:txBody>
          <a:bodyPr anchor="ctr">
            <a:normAutofit fontScale="62500" lnSpcReduction="20000"/>
          </a:bodyPr>
          <a:lstStyle/>
          <a:p>
            <a:endParaRPr lang="es-PE" sz="2000">
              <a:solidFill>
                <a:schemeClr val="tx2"/>
              </a:solidFill>
            </a:endParaRPr>
          </a:p>
          <a:p>
            <a:r>
              <a:rPr lang="es-PE" sz="5100">
                <a:solidFill>
                  <a:schemeClr val="tx2"/>
                </a:solidFill>
              </a:rPr>
              <a:t>@danite.dev</a:t>
            </a:r>
            <a:endParaRPr lang="es-PE" sz="5100" dirty="0">
              <a:solidFill>
                <a:schemeClr val="tx2"/>
              </a:solidFill>
            </a:endParaRP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rduino logo by Jugulaire | Arduino logo, Arduino programming, Arduino">
            <a:extLst>
              <a:ext uri="{FF2B5EF4-FFF2-40B4-BE49-F238E27FC236}">
                <a16:creationId xmlns:a16="http://schemas.microsoft.com/office/drawing/2014/main" id="{BD62754F-8454-49FB-8E15-EA54CDE16E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7895" y="320231"/>
            <a:ext cx="2954757"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agen 6" descr="Logotipo, nombre de la empresa&#10;&#10;Descripción generada automáticamente">
            <a:extLst>
              <a:ext uri="{FF2B5EF4-FFF2-40B4-BE49-F238E27FC236}">
                <a16:creationId xmlns:a16="http://schemas.microsoft.com/office/drawing/2014/main" id="{1E1E5BF5-4C50-4A5D-8EB4-0FAB95060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958" y="4947373"/>
            <a:ext cx="1373778" cy="1373778"/>
          </a:xfrm>
          <a:prstGeom prst="rect">
            <a:avLst/>
          </a:prstGeom>
        </p:spPr>
      </p:pic>
      <p:sp>
        <p:nvSpPr>
          <p:cNvPr id="9" name="AutoShape 10" descr="TikTok Logo - LOGOS de MARCAS">
            <a:extLst>
              <a:ext uri="{FF2B5EF4-FFF2-40B4-BE49-F238E27FC236}">
                <a16:creationId xmlns:a16="http://schemas.microsoft.com/office/drawing/2014/main" id="{5AC91461-F6F5-4B32-A283-29A3EAF856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275395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1" name="Rectangle 3120">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F5C1CE-7CA7-4C2B-9A7D-02AA1AF99CA8}"/>
              </a:ext>
            </a:extLst>
          </p:cNvPr>
          <p:cNvSpPr>
            <a:spLocks noGrp="1"/>
          </p:cNvSpPr>
          <p:nvPr>
            <p:ph type="title"/>
          </p:nvPr>
        </p:nvSpPr>
        <p:spPr>
          <a:xfrm>
            <a:off x="630918" y="643465"/>
            <a:ext cx="3895359" cy="1846615"/>
          </a:xfrm>
        </p:spPr>
        <p:txBody>
          <a:bodyPr anchor="b">
            <a:normAutofit/>
          </a:bodyPr>
          <a:lstStyle/>
          <a:p>
            <a:r>
              <a:rPr lang="es-PE" sz="5400" b="1"/>
              <a:t>MATERIALES</a:t>
            </a:r>
          </a:p>
        </p:txBody>
      </p:sp>
      <p:sp>
        <p:nvSpPr>
          <p:cNvPr id="3123"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B20CA3D-5859-4634-8D60-A47B6A618198}"/>
              </a:ext>
            </a:extLst>
          </p:cNvPr>
          <p:cNvSpPr>
            <a:spLocks noGrp="1"/>
          </p:cNvSpPr>
          <p:nvPr>
            <p:ph idx="1"/>
          </p:nvPr>
        </p:nvSpPr>
        <p:spPr>
          <a:xfrm>
            <a:off x="630936" y="2807167"/>
            <a:ext cx="3895522" cy="3386399"/>
          </a:xfrm>
        </p:spPr>
        <p:txBody>
          <a:bodyPr>
            <a:normAutofit/>
          </a:bodyPr>
          <a:lstStyle/>
          <a:p>
            <a:r>
              <a:rPr lang="es-PE" sz="2200" dirty="0"/>
              <a:t>PLACA DE PRUEBAS</a:t>
            </a:r>
          </a:p>
          <a:p>
            <a:r>
              <a:rPr lang="es-PE" sz="2200" dirty="0"/>
              <a:t>ARDUINO UNO</a:t>
            </a:r>
          </a:p>
          <a:p>
            <a:r>
              <a:rPr lang="es-PE" sz="2200" dirty="0"/>
              <a:t>PANTALLA LCD</a:t>
            </a:r>
          </a:p>
          <a:p>
            <a:r>
              <a:rPr lang="es-PE" sz="2200" dirty="0"/>
              <a:t>SENSOR DE HUMEDAD DE SUELO</a:t>
            </a:r>
          </a:p>
          <a:p>
            <a:r>
              <a:rPr lang="es-PE" sz="2200" dirty="0"/>
              <a:t>CABLES</a:t>
            </a:r>
          </a:p>
        </p:txBody>
      </p:sp>
      <p:pic>
        <p:nvPicPr>
          <p:cNvPr id="1026" name="Picture 2" descr="Sensor de Humedad del Suelo FC-28 Higrómetro - UNIT Electronics">
            <a:extLst>
              <a:ext uri="{FF2B5EF4-FFF2-40B4-BE49-F238E27FC236}">
                <a16:creationId xmlns:a16="http://schemas.microsoft.com/office/drawing/2014/main" id="{47C164B8-7A5D-EC97-A61A-63E38A224F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2624" y="342900"/>
            <a:ext cx="3099816" cy="30998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Qué es una protoboard y cómo se usa? Eléctronica">
            <a:extLst>
              <a:ext uri="{FF2B5EF4-FFF2-40B4-BE49-F238E27FC236}">
                <a16:creationId xmlns:a16="http://schemas.microsoft.com/office/drawing/2014/main" id="{F90BEE5F-5974-475B-B600-9C25AFD582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37" r="7906" b="-4"/>
          <a:stretch/>
        </p:blipFill>
        <p:spPr bwMode="auto">
          <a:xfrm>
            <a:off x="8645097" y="164592"/>
            <a:ext cx="2991198" cy="2642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13 proyectos asombrosos con Arduino para ponerte a prueba y pasar un gran  rato">
            <a:extLst>
              <a:ext uri="{FF2B5EF4-FFF2-40B4-BE49-F238E27FC236}">
                <a16:creationId xmlns:a16="http://schemas.microsoft.com/office/drawing/2014/main" id="{E2364F96-035B-98F5-28CC-A5B6F0F987F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92624" y="3897984"/>
            <a:ext cx="3099816" cy="21931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antalla LCD de 16x2 (16 Caracteres x 2 Líneas)">
            <a:extLst>
              <a:ext uri="{FF2B5EF4-FFF2-40B4-BE49-F238E27FC236}">
                <a16:creationId xmlns:a16="http://schemas.microsoft.com/office/drawing/2014/main" id="{A4CCCD8F-AE68-FD65-7264-37E14534721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529792" y="2971759"/>
            <a:ext cx="3221807" cy="3221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11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20" name="Rectangle 2119">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8C5DBF-EFE6-4681-AC8C-853A0F0550DB}"/>
              </a:ext>
            </a:extLst>
          </p:cNvPr>
          <p:cNvSpPr>
            <a:spLocks noGrp="1"/>
          </p:cNvSpPr>
          <p:nvPr>
            <p:ph type="title"/>
          </p:nvPr>
        </p:nvSpPr>
        <p:spPr>
          <a:xfrm>
            <a:off x="612648" y="365125"/>
            <a:ext cx="5295015" cy="2063808"/>
          </a:xfrm>
        </p:spPr>
        <p:txBody>
          <a:bodyPr anchor="b">
            <a:normAutofit/>
          </a:bodyPr>
          <a:lstStyle/>
          <a:p>
            <a:br>
              <a:rPr lang="es-PE" sz="3400" b="1" dirty="0">
                <a:latin typeface="+mn-lt"/>
              </a:rPr>
            </a:br>
            <a:br>
              <a:rPr lang="es-PE" sz="3400" b="1" dirty="0">
                <a:latin typeface="+mn-lt"/>
              </a:rPr>
            </a:br>
            <a:r>
              <a:rPr lang="es-PE" sz="3400" b="1" dirty="0">
                <a:latin typeface="+mn-lt"/>
              </a:rPr>
              <a:t>SENSOR DE TEMPERATURA DE SUELO </a:t>
            </a:r>
          </a:p>
        </p:txBody>
      </p:sp>
      <p:sp>
        <p:nvSpPr>
          <p:cNvPr id="2122"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64FE71B-5611-4C12-8D37-98203F4814CE}"/>
              </a:ext>
            </a:extLst>
          </p:cNvPr>
          <p:cNvSpPr>
            <a:spLocks noGrp="1"/>
          </p:cNvSpPr>
          <p:nvPr>
            <p:ph idx="1"/>
          </p:nvPr>
        </p:nvSpPr>
        <p:spPr>
          <a:xfrm>
            <a:off x="326317" y="2926486"/>
            <a:ext cx="5992427" cy="3750247"/>
          </a:xfrm>
        </p:spPr>
        <p:txBody>
          <a:bodyPr>
            <a:noAutofit/>
          </a:bodyPr>
          <a:lstStyle/>
          <a:p>
            <a:pPr algn="just"/>
            <a:r>
              <a:rPr lang="es-ES" sz="1500" b="0" i="0" dirty="0">
                <a:effectLst/>
                <a:latin typeface="Verdana" panose="020B0604030504040204" pitchFamily="34" charset="0"/>
                <a:ea typeface="Verdana" panose="020B0604030504040204" pitchFamily="34" charset="0"/>
              </a:rPr>
              <a:t>El Sensor de humedad de Suelo permite medir de forma sencilla la humedad del suelo por medio de 2 electrodos resistivos. Compatible con Arduino, PIC, ESP8266/</a:t>
            </a:r>
            <a:r>
              <a:rPr lang="es-ES" sz="1500" b="0" i="0" dirty="0" err="1">
                <a:effectLst/>
                <a:latin typeface="Verdana" panose="020B0604030504040204" pitchFamily="34" charset="0"/>
                <a:ea typeface="Verdana" panose="020B0604030504040204" pitchFamily="34" charset="0"/>
              </a:rPr>
              <a:t>NodeMCU</a:t>
            </a:r>
            <a:r>
              <a:rPr lang="es-ES" sz="1500" b="0" i="0" dirty="0">
                <a:effectLst/>
                <a:latin typeface="Verdana" panose="020B0604030504040204" pitchFamily="34" charset="0"/>
                <a:ea typeface="Verdana" panose="020B0604030504040204" pitchFamily="34" charset="0"/>
              </a:rPr>
              <a:t>/NodeMCU-32. </a:t>
            </a:r>
            <a:r>
              <a:rPr lang="es-ES" sz="1500" b="0" i="0" dirty="0">
                <a:effectLst/>
                <a:highlight>
                  <a:srgbClr val="FFFF00"/>
                </a:highlight>
                <a:latin typeface="Verdana" panose="020B0604030504040204" pitchFamily="34" charset="0"/>
                <a:ea typeface="Verdana" panose="020B0604030504040204" pitchFamily="34" charset="0"/>
              </a:rPr>
              <a:t>El sensor es ideal para monitorear el nivel de humedad de tus plantas y así recordar cuando necesitan ser regadas o incluso para realizar un sistema totalmente automatizado </a:t>
            </a:r>
            <a:r>
              <a:rPr lang="es-ES" sz="1500" b="0" i="0" dirty="0">
                <a:effectLst/>
                <a:latin typeface="Verdana" panose="020B0604030504040204" pitchFamily="34" charset="0"/>
                <a:ea typeface="Verdana" panose="020B0604030504040204" pitchFamily="34" charset="0"/>
              </a:rPr>
              <a:t>de riego añadiendo una válvula o una bomba de agua. Si el sistema se conecta a internet podríamos controlar/monitorear nuestro jardín desde cualquier lugar del mundo! </a:t>
            </a:r>
          </a:p>
          <a:p>
            <a:pPr algn="just"/>
            <a:r>
              <a:rPr lang="es-ES" sz="1500" b="0" i="0" dirty="0">
                <a:effectLst/>
                <a:latin typeface="Verdana" panose="020B0604030504040204" pitchFamily="34" charset="0"/>
                <a:ea typeface="Verdana" panose="020B0604030504040204" pitchFamily="34" charset="0"/>
              </a:rPr>
              <a:t>Existen varios modelos higrómetros de tierra, pero aquí vamos a utilizar cualquiera de estos 3 modelos: HW-080, YL-69 o FC-28, que básicamente son el mismo sensor, hay que tener muy presente los pines del módulo comparador ya que pueden ser diferentes al del ejemplo. Son frecuentemente utilizados en sistemas de riego</a:t>
            </a:r>
          </a:p>
        </p:txBody>
      </p:sp>
      <p:pic>
        <p:nvPicPr>
          <p:cNvPr id="7" name="Imagen 6">
            <a:extLst>
              <a:ext uri="{FF2B5EF4-FFF2-40B4-BE49-F238E27FC236}">
                <a16:creationId xmlns:a16="http://schemas.microsoft.com/office/drawing/2014/main" id="{5AE95DA2-AD78-81CA-0A2D-1FF7FE37CDA2}"/>
              </a:ext>
            </a:extLst>
          </p:cNvPr>
          <p:cNvPicPr>
            <a:picLocks noChangeAspect="1"/>
          </p:cNvPicPr>
          <p:nvPr/>
        </p:nvPicPr>
        <p:blipFill rotWithShape="1">
          <a:blip r:embed="rId2"/>
          <a:srcRect t="12060" r="2" b="3736"/>
          <a:stretch/>
        </p:blipFill>
        <p:spPr>
          <a:xfrm>
            <a:off x="6961711" y="362384"/>
            <a:ext cx="1472976" cy="2884488"/>
          </a:xfrm>
          <a:prstGeom prst="rect">
            <a:avLst/>
          </a:prstGeom>
        </p:spPr>
      </p:pic>
      <p:pic>
        <p:nvPicPr>
          <p:cNvPr id="2054" name="Picture 6" descr="Medir la humedad del suelo con Arduino y sensor FC-28">
            <a:extLst>
              <a:ext uri="{FF2B5EF4-FFF2-40B4-BE49-F238E27FC236}">
                <a16:creationId xmlns:a16="http://schemas.microsoft.com/office/drawing/2014/main" id="{3254C0DD-E856-89C6-C850-2811E536DAF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24328" y="828276"/>
            <a:ext cx="2603605" cy="19527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nsor de humedad para tierra: HW-080 – BETA Weblog">
            <a:extLst>
              <a:ext uri="{FF2B5EF4-FFF2-40B4-BE49-F238E27FC236}">
                <a16:creationId xmlns:a16="http://schemas.microsoft.com/office/drawing/2014/main" id="{ED107FA3-2ABE-5184-2CFC-1941741D17C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78362" y="3426258"/>
            <a:ext cx="3667606" cy="2750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55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60781-1F5D-4A11-9E18-76602F61AC62}"/>
              </a:ext>
            </a:extLst>
          </p:cNvPr>
          <p:cNvSpPr>
            <a:spLocks noGrp="1"/>
          </p:cNvSpPr>
          <p:nvPr>
            <p:ph type="title"/>
          </p:nvPr>
        </p:nvSpPr>
        <p:spPr>
          <a:xfrm>
            <a:off x="643467" y="321734"/>
            <a:ext cx="10905066" cy="1135737"/>
          </a:xfrm>
        </p:spPr>
        <p:txBody>
          <a:bodyPr>
            <a:normAutofit/>
          </a:bodyPr>
          <a:lstStyle/>
          <a:p>
            <a:r>
              <a:rPr lang="es-PE" sz="3600" b="1" dirty="0">
                <a:latin typeface="+mn-lt"/>
              </a:rPr>
              <a:t>Función </a:t>
            </a:r>
            <a:r>
              <a:rPr lang="es-PE" sz="3600" b="1" dirty="0" err="1">
                <a:latin typeface="+mn-lt"/>
              </a:rPr>
              <a:t>map</a:t>
            </a:r>
            <a:r>
              <a:rPr lang="es-PE" sz="3600" b="1" dirty="0">
                <a:latin typeface="+mn-lt"/>
              </a:rPr>
              <a:t>()</a:t>
            </a:r>
          </a:p>
        </p:txBody>
      </p:sp>
      <p:sp>
        <p:nvSpPr>
          <p:cNvPr id="3" name="Marcador de contenido 2">
            <a:extLst>
              <a:ext uri="{FF2B5EF4-FFF2-40B4-BE49-F238E27FC236}">
                <a16:creationId xmlns:a16="http://schemas.microsoft.com/office/drawing/2014/main" id="{554E2FF4-BE8F-4365-84B3-5854B4FCA22D}"/>
              </a:ext>
            </a:extLst>
          </p:cNvPr>
          <p:cNvSpPr>
            <a:spLocks noGrp="1"/>
          </p:cNvSpPr>
          <p:nvPr>
            <p:ph idx="1"/>
          </p:nvPr>
        </p:nvSpPr>
        <p:spPr>
          <a:xfrm>
            <a:off x="643469" y="1782981"/>
            <a:ext cx="4008384" cy="4393982"/>
          </a:xfrm>
        </p:spPr>
        <p:txBody>
          <a:bodyPr>
            <a:normAutofit/>
          </a:bodyPr>
          <a:lstStyle/>
          <a:p>
            <a:r>
              <a:rPr lang="es-ES" sz="2000" b="0" i="0">
                <a:effectLst/>
                <a:latin typeface="Helvetica Neue"/>
              </a:rPr>
              <a:t>Esta función es bastante empleada en los </a:t>
            </a:r>
            <a:r>
              <a:rPr lang="es-ES" sz="2000" b="1" i="0">
                <a:effectLst/>
                <a:latin typeface="Helvetica Neue"/>
              </a:rPr>
              <a:t>proyectos de Arduino,</a:t>
            </a:r>
            <a:r>
              <a:rPr lang="es-ES" sz="2000" b="0" i="0">
                <a:effectLst/>
                <a:latin typeface="Helvetica Neue"/>
              </a:rPr>
              <a:t> ya que nos permite «hacer equivalencias» entre diferentes rangos.</a:t>
            </a:r>
          </a:p>
        </p:txBody>
      </p:sp>
      <p:pic>
        <p:nvPicPr>
          <p:cNvPr id="3075" name="Picture 3" descr="Función map() con Arduino">
            <a:extLst>
              <a:ext uri="{FF2B5EF4-FFF2-40B4-BE49-F238E27FC236}">
                <a16:creationId xmlns:a16="http://schemas.microsoft.com/office/drawing/2014/main" id="{A7D2E0CE-A4C0-456E-9976-DB11F50AC7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8801" y="1316513"/>
            <a:ext cx="4714802" cy="258302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F41F53C-CC52-481C-8B6E-4B735E17DD6B}"/>
              </a:ext>
            </a:extLst>
          </p:cNvPr>
          <p:cNvPicPr>
            <a:picLocks noChangeAspect="1"/>
          </p:cNvPicPr>
          <p:nvPr/>
        </p:nvPicPr>
        <p:blipFill>
          <a:blip r:embed="rId3"/>
          <a:stretch>
            <a:fillRect/>
          </a:stretch>
        </p:blipFill>
        <p:spPr>
          <a:xfrm>
            <a:off x="5295320" y="4750896"/>
            <a:ext cx="6253212" cy="703486"/>
          </a:xfrm>
          <a:prstGeom prst="rect">
            <a:avLst/>
          </a:prstGeom>
        </p:spPr>
      </p:pic>
    </p:spTree>
    <p:extLst>
      <p:ext uri="{BB962C8B-B14F-4D97-AF65-F5344CB8AC3E}">
        <p14:creationId xmlns:p14="http://schemas.microsoft.com/office/powerpoint/2010/main" val="132482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gar código de placa e IDE de Arduino">
            <a:extLst>
              <a:ext uri="{FF2B5EF4-FFF2-40B4-BE49-F238E27FC236}">
                <a16:creationId xmlns:a16="http://schemas.microsoft.com/office/drawing/2014/main" id="{E6978CB0-E7F0-4DE7-A7B5-E832192205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10648" y="1857375"/>
            <a:ext cx="3607924" cy="29855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inkerCAD: es una sencilla aplicación en línea de diseño e impresión 3D |  Universo Abierto">
            <a:extLst>
              <a:ext uri="{FF2B5EF4-FFF2-40B4-BE49-F238E27FC236}">
                <a16:creationId xmlns:a16="http://schemas.microsoft.com/office/drawing/2014/main" id="{16A36954-E4D3-4A75-83CB-B0C61A31A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100" y="2664353"/>
            <a:ext cx="4191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16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207</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Calibri</vt:lpstr>
      <vt:lpstr>Calibri Light</vt:lpstr>
      <vt:lpstr>Helvetica Neue</vt:lpstr>
      <vt:lpstr>Verdana</vt:lpstr>
      <vt:lpstr>Tema de Office</vt:lpstr>
      <vt:lpstr>SENSOR DE HUMEDAD DE SUELO CON ARDUINO</vt:lpstr>
      <vt:lpstr>MATERIALES</vt:lpstr>
      <vt:lpstr>  SENSOR DE TEMPERATURA DE SUELO </vt:lpstr>
      <vt:lpstr>Función map()</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 EN ARDUINO</dc:title>
  <dc:creator>Jose Luis Ochoa  Enciso</dc:creator>
  <cp:lastModifiedBy>Jose Luis Ochoa  Enciso</cp:lastModifiedBy>
  <cp:revision>8</cp:revision>
  <dcterms:created xsi:type="dcterms:W3CDTF">2022-01-21T21:27:20Z</dcterms:created>
  <dcterms:modified xsi:type="dcterms:W3CDTF">2022-09-03T22:33:23Z</dcterms:modified>
</cp:coreProperties>
</file>