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15/11/2022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15/11/2022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15/11/2022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15/11/2022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t0/Arduino-IRremo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CONTROL REMOTO IR CON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 dirty="0">
              <a:solidFill>
                <a:schemeClr val="tx2"/>
              </a:solidFill>
            </a:endParaRPr>
          </a:p>
          <a:p>
            <a:r>
              <a:rPr lang="es-PE" sz="5100" dirty="0">
                <a:solidFill>
                  <a:schemeClr val="tx2"/>
                </a:solidFill>
              </a:rPr>
              <a:t>@eighta.dev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83" name="Rectangle 3179">
            <a:extLst>
              <a:ext uri="{FF2B5EF4-FFF2-40B4-BE49-F238E27FC236}">
                <a16:creationId xmlns:a16="http://schemas.microsoft.com/office/drawing/2014/main" id="{5F255613-AAE8-4321-9EBA-89253DD45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s-PE" b="1"/>
              <a:t>MATERIALES</a:t>
            </a:r>
          </a:p>
        </p:txBody>
      </p:sp>
      <p:sp>
        <p:nvSpPr>
          <p:cNvPr id="3182" name="Freeform: Shape 3181">
            <a:extLst>
              <a:ext uri="{FF2B5EF4-FFF2-40B4-BE49-F238E27FC236}">
                <a16:creationId xmlns:a16="http://schemas.microsoft.com/office/drawing/2014/main" id="{5A3987B4-5CBA-4CB7-862B-56A9917A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774" y="0"/>
            <a:ext cx="1290924" cy="700685"/>
          </a:xfrm>
          <a:custGeom>
            <a:avLst/>
            <a:gdLst>
              <a:gd name="connsiteX0" fmla="*/ 0 w 1290924"/>
              <a:gd name="connsiteY0" fmla="*/ 0 h 700685"/>
              <a:gd name="connsiteX1" fmla="*/ 125445 w 1290924"/>
              <a:gd name="connsiteY1" fmla="*/ 0 h 700685"/>
              <a:gd name="connsiteX2" fmla="*/ 125445 w 1290924"/>
              <a:gd name="connsiteY2" fmla="*/ 529211 h 700685"/>
              <a:gd name="connsiteX3" fmla="*/ 1040371 w 1290924"/>
              <a:gd name="connsiteY3" fmla="*/ 0 h 700685"/>
              <a:gd name="connsiteX4" fmla="*/ 1290924 w 1290924"/>
              <a:gd name="connsiteY4" fmla="*/ 0 h 700685"/>
              <a:gd name="connsiteX5" fmla="*/ 94085 w 1290924"/>
              <a:gd name="connsiteY5" fmla="*/ 692290 h 700685"/>
              <a:gd name="connsiteX6" fmla="*/ 62724 w 1290924"/>
              <a:gd name="connsiteY6" fmla="*/ 700685 h 700685"/>
              <a:gd name="connsiteX7" fmla="*/ 0 w 1290924"/>
              <a:gd name="connsiteY7" fmla="*/ 637963 h 70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0924" h="700685">
                <a:moveTo>
                  <a:pt x="0" y="0"/>
                </a:moveTo>
                <a:lnTo>
                  <a:pt x="125445" y="0"/>
                </a:lnTo>
                <a:lnTo>
                  <a:pt x="125445" y="529211"/>
                </a:lnTo>
                <a:lnTo>
                  <a:pt x="1040371" y="0"/>
                </a:lnTo>
                <a:lnTo>
                  <a:pt x="1290924" y="0"/>
                </a:lnTo>
                <a:lnTo>
                  <a:pt x="94085" y="692290"/>
                </a:lnTo>
                <a:cubicBezTo>
                  <a:pt x="84551" y="697800"/>
                  <a:pt x="73733" y="700695"/>
                  <a:pt x="62724" y="700685"/>
                </a:cubicBezTo>
                <a:cubicBezTo>
                  <a:pt x="28082" y="700685"/>
                  <a:pt x="0" y="672604"/>
                  <a:pt x="0" y="63796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184" name="Freeform: Shape 318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0770" y="-702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s-PE"/>
              <a:t>CONTROL REMOTO IR</a:t>
            </a:r>
          </a:p>
          <a:p>
            <a:r>
              <a:rPr lang="es-PE"/>
              <a:t>SENSOR IR</a:t>
            </a:r>
          </a:p>
          <a:p>
            <a:r>
              <a:rPr lang="es-PE"/>
              <a:t>ARDUINO UNO</a:t>
            </a:r>
          </a:p>
          <a:p>
            <a:r>
              <a:rPr lang="es-PE"/>
              <a:t>PROTOBOARD</a:t>
            </a:r>
          </a:p>
          <a:p>
            <a:r>
              <a:rPr lang="es-PE"/>
              <a:t>LUCES LED </a:t>
            </a:r>
          </a:p>
        </p:txBody>
      </p:sp>
      <p:pic>
        <p:nvPicPr>
          <p:cNvPr id="1030" name="Picture 6" descr="Arduino UNO R3 (พร้อมสาย USB ) ATMEGA328P DIP28 ATMEGA16U2 - ขาย Arduino  อุปกรณ์ฯ ,ESR meter 18650 : Inspired by LnwShop.com">
            <a:extLst>
              <a:ext uri="{FF2B5EF4-FFF2-40B4-BE49-F238E27FC236}">
                <a16:creationId xmlns:a16="http://schemas.microsoft.com/office/drawing/2014/main" id="{E7D52AB3-E63D-63FA-CD61-76F8EBCDD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r="12620" b="1"/>
          <a:stretch/>
        </p:blipFill>
        <p:spPr bwMode="auto">
          <a:xfrm>
            <a:off x="6838387" y="845074"/>
            <a:ext cx="1749577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r="9396" b="3"/>
          <a:stretch/>
        </p:blipFill>
        <p:spPr bwMode="auto">
          <a:xfrm>
            <a:off x="9479313" y="599860"/>
            <a:ext cx="2548728" cy="2341658"/>
          </a:xfrm>
          <a:custGeom>
            <a:avLst/>
            <a:gdLst/>
            <a:ahLst/>
            <a:cxnLst/>
            <a:rect l="l" t="t" r="r" b="b"/>
            <a:pathLst>
              <a:path w="2548728" h="2548728">
                <a:moveTo>
                  <a:pt x="107301" y="0"/>
                </a:moveTo>
                <a:lnTo>
                  <a:pt x="2441427" y="0"/>
                </a:lnTo>
                <a:cubicBezTo>
                  <a:pt x="2500688" y="0"/>
                  <a:pt x="2548728" y="48040"/>
                  <a:pt x="2548728" y="107301"/>
                </a:cubicBezTo>
                <a:lnTo>
                  <a:pt x="2548728" y="2441427"/>
                </a:lnTo>
                <a:cubicBezTo>
                  <a:pt x="2548728" y="2500688"/>
                  <a:pt x="2500688" y="2548728"/>
                  <a:pt x="2441427" y="2548728"/>
                </a:cubicBezTo>
                <a:lnTo>
                  <a:pt x="107301" y="2548728"/>
                </a:lnTo>
                <a:cubicBezTo>
                  <a:pt x="48040" y="2548728"/>
                  <a:pt x="0" y="2500688"/>
                  <a:pt x="0" y="2441427"/>
                </a:cubicBezTo>
                <a:lnTo>
                  <a:pt x="0" y="107301"/>
                </a:lnTo>
                <a:cubicBezTo>
                  <a:pt x="0" y="48040"/>
                  <a:pt x="48040" y="0"/>
                  <a:pt x="1073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roles remotos infrarrojos: Obtención del código- Ejemplo - DitecnoMakers">
            <a:extLst>
              <a:ext uri="{FF2B5EF4-FFF2-40B4-BE49-F238E27FC236}">
                <a16:creationId xmlns:a16="http://schemas.microsoft.com/office/drawing/2014/main" id="{A1BD9650-0D76-4923-A9A7-9C9075C1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6774" y="4061413"/>
            <a:ext cx="2552700" cy="167840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ed 5mm Difuso Rojo/Amarillo/ Verde/Azul/Blanco - UNIT Electronics">
            <a:extLst>
              <a:ext uri="{FF2B5EF4-FFF2-40B4-BE49-F238E27FC236}">
                <a16:creationId xmlns:a16="http://schemas.microsoft.com/office/drawing/2014/main" id="{D0AAE255-7AEE-D2DA-AAEE-5C267E988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" r="-2" b="12486"/>
          <a:stretch/>
        </p:blipFill>
        <p:spPr bwMode="auto">
          <a:xfrm>
            <a:off x="9473872" y="3378497"/>
            <a:ext cx="2533423" cy="220180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86" name="Freeform: Shape 3185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232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88" name="Freeform: Shape 3187">
            <a:extLst>
              <a:ext uri="{FF2B5EF4-FFF2-40B4-BE49-F238E27FC236}">
                <a16:creationId xmlns:a16="http://schemas.microsoft.com/office/drawing/2014/main" id="{F1FF25AD-D64E-45A0-B2D0-F4A6AB09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10118500" y="6009536"/>
            <a:ext cx="1702506" cy="951685"/>
          </a:xfrm>
          <a:custGeom>
            <a:avLst/>
            <a:gdLst>
              <a:gd name="connsiteX0" fmla="*/ 1585229 w 1702506"/>
              <a:gd name="connsiteY0" fmla="*/ 764759 h 951685"/>
              <a:gd name="connsiteX1" fmla="*/ 1623024 w 1702506"/>
              <a:gd name="connsiteY1" fmla="*/ 792810 h 951685"/>
              <a:gd name="connsiteX2" fmla="*/ 1702506 w 1702506"/>
              <a:gd name="connsiteY2" fmla="*/ 951685 h 951685"/>
              <a:gd name="connsiteX3" fmla="*/ 1551862 w 1702506"/>
              <a:gd name="connsiteY3" fmla="*/ 933877 h 951685"/>
              <a:gd name="connsiteX4" fmla="*/ 1513200 w 1702506"/>
              <a:gd name="connsiteY4" fmla="*/ 856627 h 951685"/>
              <a:gd name="connsiteX5" fmla="*/ 1538499 w 1702506"/>
              <a:gd name="connsiteY5" fmla="*/ 770415 h 951685"/>
              <a:gd name="connsiteX6" fmla="*/ 1585229 w 1702506"/>
              <a:gd name="connsiteY6" fmla="*/ 764759 h 951685"/>
              <a:gd name="connsiteX7" fmla="*/ 933455 w 1702506"/>
              <a:gd name="connsiteY7" fmla="*/ 161308 h 951685"/>
              <a:gd name="connsiteX8" fmla="*/ 957797 w 1702506"/>
              <a:gd name="connsiteY8" fmla="*/ 167970 h 951685"/>
              <a:gd name="connsiteX9" fmla="*/ 1286982 w 1702506"/>
              <a:gd name="connsiteY9" fmla="*/ 387616 h 951685"/>
              <a:gd name="connsiteX10" fmla="*/ 1293725 w 1702506"/>
              <a:gd name="connsiteY10" fmla="*/ 477075 h 951685"/>
              <a:gd name="connsiteX11" fmla="*/ 1245453 w 1702506"/>
              <a:gd name="connsiteY11" fmla="*/ 499154 h 951685"/>
              <a:gd name="connsiteX12" fmla="*/ 1245167 w 1702506"/>
              <a:gd name="connsiteY12" fmla="*/ 499154 h 951685"/>
              <a:gd name="connsiteX13" fmla="*/ 1203638 w 1702506"/>
              <a:gd name="connsiteY13" fmla="*/ 484104 h 951685"/>
              <a:gd name="connsiteX14" fmla="*/ 900647 w 1702506"/>
              <a:gd name="connsiteY14" fmla="*/ 281508 h 951685"/>
              <a:gd name="connsiteX15" fmla="*/ 872454 w 1702506"/>
              <a:gd name="connsiteY15" fmla="*/ 196164 h 951685"/>
              <a:gd name="connsiteX16" fmla="*/ 933455 w 1702506"/>
              <a:gd name="connsiteY16" fmla="*/ 161308 h 951685"/>
              <a:gd name="connsiteX17" fmla="*/ 454020 w 1702506"/>
              <a:gd name="connsiteY17" fmla="*/ 13474 h 951685"/>
              <a:gd name="connsiteX18" fmla="*/ 477919 w 1702506"/>
              <a:gd name="connsiteY18" fmla="*/ 21437 h 951685"/>
              <a:gd name="connsiteX19" fmla="*/ 509236 w 1702506"/>
              <a:gd name="connsiteY19" fmla="*/ 84182 h 951685"/>
              <a:gd name="connsiteX20" fmla="*/ 445829 w 1702506"/>
              <a:gd name="connsiteY20" fmla="*/ 139871 h 951685"/>
              <a:gd name="connsiteX21" fmla="*/ 437447 w 1702506"/>
              <a:gd name="connsiteY21" fmla="*/ 139395 h 951685"/>
              <a:gd name="connsiteX22" fmla="*/ 73211 w 1702506"/>
              <a:gd name="connsiteY22" fmla="*/ 137204 h 951685"/>
              <a:gd name="connsiteX23" fmla="*/ 749 w 1702506"/>
              <a:gd name="connsiteY23" fmla="*/ 84082 h 951685"/>
              <a:gd name="connsiteX24" fmla="*/ 53871 w 1702506"/>
              <a:gd name="connsiteY24" fmla="*/ 11621 h 951685"/>
              <a:gd name="connsiteX25" fmla="*/ 58352 w 1702506"/>
              <a:gd name="connsiteY25" fmla="*/ 11093 h 951685"/>
              <a:gd name="connsiteX26" fmla="*/ 454020 w 1702506"/>
              <a:gd name="connsiteY26" fmla="*/ 13474 h 9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02506" h="951685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lnTo>
                  <a:pt x="1702506" y="951685"/>
                </a:lnTo>
                <a:lnTo>
                  <a:pt x="1551862" y="933877"/>
                </a:lnTo>
                <a:lnTo>
                  <a:pt x="1513200" y="856627"/>
                </a:ln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60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9" name="Rectangle 3114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DC7F0F-8AEE-4DA7-84A9-5A9F8449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s-PE" sz="5000" b="1" dirty="0"/>
              <a:t>SENSOR RECEPTOR IR</a:t>
            </a:r>
          </a:p>
        </p:txBody>
      </p:sp>
      <p:sp>
        <p:nvSpPr>
          <p:cNvPr id="3120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4A820-E069-4E4B-9888-E4B69D78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Autofit/>
          </a:bodyPr>
          <a:lstStyle/>
          <a:p>
            <a:pPr algn="just"/>
            <a:r>
              <a:rPr lang="es-E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Este sensor tiene un filtro interno para detectar solo frecuencias infrarrojos  cercanas a 38KHz, lo que lo hace compatible con la mayoría de mandos infrarrojos, posee 3 pines de conexión GND, VCC y DATA , el cual nos permite conectar directamente a un pin digital de nuestro Arduino o cualquier microcontrolador que deseemos usar.</a:t>
            </a:r>
            <a:endParaRPr lang="es-E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KY-022. Módulo sensor receptor infrarrojo">
            <a:extLst>
              <a:ext uri="{FF2B5EF4-FFF2-40B4-BE49-F238E27FC236}">
                <a16:creationId xmlns:a16="http://schemas.microsoft.com/office/drawing/2014/main" id="{5C49FD3B-7346-2831-3D9E-EB8D1BD8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487251"/>
            <a:ext cx="3810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l modulo VS1838B es un receptor de infrarrojos en miniatura para control remoto y otras aplicaciones">
            <a:extLst>
              <a:ext uri="{FF2B5EF4-FFF2-40B4-BE49-F238E27FC236}">
                <a16:creationId xmlns:a16="http://schemas.microsoft.com/office/drawing/2014/main" id="{E0D94C1C-24DE-7C69-1E5E-6325C1E1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3658338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69AFAE5-0D94-F4D9-0551-F50AE6A453DE}"/>
              </a:ext>
            </a:extLst>
          </p:cNvPr>
          <p:cNvSpPr txBox="1"/>
          <p:nvPr/>
        </p:nvSpPr>
        <p:spPr>
          <a:xfrm>
            <a:off x="7715250" y="5894796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0" i="0" dirty="0">
                <a:solidFill>
                  <a:srgbClr val="212529"/>
                </a:solidFill>
                <a:effectLst/>
                <a:latin typeface="system-ui"/>
              </a:rPr>
              <a:t>Receptor infrarrojo VS 1838B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5FE508-5634-7082-D23F-AC44C2CA5EC5}"/>
              </a:ext>
            </a:extLst>
          </p:cNvPr>
          <p:cNvSpPr txBox="1"/>
          <p:nvPr/>
        </p:nvSpPr>
        <p:spPr>
          <a:xfrm>
            <a:off x="7292362" y="3034045"/>
            <a:ext cx="4286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KY-022. Módulo sensor receptor </a:t>
            </a:r>
            <a:r>
              <a:rPr lang="pt-BR" b="0" i="0" dirty="0" err="1">
                <a:solidFill>
                  <a:srgbClr val="212529"/>
                </a:solidFill>
                <a:effectLst/>
                <a:latin typeface="system-ui"/>
              </a:rPr>
              <a:t>infrarrojo</a:t>
            </a:r>
            <a:endParaRPr lang="pt-BR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20956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14096-50EB-315B-586B-800F201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71656" cy="1325563"/>
          </a:xfrm>
        </p:spPr>
        <p:txBody>
          <a:bodyPr/>
          <a:lstStyle/>
          <a:p>
            <a:r>
              <a:rPr lang="es-PE" b="1" dirty="0"/>
              <a:t>Mando 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11E38-EA9C-93DA-6477-1AC3C4233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0355" cy="4351338"/>
          </a:xfrm>
        </p:spPr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Este Mando usa el protocolo NEC que trabaja a 38KHz de frecuencia, el formato del tren de pulsos que envía al presionar una tecla se muestra en la siguiente gráfica.</a:t>
            </a:r>
            <a:endParaRPr lang="es-PE" dirty="0"/>
          </a:p>
        </p:txBody>
      </p:sp>
      <p:pic>
        <p:nvPicPr>
          <p:cNvPr id="3074" name="Picture 2" descr="Control Remoto Infrarrojo">
            <a:extLst>
              <a:ext uri="{FF2B5EF4-FFF2-40B4-BE49-F238E27FC236}">
                <a16:creationId xmlns:a16="http://schemas.microsoft.com/office/drawing/2014/main" id="{DE88B637-F86F-49F7-74E2-CF84EC1D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77" y="365125"/>
            <a:ext cx="13430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FC11034-3D5A-68F7-78E4-9E3612B03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19" y="1943100"/>
            <a:ext cx="5316777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2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5DFE2-639A-B377-F597-0AB9D542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Librería IR remote para Arduino</a:t>
            </a:r>
            <a:endParaRPr lang="es-PE" dirty="0">
              <a:highlight>
                <a:srgbClr val="FFFF00"/>
              </a:highligh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87419-463D-5EF4-F31E-BA3A461A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IRremote</a:t>
            </a:r>
            <a:r>
              <a:rPr lang="es-E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es una de las librerías más usadas y completas para trabajar con protocolos de controles infrarrojos, tiene implementado varios protocolos de las marcas más conocidas como Sony, LG, Samsung, Sanyo,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etc</a:t>
            </a:r>
            <a:endParaRPr lang="es-E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Pueden descargarlo y encontrar más información en: </a:t>
            </a:r>
            <a:r>
              <a:rPr lang="es-ES" b="0" i="0" u="none" strike="noStrike" dirty="0">
                <a:solidFill>
                  <a:srgbClr val="444444"/>
                </a:solidFill>
                <a:effectLst/>
                <a:latin typeface="Roboto" panose="02000000000000000000" pitchFamily="2" charset="0"/>
                <a:hlinkClick r:id="rId2"/>
              </a:rPr>
              <a:t>https://github.com/z3t0/Arduino-IRremote</a:t>
            </a:r>
            <a:endParaRPr lang="es-E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Es necesario descargar e importarla a nuestro IDE Arduino para poder trabajar los ejemplos de este tutorial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930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7115309-FE20-15FA-6DBE-C228B75D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7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201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system-ui</vt:lpstr>
      <vt:lpstr>Tema de Office</vt:lpstr>
      <vt:lpstr>CONTROL REMOTO IR CON ARDUINO</vt:lpstr>
      <vt:lpstr>MATERIALES</vt:lpstr>
      <vt:lpstr>SENSOR RECEPTOR IR</vt:lpstr>
      <vt:lpstr>Mando IR</vt:lpstr>
      <vt:lpstr>Librería IR remote para Arduino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6</cp:revision>
  <dcterms:created xsi:type="dcterms:W3CDTF">2022-01-21T21:27:20Z</dcterms:created>
  <dcterms:modified xsi:type="dcterms:W3CDTF">2022-11-16T05:42:54Z</dcterms:modified>
</cp:coreProperties>
</file>