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9/05/2023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9/05/2023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9/05/2023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9/05/2023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9/05/2023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9/05/2023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9/05/2023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9/05/2023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9/05/2023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9/05/2023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NUMPY</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La guía definitiva del paquete NumPy para computación científica en Python">
            <a:extLst>
              <a:ext uri="{FF2B5EF4-FFF2-40B4-BE49-F238E27FC236}">
                <a16:creationId xmlns:a16="http://schemas.microsoft.com/office/drawing/2014/main" id="{5100B95E-428E-4184-95AB-895479D4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43" y="4306174"/>
            <a:ext cx="2862114" cy="113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20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F7C54E-E9D9-4BE7-8A7B-B783A1A5532F}"/>
              </a:ext>
            </a:extLst>
          </p:cNvPr>
          <p:cNvSpPr>
            <a:spLocks noGrp="1"/>
          </p:cNvSpPr>
          <p:nvPr>
            <p:ph type="title"/>
          </p:nvPr>
        </p:nvSpPr>
        <p:spPr/>
        <p:txBody>
          <a:bodyPr/>
          <a:lstStyle/>
          <a:p>
            <a:r>
              <a:rPr lang="es-MX" b="1" dirty="0" err="1"/>
              <a:t>numpy</a:t>
            </a:r>
            <a:endParaRPr lang="es-PE" b="1" dirty="0"/>
          </a:p>
        </p:txBody>
      </p:sp>
      <p:sp>
        <p:nvSpPr>
          <p:cNvPr id="5" name="Marcador de contenido 4">
            <a:extLst>
              <a:ext uri="{FF2B5EF4-FFF2-40B4-BE49-F238E27FC236}">
                <a16:creationId xmlns:a16="http://schemas.microsoft.com/office/drawing/2014/main" id="{F2EE82FD-029D-4F52-8CF1-B2CBE1E34EC9}"/>
              </a:ext>
            </a:extLst>
          </p:cNvPr>
          <p:cNvSpPr>
            <a:spLocks noGrp="1"/>
          </p:cNvSpPr>
          <p:nvPr>
            <p:ph sz="half" idx="1"/>
          </p:nvPr>
        </p:nvSpPr>
        <p:spPr/>
        <p:txBody>
          <a:bodyPr>
            <a:normAutofit/>
          </a:bodyPr>
          <a:lstStyle/>
          <a:p>
            <a:pPr marL="0" indent="0" algn="just">
              <a:buNone/>
            </a:pPr>
            <a:r>
              <a:rPr lang="es-MX" dirty="0" err="1"/>
              <a:t>NumPy</a:t>
            </a:r>
            <a:r>
              <a:rPr lang="es-MX" dirty="0"/>
              <a:t> es un módulo de Python. El nombre es un acrónimo de Python Numérico. Es una librería que consiste en objetos de matrices multidimensionales y una colección de rutinas para procesar esas matrices.</a:t>
            </a:r>
          </a:p>
          <a:p>
            <a:pPr marL="0" indent="0" algn="just">
              <a:buNone/>
            </a:pPr>
            <a:r>
              <a:rPr lang="es-MX" dirty="0"/>
              <a:t>Es un módulo de extensión para Python, escrito en su mayor parte en C. Esto asegura que las funciones y funcionalidades matemáticas y numéricas </a:t>
            </a:r>
            <a:r>
              <a:rPr lang="es-MX" dirty="0" err="1"/>
              <a:t>precompiladas</a:t>
            </a:r>
            <a:r>
              <a:rPr lang="es-MX" dirty="0"/>
              <a:t> de </a:t>
            </a:r>
            <a:r>
              <a:rPr lang="es-MX" dirty="0" err="1"/>
              <a:t>NumPy</a:t>
            </a:r>
            <a:r>
              <a:rPr lang="es-MX" dirty="0"/>
              <a:t> garantizan una gran velocidad de ejecución.</a:t>
            </a:r>
            <a:endParaRPr lang="es-PE" dirty="0"/>
          </a:p>
        </p:txBody>
      </p:sp>
      <p:pic>
        <p:nvPicPr>
          <p:cNvPr id="2050" name="Picture 2" descr="Numpy – Arreglos. Instalación con pip paso a paso – Fundamentos de  Programación">
            <a:extLst>
              <a:ext uri="{FF2B5EF4-FFF2-40B4-BE49-F238E27FC236}">
                <a16:creationId xmlns:a16="http://schemas.microsoft.com/office/drawing/2014/main" id="{B196A753-4CCE-453B-A948-15D964B1765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1268" y="2011680"/>
            <a:ext cx="5374481" cy="127635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26E2174A-51D7-45B2-88BA-5EEAAA6B939B}"/>
              </a:ext>
            </a:extLst>
          </p:cNvPr>
          <p:cNvPicPr>
            <a:picLocks noChangeAspect="1"/>
          </p:cNvPicPr>
          <p:nvPr/>
        </p:nvPicPr>
        <p:blipFill rotWithShape="1">
          <a:blip r:embed="rId3"/>
          <a:srcRect t="6061" r="43690"/>
          <a:stretch/>
        </p:blipFill>
        <p:spPr>
          <a:xfrm>
            <a:off x="6936463" y="3506774"/>
            <a:ext cx="3910013" cy="590550"/>
          </a:xfrm>
          <a:prstGeom prst="rect">
            <a:avLst/>
          </a:prstGeom>
        </p:spPr>
      </p:pic>
      <p:pic>
        <p:nvPicPr>
          <p:cNvPr id="2052" name="Picture 4">
            <a:extLst>
              <a:ext uri="{FF2B5EF4-FFF2-40B4-BE49-F238E27FC236}">
                <a16:creationId xmlns:a16="http://schemas.microsoft.com/office/drawing/2014/main" id="{028DFD92-4C2F-4AFC-B28C-AC5545702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5038" y="255601"/>
            <a:ext cx="14192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B3800BC3-18CB-4D5B-A656-02D6F63E41A2}"/>
              </a:ext>
            </a:extLst>
          </p:cNvPr>
          <p:cNvPicPr>
            <a:picLocks noChangeAspect="1"/>
          </p:cNvPicPr>
          <p:nvPr/>
        </p:nvPicPr>
        <p:blipFill rotWithShape="1">
          <a:blip r:embed="rId5"/>
          <a:srcRect l="14902" t="49327" r="5230"/>
          <a:stretch/>
        </p:blipFill>
        <p:spPr>
          <a:xfrm>
            <a:off x="7071120" y="4499610"/>
            <a:ext cx="3640698" cy="2074214"/>
          </a:xfrm>
          <a:prstGeom prst="rect">
            <a:avLst/>
          </a:prstGeom>
        </p:spPr>
      </p:pic>
    </p:spTree>
    <p:extLst>
      <p:ext uri="{BB962C8B-B14F-4D97-AF65-F5344CB8AC3E}">
        <p14:creationId xmlns:p14="http://schemas.microsoft.com/office/powerpoint/2010/main" val="275431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6" name="Imagen 5">
            <a:extLst>
              <a:ext uri="{FF2B5EF4-FFF2-40B4-BE49-F238E27FC236}">
                <a16:creationId xmlns:a16="http://schemas.microsoft.com/office/drawing/2014/main" id="{EBA82527-4BB4-45FD-8361-925BBD7F422A}"/>
              </a:ext>
            </a:extLst>
          </p:cNvPr>
          <p:cNvPicPr>
            <a:picLocks noChangeAspect="1"/>
          </p:cNvPicPr>
          <p:nvPr/>
        </p:nvPicPr>
        <p:blipFill>
          <a:blip r:embed="rId2"/>
          <a:stretch>
            <a:fillRect/>
          </a:stretch>
        </p:blipFill>
        <p:spPr>
          <a:xfrm>
            <a:off x="2370684" y="2362200"/>
            <a:ext cx="7448550" cy="3429000"/>
          </a:xfrm>
          <a:prstGeom prst="rect">
            <a:avLst/>
          </a:prstGeom>
        </p:spPr>
      </p:pic>
    </p:spTree>
    <p:extLst>
      <p:ext uri="{BB962C8B-B14F-4D97-AF65-F5344CB8AC3E}">
        <p14:creationId xmlns:p14="http://schemas.microsoft.com/office/powerpoint/2010/main" val="30041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4" name="Imagen 3">
            <a:extLst>
              <a:ext uri="{FF2B5EF4-FFF2-40B4-BE49-F238E27FC236}">
                <a16:creationId xmlns:a16="http://schemas.microsoft.com/office/drawing/2014/main" id="{DAEA2855-6D6F-434E-9F35-093F130B45E3}"/>
              </a:ext>
            </a:extLst>
          </p:cNvPr>
          <p:cNvPicPr>
            <a:picLocks noChangeAspect="1"/>
          </p:cNvPicPr>
          <p:nvPr/>
        </p:nvPicPr>
        <p:blipFill>
          <a:blip r:embed="rId2"/>
          <a:stretch>
            <a:fillRect/>
          </a:stretch>
        </p:blipFill>
        <p:spPr>
          <a:xfrm>
            <a:off x="1965524" y="2476499"/>
            <a:ext cx="8258870" cy="3428999"/>
          </a:xfrm>
          <a:prstGeom prst="rect">
            <a:avLst/>
          </a:prstGeom>
        </p:spPr>
      </p:pic>
    </p:spTree>
    <p:extLst>
      <p:ext uri="{BB962C8B-B14F-4D97-AF65-F5344CB8AC3E}">
        <p14:creationId xmlns:p14="http://schemas.microsoft.com/office/powerpoint/2010/main" val="386479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48649-234F-4967-B636-2F6948C64FC2}"/>
              </a:ext>
            </a:extLst>
          </p:cNvPr>
          <p:cNvSpPr>
            <a:spLocks noGrp="1"/>
          </p:cNvSpPr>
          <p:nvPr>
            <p:ph type="title"/>
          </p:nvPr>
        </p:nvSpPr>
        <p:spPr/>
        <p:txBody>
          <a:bodyPr/>
          <a:lstStyle/>
          <a:p>
            <a:r>
              <a:rPr lang="es-MX" b="1" dirty="0"/>
              <a:t>GRAFICAS TRIGONOMETRICAS</a:t>
            </a:r>
            <a:endParaRPr lang="es-PE" b="1" dirty="0"/>
          </a:p>
        </p:txBody>
      </p:sp>
      <p:pic>
        <p:nvPicPr>
          <p:cNvPr id="5" name="Imagen 4">
            <a:extLst>
              <a:ext uri="{FF2B5EF4-FFF2-40B4-BE49-F238E27FC236}">
                <a16:creationId xmlns:a16="http://schemas.microsoft.com/office/drawing/2014/main" id="{61B78612-76C6-486A-91C9-FBD54A1F86C5}"/>
              </a:ext>
            </a:extLst>
          </p:cNvPr>
          <p:cNvPicPr>
            <a:picLocks noChangeAspect="1"/>
          </p:cNvPicPr>
          <p:nvPr/>
        </p:nvPicPr>
        <p:blipFill>
          <a:blip r:embed="rId2"/>
          <a:stretch>
            <a:fillRect/>
          </a:stretch>
        </p:blipFill>
        <p:spPr>
          <a:xfrm>
            <a:off x="1775371" y="2152650"/>
            <a:ext cx="8639175" cy="4229100"/>
          </a:xfrm>
          <a:prstGeom prst="rect">
            <a:avLst/>
          </a:prstGeom>
        </p:spPr>
      </p:pic>
    </p:spTree>
    <p:extLst>
      <p:ext uri="{BB962C8B-B14F-4D97-AF65-F5344CB8AC3E}">
        <p14:creationId xmlns:p14="http://schemas.microsoft.com/office/powerpoint/2010/main" val="243008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201A8-EDBA-4D06-9A9D-B0F1FBAA5219}"/>
              </a:ext>
            </a:extLst>
          </p:cNvPr>
          <p:cNvSpPr>
            <a:spLocks noGrp="1"/>
          </p:cNvSpPr>
          <p:nvPr>
            <p:ph type="title"/>
          </p:nvPr>
        </p:nvSpPr>
        <p:spPr/>
        <p:txBody>
          <a:bodyPr/>
          <a:lstStyle/>
          <a:p>
            <a:r>
              <a:rPr lang="es-MX" b="1" dirty="0"/>
              <a:t>MAPA DE CALOR</a:t>
            </a:r>
            <a:endParaRPr lang="es-PE" b="1" dirty="0"/>
          </a:p>
        </p:txBody>
      </p:sp>
      <p:sp>
        <p:nvSpPr>
          <p:cNvPr id="3" name="Marcador de contenido 2">
            <a:extLst>
              <a:ext uri="{FF2B5EF4-FFF2-40B4-BE49-F238E27FC236}">
                <a16:creationId xmlns:a16="http://schemas.microsoft.com/office/drawing/2014/main" id="{F2655E6A-B506-4FEA-AAA7-F9DFB45C88FC}"/>
              </a:ext>
            </a:extLst>
          </p:cNvPr>
          <p:cNvSpPr>
            <a:spLocks noGrp="1"/>
          </p:cNvSpPr>
          <p:nvPr>
            <p:ph sz="half" idx="1"/>
          </p:nvPr>
        </p:nvSpPr>
        <p:spPr/>
        <p:txBody>
          <a:bodyPr/>
          <a:lstStyle/>
          <a:p>
            <a:r>
              <a:rPr lang="es-MX" dirty="0"/>
              <a:t>En </a:t>
            </a:r>
            <a:r>
              <a:rPr lang="es-MX" dirty="0" err="1"/>
              <a:t>matplotlib</a:t>
            </a:r>
            <a:r>
              <a:rPr lang="es-MX" dirty="0"/>
              <a:t> puedes utilizar la función </a:t>
            </a:r>
            <a:r>
              <a:rPr lang="es-MX" b="1" dirty="0" err="1"/>
              <a:t>imshow</a:t>
            </a:r>
            <a:r>
              <a:rPr lang="es-MX" dirty="0"/>
              <a:t> para crear un mapa de calor, también llamado </a:t>
            </a:r>
            <a:r>
              <a:rPr lang="es-MX" dirty="0" err="1"/>
              <a:t>heat</a:t>
            </a:r>
            <a:r>
              <a:rPr lang="es-MX" dirty="0"/>
              <a:t> </a:t>
            </a:r>
            <a:r>
              <a:rPr lang="es-MX" dirty="0" err="1"/>
              <a:t>map</a:t>
            </a:r>
            <a:r>
              <a:rPr lang="es-MX" dirty="0"/>
              <a:t> en inglés. Para ello tan solo es necesario pasar un array de (N, M) dimensiones a la función, donde la primera dimensión define las filas y la segunda las columnas del mapa de calor.</a:t>
            </a:r>
          </a:p>
          <a:p>
            <a:r>
              <a:rPr lang="es-MX" dirty="0"/>
              <a:t>Para trabajar con los data numérica nos apoyamos en la librería </a:t>
            </a:r>
            <a:r>
              <a:rPr lang="es-MX" dirty="0" err="1"/>
              <a:t>Numpy</a:t>
            </a:r>
            <a:endParaRPr lang="es-PE" dirty="0"/>
          </a:p>
        </p:txBody>
      </p:sp>
      <p:sp>
        <p:nvSpPr>
          <p:cNvPr id="4" name="Marcador de contenido 3">
            <a:extLst>
              <a:ext uri="{FF2B5EF4-FFF2-40B4-BE49-F238E27FC236}">
                <a16:creationId xmlns:a16="http://schemas.microsoft.com/office/drawing/2014/main" id="{F833C427-11CD-4643-BF7F-2DDB8D402216}"/>
              </a:ext>
            </a:extLst>
          </p:cNvPr>
          <p:cNvSpPr>
            <a:spLocks noGrp="1"/>
          </p:cNvSpPr>
          <p:nvPr>
            <p:ph sz="half" idx="2"/>
          </p:nvPr>
        </p:nvSpPr>
        <p:spPr/>
        <p:txBody>
          <a:bodyPr/>
          <a:lstStyle/>
          <a:p>
            <a:endParaRPr lang="es-PE"/>
          </a:p>
        </p:txBody>
      </p:sp>
      <p:pic>
        <p:nvPicPr>
          <p:cNvPr id="7" name="Imagen 6">
            <a:extLst>
              <a:ext uri="{FF2B5EF4-FFF2-40B4-BE49-F238E27FC236}">
                <a16:creationId xmlns:a16="http://schemas.microsoft.com/office/drawing/2014/main" id="{293E9DD7-1B5B-4CE8-8B67-90A5FD518304}"/>
              </a:ext>
            </a:extLst>
          </p:cNvPr>
          <p:cNvPicPr>
            <a:picLocks noChangeAspect="1"/>
          </p:cNvPicPr>
          <p:nvPr/>
        </p:nvPicPr>
        <p:blipFill>
          <a:blip r:embed="rId2"/>
          <a:stretch>
            <a:fillRect/>
          </a:stretch>
        </p:blipFill>
        <p:spPr>
          <a:xfrm>
            <a:off x="6230391" y="2209800"/>
            <a:ext cx="4476750" cy="3594237"/>
          </a:xfrm>
          <a:prstGeom prst="rect">
            <a:avLst/>
          </a:prstGeom>
        </p:spPr>
      </p:pic>
    </p:spTree>
    <p:extLst>
      <p:ext uri="{BB962C8B-B14F-4D97-AF65-F5344CB8AC3E}">
        <p14:creationId xmlns:p14="http://schemas.microsoft.com/office/powerpoint/2010/main" val="336228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0548B-EABE-4FCA-8CE4-9F4C0A5E9ACF}"/>
              </a:ext>
            </a:extLst>
          </p:cNvPr>
          <p:cNvSpPr>
            <a:spLocks noGrp="1"/>
          </p:cNvSpPr>
          <p:nvPr>
            <p:ph type="title"/>
          </p:nvPr>
        </p:nvSpPr>
        <p:spPr/>
        <p:txBody>
          <a:bodyPr/>
          <a:lstStyle/>
          <a:p>
            <a:r>
              <a:rPr lang="es-MX" b="1" dirty="0"/>
              <a:t>GRAFICAS 3D </a:t>
            </a:r>
            <a:endParaRPr lang="es-PE" b="1" dirty="0"/>
          </a:p>
        </p:txBody>
      </p:sp>
      <p:sp>
        <p:nvSpPr>
          <p:cNvPr id="3" name="Marcador de contenido 2">
            <a:extLst>
              <a:ext uri="{FF2B5EF4-FFF2-40B4-BE49-F238E27FC236}">
                <a16:creationId xmlns:a16="http://schemas.microsoft.com/office/drawing/2014/main" id="{8E51DFE9-2620-4E87-9A19-F82BFF8D3FB9}"/>
              </a:ext>
            </a:extLst>
          </p:cNvPr>
          <p:cNvSpPr>
            <a:spLocks noGrp="1"/>
          </p:cNvSpPr>
          <p:nvPr>
            <p:ph sz="half" idx="1"/>
          </p:nvPr>
        </p:nvSpPr>
        <p:spPr/>
        <p:txBody>
          <a:bodyPr/>
          <a:lstStyle/>
          <a:p>
            <a:r>
              <a:rPr lang="es-MX" b="0" i="0" dirty="0">
                <a:effectLst/>
                <a:latin typeface="Maven Pro"/>
              </a:rPr>
              <a:t>Con la visualización de datos en tercera dimensión, podremos ver de manera más detallada y de manera más interactiva los datos. Por supuesto, no solo nos interesa el aspecto, si no la utilidad. En algún momento tendremos que graficar datos en 3D</a:t>
            </a:r>
          </a:p>
          <a:p>
            <a:r>
              <a:rPr lang="en-US" b="1" i="0" dirty="0">
                <a:effectLst/>
                <a:latin typeface="Maven Pro"/>
              </a:rPr>
              <a:t>from mpl_toolkits.mplot3d import axes3d</a:t>
            </a:r>
          </a:p>
          <a:p>
            <a:r>
              <a:rPr lang="es-PE" b="1" i="0" dirty="0" err="1">
                <a:effectLst/>
                <a:latin typeface="Maven Pro"/>
              </a:rPr>
              <a:t>plot_wireframe</a:t>
            </a:r>
            <a:endParaRPr lang="es-MX" b="0" i="0" dirty="0">
              <a:effectLst/>
              <a:latin typeface="Maven Pro"/>
            </a:endParaRPr>
          </a:p>
          <a:p>
            <a:endParaRPr lang="es-PE" dirty="0"/>
          </a:p>
        </p:txBody>
      </p:sp>
      <p:sp>
        <p:nvSpPr>
          <p:cNvPr id="4" name="Marcador de contenido 3">
            <a:extLst>
              <a:ext uri="{FF2B5EF4-FFF2-40B4-BE49-F238E27FC236}">
                <a16:creationId xmlns:a16="http://schemas.microsoft.com/office/drawing/2014/main" id="{9ED9D716-9EAE-4BED-B262-D672568FCF2E}"/>
              </a:ext>
            </a:extLst>
          </p:cNvPr>
          <p:cNvSpPr>
            <a:spLocks noGrp="1"/>
          </p:cNvSpPr>
          <p:nvPr>
            <p:ph sz="half" idx="2"/>
          </p:nvPr>
        </p:nvSpPr>
        <p:spPr/>
        <p:txBody>
          <a:bodyPr/>
          <a:lstStyle/>
          <a:p>
            <a:endParaRPr lang="es-PE"/>
          </a:p>
        </p:txBody>
      </p:sp>
      <p:pic>
        <p:nvPicPr>
          <p:cNvPr id="1026" name="Picture 2" descr="Gráficos 3D con Matplotlib Python">
            <a:extLst>
              <a:ext uri="{FF2B5EF4-FFF2-40B4-BE49-F238E27FC236}">
                <a16:creationId xmlns:a16="http://schemas.microsoft.com/office/drawing/2014/main" id="{3CE6567B-284B-498F-BFE3-988CE325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391" y="2290763"/>
            <a:ext cx="5542045" cy="35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3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AF592-1D5E-4F13-8892-2BA5D58CE1C7}"/>
              </a:ext>
            </a:extLst>
          </p:cNvPr>
          <p:cNvSpPr>
            <a:spLocks noGrp="1"/>
          </p:cNvSpPr>
          <p:nvPr>
            <p:ph type="title"/>
          </p:nvPr>
        </p:nvSpPr>
        <p:spPr/>
        <p:txBody>
          <a:bodyPr/>
          <a:lstStyle/>
          <a:p>
            <a:r>
              <a:rPr lang="es-MX" b="1" dirty="0"/>
              <a:t>ANIMATPLOT</a:t>
            </a:r>
            <a:endParaRPr lang="es-PE" b="1" dirty="0"/>
          </a:p>
        </p:txBody>
      </p:sp>
      <p:sp>
        <p:nvSpPr>
          <p:cNvPr id="3" name="Marcador de contenido 2">
            <a:extLst>
              <a:ext uri="{FF2B5EF4-FFF2-40B4-BE49-F238E27FC236}">
                <a16:creationId xmlns:a16="http://schemas.microsoft.com/office/drawing/2014/main" id="{FA3F27FB-ADCC-4233-9B69-C929E5D1BCD5}"/>
              </a:ext>
            </a:extLst>
          </p:cNvPr>
          <p:cNvSpPr>
            <a:spLocks noGrp="1"/>
          </p:cNvSpPr>
          <p:nvPr>
            <p:ph sz="half" idx="1"/>
          </p:nvPr>
        </p:nvSpPr>
        <p:spPr/>
        <p:txBody>
          <a:bodyPr/>
          <a:lstStyle/>
          <a:p>
            <a:endParaRPr lang="es-PE" dirty="0"/>
          </a:p>
        </p:txBody>
      </p:sp>
      <p:sp>
        <p:nvSpPr>
          <p:cNvPr id="4" name="Marcador de contenido 3">
            <a:extLst>
              <a:ext uri="{FF2B5EF4-FFF2-40B4-BE49-F238E27FC236}">
                <a16:creationId xmlns:a16="http://schemas.microsoft.com/office/drawing/2014/main" id="{FF8A5541-B2C9-479B-98F1-1E9EE0B938CD}"/>
              </a:ext>
            </a:extLst>
          </p:cNvPr>
          <p:cNvSpPr>
            <a:spLocks noGrp="1"/>
          </p:cNvSpPr>
          <p:nvPr>
            <p:ph sz="half" idx="2"/>
          </p:nvPr>
        </p:nvSpPr>
        <p:spPr/>
        <p:txBody>
          <a:bodyPr/>
          <a:lstStyle/>
          <a:p>
            <a:endParaRPr lang="es-PE"/>
          </a:p>
        </p:txBody>
      </p:sp>
      <p:pic>
        <p:nvPicPr>
          <p:cNvPr id="6" name="Imagen 5">
            <a:extLst>
              <a:ext uri="{FF2B5EF4-FFF2-40B4-BE49-F238E27FC236}">
                <a16:creationId xmlns:a16="http://schemas.microsoft.com/office/drawing/2014/main" id="{E8231BFD-0AD6-4DB8-A564-1FBCBF3E8EBA}"/>
              </a:ext>
            </a:extLst>
          </p:cNvPr>
          <p:cNvPicPr>
            <a:picLocks noChangeAspect="1"/>
          </p:cNvPicPr>
          <p:nvPr/>
        </p:nvPicPr>
        <p:blipFill>
          <a:blip r:embed="rId2"/>
          <a:stretch>
            <a:fillRect/>
          </a:stretch>
        </p:blipFill>
        <p:spPr>
          <a:xfrm>
            <a:off x="3343275" y="3099567"/>
            <a:ext cx="6367462" cy="3156453"/>
          </a:xfrm>
          <a:prstGeom prst="rect">
            <a:avLst/>
          </a:prstGeom>
        </p:spPr>
      </p:pic>
      <p:sp>
        <p:nvSpPr>
          <p:cNvPr id="7" name="Rectángulo: esquinas redondeadas 6">
            <a:extLst>
              <a:ext uri="{FF2B5EF4-FFF2-40B4-BE49-F238E27FC236}">
                <a16:creationId xmlns:a16="http://schemas.microsoft.com/office/drawing/2014/main" id="{075ED509-FBC0-46CF-BF5F-3BD2BDCDDA30}"/>
              </a:ext>
            </a:extLst>
          </p:cNvPr>
          <p:cNvSpPr/>
          <p:nvPr/>
        </p:nvSpPr>
        <p:spPr>
          <a:xfrm>
            <a:off x="3649803" y="2030730"/>
            <a:ext cx="4890312" cy="741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0" i="0" dirty="0">
                <a:solidFill>
                  <a:srgbClr val="383838"/>
                </a:solidFill>
                <a:effectLst/>
                <a:latin typeface="Georgia" panose="02040502050405020303" pitchFamily="18" charset="0"/>
              </a:rPr>
              <a:t>«</a:t>
            </a:r>
            <a:r>
              <a:rPr lang="es-PE" b="1" i="0" dirty="0" err="1">
                <a:solidFill>
                  <a:srgbClr val="383838"/>
                </a:solidFill>
                <a:effectLst/>
                <a:latin typeface="Georgia" panose="02040502050405020303" pitchFamily="18" charset="0"/>
              </a:rPr>
              <a:t>pip</a:t>
            </a:r>
            <a:r>
              <a:rPr lang="es-PE" b="1" i="0" dirty="0">
                <a:solidFill>
                  <a:srgbClr val="383838"/>
                </a:solidFill>
                <a:effectLst/>
                <a:latin typeface="Georgia" panose="02040502050405020303" pitchFamily="18" charset="0"/>
              </a:rPr>
              <a:t> </a:t>
            </a:r>
            <a:r>
              <a:rPr lang="es-PE" b="1" i="0" dirty="0" err="1">
                <a:solidFill>
                  <a:srgbClr val="383838"/>
                </a:solidFill>
                <a:effectLst/>
                <a:latin typeface="Georgia" panose="02040502050405020303" pitchFamily="18" charset="0"/>
              </a:rPr>
              <a:t>install</a:t>
            </a:r>
            <a:r>
              <a:rPr lang="es-PE" b="1" i="0" dirty="0">
                <a:solidFill>
                  <a:srgbClr val="383838"/>
                </a:solidFill>
                <a:effectLst/>
                <a:latin typeface="Georgia" panose="02040502050405020303" pitchFamily="18" charset="0"/>
              </a:rPr>
              <a:t> </a:t>
            </a:r>
            <a:r>
              <a:rPr lang="es-PE" b="1" i="0" dirty="0" err="1">
                <a:solidFill>
                  <a:srgbClr val="383838"/>
                </a:solidFill>
                <a:effectLst/>
                <a:latin typeface="Georgia" panose="02040502050405020303" pitchFamily="18" charset="0"/>
              </a:rPr>
              <a:t>animatplot</a:t>
            </a:r>
            <a:r>
              <a:rPr lang="es-PE" b="0" i="0" dirty="0">
                <a:solidFill>
                  <a:srgbClr val="383838"/>
                </a:solidFill>
                <a:effectLst/>
                <a:latin typeface="Georgia" panose="02040502050405020303" pitchFamily="18" charset="0"/>
              </a:rPr>
              <a:t>«</a:t>
            </a:r>
            <a:endParaRPr lang="es-PE" dirty="0"/>
          </a:p>
        </p:txBody>
      </p:sp>
    </p:spTree>
    <p:extLst>
      <p:ext uri="{BB962C8B-B14F-4D97-AF65-F5344CB8AC3E}">
        <p14:creationId xmlns:p14="http://schemas.microsoft.com/office/powerpoint/2010/main" val="281899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sectores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Este es un gráfico circular que se divide en segmentos, es decir, sectores de pastel, básicamente se usa para mostrar el porcentaje o los datos proporcionales en los que cada porción del pastel representa una categoría.</a:t>
            </a:r>
          </a:p>
          <a:p>
            <a:pPr>
              <a:buFont typeface="Wingdings" panose="05000000000000000000" pitchFamily="2" charset="2"/>
              <a:buChar char="Ø"/>
            </a:pPr>
            <a:r>
              <a:rPr lang="es-PE" dirty="0"/>
              <a:t>Grafico circular </a:t>
            </a:r>
          </a:p>
          <a:p>
            <a:pPr>
              <a:buFont typeface="Wingdings" panose="05000000000000000000" pitchFamily="2" charset="2"/>
              <a:buChar char="Ø"/>
            </a:pPr>
            <a:r>
              <a:rPr lang="es-PE" dirty="0"/>
              <a:t>Grafico de pie</a:t>
            </a:r>
            <a:endParaRPr lang="es-MX"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p>
          <a:p>
            <a:pPr>
              <a:buFont typeface="Wingdings" panose="05000000000000000000" pitchFamily="2" charset="2"/>
              <a:buChar char="Ø"/>
            </a:pPr>
            <a:r>
              <a:rPr lang="es-MX" dirty="0"/>
              <a:t> Diagrama de puntos </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áreas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Básicamente se realiza un diagrama marcando una línea con el limite superior y se sombrea todo el área debajo de ella.</a:t>
            </a:r>
            <a:endParaRPr lang="es-PE" dirty="0"/>
          </a:p>
        </p:txBody>
      </p:sp>
      <p:pic>
        <p:nvPicPr>
          <p:cNvPr id="1026" name="Picture 2" descr="Gráfico con matplotlib">
            <a:extLst>
              <a:ext uri="{FF2B5EF4-FFF2-40B4-BE49-F238E27FC236}">
                <a16:creationId xmlns:a16="http://schemas.microsoft.com/office/drawing/2014/main" id="{66C5983A-772A-4017-917F-88240699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18" y="2215513"/>
            <a:ext cx="4754881"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384</TotalTime>
  <Words>597</Words>
  <Application>Microsoft Office PowerPoint</Application>
  <PresentationFormat>Panorámica</PresentationFormat>
  <Paragraphs>41</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Corbel</vt:lpstr>
      <vt:lpstr>Georgia</vt:lpstr>
      <vt:lpstr>Maven Pro</vt:lpstr>
      <vt:lpstr>Wingdings</vt:lpstr>
      <vt:lpstr>Con bandas</vt:lpstr>
      <vt:lpstr>LIBRERÍA MATPLOTLIB</vt:lpstr>
      <vt:lpstr>mATPLOTLIB</vt:lpstr>
      <vt:lpstr>Instalar matplotlib</vt:lpstr>
      <vt:lpstr>Iniciar con Matplotlib</vt:lpstr>
      <vt:lpstr>Diagrama de líneas</vt:lpstr>
      <vt:lpstr>DIAGRAMA  de barras</vt:lpstr>
      <vt:lpstr>Diagrama de sectores</vt:lpstr>
      <vt:lpstr>diagrama de dispersión</vt:lpstr>
      <vt:lpstr>diagrama de áreas</vt:lpstr>
      <vt:lpstr>LIBRERÍA NUMPY</vt:lpstr>
      <vt:lpstr>numpy</vt:lpstr>
      <vt:lpstr>GRAFICAS TRIGONOMETRICAS</vt:lpstr>
      <vt:lpstr>GRAFICAS TRIGONOMETRICAS</vt:lpstr>
      <vt:lpstr>GRAFICAS TRIGONOMETRICAS</vt:lpstr>
      <vt:lpstr>MAPA DE CALOR</vt:lpstr>
      <vt:lpstr>GRAFICAS 3D </vt:lpstr>
      <vt:lpstr>ANIMATPLOT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20</cp:revision>
  <dcterms:created xsi:type="dcterms:W3CDTF">2023-03-14T03:53:29Z</dcterms:created>
  <dcterms:modified xsi:type="dcterms:W3CDTF">2023-05-09T22:04:12Z</dcterms:modified>
</cp:coreProperties>
</file>