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315" r:id="rId4"/>
    <p:sldId id="321" r:id="rId5"/>
    <p:sldId id="308" r:id="rId6"/>
    <p:sldId id="311" r:id="rId7"/>
    <p:sldId id="314" r:id="rId8"/>
    <p:sldId id="320" r:id="rId9"/>
    <p:sldId id="324" r:id="rId10"/>
    <p:sldId id="325" r:id="rId11"/>
    <p:sldId id="319" r:id="rId12"/>
    <p:sldId id="260" r:id="rId13"/>
    <p:sldId id="322" r:id="rId14"/>
    <p:sldId id="323" r:id="rId15"/>
    <p:sldId id="265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AE9A-F46F-41D2-BA0C-3F378D60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D0F53-852D-4535-A1CE-F5ABB480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AA4C8-6F55-474B-B6BB-7F2376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F7A24-60D5-458C-88CA-02CD3A50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44F3B-7400-42E0-8059-71E22A4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4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BD8C2-25E8-4450-B4C0-A84489A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F62C83-D374-4473-9643-6A960496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88B37-E55C-4E96-81DA-26A3657F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2E4A1-4668-4678-8F6B-6BE06616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97F27-5794-4313-A11E-86D9B9A9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0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D03B46-64BF-436B-BF11-B82BCB51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F5FC8-B47C-43BF-8FEB-73170645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08484-7B05-46A1-B6AB-2F21C0A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D70AD-E0C9-41F4-A100-D150302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52830-90B0-43FC-8EAC-49B30AED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3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E0635-E431-40CC-8303-90D37EA9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21EDC-3F3E-405C-839A-BB969356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B24C1-FDB2-4188-9BC1-3790E111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3295C-3C19-4536-9775-462EAAE5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80E15-CA2E-4ADA-B664-CC9309B9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0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0E1F-9E17-458E-9C51-FA3D1918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DA160-FA98-481A-9AB2-2D7833E8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2F3F9-CACE-44A8-B761-1645CE7A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D1075-254C-4A7E-8DDC-2B3CDB83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9059D-8F9B-42DE-BE2D-72AD9697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3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5224-418C-4CC2-A1D8-4AEC329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E27E0-328B-4780-AE80-5D5EB597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E898A-4D24-4F6E-B7A9-952676B65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F4263-A60A-4F22-B7DF-92BDD2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A953B8-50F2-4B13-8DDA-9A24497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73F0F-2A8B-4B45-96B9-4E9663C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87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98E1-FAEE-48B0-9941-51D0E788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25AD5-C306-4298-8F67-0C480A43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DBE3BF-7932-4AA9-B61C-36DC8A39D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C30AAD-EDCA-4823-89EC-8BE42E9B9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F9727D-6B3C-453C-B9E0-584CC619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A065AF-984A-4362-B6AF-A41610E9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43A270-D289-4FC5-83EC-39D901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D2BC66-B28F-4391-B012-15E7174A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82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1A50-4D6C-4819-8875-DDD16F9C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43A0C5-0B33-470F-8FD6-E58CFDA2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75227A-1190-42BC-BAB0-37D53B51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BB4BBA-2229-4C91-A4F8-0BA06AC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05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29A908-85F7-4AF4-BE0E-D1E23F6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DF49E-94D9-4BC2-B82B-F9218AC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C22531-1CB7-4BD3-B6B4-6921958D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0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809DB-8DA8-4DDF-AD26-C4B5CC7C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FCA3F-E05D-43A0-9F0A-766302FD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30D912-5A2C-4D5A-B47C-4E4A937B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CAAA6-A9FC-41D4-8363-FCE1CEEA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3E293-18C1-4CCE-BA95-A1A4A3A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0A29C-679C-4B4C-9B1B-EE30A988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1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86E12-7736-4F34-950C-6A7B2A1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FC8773-ACE9-4B51-91A3-3A10B8C97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B62EFC-AD7A-4448-8E63-BAE18F5E2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97402-7E29-4AEF-9A8C-81E3BC15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44DB3-B44A-4724-A9F3-537F6073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962FC-AC0E-4403-B429-99D2C24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33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8AC4DB-1AD2-40DE-BFEA-C3710217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FC760-AA9A-41C1-ACB0-11AE8157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E631C-BA88-4BA4-9790-46B6BA95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E612-F3EF-404B-81C5-D4FDE657CD83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7C379-9A6C-46AE-B88D-D244BE6ED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8D9BD-4041-4727-9E10-7AF8F9B81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0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5B3-98AC-43B0-9555-7A95887A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7" y="1638299"/>
            <a:ext cx="10601325" cy="2162175"/>
          </a:xfrm>
        </p:spPr>
        <p:txBody>
          <a:bodyPr>
            <a:normAutofit/>
          </a:bodyPr>
          <a:lstStyle/>
          <a:p>
            <a:r>
              <a:rPr lang="es-MX" sz="7200" b="1" dirty="0">
                <a:latin typeface="Bahnschrift" panose="020B0502040204020203" pitchFamily="34" charset="0"/>
              </a:rPr>
              <a:t>LIBRERIAS DATA SCIENCE</a:t>
            </a:r>
            <a:endParaRPr lang="es-PE" sz="72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102FA-528D-47CD-9DE8-A0830FAE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2" y="4013502"/>
            <a:ext cx="9144000" cy="1400175"/>
          </a:xfrm>
        </p:spPr>
        <p:txBody>
          <a:bodyPr/>
          <a:lstStyle/>
          <a:p>
            <a:endParaRPr lang="es-MX" dirty="0"/>
          </a:p>
          <a:p>
            <a:r>
              <a:rPr lang="es-PE" dirty="0"/>
              <a:t>@_eighta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2DD5A-B9AB-464C-A473-A880027F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1" y="5738354"/>
            <a:ext cx="818853" cy="8188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F09D9-4DE4-44D8-A96D-C55E90BF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429917"/>
            <a:ext cx="1323975" cy="5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UÍA Python: qué es y por qué deberías aprenderlo">
            <a:extLst>
              <a:ext uri="{FF2B5EF4-FFF2-40B4-BE49-F238E27FC236}">
                <a16:creationId xmlns:a16="http://schemas.microsoft.com/office/drawing/2014/main" id="{0C278A57-35F0-4B2F-8D5A-D66E4F494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9"/>
          <a:stretch/>
        </p:blipFill>
        <p:spPr bwMode="auto">
          <a:xfrm>
            <a:off x="11088710" y="511170"/>
            <a:ext cx="615903" cy="6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3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1438-9CC3-4FC3-BDC8-236B59A3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57E9F-C295-41D2-A9AD-9A1A306D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194" name="Picture 2" descr="Inversa de una matriz | PPT">
            <a:extLst>
              <a:ext uri="{FF2B5EF4-FFF2-40B4-BE49-F238E27FC236}">
                <a16:creationId xmlns:a16="http://schemas.microsoft.com/office/drawing/2014/main" id="{71DD3DDB-6A72-4B37-803D-8A3F446E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7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6952C-A970-4449-80E8-1FB4A89E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SISTEMA DE ECUACIONES</a:t>
            </a:r>
            <a:endParaRPr lang="es-PE" b="1" dirty="0"/>
          </a:p>
        </p:txBody>
      </p:sp>
      <p:pic>
        <p:nvPicPr>
          <p:cNvPr id="3074" name="Picture 2" descr="Scilab, Solución de Ecuaciones lineales Simultaneas – Luis E Brito Rodríguez">
            <a:extLst>
              <a:ext uri="{FF2B5EF4-FFF2-40B4-BE49-F238E27FC236}">
                <a16:creationId xmlns:a16="http://schemas.microsoft.com/office/drawing/2014/main" id="{9244648E-7268-435F-893D-04B04D6E9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" b="2930"/>
          <a:stretch/>
        </p:blipFill>
        <p:spPr bwMode="auto">
          <a:xfrm>
            <a:off x="3857625" y="1542370"/>
            <a:ext cx="44767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193579AE-F880-44B9-BEB1-284EEAB7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19" y="365125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2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51F45-89FE-4D7A-98F9-699E649B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highlight>
                  <a:srgbClr val="FFFF00"/>
                </a:highlight>
              </a:rPr>
              <a:t>¿NUMPY Y/O PANDAS? </a:t>
            </a:r>
            <a:endParaRPr lang="es-PE" b="1" dirty="0">
              <a:highlight>
                <a:srgbClr val="FFFF00"/>
              </a:highlight>
            </a:endParaRPr>
          </a:p>
        </p:txBody>
      </p:sp>
      <p:pic>
        <p:nvPicPr>
          <p:cNvPr id="3074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D58FB142-992D-4779-AF59-2F05271D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19" y="365125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EE5F6D-97F2-4BDB-9E33-EA5121D6E45A}"/>
              </a:ext>
            </a:extLst>
          </p:cNvPr>
          <p:cNvSpPr txBox="1"/>
          <p:nvPr/>
        </p:nvSpPr>
        <p:spPr>
          <a:xfrm>
            <a:off x="719138" y="1690688"/>
            <a:ext cx="7260624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500" dirty="0"/>
              <a:t>Aunque Pandas se basa en </a:t>
            </a:r>
            <a:r>
              <a:rPr lang="es-MX" sz="2500" dirty="0" err="1"/>
              <a:t>NumPy</a:t>
            </a:r>
            <a:r>
              <a:rPr lang="es-MX" sz="2500" dirty="0"/>
              <a:t>, hay diferencias clave entre estas dos bibliotecas.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500" dirty="0" err="1"/>
              <a:t>NumPy</a:t>
            </a:r>
            <a:r>
              <a:rPr lang="es-MX" sz="2500" dirty="0"/>
              <a:t> se centra en el procesamiento eficiente de arreglos numéricos, mientras que Pandas está diseñado para el análisis de datos tabulares y heterogéneos.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500" dirty="0" err="1"/>
              <a:t>NumPy</a:t>
            </a:r>
            <a:r>
              <a:rPr lang="es-MX" sz="2500" dirty="0"/>
              <a:t> proporciona una estructura de datos llamada </a:t>
            </a:r>
            <a:r>
              <a:rPr lang="es-MX" sz="2500" dirty="0" err="1"/>
              <a:t>ndarray</a:t>
            </a:r>
            <a:r>
              <a:rPr lang="es-MX" sz="2500" dirty="0"/>
              <a:t>, que es eficiente para realizar cálculos numéricos en grandes conjuntos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500" dirty="0"/>
              <a:t>Pandas ofrece el objeto </a:t>
            </a:r>
            <a:r>
              <a:rPr lang="es-MX" sz="2500" dirty="0" err="1"/>
              <a:t>DataFrame</a:t>
            </a:r>
            <a:r>
              <a:rPr lang="es-MX" sz="2500" dirty="0"/>
              <a:t>, que permite trabajar con datos tabulares enriquecidos con etiquetas de fila y columna, facilitando las operaciones de manipulación y análisis.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BA0AFD-DB5C-476F-A04C-2115FBC65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0"/>
          <a:stretch/>
        </p:blipFill>
        <p:spPr>
          <a:xfrm>
            <a:off x="7979762" y="3021013"/>
            <a:ext cx="387311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0FBF-823C-4AE8-BE70-097FEF1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2280C-CACC-4B4E-B1E1-61ECE865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100" name="Picture 4" descr="NumPy Vs Pandas - Which Is Used When? – Fly Spaceships With Your Mind">
            <a:extLst>
              <a:ext uri="{FF2B5EF4-FFF2-40B4-BE49-F238E27FC236}">
                <a16:creationId xmlns:a16="http://schemas.microsoft.com/office/drawing/2014/main" id="{8880555D-A48C-4DFF-B4BB-AD926121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B55F8E88-C2E2-42B7-A43B-4671069F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19" y="365125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7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umPy | Python in Plain English">
            <a:extLst>
              <a:ext uri="{FF2B5EF4-FFF2-40B4-BE49-F238E27FC236}">
                <a16:creationId xmlns:a16="http://schemas.microsoft.com/office/drawing/2014/main" id="{A6CC9084-CBF1-45A2-8406-CBEABF1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5B3-98AC-43B0-9555-7A95887A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4" y="1189159"/>
            <a:ext cx="10601325" cy="3019128"/>
          </a:xfrm>
        </p:spPr>
        <p:txBody>
          <a:bodyPr>
            <a:normAutofit/>
          </a:bodyPr>
          <a:lstStyle/>
          <a:p>
            <a:r>
              <a:rPr lang="es-MX" sz="8000" b="1" dirty="0">
                <a:latin typeface="Bahnschrift" panose="020B0502040204020203" pitchFamily="34" charset="0"/>
              </a:rPr>
              <a:t>¡MUCHAS GRACIAS!</a:t>
            </a:r>
            <a:endParaRPr lang="es-PE" sz="80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102FA-528D-47CD-9DE8-A0830FAE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7" y="4297173"/>
            <a:ext cx="9144000" cy="1400175"/>
          </a:xfrm>
        </p:spPr>
        <p:txBody>
          <a:bodyPr/>
          <a:lstStyle/>
          <a:p>
            <a:endParaRPr lang="es-MX" dirty="0"/>
          </a:p>
          <a:p>
            <a:r>
              <a:rPr lang="es-PE" dirty="0"/>
              <a:t>@_eighta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2DD5A-B9AB-464C-A473-A880027F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1" y="5738354"/>
            <a:ext cx="818853" cy="8188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F09D9-4DE4-44D8-A96D-C55E90BF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713588"/>
            <a:ext cx="1323975" cy="5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pandas - saybali">
            <a:extLst>
              <a:ext uri="{FF2B5EF4-FFF2-40B4-BE49-F238E27FC236}">
                <a16:creationId xmlns:a16="http://schemas.microsoft.com/office/drawing/2014/main" id="{414A2497-ED26-4C90-AD93-87BB0838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02" y="449685"/>
            <a:ext cx="2593388" cy="224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9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E299-167F-4BCC-B932-4FB32DF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LIBRERIAS DE PYTHON PARA DATA SCIENCE </a:t>
            </a:r>
            <a:endParaRPr lang="es-PE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1BBEF69-0B9E-42E8-B050-B369B636668B}"/>
              </a:ext>
            </a:extLst>
          </p:cNvPr>
          <p:cNvSpPr/>
          <p:nvPr/>
        </p:nvSpPr>
        <p:spPr>
          <a:xfrm>
            <a:off x="1005840" y="6116320"/>
            <a:ext cx="10881360" cy="5486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0" dirty="0">
                <a:solidFill>
                  <a:srgbClr val="E8E8E8"/>
                </a:solidFill>
                <a:effectLst/>
              </a:rPr>
              <a:t>LIBRERÍA: </a:t>
            </a:r>
            <a:r>
              <a:rPr lang="es-MX" b="1" i="0" dirty="0">
                <a:solidFill>
                  <a:srgbClr val="E2EEFF"/>
                </a:solidFill>
                <a:effectLst/>
                <a:latin typeface="Google Sans"/>
              </a:rPr>
              <a:t>C</a:t>
            </a:r>
            <a:r>
              <a:rPr lang="es-MX" b="0" i="0" dirty="0">
                <a:solidFill>
                  <a:srgbClr val="E2EEFF"/>
                </a:solidFill>
                <a:effectLst/>
                <a:latin typeface="Google Sans"/>
              </a:rPr>
              <a:t>onjuntos de funciones que podemos hacer uso</a:t>
            </a:r>
            <a:r>
              <a:rPr lang="es-MX" b="0" i="0" dirty="0">
                <a:solidFill>
                  <a:srgbClr val="E8E8E8"/>
                </a:solidFill>
                <a:effectLst/>
                <a:latin typeface="Google Sans"/>
              </a:rPr>
              <a:t>, ahorrando líneas de código.</a:t>
            </a:r>
            <a:endParaRPr lang="es-PE" b="1" dirty="0"/>
          </a:p>
        </p:txBody>
      </p:sp>
      <p:pic>
        <p:nvPicPr>
          <p:cNvPr id="2050" name="Picture 2" descr="Le module graphique matplotlib python – Très Facile">
            <a:extLst>
              <a:ext uri="{FF2B5EF4-FFF2-40B4-BE49-F238E27FC236}">
                <a16:creationId xmlns:a16="http://schemas.microsoft.com/office/drawing/2014/main" id="{BE8D3686-5CCB-4026-8060-D405BBD8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413"/>
            <a:ext cx="2528887" cy="22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torial de seaborn | Interactive Chaos">
            <a:extLst>
              <a:ext uri="{FF2B5EF4-FFF2-40B4-BE49-F238E27FC236}">
                <a16:creationId xmlns:a16="http://schemas.microsoft.com/office/drawing/2014/main" id="{6F9654C1-AF07-4245-B2E7-8C67A693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987" y="1748750"/>
            <a:ext cx="1814237" cy="18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46BFB2-1F7F-4472-BAAD-A2C17639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908784"/>
            <a:ext cx="3381376" cy="152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AB4DA-C8DF-4EFA-BD3D-8AD198A7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05" y="3945618"/>
            <a:ext cx="3581400" cy="14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430095FC-D8E0-4AB5-BEFB-9923FA5DA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EA4081-E771-492B-BF28-B94A110FF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768" y="1859463"/>
            <a:ext cx="2633663" cy="14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NumPy | Python in Plain English">
            <a:extLst>
              <a:ext uri="{FF2B5EF4-FFF2-40B4-BE49-F238E27FC236}">
                <a16:creationId xmlns:a16="http://schemas.microsoft.com/office/drawing/2014/main" id="{A6CC9084-CBF1-45A2-8406-CBEABF1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brería NumPy - Aprende IA">
            <a:extLst>
              <a:ext uri="{FF2B5EF4-FFF2-40B4-BE49-F238E27FC236}">
                <a16:creationId xmlns:a16="http://schemas.microsoft.com/office/drawing/2014/main" id="{1E2970E9-929E-48EF-A142-74041D6A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06" y="613038"/>
            <a:ext cx="5265588" cy="56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9642B449-1B1D-43F5-9890-D6C83CD4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19" y="345460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1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DA4ED-FCE0-469D-B8AC-C9F5DCD6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73467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1" dirty="0" err="1">
                <a:highlight>
                  <a:srgbClr val="FFFF00"/>
                </a:highlight>
              </a:rPr>
              <a:t>NumPy</a:t>
            </a:r>
            <a:r>
              <a:rPr lang="es-MX" b="1" dirty="0">
                <a:highlight>
                  <a:srgbClr val="FFFF00"/>
                </a:highlight>
              </a:rPr>
              <a:t> es una librería de Python especializada en el cálculo numérico y el análisis de datos, especialmente para un gran volumen de datos.</a:t>
            </a:r>
          </a:p>
          <a:p>
            <a:pPr marL="0" indent="0" algn="just">
              <a:buNone/>
            </a:pPr>
            <a:r>
              <a:rPr lang="es-MX" dirty="0"/>
              <a:t>Incorpora una nueva clase de objetos llamados </a:t>
            </a:r>
            <a:r>
              <a:rPr lang="es-MX" dirty="0" err="1"/>
              <a:t>arrays</a:t>
            </a:r>
            <a:r>
              <a:rPr lang="es-MX" dirty="0"/>
              <a:t> que permite representar colecciones de datos de un mismo tipo en varias dimensiones, y funciones muy eficientes para su manipulación.</a:t>
            </a:r>
          </a:p>
          <a:p>
            <a:pPr marL="0" indent="0" algn="just">
              <a:buNone/>
            </a:pPr>
            <a:r>
              <a:rPr lang="es-MX" dirty="0"/>
              <a:t>La </a:t>
            </a:r>
            <a:r>
              <a:rPr lang="es-MX" b="1" dirty="0"/>
              <a:t>ventaja de </a:t>
            </a:r>
            <a:r>
              <a:rPr lang="es-MX" b="1" dirty="0" err="1"/>
              <a:t>Numpy</a:t>
            </a:r>
            <a:r>
              <a:rPr lang="es-MX" b="1" dirty="0"/>
              <a:t> </a:t>
            </a:r>
            <a:r>
              <a:rPr lang="es-MX" dirty="0"/>
              <a:t>frente a las listas predefinidas en Python es que el procesamiento de los </a:t>
            </a:r>
            <a:r>
              <a:rPr lang="es-MX" dirty="0" err="1"/>
              <a:t>arrays</a:t>
            </a:r>
            <a:r>
              <a:rPr lang="es-MX" dirty="0"/>
              <a:t> se realiza mucho más rápido (hasta 50 veces más) que las listas, lo cual la hace ideal para el procesamiento de vectores y matrices de grandes dimensiones.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9C45FCA-CE17-446A-9A74-5666B3AD8465}"/>
              </a:ext>
            </a:extLst>
          </p:cNvPr>
          <p:cNvSpPr/>
          <p:nvPr/>
        </p:nvSpPr>
        <p:spPr>
          <a:xfrm>
            <a:off x="1005840" y="6116320"/>
            <a:ext cx="10881360" cy="5486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E8E8E8"/>
                </a:solidFill>
              </a:rPr>
              <a:t>INSTALAR: </a:t>
            </a:r>
            <a:r>
              <a:rPr lang="es-MX" b="1" u="sng" dirty="0" err="1">
                <a:solidFill>
                  <a:srgbClr val="E8E8E8"/>
                </a:solidFill>
              </a:rPr>
              <a:t>pip</a:t>
            </a:r>
            <a:r>
              <a:rPr lang="es-MX" b="1" dirty="0">
                <a:solidFill>
                  <a:srgbClr val="E8E8E8"/>
                </a:solidFill>
              </a:rPr>
              <a:t> </a:t>
            </a:r>
            <a:r>
              <a:rPr lang="es-MX" b="1" dirty="0" err="1">
                <a:solidFill>
                  <a:srgbClr val="E8E8E8"/>
                </a:solidFill>
              </a:rPr>
              <a:t>install</a:t>
            </a:r>
            <a:r>
              <a:rPr lang="es-MX" b="1" dirty="0">
                <a:solidFill>
                  <a:srgbClr val="E8E8E8"/>
                </a:solidFill>
              </a:rPr>
              <a:t> </a:t>
            </a:r>
            <a:r>
              <a:rPr lang="es-MX" b="1" dirty="0" err="1">
                <a:solidFill>
                  <a:srgbClr val="E8E8E8"/>
                </a:solidFill>
              </a:rPr>
              <a:t>numpy</a:t>
            </a:r>
            <a:endParaRPr lang="es-PE" b="1" dirty="0"/>
          </a:p>
        </p:txBody>
      </p:sp>
      <p:pic>
        <p:nvPicPr>
          <p:cNvPr id="2050" name="Picture 2" descr="La librería Numpy | Aprende con Alf">
            <a:extLst>
              <a:ext uri="{FF2B5EF4-FFF2-40B4-BE49-F238E27FC236}">
                <a16:creationId xmlns:a16="http://schemas.microsoft.com/office/drawing/2014/main" id="{47D86A00-D014-4996-BAF4-94E918B3C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5" b="10687"/>
          <a:stretch/>
        </p:blipFill>
        <p:spPr bwMode="auto">
          <a:xfrm>
            <a:off x="838200" y="193040"/>
            <a:ext cx="3190875" cy="118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2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D-9EE7-4D07-A909-45DA761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CLASE DE OBJETO ARRAY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213ED-4FF2-47C2-9247-4F806A72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10"/>
            <a:ext cx="11215255" cy="3962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Un array es una estructura de datos de un mismo tipo organizada en forma de tabla o cuadrícula de distintas dimensiones.</a:t>
            </a:r>
            <a:endParaRPr lang="es-PE" b="1" dirty="0"/>
          </a:p>
        </p:txBody>
      </p:sp>
      <p:pic>
        <p:nvPicPr>
          <p:cNvPr id="6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8D88CBA3-AC50-4074-8BB0-EB50A4C0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19" y="365125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rays">
            <a:extLst>
              <a:ext uri="{FF2B5EF4-FFF2-40B4-BE49-F238E27FC236}">
                <a16:creationId xmlns:a16="http://schemas.microsoft.com/office/drawing/2014/main" id="{C372C556-8885-46F1-83A3-6D86EF7D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74" y="2535238"/>
            <a:ext cx="7088305" cy="39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9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E500A52-CA2B-40CF-8DE0-E434CCC90516}"/>
              </a:ext>
            </a:extLst>
          </p:cNvPr>
          <p:cNvSpPr txBox="1">
            <a:spLocks/>
          </p:cNvSpPr>
          <p:nvPr/>
        </p:nvSpPr>
        <p:spPr>
          <a:xfrm>
            <a:off x="76199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CREACION DE ARRAY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C01F4-9815-448F-A470-8A637065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473199"/>
            <a:ext cx="11134726" cy="4789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>
                <a:highlight>
                  <a:srgbClr val="00FFFF"/>
                </a:highlight>
              </a:rPr>
              <a:t>Para crear un array se utiliza la siguiente función de </a:t>
            </a:r>
            <a:r>
              <a:rPr lang="es-MX" b="1" dirty="0" err="1">
                <a:highlight>
                  <a:srgbClr val="00FFFF"/>
                </a:highlight>
              </a:rPr>
              <a:t>NumPy</a:t>
            </a:r>
            <a:endParaRPr lang="es-MX" b="1" dirty="0">
              <a:highlight>
                <a:srgbClr val="00FFFF"/>
              </a:highlight>
            </a:endParaRPr>
          </a:p>
          <a:p>
            <a:pPr algn="just"/>
            <a:r>
              <a:rPr lang="es-MX" dirty="0" err="1"/>
              <a:t>np.array</a:t>
            </a:r>
            <a:r>
              <a:rPr lang="es-MX" dirty="0"/>
              <a:t>(lista) : Crea un array a partir de la lista o tupla lista y devuelve una referencia a él. El número de dimensiones del array dependerá de las listas o tuplas anidadas en lista:</a:t>
            </a:r>
          </a:p>
          <a:p>
            <a:pPr algn="just"/>
            <a:r>
              <a:rPr lang="es-MX" dirty="0"/>
              <a:t>Para una lista de valores se crea un array de una dimensión, también conocido como vector.</a:t>
            </a:r>
          </a:p>
          <a:p>
            <a:pPr algn="just"/>
            <a:r>
              <a:rPr lang="es-MX" dirty="0"/>
              <a:t>Para una lista de listas de valores se crea un array de dos dimensiones, también conocido como matriz.</a:t>
            </a:r>
          </a:p>
          <a:p>
            <a:pPr algn="just"/>
            <a:r>
              <a:rPr lang="es-MX" dirty="0"/>
              <a:t>Para una lista de listas de listas de valores se crea un array de tres dimensiones, también conocido como cubo.</a:t>
            </a:r>
            <a:endParaRPr lang="es-PE" dirty="0"/>
          </a:p>
        </p:txBody>
      </p:sp>
      <p:pic>
        <p:nvPicPr>
          <p:cNvPr id="7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899B739D-79CC-4379-92D7-D14C8CF5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563" y="326410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E500A52-CA2B-40CF-8DE0-E434CCC9051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OPERACIONES</a:t>
            </a:r>
          </a:p>
        </p:txBody>
      </p:sp>
      <p:pic>
        <p:nvPicPr>
          <p:cNvPr id="6" name="Picture 2" descr="GitHub - numpy/numpy: The fundamental package for scientific computing with  Python.">
            <a:extLst>
              <a:ext uri="{FF2B5EF4-FFF2-40B4-BE49-F238E27FC236}">
                <a16:creationId xmlns:a16="http://schemas.microsoft.com/office/drawing/2014/main" id="{C68B2C30-D9F6-484A-AA9B-C5158273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19" y="345460"/>
            <a:ext cx="998162" cy="9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32653-6873-460D-803A-E1C08CB7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r>
              <a:rPr lang="es-MX" dirty="0"/>
              <a:t>MODULO DE VECTOR -TRAZA – TRANSPUESTA </a:t>
            </a:r>
            <a:endParaRPr lang="es-PE" dirty="0"/>
          </a:p>
        </p:txBody>
      </p:sp>
      <p:pic>
        <p:nvPicPr>
          <p:cNvPr id="6146" name="Picture 2" descr="Matriz traspuesta - Universo Formulas">
            <a:extLst>
              <a:ext uri="{FF2B5EF4-FFF2-40B4-BE49-F238E27FC236}">
                <a16:creationId xmlns:a16="http://schemas.microsoft.com/office/drawing/2014/main" id="{90A1035C-D3FA-4692-B3A0-6160C595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79" y="2513401"/>
            <a:ext cx="3603031" cy="297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raza de una matriz - Universo Formulas">
            <a:extLst>
              <a:ext uri="{FF2B5EF4-FFF2-40B4-BE49-F238E27FC236}">
                <a16:creationId xmlns:a16="http://schemas.microsoft.com/office/drawing/2014/main" id="{9BF6FBFA-B08A-4A8A-8314-6BD39DB8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99" y="2586791"/>
            <a:ext cx="4251234" cy="282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ódulo de un vector">
            <a:extLst>
              <a:ext uri="{FF2B5EF4-FFF2-40B4-BE49-F238E27FC236}">
                <a16:creationId xmlns:a16="http://schemas.microsoft.com/office/drawing/2014/main" id="{63FE125E-C75C-4874-8B99-9729F7E9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56" y="2586791"/>
            <a:ext cx="2718634" cy="27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36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DC740-0638-4D0C-BB35-F9D4F23D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EEAD6-E28C-4B6F-8C68-23656ED5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170" name="Picture 2" descr="Determinante de una matriz 2x2 | Álgebra lineal">
            <a:extLst>
              <a:ext uri="{FF2B5EF4-FFF2-40B4-BE49-F238E27FC236}">
                <a16:creationId xmlns:a16="http://schemas.microsoft.com/office/drawing/2014/main" id="{46478904-2361-4B29-99FA-5580C985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3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390</Words>
  <Application>Microsoft Office PowerPoint</Application>
  <PresentationFormat>Panorámica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Google Sans</vt:lpstr>
      <vt:lpstr>Tema de Office</vt:lpstr>
      <vt:lpstr>LIBRERIAS DATA SCIENCE</vt:lpstr>
      <vt:lpstr>LIBRERIAS DE PYTHON PARA DATA SCIENCE </vt:lpstr>
      <vt:lpstr>Presentación de PowerPoint</vt:lpstr>
      <vt:lpstr>Presentación de PowerPoint</vt:lpstr>
      <vt:lpstr>Presentación de PowerPoint</vt:lpstr>
      <vt:lpstr>CLASE DE OBJETO ARRAY</vt:lpstr>
      <vt:lpstr>Presentación de PowerPoint</vt:lpstr>
      <vt:lpstr>Presentación de PowerPoint</vt:lpstr>
      <vt:lpstr>Presentación de PowerPoint</vt:lpstr>
      <vt:lpstr>Presentación de PowerPoint</vt:lpstr>
      <vt:lpstr>SISTEMA DE ECUACIONES</vt:lpstr>
      <vt:lpstr>¿NUMPY Y/O PANDAS? 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SQL CON MYSQL WORKBENCH</dc:title>
  <dc:creator>Jose Luis Ochoa Enciso</dc:creator>
  <cp:lastModifiedBy>Jose Luis Ochoa Enciso</cp:lastModifiedBy>
  <cp:revision>91</cp:revision>
  <dcterms:created xsi:type="dcterms:W3CDTF">2023-10-07T19:44:23Z</dcterms:created>
  <dcterms:modified xsi:type="dcterms:W3CDTF">2024-06-20T17:36:51Z</dcterms:modified>
</cp:coreProperties>
</file>