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6" r:id="rId2"/>
    <p:sldId id="257" r:id="rId3"/>
    <p:sldId id="315" r:id="rId4"/>
    <p:sldId id="308" r:id="rId5"/>
    <p:sldId id="321" r:id="rId6"/>
    <p:sldId id="327" r:id="rId7"/>
    <p:sldId id="322" r:id="rId8"/>
    <p:sldId id="311" r:id="rId9"/>
    <p:sldId id="324" r:id="rId10"/>
    <p:sldId id="325" r:id="rId11"/>
    <p:sldId id="326" r:id="rId12"/>
    <p:sldId id="328" r:id="rId13"/>
    <p:sldId id="265" r:id="rId1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 Luis Ochoa Enciso" initials="JLOE" lastIdx="1" clrIdx="0">
    <p:extLst>
      <p:ext uri="{19B8F6BF-5375-455C-9EA6-DF929625EA0E}">
        <p15:presenceInfo xmlns:p15="http://schemas.microsoft.com/office/powerpoint/2012/main" userId="aa9a8e1dfe1fc5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80" d="100"/>
          <a:sy n="80" d="100"/>
        </p:scale>
        <p:origin x="6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45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27T17:44:31.717" idx="1">
    <p:pos x="8070" y="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1AE9A-F46F-41D2-BA0C-3F378D60B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0D0F53-852D-4535-A1CE-F5ABB4804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DAA4C8-6F55-474B-B6BB-7F23766D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E612-F3EF-404B-81C5-D4FDE657CD83}" type="datetimeFigureOut">
              <a:rPr lang="es-PE" smtClean="0"/>
              <a:t>28/06/2024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EF7A24-60D5-458C-88CA-02CD3A506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844F3B-7400-42E0-8059-71E22A46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4E4D-2F85-42EC-9460-EAF72A6549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649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BD8C2-25E8-4450-B4C0-A84489A7C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F62C83-D374-4473-9643-6A960496F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088B37-E55C-4E96-81DA-26A3657F7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E612-F3EF-404B-81C5-D4FDE657CD83}" type="datetimeFigureOut">
              <a:rPr lang="es-PE" smtClean="0"/>
              <a:t>28/06/2024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D2E4A1-4668-4678-8F6B-6BE06616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597F27-5794-4313-A11E-86D9B9A9E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4E4D-2F85-42EC-9460-EAF72A6549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903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D03B46-64BF-436B-BF11-B82BCB513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D7F5FC8-B47C-43BF-8FEB-731706450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008484-7B05-46A1-B6AB-2F21C0AC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E612-F3EF-404B-81C5-D4FDE657CD83}" type="datetimeFigureOut">
              <a:rPr lang="es-PE" smtClean="0"/>
              <a:t>28/06/2024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CD70AD-E0C9-41F4-A100-D150302C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652830-90B0-43FC-8EAC-49B30AEDC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4E4D-2F85-42EC-9460-EAF72A6549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9837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E0635-E431-40CC-8303-90D37EA91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D21EDC-3F3E-405C-839A-BB9693565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BB24C1-FDB2-4188-9BC1-3790E1117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E612-F3EF-404B-81C5-D4FDE657CD83}" type="datetimeFigureOut">
              <a:rPr lang="es-PE" smtClean="0"/>
              <a:t>28/06/2024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03295C-3C19-4536-9775-462EAAE5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480E15-CA2E-4ADA-B664-CC9309B9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4E4D-2F85-42EC-9460-EAF72A6549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103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60E1F-9E17-458E-9C51-FA3D19182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2DA160-FA98-481A-9AB2-2D7833E88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12F3F9-CACE-44A8-B761-1645CE7AC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E612-F3EF-404B-81C5-D4FDE657CD83}" type="datetimeFigureOut">
              <a:rPr lang="es-PE" smtClean="0"/>
              <a:t>28/06/2024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2D1075-254C-4A7E-8DDC-2B3CDB835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19059D-8F9B-42DE-BE2D-72AD9697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4E4D-2F85-42EC-9460-EAF72A6549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232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D5224-418C-4CC2-A1D8-4AEC3296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1E27E0-328B-4780-AE80-5D5EB5972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6E898A-4D24-4F6E-B7A9-952676B65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CF4263-A60A-4F22-B7DF-92BDD244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E612-F3EF-404B-81C5-D4FDE657CD83}" type="datetimeFigureOut">
              <a:rPr lang="es-PE" smtClean="0"/>
              <a:t>28/06/2024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A953B8-50F2-4B13-8DDA-9A244974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773F0F-2A8B-4B45-96B9-4E9663C0E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4E4D-2F85-42EC-9460-EAF72A6549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787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A98E1-FAEE-48B0-9941-51D0E788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625AD5-C306-4298-8F67-0C480A435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DBE3BF-7932-4AA9-B61C-36DC8A39D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7C30AAD-EDCA-4823-89EC-8BE42E9B9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F9727D-6B3C-453C-B9E0-584CC6198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FA065AF-984A-4362-B6AF-A41610E9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E612-F3EF-404B-81C5-D4FDE657CD83}" type="datetimeFigureOut">
              <a:rPr lang="es-PE" smtClean="0"/>
              <a:t>28/06/2024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543A270-D289-4FC5-83EC-39D901D0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5D2BC66-B28F-4391-B012-15E7174A9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4E4D-2F85-42EC-9460-EAF72A6549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828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91A50-4D6C-4819-8875-DDD16F9C8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743A0C5-0B33-470F-8FD6-E58CFDA2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E612-F3EF-404B-81C5-D4FDE657CD83}" type="datetimeFigureOut">
              <a:rPr lang="es-PE" smtClean="0"/>
              <a:t>28/06/2024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75227A-1190-42BC-BAB0-37D53B518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3BB4BBA-2229-4C91-A4F8-0BA06AC7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4E4D-2F85-42EC-9460-EAF72A6549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052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F29A908-85F7-4AF4-BE0E-D1E23F641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E612-F3EF-404B-81C5-D4FDE657CD83}" type="datetimeFigureOut">
              <a:rPr lang="es-PE" smtClean="0"/>
              <a:t>28/06/2024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F6DF49E-94D9-4BC2-B82B-F9218AC2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C22531-1CB7-4BD3-B6B4-6921958D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4E4D-2F85-42EC-9460-EAF72A6549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300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809DB-8DA8-4DDF-AD26-C4B5CC7C5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1FCA3F-E05D-43A0-9F0A-766302FD9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30D912-5A2C-4D5A-B47C-4E4A937BB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FCAAA6-A9FC-41D4-8363-FCE1CEEA0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E612-F3EF-404B-81C5-D4FDE657CD83}" type="datetimeFigureOut">
              <a:rPr lang="es-PE" smtClean="0"/>
              <a:t>28/06/2024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A3E293-18C1-4CCE-BA95-A1A4A3AE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A0A29C-679C-4B4C-9B1B-EE30A988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4E4D-2F85-42EC-9460-EAF72A6549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911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86E12-7736-4F34-950C-6A7B2A1C3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AFC8773-ACE9-4B51-91A3-3A10B8C977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B62EFC-AD7A-4448-8E63-BAE18F5E2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897402-7E29-4AEF-9A8C-81E3BC15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E612-F3EF-404B-81C5-D4FDE657CD83}" type="datetimeFigureOut">
              <a:rPr lang="es-PE" smtClean="0"/>
              <a:t>28/06/2024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744DB3-B44A-4724-A9F3-537F60737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E962FC-AC0E-4403-B429-99D2C24B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4E4D-2F85-42EC-9460-EAF72A6549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333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F8AC4DB-1AD2-40DE-BFEA-C37102178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9FC760-AA9A-41C1-ACB0-11AE81570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5E631C-BA88-4BA4-9790-46B6BA951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5E612-F3EF-404B-81C5-D4FDE657CD83}" type="datetimeFigureOut">
              <a:rPr lang="es-PE" smtClean="0"/>
              <a:t>28/06/2024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07C379-9A6C-46AE-B88D-D244BE6ED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B8D9BD-4041-4727-9E10-7AF8F9B81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A4E4D-2F85-42EC-9460-EAF72A6549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2051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595B3-98AC-43B0-9555-7A95887A9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7" y="1638299"/>
            <a:ext cx="10601325" cy="2162175"/>
          </a:xfrm>
        </p:spPr>
        <p:txBody>
          <a:bodyPr>
            <a:normAutofit/>
          </a:bodyPr>
          <a:lstStyle/>
          <a:p>
            <a:r>
              <a:rPr lang="es-MX" sz="7200" b="1" dirty="0">
                <a:latin typeface="Bahnschrift" panose="020B0502040204020203" pitchFamily="34" charset="0"/>
              </a:rPr>
              <a:t>LIBRERIAS DATA SCIENCE</a:t>
            </a:r>
            <a:endParaRPr lang="es-PE" sz="7200" b="1" dirty="0">
              <a:latin typeface="Bahnschrift" panose="020B05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4102FA-528D-47CD-9DE8-A0830FAE1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8322" y="4013502"/>
            <a:ext cx="9144000" cy="1400175"/>
          </a:xfrm>
        </p:spPr>
        <p:txBody>
          <a:bodyPr/>
          <a:lstStyle/>
          <a:p>
            <a:endParaRPr lang="es-MX" dirty="0"/>
          </a:p>
          <a:p>
            <a:r>
              <a:rPr lang="es-PE" dirty="0"/>
              <a:t>@_eighta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962DD5A-B9AB-464C-A473-A880027FC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571" y="5738354"/>
            <a:ext cx="818853" cy="81885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EDF09D9-4DE4-44D8-A96D-C55E90BF4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596" y="4429917"/>
            <a:ext cx="1323975" cy="56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GUÍA Python: qué es y por qué deberías aprenderlo">
            <a:extLst>
              <a:ext uri="{FF2B5EF4-FFF2-40B4-BE49-F238E27FC236}">
                <a16:creationId xmlns:a16="http://schemas.microsoft.com/office/drawing/2014/main" id="{0C278A57-35F0-4B2F-8D5A-D66E4F4948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829"/>
          <a:stretch/>
        </p:blipFill>
        <p:spPr bwMode="auto">
          <a:xfrm>
            <a:off x="11088710" y="511170"/>
            <a:ext cx="615903" cy="61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034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400CD-9EE7-4D07-A909-45DA761A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highlight>
                  <a:srgbClr val="FFFF00"/>
                </a:highlight>
              </a:rPr>
              <a:t>GRÁFICA DE DISPERSIÓN</a:t>
            </a:r>
            <a:endParaRPr lang="es-PE" b="1" dirty="0">
              <a:highlight>
                <a:srgbClr val="FFFF00"/>
              </a:highlight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E31ACA3-85FC-47A1-9AFA-1D45DD7B3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0490" y="365125"/>
            <a:ext cx="886620" cy="88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F57EB72-D887-4328-83DE-DED84D29F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9222" name="Picture 6" descr="Gráfico de dispersión en matplotlib | PYTHON CHARTS">
            <a:extLst>
              <a:ext uri="{FF2B5EF4-FFF2-40B4-BE49-F238E27FC236}">
                <a16:creationId xmlns:a16="http://schemas.microsoft.com/office/drawing/2014/main" id="{3325D883-385A-4453-AD43-EF8052DD4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5" y="1534319"/>
            <a:ext cx="4933950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207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400CD-9EE7-4D07-A909-45DA761A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highlight>
                  <a:srgbClr val="FFFF00"/>
                </a:highlight>
              </a:rPr>
              <a:t>CONJUNTO DE GRÁFICAS (SUBPLOTS)</a:t>
            </a:r>
            <a:endParaRPr lang="es-PE" b="1" dirty="0">
              <a:highlight>
                <a:srgbClr val="FFFF00"/>
              </a:highlight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E31ACA3-85FC-47A1-9AFA-1D45DD7B3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0490" y="365125"/>
            <a:ext cx="886620" cy="88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F57EB72-D887-4328-83DE-DED84D29F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12292" name="Picture 4" descr="La librería Matplotlib | Aprende con Alf">
            <a:extLst>
              <a:ext uri="{FF2B5EF4-FFF2-40B4-BE49-F238E27FC236}">
                <a16:creationId xmlns:a16="http://schemas.microsoft.com/office/drawing/2014/main" id="{0B3C384E-B0E7-4B81-AB6C-893312FEF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7" y="1513681"/>
            <a:ext cx="6638925" cy="497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577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314A2-17B3-4A0E-89E8-3F19873D9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SUBPLOTS()</a:t>
            </a:r>
            <a:endParaRPr lang="es-PE" b="1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D4110441-970D-4FB9-846B-8E90AE103C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1498975"/>
              </p:ext>
            </p:extLst>
          </p:nvPr>
        </p:nvGraphicFramePr>
        <p:xfrm>
          <a:off x="2638425" y="1978024"/>
          <a:ext cx="6410326" cy="3927474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205163">
                  <a:extLst>
                    <a:ext uri="{9D8B030D-6E8A-4147-A177-3AD203B41FA5}">
                      <a16:colId xmlns:a16="http://schemas.microsoft.com/office/drawing/2014/main" val="1139386442"/>
                    </a:ext>
                  </a:extLst>
                </a:gridCol>
                <a:gridCol w="3205163">
                  <a:extLst>
                    <a:ext uri="{9D8B030D-6E8A-4147-A177-3AD203B41FA5}">
                      <a16:colId xmlns:a16="http://schemas.microsoft.com/office/drawing/2014/main" val="919439792"/>
                    </a:ext>
                  </a:extLst>
                </a:gridCol>
              </a:tblGrid>
              <a:tr h="1963737">
                <a:tc>
                  <a:txBody>
                    <a:bodyPr/>
                    <a:lstStyle/>
                    <a:p>
                      <a:pPr algn="ctr"/>
                      <a:r>
                        <a:rPr lang="es-MX" sz="96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s-PE" sz="9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6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s-PE" sz="9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674362"/>
                  </a:ext>
                </a:extLst>
              </a:tr>
              <a:tr h="1963737">
                <a:tc>
                  <a:txBody>
                    <a:bodyPr/>
                    <a:lstStyle/>
                    <a:p>
                      <a:pPr algn="ctr"/>
                      <a:r>
                        <a:rPr lang="es-MX" sz="96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s-PE" sz="9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6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s-PE" sz="9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66122"/>
                  </a:ext>
                </a:extLst>
              </a:tr>
            </a:tbl>
          </a:graphicData>
        </a:graphic>
      </p:graphicFrame>
      <p:pic>
        <p:nvPicPr>
          <p:cNvPr id="7" name="Picture 2">
            <a:extLst>
              <a:ext uri="{FF2B5EF4-FFF2-40B4-BE49-F238E27FC236}">
                <a16:creationId xmlns:a16="http://schemas.microsoft.com/office/drawing/2014/main" id="{9497E387-4477-4C06-858E-1467C8E12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0490" y="365125"/>
            <a:ext cx="886620" cy="88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788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595B3-98AC-43B0-9555-7A95887A9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4" y="1189159"/>
            <a:ext cx="10601325" cy="3019128"/>
          </a:xfrm>
        </p:spPr>
        <p:txBody>
          <a:bodyPr>
            <a:normAutofit/>
          </a:bodyPr>
          <a:lstStyle/>
          <a:p>
            <a:r>
              <a:rPr lang="es-MX" sz="8000" b="1" dirty="0">
                <a:latin typeface="Bahnschrift" panose="020B0502040204020203" pitchFamily="34" charset="0"/>
              </a:rPr>
              <a:t>¡MUCHAS GRACIAS!</a:t>
            </a:r>
            <a:endParaRPr lang="es-PE" sz="8000" b="1" dirty="0">
              <a:latin typeface="Bahnschrift" panose="020B05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4102FA-528D-47CD-9DE8-A0830FAE1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797" y="4297173"/>
            <a:ext cx="9144000" cy="1400175"/>
          </a:xfrm>
        </p:spPr>
        <p:txBody>
          <a:bodyPr/>
          <a:lstStyle/>
          <a:p>
            <a:endParaRPr lang="es-MX" dirty="0"/>
          </a:p>
          <a:p>
            <a:r>
              <a:rPr lang="es-PE" dirty="0"/>
              <a:t>@_eighta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962DD5A-B9AB-464C-A473-A880027FC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571" y="5738354"/>
            <a:ext cx="818853" cy="81885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EDF09D9-4DE4-44D8-A96D-C55E90BF4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596" y="4713588"/>
            <a:ext cx="1323975" cy="56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Matplotlib Logo &amp; Brand Assets (SVG, PNG and vector) - Brandfetch">
            <a:extLst>
              <a:ext uri="{FF2B5EF4-FFF2-40B4-BE49-F238E27FC236}">
                <a16:creationId xmlns:a16="http://schemas.microsoft.com/office/drawing/2014/main" id="{C9D4A8C3-E97E-4D78-A25C-E8D67D527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846" y="917575"/>
            <a:ext cx="47434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59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9E299-167F-4BCC-B932-4FB32DF9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LIBRERIAS DE PYTHON PARA DATA SCIENCE </a:t>
            </a:r>
            <a:endParaRPr lang="es-PE" b="1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1BBEF69-0B9E-42E8-B050-B369B636668B}"/>
              </a:ext>
            </a:extLst>
          </p:cNvPr>
          <p:cNvSpPr/>
          <p:nvPr/>
        </p:nvSpPr>
        <p:spPr>
          <a:xfrm>
            <a:off x="1005840" y="6116320"/>
            <a:ext cx="10881360" cy="5486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i="0" dirty="0">
                <a:solidFill>
                  <a:srgbClr val="E8E8E8"/>
                </a:solidFill>
                <a:effectLst/>
              </a:rPr>
              <a:t>LIBRERÍA: </a:t>
            </a:r>
            <a:r>
              <a:rPr lang="es-MX" b="1" i="0" dirty="0">
                <a:solidFill>
                  <a:srgbClr val="E2EEFF"/>
                </a:solidFill>
                <a:effectLst/>
                <a:latin typeface="Google Sans"/>
              </a:rPr>
              <a:t>C</a:t>
            </a:r>
            <a:r>
              <a:rPr lang="es-MX" b="0" i="0" dirty="0">
                <a:solidFill>
                  <a:srgbClr val="E2EEFF"/>
                </a:solidFill>
                <a:effectLst/>
                <a:latin typeface="Google Sans"/>
              </a:rPr>
              <a:t>onjuntos de funciones que podemos hacer uso</a:t>
            </a:r>
            <a:r>
              <a:rPr lang="es-MX" b="0" i="0" dirty="0">
                <a:solidFill>
                  <a:srgbClr val="E8E8E8"/>
                </a:solidFill>
                <a:effectLst/>
                <a:latin typeface="Google Sans"/>
              </a:rPr>
              <a:t>, ahorrando líneas de código.</a:t>
            </a:r>
            <a:endParaRPr lang="es-PE" b="1" dirty="0"/>
          </a:p>
        </p:txBody>
      </p:sp>
      <p:pic>
        <p:nvPicPr>
          <p:cNvPr id="2050" name="Picture 2" descr="Le module graphique matplotlib python – Très Facile">
            <a:extLst>
              <a:ext uri="{FF2B5EF4-FFF2-40B4-BE49-F238E27FC236}">
                <a16:creationId xmlns:a16="http://schemas.microsoft.com/office/drawing/2014/main" id="{BE8D3686-5CCB-4026-8060-D405BBD81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95413"/>
            <a:ext cx="2528887" cy="222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utorial de seaborn | Interactive Chaos">
            <a:extLst>
              <a:ext uri="{FF2B5EF4-FFF2-40B4-BE49-F238E27FC236}">
                <a16:creationId xmlns:a16="http://schemas.microsoft.com/office/drawing/2014/main" id="{6F9654C1-AF07-4245-B2E7-8C67A693D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987" y="1748750"/>
            <a:ext cx="1814237" cy="181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446BFB2-1F7F-4472-BAAD-A2C176395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3908784"/>
            <a:ext cx="3381376" cy="152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9FAB4DA-C8DF-4EFA-BD3D-8AD198A7D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705" y="3945618"/>
            <a:ext cx="3581400" cy="144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>
            <a:extLst>
              <a:ext uri="{FF2B5EF4-FFF2-40B4-BE49-F238E27FC236}">
                <a16:creationId xmlns:a16="http://schemas.microsoft.com/office/drawing/2014/main" id="{430095FC-D8E0-4AB5-BEFB-9923FA5DA6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8EA4081-E771-492B-BF28-B94A110FF0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6768" y="1859463"/>
            <a:ext cx="2633663" cy="141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42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ython Matplotlib Crash Course">
            <a:extLst>
              <a:ext uri="{FF2B5EF4-FFF2-40B4-BE49-F238E27FC236}">
                <a16:creationId xmlns:a16="http://schemas.microsoft.com/office/drawing/2014/main" id="{6926268B-B9CC-4961-B5CE-F737A19AB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369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7DA4ED-FCE0-469D-B8AC-C9F5DCD6B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596"/>
            <a:ext cx="10734674" cy="449246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400" b="1" dirty="0" err="1">
                <a:highlight>
                  <a:srgbClr val="FFFF00"/>
                </a:highlight>
              </a:rPr>
              <a:t>Matplotlib</a:t>
            </a:r>
            <a:r>
              <a:rPr lang="es-MX" sz="2400" b="1" dirty="0">
                <a:highlight>
                  <a:srgbClr val="FFFF00"/>
                </a:highlight>
              </a:rPr>
              <a:t> es una librería de Python especializada en la creación de gráficos en dos dimensiones.</a:t>
            </a:r>
          </a:p>
          <a:p>
            <a:pPr marL="0" indent="0" algn="just">
              <a:buNone/>
            </a:pPr>
            <a:r>
              <a:rPr lang="es-MX" sz="2400" dirty="0"/>
              <a:t>Para crear un gráfico con </a:t>
            </a:r>
            <a:r>
              <a:rPr lang="es-MX" sz="2400" dirty="0" err="1"/>
              <a:t>matplotlib</a:t>
            </a:r>
            <a:r>
              <a:rPr lang="es-MX" sz="2400" dirty="0"/>
              <a:t> es habitual seguir los siguientes pasos: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MX" sz="2200" dirty="0"/>
              <a:t>Importar el módulo </a:t>
            </a:r>
            <a:r>
              <a:rPr lang="es-MX" sz="2200" dirty="0" err="1"/>
              <a:t>pyplot</a:t>
            </a:r>
            <a:r>
              <a:rPr lang="es-MX" sz="2200" dirty="0"/>
              <a:t>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MX" sz="2200" dirty="0"/>
              <a:t>Definir la figura que contendrá el gráfico, que es la </a:t>
            </a:r>
            <a:r>
              <a:rPr lang="es-MX" sz="2200" dirty="0" err="1"/>
              <a:t>region</a:t>
            </a:r>
            <a:r>
              <a:rPr lang="es-MX" sz="2200" dirty="0"/>
              <a:t> (ventana o página) donde se dibujará y los ejes sobre los que se dibujarán los datos. Para ello se utiliza la función </a:t>
            </a:r>
            <a:r>
              <a:rPr lang="es-MX" sz="2200" dirty="0" err="1"/>
              <a:t>subplots</a:t>
            </a:r>
            <a:r>
              <a:rPr lang="es-MX" sz="2200" dirty="0"/>
              <a:t>().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MX" sz="2200" dirty="0"/>
              <a:t>Dibujar los datos sobre los ejes. Para ello se utilizan distintas funciones dependiendo del tipo de gráfico que se quiera.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MX" sz="2200" dirty="0"/>
              <a:t>Personalizar el gráfico. Para ello existen multitud de funciones que permiten añadir un título, una leyenda, una rejilla, cambiar colores o personalizar los ejes.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MX" sz="2200" dirty="0"/>
              <a:t>Guardar el gráfico. Para ello se utiliza la función </a:t>
            </a:r>
            <a:r>
              <a:rPr lang="es-MX" sz="2200" dirty="0" err="1"/>
              <a:t>savefig</a:t>
            </a:r>
            <a:r>
              <a:rPr lang="es-MX" sz="2200" dirty="0"/>
              <a:t>().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MX" sz="2200" dirty="0"/>
              <a:t>Mostrar el gráfico. Para ello se utiliza la función show().</a:t>
            </a:r>
            <a:endParaRPr lang="es-PE" sz="2200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9C45FCA-CE17-446A-9A74-5666B3AD8465}"/>
              </a:ext>
            </a:extLst>
          </p:cNvPr>
          <p:cNvSpPr/>
          <p:nvPr/>
        </p:nvSpPr>
        <p:spPr>
          <a:xfrm>
            <a:off x="1005840" y="6116320"/>
            <a:ext cx="10881360" cy="5486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rgbClr val="E8E8E8"/>
                </a:solidFill>
              </a:rPr>
              <a:t>INSTALAR: </a:t>
            </a:r>
            <a:r>
              <a:rPr lang="es-MX" b="1" u="sng" dirty="0" err="1">
                <a:solidFill>
                  <a:srgbClr val="E8E8E8"/>
                </a:solidFill>
              </a:rPr>
              <a:t>pip</a:t>
            </a:r>
            <a:r>
              <a:rPr lang="es-MX" b="1" dirty="0">
                <a:solidFill>
                  <a:srgbClr val="E8E8E8"/>
                </a:solidFill>
              </a:rPr>
              <a:t> </a:t>
            </a:r>
            <a:r>
              <a:rPr lang="es-MX" b="1" dirty="0" err="1">
                <a:solidFill>
                  <a:srgbClr val="E8E8E8"/>
                </a:solidFill>
              </a:rPr>
              <a:t>install</a:t>
            </a:r>
            <a:r>
              <a:rPr lang="es-MX" b="1" dirty="0">
                <a:solidFill>
                  <a:srgbClr val="E8E8E8"/>
                </a:solidFill>
              </a:rPr>
              <a:t> </a:t>
            </a:r>
            <a:r>
              <a:rPr lang="es-MX" b="1" dirty="0" err="1">
                <a:solidFill>
                  <a:srgbClr val="E8E8E8"/>
                </a:solidFill>
              </a:rPr>
              <a:t>matplotlib</a:t>
            </a:r>
            <a:endParaRPr lang="es-PE" b="1" dirty="0"/>
          </a:p>
        </p:txBody>
      </p:sp>
      <p:pic>
        <p:nvPicPr>
          <p:cNvPr id="4098" name="Picture 2" descr="Matplotlib Logo &amp; Brand Assets (SVG, PNG and vector) - Brandfetch">
            <a:extLst>
              <a:ext uri="{FF2B5EF4-FFF2-40B4-BE49-F238E27FC236}">
                <a16:creationId xmlns:a16="http://schemas.microsoft.com/office/drawing/2014/main" id="{2226A449-F2D2-4F70-90A7-C8F8338087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6" t="10859" r="6565" b="16414"/>
          <a:stretch/>
        </p:blipFill>
        <p:spPr bwMode="auto">
          <a:xfrm>
            <a:off x="838200" y="427195"/>
            <a:ext cx="31242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325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BCC61-CDCA-4D2D-B7C4-C10B631E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43D04B-83D4-4C30-8022-608C92686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2052" name="Picture 4" descr="Unlock the Power of Kaggle: How to Call Datasets Directly with Python and  Rule the Data Science World! | by Dr. Ernesto Lee | Medium">
            <a:extLst>
              <a:ext uri="{FF2B5EF4-FFF2-40B4-BE49-F238E27FC236}">
                <a16:creationId xmlns:a16="http://schemas.microsoft.com/office/drawing/2014/main" id="{9884F5B4-DAFA-46A5-8F3C-E09605D15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737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23192-6DE3-47D0-9F29-47D61D809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4F591E-DA7E-4CFF-909B-B90340E3E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13314" name="Picture 2" descr="Plot With pandas: Python Data Visualization for Beginners – Real Python">
            <a:extLst>
              <a:ext uri="{FF2B5EF4-FFF2-40B4-BE49-F238E27FC236}">
                <a16:creationId xmlns:a16="http://schemas.microsoft.com/office/drawing/2014/main" id="{96782A01-5CB9-4D83-B810-7E9734469B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8" r="2936" b="1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422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400CD-9EE7-4D07-A909-45DA761A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highlight>
                  <a:srgbClr val="FFFF00"/>
                </a:highlight>
              </a:rPr>
              <a:t>GRÁFICA DE BARRAS</a:t>
            </a:r>
            <a:endParaRPr lang="es-PE" b="1" dirty="0">
              <a:highlight>
                <a:srgbClr val="FFFF00"/>
              </a:highlight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E31ACA3-85FC-47A1-9AFA-1D45DD7B3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0490" y="365125"/>
            <a:ext cx="886620" cy="88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F57EB72-D887-4328-83DE-DED84D29F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8194" name="Picture 2" descr="python - Indicar datos en grafico de barras con matplotlib - Stack Overflow  en español">
            <a:extLst>
              <a:ext uri="{FF2B5EF4-FFF2-40B4-BE49-F238E27FC236}">
                <a16:creationId xmlns:a16="http://schemas.microsoft.com/office/drawing/2014/main" id="{9772FA8D-0FCD-4CC2-B3F3-7E443D655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715294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3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400CD-9EE7-4D07-A909-45DA761A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highlight>
                  <a:srgbClr val="FFFF00"/>
                </a:highlight>
              </a:rPr>
              <a:t>GRÁFICA CIRCULAR (PIE)</a:t>
            </a:r>
            <a:endParaRPr lang="es-PE" b="1" dirty="0">
              <a:highlight>
                <a:srgbClr val="FFFF00"/>
              </a:highlight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E31ACA3-85FC-47A1-9AFA-1D45DD7B3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0490" y="365125"/>
            <a:ext cx="886620" cy="88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F57EB72-D887-4328-83DE-DED84D29F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5126" name="Picture 6" descr="Tutorial: Aprende a crear gráficos circulares (pastel) con Python y  Matplotlib - Facialix">
            <a:extLst>
              <a:ext uri="{FF2B5EF4-FFF2-40B4-BE49-F238E27FC236}">
                <a16:creationId xmlns:a16="http://schemas.microsoft.com/office/drawing/2014/main" id="{445EA423-C32A-45A4-BD58-798F6D2E8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1615281"/>
            <a:ext cx="636270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795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400CD-9EE7-4D07-A909-45DA761A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highlight>
                  <a:srgbClr val="FFFF00"/>
                </a:highlight>
              </a:rPr>
              <a:t>GRÁFICA DE LINEAS</a:t>
            </a:r>
            <a:endParaRPr lang="es-PE" b="1" dirty="0">
              <a:highlight>
                <a:srgbClr val="FFFF00"/>
              </a:highlight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E31ACA3-85FC-47A1-9AFA-1D45DD7B3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0490" y="365125"/>
            <a:ext cx="886620" cy="88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F57EB72-D887-4328-83DE-DED84D29F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10242" name="Picture 2" descr="Gráficos de línea con MatplotLib - Junco TIC">
            <a:extLst>
              <a:ext uri="{FF2B5EF4-FFF2-40B4-BE49-F238E27FC236}">
                <a16:creationId xmlns:a16="http://schemas.microsoft.com/office/drawing/2014/main" id="{2257684A-EC58-4F4F-8FF7-30CAECCCC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690688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9443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5814</TotalTime>
  <Words>211</Words>
  <Application>Microsoft Office PowerPoint</Application>
  <PresentationFormat>Panorámica</PresentationFormat>
  <Paragraphs>27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Bahnschrift</vt:lpstr>
      <vt:lpstr>Calibri</vt:lpstr>
      <vt:lpstr>Calibri Light</vt:lpstr>
      <vt:lpstr>Google Sans</vt:lpstr>
      <vt:lpstr>Tema de Office</vt:lpstr>
      <vt:lpstr>LIBRERIAS DATA SCIENCE</vt:lpstr>
      <vt:lpstr>LIBRERIAS DE PYTHON PARA DATA SCIENCE </vt:lpstr>
      <vt:lpstr>Presentación de PowerPoint</vt:lpstr>
      <vt:lpstr>Presentación de PowerPoint</vt:lpstr>
      <vt:lpstr>Presentación de PowerPoint</vt:lpstr>
      <vt:lpstr>Presentación de PowerPoint</vt:lpstr>
      <vt:lpstr>GRÁFICA DE BARRAS</vt:lpstr>
      <vt:lpstr>GRÁFICA CIRCULAR (PIE)</vt:lpstr>
      <vt:lpstr>GRÁFICA DE LINEAS</vt:lpstr>
      <vt:lpstr>GRÁFICA DE DISPERSIÓN</vt:lpstr>
      <vt:lpstr>CONJUNTO DE GRÁFICAS (SUBPLOTS)</vt:lpstr>
      <vt:lpstr>SUBPLOTS()</vt:lpstr>
      <vt:lpstr>¡MUCHAS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GUIA SQL CON MYSQL WORKBENCH</dc:title>
  <dc:creator>Jose Luis Ochoa Enciso</dc:creator>
  <cp:lastModifiedBy>Jose Luis Ochoa Enciso</cp:lastModifiedBy>
  <cp:revision>87</cp:revision>
  <dcterms:created xsi:type="dcterms:W3CDTF">2023-10-07T19:44:23Z</dcterms:created>
  <dcterms:modified xsi:type="dcterms:W3CDTF">2024-06-28T20:38:13Z</dcterms:modified>
</cp:coreProperties>
</file>