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315" r:id="rId4"/>
    <p:sldId id="308" r:id="rId5"/>
    <p:sldId id="311" r:id="rId6"/>
    <p:sldId id="314" r:id="rId7"/>
    <p:sldId id="313" r:id="rId8"/>
    <p:sldId id="320" r:id="rId9"/>
    <p:sldId id="319" r:id="rId10"/>
    <p:sldId id="260" r:id="rId11"/>
    <p:sldId id="316" r:id="rId12"/>
    <p:sldId id="318" r:id="rId13"/>
    <p:sldId id="317" r:id="rId14"/>
    <p:sldId id="265"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0" d="100"/>
          <a:sy n="80" d="100"/>
        </p:scale>
        <p:origin x="619" y="58"/>
      </p:cViewPr>
      <p:guideLst/>
    </p:cSldViewPr>
  </p:slideViewPr>
  <p:notesTextViewPr>
    <p:cViewPr>
      <p:scale>
        <a:sx n="1" d="1"/>
        <a:sy n="1" d="1"/>
      </p:scale>
      <p:origin x="0" y="0"/>
    </p:cViewPr>
  </p:notesTextViewPr>
  <p:sorterViewPr>
    <p:cViewPr>
      <p:scale>
        <a:sx n="80" d="100"/>
        <a:sy n="80" d="100"/>
      </p:scale>
      <p:origin x="0" y="-45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1AE9A-F46F-41D2-BA0C-3F378D60BA7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60D0F53-852D-4535-A1CE-F5ABB4804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C1DAA4C8-6F55-474B-B6BB-7F23766DD4EF}"/>
              </a:ext>
            </a:extLst>
          </p:cNvPr>
          <p:cNvSpPr>
            <a:spLocks noGrp="1"/>
          </p:cNvSpPr>
          <p:nvPr>
            <p:ph type="dt" sz="half" idx="10"/>
          </p:nvPr>
        </p:nvSpPr>
        <p:spPr/>
        <p:txBody>
          <a:bodyPr/>
          <a:lstStyle/>
          <a:p>
            <a:fld id="{CA65E612-F3EF-404B-81C5-D4FDE657CD83}" type="datetimeFigureOut">
              <a:rPr lang="es-PE" smtClean="0"/>
              <a:t>13/06/2024</a:t>
            </a:fld>
            <a:endParaRPr lang="es-PE"/>
          </a:p>
        </p:txBody>
      </p:sp>
      <p:sp>
        <p:nvSpPr>
          <p:cNvPr id="5" name="Marcador de pie de página 4">
            <a:extLst>
              <a:ext uri="{FF2B5EF4-FFF2-40B4-BE49-F238E27FC236}">
                <a16:creationId xmlns:a16="http://schemas.microsoft.com/office/drawing/2014/main" id="{43EF7A24-60D5-458C-88CA-02CD3A50672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E844F3B-7400-42E0-8059-71E22A46D712}"/>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83649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BD8C2-25E8-4450-B4C0-A84489A7C83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0F62C83-D374-4473-9643-6A960496FEF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7088B37-E55C-4E96-81DA-26A3657F7F53}"/>
              </a:ext>
            </a:extLst>
          </p:cNvPr>
          <p:cNvSpPr>
            <a:spLocks noGrp="1"/>
          </p:cNvSpPr>
          <p:nvPr>
            <p:ph type="dt" sz="half" idx="10"/>
          </p:nvPr>
        </p:nvSpPr>
        <p:spPr/>
        <p:txBody>
          <a:bodyPr/>
          <a:lstStyle/>
          <a:p>
            <a:fld id="{CA65E612-F3EF-404B-81C5-D4FDE657CD83}" type="datetimeFigureOut">
              <a:rPr lang="es-PE" smtClean="0"/>
              <a:t>13/06/2024</a:t>
            </a:fld>
            <a:endParaRPr lang="es-PE"/>
          </a:p>
        </p:txBody>
      </p:sp>
      <p:sp>
        <p:nvSpPr>
          <p:cNvPr id="5" name="Marcador de pie de página 4">
            <a:extLst>
              <a:ext uri="{FF2B5EF4-FFF2-40B4-BE49-F238E27FC236}">
                <a16:creationId xmlns:a16="http://schemas.microsoft.com/office/drawing/2014/main" id="{7CD2E4A1-4668-4678-8F6B-6BE06616FE5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1597F27-5794-4313-A11E-86D9B9A9E6FB}"/>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417903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DD03B46-64BF-436B-BF11-B82BCB513DC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D7F5FC8-B47C-43BF-8FEB-73170645059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E008484-7B05-46A1-B6AB-2F21C0ACC445}"/>
              </a:ext>
            </a:extLst>
          </p:cNvPr>
          <p:cNvSpPr>
            <a:spLocks noGrp="1"/>
          </p:cNvSpPr>
          <p:nvPr>
            <p:ph type="dt" sz="half" idx="10"/>
          </p:nvPr>
        </p:nvSpPr>
        <p:spPr/>
        <p:txBody>
          <a:bodyPr/>
          <a:lstStyle/>
          <a:p>
            <a:fld id="{CA65E612-F3EF-404B-81C5-D4FDE657CD83}" type="datetimeFigureOut">
              <a:rPr lang="es-PE" smtClean="0"/>
              <a:t>13/06/2024</a:t>
            </a:fld>
            <a:endParaRPr lang="es-PE"/>
          </a:p>
        </p:txBody>
      </p:sp>
      <p:sp>
        <p:nvSpPr>
          <p:cNvPr id="5" name="Marcador de pie de página 4">
            <a:extLst>
              <a:ext uri="{FF2B5EF4-FFF2-40B4-BE49-F238E27FC236}">
                <a16:creationId xmlns:a16="http://schemas.microsoft.com/office/drawing/2014/main" id="{A3CD70AD-E0C9-41F4-A100-D150302C690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C652830-90B0-43FC-8EAC-49B30AEDC3B3}"/>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89837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E0635-E431-40CC-8303-90D37EA9127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2D21EDC-3F3E-405C-839A-BB9693565CC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EBB24C1-FDB2-4188-9BC1-3790E1117C0F}"/>
              </a:ext>
            </a:extLst>
          </p:cNvPr>
          <p:cNvSpPr>
            <a:spLocks noGrp="1"/>
          </p:cNvSpPr>
          <p:nvPr>
            <p:ph type="dt" sz="half" idx="10"/>
          </p:nvPr>
        </p:nvSpPr>
        <p:spPr/>
        <p:txBody>
          <a:bodyPr/>
          <a:lstStyle/>
          <a:p>
            <a:fld id="{CA65E612-F3EF-404B-81C5-D4FDE657CD83}" type="datetimeFigureOut">
              <a:rPr lang="es-PE" smtClean="0"/>
              <a:t>13/06/2024</a:t>
            </a:fld>
            <a:endParaRPr lang="es-PE"/>
          </a:p>
        </p:txBody>
      </p:sp>
      <p:sp>
        <p:nvSpPr>
          <p:cNvPr id="5" name="Marcador de pie de página 4">
            <a:extLst>
              <a:ext uri="{FF2B5EF4-FFF2-40B4-BE49-F238E27FC236}">
                <a16:creationId xmlns:a16="http://schemas.microsoft.com/office/drawing/2014/main" id="{5203295C-3C19-4536-9775-462EAAE5821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8480E15-CA2E-4ADA-B664-CC9309B9E577}"/>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35103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60E1F-9E17-458E-9C51-FA3D1918228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92DA160-FA98-481A-9AB2-2D7833E88F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B12F3F9-CACE-44A8-B761-1645CE7ACD97}"/>
              </a:ext>
            </a:extLst>
          </p:cNvPr>
          <p:cNvSpPr>
            <a:spLocks noGrp="1"/>
          </p:cNvSpPr>
          <p:nvPr>
            <p:ph type="dt" sz="half" idx="10"/>
          </p:nvPr>
        </p:nvSpPr>
        <p:spPr/>
        <p:txBody>
          <a:bodyPr/>
          <a:lstStyle/>
          <a:p>
            <a:fld id="{CA65E612-F3EF-404B-81C5-D4FDE657CD83}" type="datetimeFigureOut">
              <a:rPr lang="es-PE" smtClean="0"/>
              <a:t>13/06/2024</a:t>
            </a:fld>
            <a:endParaRPr lang="es-PE"/>
          </a:p>
        </p:txBody>
      </p:sp>
      <p:sp>
        <p:nvSpPr>
          <p:cNvPr id="5" name="Marcador de pie de página 4">
            <a:extLst>
              <a:ext uri="{FF2B5EF4-FFF2-40B4-BE49-F238E27FC236}">
                <a16:creationId xmlns:a16="http://schemas.microsoft.com/office/drawing/2014/main" id="{8A2D1075-254C-4A7E-8DDC-2B3CDB835D7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119059D-8F9B-42DE-BE2D-72AD96977C8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28232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5D5224-418C-4CC2-A1D8-4AEC32965F2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B1E27E0-328B-4780-AE80-5D5EB597261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D66E898A-4D24-4F6E-B7A9-952676B6586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E7CF4263-A60A-4F22-B7DF-92BDD244D557}"/>
              </a:ext>
            </a:extLst>
          </p:cNvPr>
          <p:cNvSpPr>
            <a:spLocks noGrp="1"/>
          </p:cNvSpPr>
          <p:nvPr>
            <p:ph type="dt" sz="half" idx="10"/>
          </p:nvPr>
        </p:nvSpPr>
        <p:spPr/>
        <p:txBody>
          <a:bodyPr/>
          <a:lstStyle/>
          <a:p>
            <a:fld id="{CA65E612-F3EF-404B-81C5-D4FDE657CD83}" type="datetimeFigureOut">
              <a:rPr lang="es-PE" smtClean="0"/>
              <a:t>13/06/2024</a:t>
            </a:fld>
            <a:endParaRPr lang="es-PE"/>
          </a:p>
        </p:txBody>
      </p:sp>
      <p:sp>
        <p:nvSpPr>
          <p:cNvPr id="6" name="Marcador de pie de página 5">
            <a:extLst>
              <a:ext uri="{FF2B5EF4-FFF2-40B4-BE49-F238E27FC236}">
                <a16:creationId xmlns:a16="http://schemas.microsoft.com/office/drawing/2014/main" id="{19A953B8-50F2-4B13-8DDA-9A244974A7F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D773F0F-2A8B-4B45-96B9-4E9663C0E6D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49787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A98E1-FAEE-48B0-9941-51D0E7880AB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B625AD5-C306-4298-8F67-0C480A435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ADBE3BF-7932-4AA9-B61C-36DC8A39D43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C7C30AAD-EDCA-4823-89EC-8BE42E9B9A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EF9727D-6B3C-453C-B9E0-584CC619870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2FA065AF-984A-4362-B6AF-A41610E9C81C}"/>
              </a:ext>
            </a:extLst>
          </p:cNvPr>
          <p:cNvSpPr>
            <a:spLocks noGrp="1"/>
          </p:cNvSpPr>
          <p:nvPr>
            <p:ph type="dt" sz="half" idx="10"/>
          </p:nvPr>
        </p:nvSpPr>
        <p:spPr/>
        <p:txBody>
          <a:bodyPr/>
          <a:lstStyle/>
          <a:p>
            <a:fld id="{CA65E612-F3EF-404B-81C5-D4FDE657CD83}" type="datetimeFigureOut">
              <a:rPr lang="es-PE" smtClean="0"/>
              <a:t>13/06/2024</a:t>
            </a:fld>
            <a:endParaRPr lang="es-PE"/>
          </a:p>
        </p:txBody>
      </p:sp>
      <p:sp>
        <p:nvSpPr>
          <p:cNvPr id="8" name="Marcador de pie de página 7">
            <a:extLst>
              <a:ext uri="{FF2B5EF4-FFF2-40B4-BE49-F238E27FC236}">
                <a16:creationId xmlns:a16="http://schemas.microsoft.com/office/drawing/2014/main" id="{7543A270-D289-4FC5-83EC-39D901D0A7A3}"/>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55D2BC66-B28F-4391-B012-15E7174A9A6B}"/>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24828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91A50-4D6C-4819-8875-DDD16F9C884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743A0C5-0B33-470F-8FD6-E58CFDA2722B}"/>
              </a:ext>
            </a:extLst>
          </p:cNvPr>
          <p:cNvSpPr>
            <a:spLocks noGrp="1"/>
          </p:cNvSpPr>
          <p:nvPr>
            <p:ph type="dt" sz="half" idx="10"/>
          </p:nvPr>
        </p:nvSpPr>
        <p:spPr/>
        <p:txBody>
          <a:bodyPr/>
          <a:lstStyle/>
          <a:p>
            <a:fld id="{CA65E612-F3EF-404B-81C5-D4FDE657CD83}" type="datetimeFigureOut">
              <a:rPr lang="es-PE" smtClean="0"/>
              <a:t>13/06/2024</a:t>
            </a:fld>
            <a:endParaRPr lang="es-PE"/>
          </a:p>
        </p:txBody>
      </p:sp>
      <p:sp>
        <p:nvSpPr>
          <p:cNvPr id="4" name="Marcador de pie de página 3">
            <a:extLst>
              <a:ext uri="{FF2B5EF4-FFF2-40B4-BE49-F238E27FC236}">
                <a16:creationId xmlns:a16="http://schemas.microsoft.com/office/drawing/2014/main" id="{0E75227A-1190-42BC-BAB0-37D53B5188A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3BB4BBA-2229-4C91-A4F8-0BA06AC7D763}"/>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34052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F29A908-85F7-4AF4-BE0E-D1E23F64198E}"/>
              </a:ext>
            </a:extLst>
          </p:cNvPr>
          <p:cNvSpPr>
            <a:spLocks noGrp="1"/>
          </p:cNvSpPr>
          <p:nvPr>
            <p:ph type="dt" sz="half" idx="10"/>
          </p:nvPr>
        </p:nvSpPr>
        <p:spPr/>
        <p:txBody>
          <a:bodyPr/>
          <a:lstStyle/>
          <a:p>
            <a:fld id="{CA65E612-F3EF-404B-81C5-D4FDE657CD83}" type="datetimeFigureOut">
              <a:rPr lang="es-PE" smtClean="0"/>
              <a:t>13/06/2024</a:t>
            </a:fld>
            <a:endParaRPr lang="es-PE"/>
          </a:p>
        </p:txBody>
      </p:sp>
      <p:sp>
        <p:nvSpPr>
          <p:cNvPr id="3" name="Marcador de pie de página 2">
            <a:extLst>
              <a:ext uri="{FF2B5EF4-FFF2-40B4-BE49-F238E27FC236}">
                <a16:creationId xmlns:a16="http://schemas.microsoft.com/office/drawing/2014/main" id="{BF6DF49E-94D9-4BC2-B82B-F9218AC2098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73C22531-1CB7-4BD3-B6B4-6921958D6768}"/>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21300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809DB-8DA8-4DDF-AD26-C4B5CC7C5D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61FCA3F-E05D-43A0-9F0A-766302FD98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BA30D912-5A2C-4D5A-B47C-4E4A937B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5FCAAA6-A9FC-41D4-8363-FCE1CEEA017D}"/>
              </a:ext>
            </a:extLst>
          </p:cNvPr>
          <p:cNvSpPr>
            <a:spLocks noGrp="1"/>
          </p:cNvSpPr>
          <p:nvPr>
            <p:ph type="dt" sz="half" idx="10"/>
          </p:nvPr>
        </p:nvSpPr>
        <p:spPr/>
        <p:txBody>
          <a:bodyPr/>
          <a:lstStyle/>
          <a:p>
            <a:fld id="{CA65E612-F3EF-404B-81C5-D4FDE657CD83}" type="datetimeFigureOut">
              <a:rPr lang="es-PE" smtClean="0"/>
              <a:t>13/06/2024</a:t>
            </a:fld>
            <a:endParaRPr lang="es-PE"/>
          </a:p>
        </p:txBody>
      </p:sp>
      <p:sp>
        <p:nvSpPr>
          <p:cNvPr id="6" name="Marcador de pie de página 5">
            <a:extLst>
              <a:ext uri="{FF2B5EF4-FFF2-40B4-BE49-F238E27FC236}">
                <a16:creationId xmlns:a16="http://schemas.microsoft.com/office/drawing/2014/main" id="{0BA3E293-18C1-4CCE-BA95-A1A4A3AE4DA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ACA0A29C-679C-4B4C-9B1B-EE30A9881A4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98911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86E12-7736-4F34-950C-6A7B2A1C32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AFC8773-ACE9-4B51-91A3-3A10B8C97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C1B62EFC-AD7A-4448-8E63-BAE18F5E2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2897402-7E29-4AEF-9A8C-81E3BC15A8C9}"/>
              </a:ext>
            </a:extLst>
          </p:cNvPr>
          <p:cNvSpPr>
            <a:spLocks noGrp="1"/>
          </p:cNvSpPr>
          <p:nvPr>
            <p:ph type="dt" sz="half" idx="10"/>
          </p:nvPr>
        </p:nvSpPr>
        <p:spPr/>
        <p:txBody>
          <a:bodyPr/>
          <a:lstStyle/>
          <a:p>
            <a:fld id="{CA65E612-F3EF-404B-81C5-D4FDE657CD83}" type="datetimeFigureOut">
              <a:rPr lang="es-PE" smtClean="0"/>
              <a:t>13/06/2024</a:t>
            </a:fld>
            <a:endParaRPr lang="es-PE"/>
          </a:p>
        </p:txBody>
      </p:sp>
      <p:sp>
        <p:nvSpPr>
          <p:cNvPr id="6" name="Marcador de pie de página 5">
            <a:extLst>
              <a:ext uri="{FF2B5EF4-FFF2-40B4-BE49-F238E27FC236}">
                <a16:creationId xmlns:a16="http://schemas.microsoft.com/office/drawing/2014/main" id="{D3744DB3-B44A-4724-A9F3-537F6073717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4E962FC-AC0E-4403-B429-99D2C24B1A57}"/>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44333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8AC4DB-1AD2-40DE-BFEA-C37102178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79FC760-AA9A-41C1-ACB0-11AE81570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35E631C-BA88-4BA4-9790-46B6BA951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5E612-F3EF-404B-81C5-D4FDE657CD83}" type="datetimeFigureOut">
              <a:rPr lang="es-PE" smtClean="0"/>
              <a:t>13/06/2024</a:t>
            </a:fld>
            <a:endParaRPr lang="es-PE"/>
          </a:p>
        </p:txBody>
      </p:sp>
      <p:sp>
        <p:nvSpPr>
          <p:cNvPr id="5" name="Marcador de pie de página 4">
            <a:extLst>
              <a:ext uri="{FF2B5EF4-FFF2-40B4-BE49-F238E27FC236}">
                <a16:creationId xmlns:a16="http://schemas.microsoft.com/office/drawing/2014/main" id="{A807C379-9A6C-46AE-B88D-D244BE6ED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34B8D9BD-4041-4727-9E10-7AF8F9B81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A4E4D-2F85-42EC-9460-EAF72A654938}" type="slidenum">
              <a:rPr lang="es-PE" smtClean="0"/>
              <a:t>‹Nº›</a:t>
            </a:fld>
            <a:endParaRPr lang="es-PE"/>
          </a:p>
        </p:txBody>
      </p:sp>
    </p:spTree>
    <p:extLst>
      <p:ext uri="{BB962C8B-B14F-4D97-AF65-F5344CB8AC3E}">
        <p14:creationId xmlns:p14="http://schemas.microsoft.com/office/powerpoint/2010/main" val="622051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595B3-98AC-43B0-9555-7A95887A9D4D}"/>
              </a:ext>
            </a:extLst>
          </p:cNvPr>
          <p:cNvSpPr>
            <a:spLocks noGrp="1"/>
          </p:cNvSpPr>
          <p:nvPr>
            <p:ph type="ctrTitle"/>
          </p:nvPr>
        </p:nvSpPr>
        <p:spPr>
          <a:xfrm>
            <a:off x="795337" y="1638299"/>
            <a:ext cx="10601325" cy="2162175"/>
          </a:xfrm>
        </p:spPr>
        <p:txBody>
          <a:bodyPr>
            <a:normAutofit/>
          </a:bodyPr>
          <a:lstStyle/>
          <a:p>
            <a:r>
              <a:rPr lang="es-MX" sz="7200" b="1" dirty="0">
                <a:latin typeface="Bahnschrift" panose="020B0502040204020203" pitchFamily="34" charset="0"/>
              </a:rPr>
              <a:t>LIBRERIAS DATA SCIENCE</a:t>
            </a:r>
            <a:endParaRPr lang="es-PE" sz="7200" b="1" dirty="0">
              <a:latin typeface="Bahnschrift" panose="020B0502040204020203" pitchFamily="34" charset="0"/>
            </a:endParaRPr>
          </a:p>
        </p:txBody>
      </p:sp>
      <p:sp>
        <p:nvSpPr>
          <p:cNvPr id="3" name="Subtítulo 2">
            <a:extLst>
              <a:ext uri="{FF2B5EF4-FFF2-40B4-BE49-F238E27FC236}">
                <a16:creationId xmlns:a16="http://schemas.microsoft.com/office/drawing/2014/main" id="{1F4102FA-528D-47CD-9DE8-A0830FAE1A3D}"/>
              </a:ext>
            </a:extLst>
          </p:cNvPr>
          <p:cNvSpPr>
            <a:spLocks noGrp="1"/>
          </p:cNvSpPr>
          <p:nvPr>
            <p:ph type="subTitle" idx="1"/>
          </p:nvPr>
        </p:nvSpPr>
        <p:spPr>
          <a:xfrm>
            <a:off x="1838322" y="4013502"/>
            <a:ext cx="9144000" cy="1400175"/>
          </a:xfrm>
        </p:spPr>
        <p:txBody>
          <a:bodyPr/>
          <a:lstStyle/>
          <a:p>
            <a:endParaRPr lang="es-MX" dirty="0"/>
          </a:p>
          <a:p>
            <a:r>
              <a:rPr lang="es-PE" dirty="0"/>
              <a:t>@_eighta</a:t>
            </a:r>
          </a:p>
        </p:txBody>
      </p:sp>
      <p:pic>
        <p:nvPicPr>
          <p:cNvPr id="5" name="Imagen 4">
            <a:extLst>
              <a:ext uri="{FF2B5EF4-FFF2-40B4-BE49-F238E27FC236}">
                <a16:creationId xmlns:a16="http://schemas.microsoft.com/office/drawing/2014/main" id="{7962DD5A-B9AB-464C-A473-A880027F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571" y="5738354"/>
            <a:ext cx="818853" cy="818853"/>
          </a:xfrm>
          <a:prstGeom prst="rect">
            <a:avLst/>
          </a:prstGeom>
        </p:spPr>
      </p:pic>
      <p:pic>
        <p:nvPicPr>
          <p:cNvPr id="1026" name="Picture 2">
            <a:extLst>
              <a:ext uri="{FF2B5EF4-FFF2-40B4-BE49-F238E27FC236}">
                <a16:creationId xmlns:a16="http://schemas.microsoft.com/office/drawing/2014/main" id="{AEDF09D9-4DE4-44D8-A96D-C55E90BF4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596" y="4429917"/>
            <a:ext cx="1323975" cy="5673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GUÍA Python: qué es y por qué deberías aprenderlo">
            <a:extLst>
              <a:ext uri="{FF2B5EF4-FFF2-40B4-BE49-F238E27FC236}">
                <a16:creationId xmlns:a16="http://schemas.microsoft.com/office/drawing/2014/main" id="{0C278A57-35F0-4B2F-8D5A-D66E4F4948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0829"/>
          <a:stretch/>
        </p:blipFill>
        <p:spPr bwMode="auto">
          <a:xfrm>
            <a:off x="11088710" y="511170"/>
            <a:ext cx="615903" cy="61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03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51F45-89FE-4D7A-98F9-699E649B5391}"/>
              </a:ext>
            </a:extLst>
          </p:cNvPr>
          <p:cNvSpPr>
            <a:spLocks noGrp="1"/>
          </p:cNvSpPr>
          <p:nvPr>
            <p:ph type="title"/>
          </p:nvPr>
        </p:nvSpPr>
        <p:spPr/>
        <p:txBody>
          <a:bodyPr/>
          <a:lstStyle/>
          <a:p>
            <a:r>
              <a:rPr lang="es-MX" b="1" dirty="0"/>
              <a:t>PANDAS - CSV</a:t>
            </a:r>
            <a:endParaRPr lang="es-PE" b="1" dirty="0"/>
          </a:p>
        </p:txBody>
      </p:sp>
      <p:pic>
        <p:nvPicPr>
          <p:cNvPr id="6146" name="Picture 2" descr="Python Pandas read_csv: Load csv/text file - KeyToDataScience">
            <a:extLst>
              <a:ext uri="{FF2B5EF4-FFF2-40B4-BE49-F238E27FC236}">
                <a16:creationId xmlns:a16="http://schemas.microsoft.com/office/drawing/2014/main" id="{62F4F946-7966-43F0-A4C9-34647067E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019" y="4762307"/>
            <a:ext cx="4271962" cy="17305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0F2EB260-DACC-4CE7-8B2A-172C58CC11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856"/>
          <a:stretch/>
        </p:blipFill>
        <p:spPr bwMode="auto">
          <a:xfrm>
            <a:off x="10972800" y="365125"/>
            <a:ext cx="762000" cy="11772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Pandas - Read only the first n rows of a CSV file - Data Science Parichay">
            <a:extLst>
              <a:ext uri="{FF2B5EF4-FFF2-40B4-BE49-F238E27FC236}">
                <a16:creationId xmlns:a16="http://schemas.microsoft.com/office/drawing/2014/main" id="{6491EA17-5AF4-4C53-BF9A-CD969CB9CC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770" b="28269"/>
          <a:stretch/>
        </p:blipFill>
        <p:spPr bwMode="auto">
          <a:xfrm>
            <a:off x="1809750" y="1781175"/>
            <a:ext cx="857250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7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59284-5629-477A-B930-B0AEC9A5D252}"/>
              </a:ext>
            </a:extLst>
          </p:cNvPr>
          <p:cNvSpPr>
            <a:spLocks noGrp="1"/>
          </p:cNvSpPr>
          <p:nvPr>
            <p:ph type="title"/>
          </p:nvPr>
        </p:nvSpPr>
        <p:spPr/>
        <p:txBody>
          <a:bodyPr/>
          <a:lstStyle/>
          <a:p>
            <a:r>
              <a:rPr lang="es-MX" b="1" dirty="0"/>
              <a:t>PANDAS - MYSQL</a:t>
            </a:r>
            <a:endParaRPr lang="es-PE" b="1" dirty="0"/>
          </a:p>
        </p:txBody>
      </p:sp>
      <p:pic>
        <p:nvPicPr>
          <p:cNvPr id="4" name="Picture 4">
            <a:extLst>
              <a:ext uri="{FF2B5EF4-FFF2-40B4-BE49-F238E27FC236}">
                <a16:creationId xmlns:a16="http://schemas.microsoft.com/office/drawing/2014/main" id="{D04893A0-013D-4DF8-9942-0FF869F0EB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856"/>
          <a:stretch/>
        </p:blipFill>
        <p:spPr bwMode="auto">
          <a:xfrm>
            <a:off x="10972800" y="365125"/>
            <a:ext cx="762000" cy="117724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Working efficiently with Large Data in pandas and MySQL (or any other  RDBMS) | by James Mukuya | Analytics Vidhya | Medium">
            <a:extLst>
              <a:ext uri="{FF2B5EF4-FFF2-40B4-BE49-F238E27FC236}">
                <a16:creationId xmlns:a16="http://schemas.microsoft.com/office/drawing/2014/main" id="{E93FF675-A2E3-41A5-AC17-89D05BD68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312" y="1456487"/>
            <a:ext cx="6429375" cy="445786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esquinas redondeadas 5">
            <a:extLst>
              <a:ext uri="{FF2B5EF4-FFF2-40B4-BE49-F238E27FC236}">
                <a16:creationId xmlns:a16="http://schemas.microsoft.com/office/drawing/2014/main" id="{6F2B0878-FE82-498E-8A5C-594E1088C0F7}"/>
              </a:ext>
            </a:extLst>
          </p:cNvPr>
          <p:cNvSpPr/>
          <p:nvPr/>
        </p:nvSpPr>
        <p:spPr>
          <a:xfrm>
            <a:off x="1005840" y="6116320"/>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rgbClr val="E8E8E8"/>
                </a:solidFill>
              </a:rPr>
              <a:t>INSTALAR: </a:t>
            </a:r>
            <a:r>
              <a:rPr lang="es-MX" b="1" dirty="0" err="1">
                <a:solidFill>
                  <a:srgbClr val="E8E8E8"/>
                </a:solidFill>
              </a:rPr>
              <a:t>pip</a:t>
            </a:r>
            <a:r>
              <a:rPr lang="es-MX" b="1" dirty="0">
                <a:solidFill>
                  <a:srgbClr val="E8E8E8"/>
                </a:solidFill>
              </a:rPr>
              <a:t> </a:t>
            </a:r>
            <a:r>
              <a:rPr lang="es-MX" b="1" dirty="0" err="1">
                <a:solidFill>
                  <a:srgbClr val="E8E8E8"/>
                </a:solidFill>
              </a:rPr>
              <a:t>install</a:t>
            </a:r>
            <a:r>
              <a:rPr lang="es-MX" b="1" dirty="0">
                <a:solidFill>
                  <a:srgbClr val="E8E8E8"/>
                </a:solidFill>
              </a:rPr>
              <a:t> </a:t>
            </a:r>
            <a:r>
              <a:rPr lang="es-MX" b="1" dirty="0" err="1">
                <a:solidFill>
                  <a:srgbClr val="E8E8E8"/>
                </a:solidFill>
              </a:rPr>
              <a:t>mysql-connector-python</a:t>
            </a:r>
            <a:endParaRPr lang="es-PE" b="1" dirty="0"/>
          </a:p>
        </p:txBody>
      </p:sp>
    </p:spTree>
    <p:extLst>
      <p:ext uri="{BB962C8B-B14F-4D97-AF65-F5344CB8AC3E}">
        <p14:creationId xmlns:p14="http://schemas.microsoft.com/office/powerpoint/2010/main" val="47255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810D1E-7330-4367-92D5-7D3029B0809B}"/>
              </a:ext>
            </a:extLst>
          </p:cNvPr>
          <p:cNvSpPr>
            <a:spLocks noGrp="1"/>
          </p:cNvSpPr>
          <p:nvPr>
            <p:ph type="title"/>
          </p:nvPr>
        </p:nvSpPr>
        <p:spPr/>
        <p:txBody>
          <a:bodyPr/>
          <a:lstStyle/>
          <a:p>
            <a:r>
              <a:rPr lang="es-MX" b="1" dirty="0"/>
              <a:t>UNIR O CONCATENAR DATAFRAME</a:t>
            </a:r>
            <a:endParaRPr lang="es-PE" b="1" dirty="0"/>
          </a:p>
        </p:txBody>
      </p:sp>
      <p:pic>
        <p:nvPicPr>
          <p:cNvPr id="11266" name="Picture 2" descr="La librería Pandas | Aprende con Alf">
            <a:extLst>
              <a:ext uri="{FF2B5EF4-FFF2-40B4-BE49-F238E27FC236}">
                <a16:creationId xmlns:a16="http://schemas.microsoft.com/office/drawing/2014/main" id="{38A40308-4CF6-4F5E-B864-80D811FAAFB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361"/>
          <a:stretch/>
        </p:blipFill>
        <p:spPr bwMode="auto">
          <a:xfrm>
            <a:off x="1058017" y="1831824"/>
            <a:ext cx="10075965" cy="4078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36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58CD3-A670-436F-9F2B-A5E781CCF36F}"/>
              </a:ext>
            </a:extLst>
          </p:cNvPr>
          <p:cNvSpPr>
            <a:spLocks noGrp="1"/>
          </p:cNvSpPr>
          <p:nvPr>
            <p:ph type="title"/>
          </p:nvPr>
        </p:nvSpPr>
        <p:spPr/>
        <p:txBody>
          <a:bodyPr/>
          <a:lstStyle/>
          <a:p>
            <a:r>
              <a:rPr lang="es-MX" b="1" dirty="0" err="1"/>
              <a:t>Read</a:t>
            </a:r>
            <a:r>
              <a:rPr lang="es-MX" b="1" dirty="0"/>
              <a:t>()  </a:t>
            </a:r>
            <a:r>
              <a:rPr lang="es-MX" b="1" dirty="0">
                <a:sym typeface="Wingdings" panose="05000000000000000000" pitchFamily="2" charset="2"/>
              </a:rPr>
              <a:t>  to ()</a:t>
            </a:r>
            <a:endParaRPr lang="es-PE" b="1" dirty="0"/>
          </a:p>
        </p:txBody>
      </p:sp>
      <p:pic>
        <p:nvPicPr>
          <p:cNvPr id="5" name="Picture 4">
            <a:extLst>
              <a:ext uri="{FF2B5EF4-FFF2-40B4-BE49-F238E27FC236}">
                <a16:creationId xmlns:a16="http://schemas.microsoft.com/office/drawing/2014/main" id="{191609D5-7570-468E-8AEE-85F2ABA5BA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856"/>
          <a:stretch/>
        </p:blipFill>
        <p:spPr bwMode="auto">
          <a:xfrm>
            <a:off x="10972800" y="365125"/>
            <a:ext cx="762000" cy="117724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78E160CF-8E42-4C94-A384-1C61331A6451}"/>
              </a:ext>
            </a:extLst>
          </p:cNvPr>
          <p:cNvPicPr>
            <a:picLocks noChangeAspect="1"/>
          </p:cNvPicPr>
          <p:nvPr/>
        </p:nvPicPr>
        <p:blipFill>
          <a:blip r:embed="rId3"/>
          <a:stretch>
            <a:fillRect/>
          </a:stretch>
        </p:blipFill>
        <p:spPr>
          <a:xfrm>
            <a:off x="785812" y="2600325"/>
            <a:ext cx="10620375" cy="2876550"/>
          </a:xfrm>
          <a:prstGeom prst="rect">
            <a:avLst/>
          </a:prstGeom>
        </p:spPr>
      </p:pic>
    </p:spTree>
    <p:extLst>
      <p:ext uri="{BB962C8B-B14F-4D97-AF65-F5344CB8AC3E}">
        <p14:creationId xmlns:p14="http://schemas.microsoft.com/office/powerpoint/2010/main" val="2570269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595B3-98AC-43B0-9555-7A95887A9D4D}"/>
              </a:ext>
            </a:extLst>
          </p:cNvPr>
          <p:cNvSpPr>
            <a:spLocks noGrp="1"/>
          </p:cNvSpPr>
          <p:nvPr>
            <p:ph type="ctrTitle"/>
          </p:nvPr>
        </p:nvSpPr>
        <p:spPr>
          <a:xfrm>
            <a:off x="795334" y="1189159"/>
            <a:ext cx="10601325" cy="3019128"/>
          </a:xfrm>
        </p:spPr>
        <p:txBody>
          <a:bodyPr>
            <a:normAutofit/>
          </a:bodyPr>
          <a:lstStyle/>
          <a:p>
            <a:r>
              <a:rPr lang="es-MX" sz="8000" b="1" dirty="0">
                <a:latin typeface="Bahnschrift" panose="020B0502040204020203" pitchFamily="34" charset="0"/>
              </a:rPr>
              <a:t>¡MUCHAS GRACIAS!</a:t>
            </a:r>
            <a:endParaRPr lang="es-PE" sz="8000" b="1" dirty="0">
              <a:latin typeface="Bahnschrift" panose="020B0502040204020203" pitchFamily="34" charset="0"/>
            </a:endParaRPr>
          </a:p>
        </p:txBody>
      </p:sp>
      <p:sp>
        <p:nvSpPr>
          <p:cNvPr id="3" name="Subtítulo 2">
            <a:extLst>
              <a:ext uri="{FF2B5EF4-FFF2-40B4-BE49-F238E27FC236}">
                <a16:creationId xmlns:a16="http://schemas.microsoft.com/office/drawing/2014/main" id="{1F4102FA-528D-47CD-9DE8-A0830FAE1A3D}"/>
              </a:ext>
            </a:extLst>
          </p:cNvPr>
          <p:cNvSpPr>
            <a:spLocks noGrp="1"/>
          </p:cNvSpPr>
          <p:nvPr>
            <p:ph type="subTitle" idx="1"/>
          </p:nvPr>
        </p:nvSpPr>
        <p:spPr>
          <a:xfrm>
            <a:off x="1828797" y="4297173"/>
            <a:ext cx="9144000" cy="1400175"/>
          </a:xfrm>
        </p:spPr>
        <p:txBody>
          <a:bodyPr/>
          <a:lstStyle/>
          <a:p>
            <a:endParaRPr lang="es-MX" dirty="0"/>
          </a:p>
          <a:p>
            <a:r>
              <a:rPr lang="es-PE" dirty="0"/>
              <a:t>@_eighta</a:t>
            </a:r>
          </a:p>
        </p:txBody>
      </p:sp>
      <p:pic>
        <p:nvPicPr>
          <p:cNvPr id="5" name="Imagen 4">
            <a:extLst>
              <a:ext uri="{FF2B5EF4-FFF2-40B4-BE49-F238E27FC236}">
                <a16:creationId xmlns:a16="http://schemas.microsoft.com/office/drawing/2014/main" id="{7962DD5A-B9AB-464C-A473-A880027F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571" y="5738354"/>
            <a:ext cx="818853" cy="818853"/>
          </a:xfrm>
          <a:prstGeom prst="rect">
            <a:avLst/>
          </a:prstGeom>
        </p:spPr>
      </p:pic>
      <p:pic>
        <p:nvPicPr>
          <p:cNvPr id="1026" name="Picture 2">
            <a:extLst>
              <a:ext uri="{FF2B5EF4-FFF2-40B4-BE49-F238E27FC236}">
                <a16:creationId xmlns:a16="http://schemas.microsoft.com/office/drawing/2014/main" id="{AEDF09D9-4DE4-44D8-A96D-C55E90BF4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596" y="4713588"/>
            <a:ext cx="1323975" cy="56734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ython pandas - saybali">
            <a:extLst>
              <a:ext uri="{FF2B5EF4-FFF2-40B4-BE49-F238E27FC236}">
                <a16:creationId xmlns:a16="http://schemas.microsoft.com/office/drawing/2014/main" id="{414A2497-ED26-4C90-AD93-87BB0838E0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302" y="449685"/>
            <a:ext cx="2593388" cy="224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59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9E299-167F-4BCC-B932-4FB32DF99CC7}"/>
              </a:ext>
            </a:extLst>
          </p:cNvPr>
          <p:cNvSpPr>
            <a:spLocks noGrp="1"/>
          </p:cNvSpPr>
          <p:nvPr>
            <p:ph type="title"/>
          </p:nvPr>
        </p:nvSpPr>
        <p:spPr/>
        <p:txBody>
          <a:bodyPr/>
          <a:lstStyle/>
          <a:p>
            <a:r>
              <a:rPr lang="es-MX" b="1" dirty="0"/>
              <a:t>LIBRERIAS DE PYTHON PARA DATA SCIENCE </a:t>
            </a:r>
            <a:endParaRPr lang="es-PE" b="1" dirty="0"/>
          </a:p>
        </p:txBody>
      </p:sp>
      <p:sp>
        <p:nvSpPr>
          <p:cNvPr id="5" name="Rectángulo: esquinas redondeadas 4">
            <a:extLst>
              <a:ext uri="{FF2B5EF4-FFF2-40B4-BE49-F238E27FC236}">
                <a16:creationId xmlns:a16="http://schemas.microsoft.com/office/drawing/2014/main" id="{51BBEF69-0B9E-42E8-B050-B369B636668B}"/>
              </a:ext>
            </a:extLst>
          </p:cNvPr>
          <p:cNvSpPr/>
          <p:nvPr/>
        </p:nvSpPr>
        <p:spPr>
          <a:xfrm>
            <a:off x="1005840" y="6116320"/>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i="0" dirty="0">
                <a:solidFill>
                  <a:srgbClr val="E8E8E8"/>
                </a:solidFill>
                <a:effectLst/>
              </a:rPr>
              <a:t>LIBRERÍA: </a:t>
            </a:r>
            <a:r>
              <a:rPr lang="es-MX" b="1" i="0" dirty="0">
                <a:solidFill>
                  <a:srgbClr val="E2EEFF"/>
                </a:solidFill>
                <a:effectLst/>
                <a:latin typeface="Google Sans"/>
              </a:rPr>
              <a:t>C</a:t>
            </a:r>
            <a:r>
              <a:rPr lang="es-MX" b="0" i="0" dirty="0">
                <a:solidFill>
                  <a:srgbClr val="E2EEFF"/>
                </a:solidFill>
                <a:effectLst/>
                <a:latin typeface="Google Sans"/>
              </a:rPr>
              <a:t>onjuntos de funciones que podemos hacer uso</a:t>
            </a:r>
            <a:r>
              <a:rPr lang="es-MX" b="0" i="0" dirty="0">
                <a:solidFill>
                  <a:srgbClr val="E8E8E8"/>
                </a:solidFill>
                <a:effectLst/>
                <a:latin typeface="Google Sans"/>
              </a:rPr>
              <a:t>, ahorrando líneas de código.</a:t>
            </a:r>
            <a:endParaRPr lang="es-PE" b="1" dirty="0"/>
          </a:p>
        </p:txBody>
      </p:sp>
      <p:pic>
        <p:nvPicPr>
          <p:cNvPr id="2050" name="Picture 2" descr="Le module graphique matplotlib python – Très Facile">
            <a:extLst>
              <a:ext uri="{FF2B5EF4-FFF2-40B4-BE49-F238E27FC236}">
                <a16:creationId xmlns:a16="http://schemas.microsoft.com/office/drawing/2014/main" id="{BE8D3686-5CCB-4026-8060-D405BBD81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95413"/>
            <a:ext cx="2528887" cy="22256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utorial de seaborn | Interactive Chaos">
            <a:extLst>
              <a:ext uri="{FF2B5EF4-FFF2-40B4-BE49-F238E27FC236}">
                <a16:creationId xmlns:a16="http://schemas.microsoft.com/office/drawing/2014/main" id="{6F9654C1-AF07-4245-B2E7-8C67A693D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0987" y="1748750"/>
            <a:ext cx="1814237" cy="18142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446BFB2-1F7F-4472-BAAD-A2C176395C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0" y="3908784"/>
            <a:ext cx="3381376" cy="15216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9FAB4DA-C8DF-4EFA-BD3D-8AD198A7D8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6705" y="3945618"/>
            <a:ext cx="3581400" cy="1447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a:extLst>
              <a:ext uri="{FF2B5EF4-FFF2-40B4-BE49-F238E27FC236}">
                <a16:creationId xmlns:a16="http://schemas.microsoft.com/office/drawing/2014/main" id="{430095FC-D8E0-4AB5-BEFB-9923FA5DA6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a:extLst>
              <a:ext uri="{FF2B5EF4-FFF2-40B4-BE49-F238E27FC236}">
                <a16:creationId xmlns:a16="http://schemas.microsoft.com/office/drawing/2014/main" id="{68EA4081-E771-492B-BF28-B94A110FF0C8}"/>
              </a:ext>
            </a:extLst>
          </p:cNvPr>
          <p:cNvPicPr>
            <a:picLocks noChangeAspect="1"/>
          </p:cNvPicPr>
          <p:nvPr/>
        </p:nvPicPr>
        <p:blipFill>
          <a:blip r:embed="rId6"/>
          <a:stretch>
            <a:fillRect/>
          </a:stretch>
        </p:blipFill>
        <p:spPr>
          <a:xfrm>
            <a:off x="4626768" y="1859463"/>
            <a:ext cx="2633663" cy="1417137"/>
          </a:xfrm>
          <a:prstGeom prst="rect">
            <a:avLst/>
          </a:prstGeom>
        </p:spPr>
      </p:pic>
    </p:spTree>
    <p:extLst>
      <p:ext uri="{BB962C8B-B14F-4D97-AF65-F5344CB8AC3E}">
        <p14:creationId xmlns:p14="http://schemas.microsoft.com/office/powerpoint/2010/main" val="258124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ython pandas - saybali">
            <a:extLst>
              <a:ext uri="{FF2B5EF4-FFF2-40B4-BE49-F238E27FC236}">
                <a16:creationId xmlns:a16="http://schemas.microsoft.com/office/drawing/2014/main" id="{7D61C2B6-57FC-459A-AA33-964DB912E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62" y="128071"/>
            <a:ext cx="7610475" cy="660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36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27DA4ED-FCE0-469D-B8AC-C9F5DCD6BE22}"/>
              </a:ext>
            </a:extLst>
          </p:cNvPr>
          <p:cNvSpPr>
            <a:spLocks noGrp="1"/>
          </p:cNvSpPr>
          <p:nvPr>
            <p:ph idx="1"/>
          </p:nvPr>
        </p:nvSpPr>
        <p:spPr>
          <a:xfrm>
            <a:off x="838200" y="1482725"/>
            <a:ext cx="10734674" cy="4351338"/>
          </a:xfrm>
        </p:spPr>
        <p:txBody>
          <a:bodyPr>
            <a:noAutofit/>
          </a:bodyPr>
          <a:lstStyle/>
          <a:p>
            <a:pPr marL="0" indent="0" algn="just">
              <a:buNone/>
            </a:pPr>
            <a:r>
              <a:rPr lang="es-MX" sz="2400" b="1" dirty="0">
                <a:highlight>
                  <a:srgbClr val="FFFF00"/>
                </a:highlight>
              </a:rPr>
              <a:t>Pandas es una librería de Python especializada en el manejo y análisis de estructuras de datos.</a:t>
            </a:r>
          </a:p>
          <a:p>
            <a:pPr marL="0" indent="0" algn="just">
              <a:buNone/>
            </a:pPr>
            <a:r>
              <a:rPr lang="es-MX" sz="2400" dirty="0"/>
              <a:t>Las principales características de esta librería son:</a:t>
            </a:r>
          </a:p>
          <a:p>
            <a:pPr algn="just"/>
            <a:r>
              <a:rPr lang="es-MX" sz="2400" dirty="0"/>
              <a:t>Define nuevas estructuras de datos basadas en la información que ingresemos, también podemos usar los </a:t>
            </a:r>
            <a:r>
              <a:rPr lang="es-MX" sz="2400" dirty="0" err="1"/>
              <a:t>arrays</a:t>
            </a:r>
            <a:r>
              <a:rPr lang="es-MX" sz="2400" dirty="0"/>
              <a:t> de la librería </a:t>
            </a:r>
            <a:r>
              <a:rPr lang="es-MX" sz="2400" dirty="0" err="1"/>
              <a:t>NumPy</a:t>
            </a:r>
            <a:r>
              <a:rPr lang="es-MX" sz="2400" dirty="0"/>
              <a:t> añadiendo funcionalidades.</a:t>
            </a:r>
          </a:p>
          <a:p>
            <a:pPr algn="just"/>
            <a:r>
              <a:rPr lang="es-MX" sz="2400" dirty="0"/>
              <a:t>Permite leer y escribir fácilmente ficheros en formato CSV, Excel y bases de datos SQL.</a:t>
            </a:r>
          </a:p>
          <a:p>
            <a:pPr algn="just"/>
            <a:r>
              <a:rPr lang="es-MX" sz="2400" dirty="0"/>
              <a:t>Permite acceder a los datos mediante índices o nombres para filas y columnas.</a:t>
            </a:r>
          </a:p>
          <a:p>
            <a:pPr algn="just"/>
            <a:r>
              <a:rPr lang="es-MX" sz="2400" dirty="0"/>
              <a:t>Ofrece métodos para reordenar, dividir y combinar conjuntos de datos.</a:t>
            </a:r>
          </a:p>
          <a:p>
            <a:pPr algn="just"/>
            <a:r>
              <a:rPr lang="es-MX" sz="2400" dirty="0"/>
              <a:t>Permite trabajar con series temporales.</a:t>
            </a:r>
          </a:p>
          <a:p>
            <a:pPr algn="just"/>
            <a:r>
              <a:rPr lang="es-MX" sz="2400" dirty="0"/>
              <a:t>Realiza todas estas operaciones de manera muy eficiente.</a:t>
            </a:r>
            <a:endParaRPr lang="es-PE" sz="2400" dirty="0"/>
          </a:p>
        </p:txBody>
      </p:sp>
      <p:pic>
        <p:nvPicPr>
          <p:cNvPr id="2052" name="Picture 4" descr="Logo librería Pandas">
            <a:extLst>
              <a:ext uri="{FF2B5EF4-FFF2-40B4-BE49-F238E27FC236}">
                <a16:creationId xmlns:a16="http://schemas.microsoft.com/office/drawing/2014/main" id="{D985FAAF-16F0-443C-BEED-5D4E69D34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4175"/>
            <a:ext cx="4848225" cy="101004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a:extLst>
              <a:ext uri="{FF2B5EF4-FFF2-40B4-BE49-F238E27FC236}">
                <a16:creationId xmlns:a16="http://schemas.microsoft.com/office/drawing/2014/main" id="{49C45FCA-CE17-446A-9A74-5666B3AD8465}"/>
              </a:ext>
            </a:extLst>
          </p:cNvPr>
          <p:cNvSpPr/>
          <p:nvPr/>
        </p:nvSpPr>
        <p:spPr>
          <a:xfrm>
            <a:off x="1005840" y="6116320"/>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rgbClr val="E8E8E8"/>
                </a:solidFill>
              </a:rPr>
              <a:t>INSTALAR: </a:t>
            </a:r>
            <a:r>
              <a:rPr lang="es-MX" b="1" u="sng" dirty="0" err="1">
                <a:solidFill>
                  <a:srgbClr val="E8E8E8"/>
                </a:solidFill>
              </a:rPr>
              <a:t>pip</a:t>
            </a:r>
            <a:r>
              <a:rPr lang="es-MX" b="1" dirty="0">
                <a:solidFill>
                  <a:srgbClr val="E8E8E8"/>
                </a:solidFill>
              </a:rPr>
              <a:t> </a:t>
            </a:r>
            <a:r>
              <a:rPr lang="es-MX" b="1" dirty="0" err="1">
                <a:solidFill>
                  <a:srgbClr val="E8E8E8"/>
                </a:solidFill>
              </a:rPr>
              <a:t>install</a:t>
            </a:r>
            <a:r>
              <a:rPr lang="es-MX" b="1" dirty="0">
                <a:solidFill>
                  <a:srgbClr val="E8E8E8"/>
                </a:solidFill>
              </a:rPr>
              <a:t> pandas</a:t>
            </a:r>
            <a:endParaRPr lang="es-PE" b="1" dirty="0"/>
          </a:p>
        </p:txBody>
      </p:sp>
    </p:spTree>
    <p:extLst>
      <p:ext uri="{BB962C8B-B14F-4D97-AF65-F5344CB8AC3E}">
        <p14:creationId xmlns:p14="http://schemas.microsoft.com/office/powerpoint/2010/main" val="209332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400CD-9EE7-4D07-A909-45DA761A454D}"/>
              </a:ext>
            </a:extLst>
          </p:cNvPr>
          <p:cNvSpPr>
            <a:spLocks noGrp="1"/>
          </p:cNvSpPr>
          <p:nvPr>
            <p:ph type="title"/>
          </p:nvPr>
        </p:nvSpPr>
        <p:spPr/>
        <p:txBody>
          <a:bodyPr/>
          <a:lstStyle/>
          <a:p>
            <a:r>
              <a:rPr lang="es-MX" b="1" dirty="0"/>
              <a:t>TIPOS DE DATOS EN PANDAS</a:t>
            </a:r>
            <a:endParaRPr lang="es-PE" b="1" dirty="0"/>
          </a:p>
        </p:txBody>
      </p:sp>
      <p:sp>
        <p:nvSpPr>
          <p:cNvPr id="3" name="Marcador de contenido 2">
            <a:extLst>
              <a:ext uri="{FF2B5EF4-FFF2-40B4-BE49-F238E27FC236}">
                <a16:creationId xmlns:a16="http://schemas.microsoft.com/office/drawing/2014/main" id="{6C2213ED-4FF2-47C2-9247-4F806A7238B8}"/>
              </a:ext>
            </a:extLst>
          </p:cNvPr>
          <p:cNvSpPr>
            <a:spLocks noGrp="1"/>
          </p:cNvSpPr>
          <p:nvPr>
            <p:ph idx="1"/>
          </p:nvPr>
        </p:nvSpPr>
        <p:spPr>
          <a:xfrm>
            <a:off x="838200" y="1828710"/>
            <a:ext cx="9439275" cy="3962490"/>
          </a:xfrm>
        </p:spPr>
        <p:txBody>
          <a:bodyPr>
            <a:normAutofit/>
          </a:bodyPr>
          <a:lstStyle/>
          <a:p>
            <a:pPr marL="0" indent="0" algn="just">
              <a:buNone/>
            </a:pPr>
            <a:r>
              <a:rPr lang="es-MX" dirty="0"/>
              <a:t>Pandas dispone de tres estructuras de datos diferentes:</a:t>
            </a:r>
          </a:p>
          <a:p>
            <a:pPr algn="just"/>
            <a:r>
              <a:rPr lang="es-MX" b="1" dirty="0">
                <a:highlight>
                  <a:srgbClr val="FFFF00"/>
                </a:highlight>
              </a:rPr>
              <a:t>Series: </a:t>
            </a:r>
            <a:r>
              <a:rPr lang="es-MX" dirty="0">
                <a:highlight>
                  <a:srgbClr val="FFFF00"/>
                </a:highlight>
              </a:rPr>
              <a:t>Estructura de una dimensión.</a:t>
            </a:r>
          </a:p>
          <a:p>
            <a:pPr algn="just"/>
            <a:r>
              <a:rPr lang="es-MX" b="1" dirty="0" err="1">
                <a:highlight>
                  <a:srgbClr val="FFFF00"/>
                </a:highlight>
              </a:rPr>
              <a:t>DataFrame</a:t>
            </a:r>
            <a:r>
              <a:rPr lang="es-MX" b="1" dirty="0">
                <a:highlight>
                  <a:srgbClr val="FFFF00"/>
                </a:highlight>
              </a:rPr>
              <a:t>: </a:t>
            </a:r>
            <a:r>
              <a:rPr lang="es-MX" dirty="0">
                <a:highlight>
                  <a:srgbClr val="FFFF00"/>
                </a:highlight>
              </a:rPr>
              <a:t>Estructura de dos dimensiones (tablas).</a:t>
            </a:r>
          </a:p>
          <a:p>
            <a:pPr algn="just"/>
            <a:r>
              <a:rPr lang="es-MX" b="1" dirty="0"/>
              <a:t>Panel: </a:t>
            </a:r>
            <a:r>
              <a:rPr lang="es-MX" dirty="0"/>
              <a:t>Estructura de tres dimensiones (cubos).</a:t>
            </a:r>
            <a:endParaRPr lang="es-PE" b="1" dirty="0"/>
          </a:p>
        </p:txBody>
      </p:sp>
      <p:pic>
        <p:nvPicPr>
          <p:cNvPr id="3076" name="Picture 4">
            <a:extLst>
              <a:ext uri="{FF2B5EF4-FFF2-40B4-BE49-F238E27FC236}">
                <a16:creationId xmlns:a16="http://schemas.microsoft.com/office/drawing/2014/main" id="{64FB4D95-AF8F-4D2F-B610-81F8D1842B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856"/>
          <a:stretch/>
        </p:blipFill>
        <p:spPr bwMode="auto">
          <a:xfrm>
            <a:off x="10972800" y="365125"/>
            <a:ext cx="762000" cy="11772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ibreria Pandas — Proyecto RACIMO-Móncora">
            <a:extLst>
              <a:ext uri="{FF2B5EF4-FFF2-40B4-BE49-F238E27FC236}">
                <a16:creationId xmlns:a16="http://schemas.microsoft.com/office/drawing/2014/main" id="{126C3EE3-52A1-46F2-8224-C14AA253A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3948113"/>
            <a:ext cx="713422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79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FE500A52-CA2B-40CF-8DE0-E434CCC90516}"/>
              </a:ext>
            </a:extLst>
          </p:cNvPr>
          <p:cNvSpPr txBox="1">
            <a:spLocks/>
          </p:cNvSpPr>
          <p:nvPr/>
        </p:nvSpPr>
        <p:spPr>
          <a:xfrm>
            <a:off x="761999"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t>SERIES</a:t>
            </a:r>
            <a:endParaRPr lang="es-PE" b="1" dirty="0"/>
          </a:p>
        </p:txBody>
      </p:sp>
      <p:sp>
        <p:nvSpPr>
          <p:cNvPr id="3" name="Marcador de contenido 2">
            <a:extLst>
              <a:ext uri="{FF2B5EF4-FFF2-40B4-BE49-F238E27FC236}">
                <a16:creationId xmlns:a16="http://schemas.microsoft.com/office/drawing/2014/main" id="{D08C01F4-9815-448F-A470-8A6370655495}"/>
              </a:ext>
            </a:extLst>
          </p:cNvPr>
          <p:cNvSpPr>
            <a:spLocks noGrp="1"/>
          </p:cNvSpPr>
          <p:nvPr>
            <p:ph idx="1"/>
          </p:nvPr>
        </p:nvSpPr>
        <p:spPr>
          <a:xfrm>
            <a:off x="761999" y="1473199"/>
            <a:ext cx="11134726" cy="4279901"/>
          </a:xfrm>
        </p:spPr>
        <p:txBody>
          <a:bodyPr>
            <a:normAutofit lnSpcReduction="10000"/>
          </a:bodyPr>
          <a:lstStyle/>
          <a:p>
            <a:pPr marL="0" indent="0" algn="just">
              <a:buNone/>
            </a:pPr>
            <a:r>
              <a:rPr lang="es-MX" dirty="0"/>
              <a:t>Son estructuras similares a los </a:t>
            </a:r>
            <a:r>
              <a:rPr lang="es-MX" dirty="0" err="1"/>
              <a:t>arrays</a:t>
            </a:r>
            <a:r>
              <a:rPr lang="es-MX" dirty="0"/>
              <a:t> de una dimensión. Son homogéneas, es decir, sus elementos tienen que ser del mismo tipo, y su tamaño es inmutable, es decir, no se puede cambiar, aunque si su contenido. Dispone de un índice que asocia un nombre a cada elemento de la serie, a través de la cuál se accede al elemento.</a:t>
            </a:r>
          </a:p>
          <a:p>
            <a:pPr algn="just"/>
            <a:r>
              <a:rPr lang="es-MX" b="1" dirty="0">
                <a:highlight>
                  <a:srgbClr val="FFFF00"/>
                </a:highlight>
              </a:rPr>
              <a:t>Creación de series</a:t>
            </a:r>
          </a:p>
          <a:p>
            <a:pPr marL="457200" lvl="1" indent="0" algn="just">
              <a:buNone/>
            </a:pPr>
            <a:r>
              <a:rPr lang="es-MX" dirty="0"/>
              <a:t>Creación de una serie a partir de una lista</a:t>
            </a:r>
          </a:p>
          <a:p>
            <a:pPr marL="457200" lvl="1" indent="0" algn="just">
              <a:buNone/>
            </a:pPr>
            <a:r>
              <a:rPr lang="es-MX" b="1" i="1" dirty="0"/>
              <a:t>Series(data=lista, </a:t>
            </a:r>
            <a:r>
              <a:rPr lang="es-MX" b="1" i="1" dirty="0" err="1"/>
              <a:t>index</a:t>
            </a:r>
            <a:r>
              <a:rPr lang="es-MX" b="1" i="1" dirty="0"/>
              <a:t>=</a:t>
            </a:r>
            <a:r>
              <a:rPr lang="es-MX" b="1" i="1" dirty="0" err="1"/>
              <a:t>indices</a:t>
            </a:r>
            <a:r>
              <a:rPr lang="es-MX" b="1" i="1" dirty="0"/>
              <a:t>, </a:t>
            </a:r>
            <a:r>
              <a:rPr lang="es-MX" b="1" i="1" dirty="0" err="1"/>
              <a:t>dtype</a:t>
            </a:r>
            <a:r>
              <a:rPr lang="es-MX" b="1" i="1" dirty="0"/>
              <a:t>=tipo)</a:t>
            </a:r>
          </a:p>
          <a:p>
            <a:pPr algn="just"/>
            <a:r>
              <a:rPr lang="es-MX" b="1" dirty="0">
                <a:highlight>
                  <a:srgbClr val="FFFF00"/>
                </a:highlight>
              </a:rPr>
              <a:t>Creación de una serie a partir de un diccionario</a:t>
            </a:r>
          </a:p>
          <a:p>
            <a:pPr marL="457200" lvl="1" indent="0" algn="just">
              <a:buNone/>
            </a:pPr>
            <a:r>
              <a:rPr lang="es-MX" b="1" i="1" dirty="0"/>
              <a:t>Series(data=diccionario, </a:t>
            </a:r>
            <a:r>
              <a:rPr lang="es-MX" b="1" i="1" dirty="0" err="1"/>
              <a:t>index</a:t>
            </a:r>
            <a:r>
              <a:rPr lang="es-MX" b="1" i="1" dirty="0"/>
              <a:t>=</a:t>
            </a:r>
            <a:r>
              <a:rPr lang="es-MX" b="1" i="1" dirty="0" err="1"/>
              <a:t>indices</a:t>
            </a:r>
            <a:r>
              <a:rPr lang="es-MX" b="1" i="1" dirty="0"/>
              <a:t>): </a:t>
            </a:r>
            <a:r>
              <a:rPr lang="es-MX" dirty="0"/>
              <a:t>Devuelve un objeto de tipo Series con los valores del diccionario y las filas especificados en la lista </a:t>
            </a:r>
            <a:r>
              <a:rPr lang="es-MX" dirty="0" err="1"/>
              <a:t>indices</a:t>
            </a:r>
            <a:r>
              <a:rPr lang="es-MX" dirty="0"/>
              <a:t>.</a:t>
            </a:r>
            <a:endParaRPr lang="es-PE" dirty="0"/>
          </a:p>
        </p:txBody>
      </p:sp>
      <p:pic>
        <p:nvPicPr>
          <p:cNvPr id="4" name="Picture 4">
            <a:extLst>
              <a:ext uri="{FF2B5EF4-FFF2-40B4-BE49-F238E27FC236}">
                <a16:creationId xmlns:a16="http://schemas.microsoft.com/office/drawing/2014/main" id="{9B7B5753-1639-4E87-B292-463BF8CE90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856"/>
          <a:stretch/>
        </p:blipFill>
        <p:spPr bwMode="auto">
          <a:xfrm>
            <a:off x="10972800" y="365125"/>
            <a:ext cx="762000" cy="11772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jemplo de serie">
            <a:extLst>
              <a:ext uri="{FF2B5EF4-FFF2-40B4-BE49-F238E27FC236}">
                <a16:creationId xmlns:a16="http://schemas.microsoft.com/office/drawing/2014/main" id="{D5649425-1BA5-4FF2-AF53-DE8FEE13E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518149"/>
            <a:ext cx="80772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21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FE500A52-CA2B-40CF-8DE0-E434CCC90516}"/>
              </a:ext>
            </a:extLst>
          </p:cNvPr>
          <p:cNvSpPr txBox="1">
            <a:spLocks/>
          </p:cNvSpPr>
          <p:nvPr/>
        </p:nvSpPr>
        <p:spPr>
          <a:xfrm>
            <a:off x="838200" y="5000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t>DATAFRAME</a:t>
            </a:r>
          </a:p>
        </p:txBody>
      </p:sp>
      <p:sp>
        <p:nvSpPr>
          <p:cNvPr id="3" name="Marcador de contenido 2">
            <a:extLst>
              <a:ext uri="{FF2B5EF4-FFF2-40B4-BE49-F238E27FC236}">
                <a16:creationId xmlns:a16="http://schemas.microsoft.com/office/drawing/2014/main" id="{D08C01F4-9815-448F-A470-8A6370655495}"/>
              </a:ext>
            </a:extLst>
          </p:cNvPr>
          <p:cNvSpPr>
            <a:spLocks noGrp="1"/>
          </p:cNvSpPr>
          <p:nvPr>
            <p:ph idx="1"/>
          </p:nvPr>
        </p:nvSpPr>
        <p:spPr>
          <a:xfrm>
            <a:off x="838200" y="1825625"/>
            <a:ext cx="10134600" cy="4351338"/>
          </a:xfrm>
        </p:spPr>
        <p:txBody>
          <a:bodyPr>
            <a:normAutofit/>
          </a:bodyPr>
          <a:lstStyle/>
          <a:p>
            <a:pPr marL="0" indent="0" algn="just">
              <a:buNone/>
            </a:pPr>
            <a:r>
              <a:rPr lang="es-MX" dirty="0"/>
              <a:t>Un objeto del tipo </a:t>
            </a:r>
            <a:r>
              <a:rPr lang="es-MX" dirty="0" err="1">
                <a:highlight>
                  <a:srgbClr val="FFFF00"/>
                </a:highlight>
              </a:rPr>
              <a:t>DataFrame</a:t>
            </a:r>
            <a:r>
              <a:rPr lang="es-MX" dirty="0">
                <a:highlight>
                  <a:srgbClr val="FFFF00"/>
                </a:highlight>
              </a:rPr>
              <a:t> define un conjunto de datos estructurado en forma de tabla donde cada columna es un objeto de tipo Series, es decir, todos los datos de una misma columna son del mismo tipo, y las filas son registros que pueden contender datos de distintos tipos.</a:t>
            </a:r>
          </a:p>
          <a:p>
            <a:pPr marL="0" indent="0" algn="just">
              <a:buNone/>
            </a:pPr>
            <a:r>
              <a:rPr lang="es-MX" dirty="0"/>
              <a:t>Un </a:t>
            </a:r>
            <a:r>
              <a:rPr lang="es-MX" dirty="0" err="1"/>
              <a:t>DataFrame</a:t>
            </a:r>
            <a:r>
              <a:rPr lang="es-MX" dirty="0"/>
              <a:t> contiene dos índices, uno para las filas y otro para las columnas, y se puede acceder a sus elementos mediante los nombres de las filas y las columnas.</a:t>
            </a:r>
          </a:p>
        </p:txBody>
      </p:sp>
      <p:pic>
        <p:nvPicPr>
          <p:cNvPr id="10" name="Picture 4">
            <a:extLst>
              <a:ext uri="{FF2B5EF4-FFF2-40B4-BE49-F238E27FC236}">
                <a16:creationId xmlns:a16="http://schemas.microsoft.com/office/drawing/2014/main" id="{4633E988-475E-4DEC-A390-3D741AD822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856"/>
          <a:stretch/>
        </p:blipFill>
        <p:spPr bwMode="auto">
          <a:xfrm>
            <a:off x="10972800" y="365125"/>
            <a:ext cx="762000" cy="1177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73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FE500A52-CA2B-40CF-8DE0-E434CCC9051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b="1" dirty="0"/>
              <a:t>DATAFRAME</a:t>
            </a:r>
          </a:p>
        </p:txBody>
      </p:sp>
      <p:sp>
        <p:nvSpPr>
          <p:cNvPr id="3" name="Marcador de contenido 2">
            <a:extLst>
              <a:ext uri="{FF2B5EF4-FFF2-40B4-BE49-F238E27FC236}">
                <a16:creationId xmlns:a16="http://schemas.microsoft.com/office/drawing/2014/main" id="{D08C01F4-9815-448F-A470-8A6370655495}"/>
              </a:ext>
            </a:extLst>
          </p:cNvPr>
          <p:cNvSpPr>
            <a:spLocks noGrp="1"/>
          </p:cNvSpPr>
          <p:nvPr>
            <p:ph idx="1"/>
          </p:nvPr>
        </p:nvSpPr>
        <p:spPr>
          <a:xfrm>
            <a:off x="1066800" y="1709057"/>
            <a:ext cx="10134600" cy="1419225"/>
          </a:xfrm>
        </p:spPr>
        <p:txBody>
          <a:bodyPr>
            <a:normAutofit fontScale="85000" lnSpcReduction="10000"/>
          </a:bodyPr>
          <a:lstStyle/>
          <a:p>
            <a:pPr marL="0" indent="0">
              <a:buNone/>
            </a:pPr>
            <a:r>
              <a:rPr lang="es-MX" dirty="0"/>
              <a:t>Para crear un </a:t>
            </a:r>
            <a:r>
              <a:rPr lang="es-MX" dirty="0" err="1"/>
              <a:t>DataFrame</a:t>
            </a:r>
            <a:r>
              <a:rPr lang="es-MX" dirty="0"/>
              <a:t> a partir de un diccionario cuyas claves son los nombres de las columnas y los valores son listas con los datos de las columnas se utiliza el método:</a:t>
            </a:r>
          </a:p>
          <a:p>
            <a:pPr marL="0" indent="0">
              <a:buNone/>
            </a:pPr>
            <a:r>
              <a:rPr lang="es-MX" b="1" i="1" dirty="0" err="1"/>
              <a:t>DataFrame</a:t>
            </a:r>
            <a:r>
              <a:rPr lang="es-MX" b="1" i="1" dirty="0"/>
              <a:t>(data=diccionario, </a:t>
            </a:r>
            <a:r>
              <a:rPr lang="es-MX" b="1" i="1" dirty="0" err="1"/>
              <a:t>index</a:t>
            </a:r>
            <a:r>
              <a:rPr lang="es-MX" b="1" i="1" dirty="0"/>
              <a:t>=filas, </a:t>
            </a:r>
            <a:r>
              <a:rPr lang="es-MX" b="1" i="1" dirty="0" err="1"/>
              <a:t>columns</a:t>
            </a:r>
            <a:r>
              <a:rPr lang="es-MX" b="1" i="1" dirty="0"/>
              <a:t>=columnas, </a:t>
            </a:r>
            <a:r>
              <a:rPr lang="es-MX" b="1" i="1" dirty="0" err="1"/>
              <a:t>dtype</a:t>
            </a:r>
            <a:r>
              <a:rPr lang="es-MX" b="1" i="1" dirty="0"/>
              <a:t>=tipos)</a:t>
            </a:r>
            <a:endParaRPr lang="es-PE" b="1" i="1" dirty="0"/>
          </a:p>
        </p:txBody>
      </p:sp>
      <p:pic>
        <p:nvPicPr>
          <p:cNvPr id="10" name="Picture 4">
            <a:extLst>
              <a:ext uri="{FF2B5EF4-FFF2-40B4-BE49-F238E27FC236}">
                <a16:creationId xmlns:a16="http://schemas.microsoft.com/office/drawing/2014/main" id="{4633E988-475E-4DEC-A390-3D741AD822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856"/>
          <a:stretch/>
        </p:blipFill>
        <p:spPr bwMode="auto">
          <a:xfrm>
            <a:off x="10972800" y="365125"/>
            <a:ext cx="762000" cy="1177245"/>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Ejemplo de DataFrame">
            <a:extLst>
              <a:ext uri="{FF2B5EF4-FFF2-40B4-BE49-F238E27FC236}">
                <a16:creationId xmlns:a16="http://schemas.microsoft.com/office/drawing/2014/main" id="{E57CDDCE-56E0-49E9-8487-B0866FFEE1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343" y="3429000"/>
            <a:ext cx="7379313" cy="291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36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76952C-A970-4449-80E8-1FB4A89E2328}"/>
              </a:ext>
            </a:extLst>
          </p:cNvPr>
          <p:cNvSpPr>
            <a:spLocks noGrp="1"/>
          </p:cNvSpPr>
          <p:nvPr>
            <p:ph type="title"/>
          </p:nvPr>
        </p:nvSpPr>
        <p:spPr/>
        <p:txBody>
          <a:bodyPr/>
          <a:lstStyle/>
          <a:p>
            <a:r>
              <a:rPr lang="es-MX" b="1" dirty="0"/>
              <a:t>TUPLA – LISTA - DICCIONARIO</a:t>
            </a:r>
            <a:endParaRPr lang="es-PE" b="1" dirty="0"/>
          </a:p>
        </p:txBody>
      </p:sp>
      <p:pic>
        <p:nvPicPr>
          <p:cNvPr id="12290" name="Picture 2" descr="Listas, tuplas, diccionarios y estructuras de control">
            <a:extLst>
              <a:ext uri="{FF2B5EF4-FFF2-40B4-BE49-F238E27FC236}">
                <a16:creationId xmlns:a16="http://schemas.microsoft.com/office/drawing/2014/main" id="{A0610BB7-EEE1-4383-B7A9-81DD34668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01" y="2219325"/>
            <a:ext cx="10870797" cy="33004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32B2B41-6F8D-44CE-AE1A-296B00279C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856"/>
          <a:stretch/>
        </p:blipFill>
        <p:spPr bwMode="auto">
          <a:xfrm>
            <a:off x="10972800" y="365125"/>
            <a:ext cx="762000" cy="1177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0242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5626</TotalTime>
  <Words>482</Words>
  <Application>Microsoft Office PowerPoint</Application>
  <PresentationFormat>Panorámica</PresentationFormat>
  <Paragraphs>41</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Bahnschrift</vt:lpstr>
      <vt:lpstr>Calibri</vt:lpstr>
      <vt:lpstr>Calibri Light</vt:lpstr>
      <vt:lpstr>Google Sans</vt:lpstr>
      <vt:lpstr>Tema de Office</vt:lpstr>
      <vt:lpstr>LIBRERIAS DATA SCIENCE</vt:lpstr>
      <vt:lpstr>LIBRERIAS DE PYTHON PARA DATA SCIENCE </vt:lpstr>
      <vt:lpstr>Presentación de PowerPoint</vt:lpstr>
      <vt:lpstr>Presentación de PowerPoint</vt:lpstr>
      <vt:lpstr>TIPOS DE DATOS EN PANDAS</vt:lpstr>
      <vt:lpstr>Presentación de PowerPoint</vt:lpstr>
      <vt:lpstr>Presentación de PowerPoint</vt:lpstr>
      <vt:lpstr>Presentación de PowerPoint</vt:lpstr>
      <vt:lpstr>TUPLA – LISTA - DICCIONARIO</vt:lpstr>
      <vt:lpstr>PANDAS - CSV</vt:lpstr>
      <vt:lpstr>PANDAS - MYSQL</vt:lpstr>
      <vt:lpstr>UNIR O CONCATENAR DATAFRAME</vt:lpstr>
      <vt:lpstr>Read()    to ()</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SQL CON MYSQL WORKBENCH</dc:title>
  <dc:creator>Jose Luis Ochoa Enciso</dc:creator>
  <cp:lastModifiedBy>Jose Luis Ochoa Enciso</cp:lastModifiedBy>
  <cp:revision>79</cp:revision>
  <dcterms:created xsi:type="dcterms:W3CDTF">2023-10-07T19:44:23Z</dcterms:created>
  <dcterms:modified xsi:type="dcterms:W3CDTF">2024-06-13T20:52:20Z</dcterms:modified>
</cp:coreProperties>
</file>