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315" r:id="rId4"/>
    <p:sldId id="308" r:id="rId5"/>
    <p:sldId id="332" r:id="rId6"/>
    <p:sldId id="330" r:id="rId7"/>
    <p:sldId id="331" r:id="rId8"/>
    <p:sldId id="321" r:id="rId9"/>
    <p:sldId id="329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Luis Ochoa Enciso" initials="JLOE" lastIdx="1" clrIdx="0">
    <p:extLst>
      <p:ext uri="{19B8F6BF-5375-455C-9EA6-DF929625EA0E}">
        <p15:presenceInfo xmlns:p15="http://schemas.microsoft.com/office/powerpoint/2012/main" userId="aa9a8e1dfe1fc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AE9A-F46F-41D2-BA0C-3F378D60B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D0F53-852D-4535-A1CE-F5ABB480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AA4C8-6F55-474B-B6BB-7F23766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F7A24-60D5-458C-88CA-02CD3A50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44F3B-7400-42E0-8059-71E22A4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4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BD8C2-25E8-4450-B4C0-A84489A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F62C83-D374-4473-9643-6A960496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88B37-E55C-4E96-81DA-26A3657F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2E4A1-4668-4678-8F6B-6BE06616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97F27-5794-4313-A11E-86D9B9A9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03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D03B46-64BF-436B-BF11-B82BCB513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F5FC8-B47C-43BF-8FEB-731706450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08484-7B05-46A1-B6AB-2F21C0A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D70AD-E0C9-41F4-A100-D150302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52830-90B0-43FC-8EAC-49B30AED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3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E0635-E431-40CC-8303-90D37EA9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21EDC-3F3E-405C-839A-BB969356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B24C1-FDB2-4188-9BC1-3790E111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3295C-3C19-4536-9775-462EAAE5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80E15-CA2E-4ADA-B664-CC9309B9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0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0E1F-9E17-458E-9C51-FA3D1918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DA160-FA98-481A-9AB2-2D7833E8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2F3F9-CACE-44A8-B761-1645CE7A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D1075-254C-4A7E-8DDC-2B3CDB83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9059D-8F9B-42DE-BE2D-72AD9697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3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5224-418C-4CC2-A1D8-4AEC329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E27E0-328B-4780-AE80-5D5EB597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E898A-4D24-4F6E-B7A9-952676B65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F4263-A60A-4F22-B7DF-92BDD24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A953B8-50F2-4B13-8DDA-9A24497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73F0F-2A8B-4B45-96B9-4E9663C0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87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98E1-FAEE-48B0-9941-51D0E788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25AD5-C306-4298-8F67-0C480A43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DBE3BF-7932-4AA9-B61C-36DC8A39D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C30AAD-EDCA-4823-89EC-8BE42E9B9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F9727D-6B3C-453C-B9E0-584CC619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A065AF-984A-4362-B6AF-A41610E9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43A270-D289-4FC5-83EC-39D901D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D2BC66-B28F-4391-B012-15E7174A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82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1A50-4D6C-4819-8875-DDD16F9C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43A0C5-0B33-470F-8FD6-E58CFDA2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75227A-1190-42BC-BAB0-37D53B51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BB4BBA-2229-4C91-A4F8-0BA06AC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05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29A908-85F7-4AF4-BE0E-D1E23F6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6DF49E-94D9-4BC2-B82B-F9218AC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C22531-1CB7-4BD3-B6B4-6921958D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0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809DB-8DA8-4DDF-AD26-C4B5CC7C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FCA3F-E05D-43A0-9F0A-766302FD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30D912-5A2C-4D5A-B47C-4E4A937B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CAAA6-A9FC-41D4-8363-FCE1CEEA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3E293-18C1-4CCE-BA95-A1A4A3A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0A29C-679C-4B4C-9B1B-EE30A988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1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86E12-7736-4F34-950C-6A7B2A1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FC8773-ACE9-4B51-91A3-3A10B8C97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B62EFC-AD7A-4448-8E63-BAE18F5E2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97402-7E29-4AEF-9A8C-81E3BC15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44DB3-B44A-4724-A9F3-537F6073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E962FC-AC0E-4403-B429-99D2C24B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33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8AC4DB-1AD2-40DE-BFEA-C3710217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FC760-AA9A-41C1-ACB0-11AE8157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E631C-BA88-4BA4-9790-46B6BA95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E612-F3EF-404B-81C5-D4FDE657CD83}" type="datetimeFigureOut">
              <a:rPr lang="es-PE" smtClean="0"/>
              <a:t>22/07/2024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7C379-9A6C-46AE-B88D-D244BE6ED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8D9BD-4041-4727-9E10-7AF8F9B81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0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5B3-98AC-43B0-9555-7A95887A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7" y="1638299"/>
            <a:ext cx="10601325" cy="2162175"/>
          </a:xfrm>
        </p:spPr>
        <p:txBody>
          <a:bodyPr>
            <a:normAutofit/>
          </a:bodyPr>
          <a:lstStyle/>
          <a:p>
            <a:r>
              <a:rPr lang="es-MX" sz="7200" b="1" dirty="0">
                <a:latin typeface="Bahnschrift" panose="020B0502040204020203" pitchFamily="34" charset="0"/>
              </a:rPr>
              <a:t>LIBRERIAS DATA SCIENCE</a:t>
            </a:r>
            <a:endParaRPr lang="es-PE" sz="72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102FA-528D-47CD-9DE8-A0830FAE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2" y="4013502"/>
            <a:ext cx="9144000" cy="1400175"/>
          </a:xfrm>
        </p:spPr>
        <p:txBody>
          <a:bodyPr/>
          <a:lstStyle/>
          <a:p>
            <a:endParaRPr lang="es-MX" dirty="0"/>
          </a:p>
          <a:p>
            <a:r>
              <a:rPr lang="es-PE" dirty="0"/>
              <a:t>@_eighta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2DD5A-B9AB-464C-A473-A880027F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1" y="5738354"/>
            <a:ext cx="818853" cy="8188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DF09D9-4DE4-44D8-A96D-C55E90BF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96" y="4429917"/>
            <a:ext cx="1323975" cy="5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UÍA Python: qué es y por qué deberías aprenderlo">
            <a:extLst>
              <a:ext uri="{FF2B5EF4-FFF2-40B4-BE49-F238E27FC236}">
                <a16:creationId xmlns:a16="http://schemas.microsoft.com/office/drawing/2014/main" id="{0C278A57-35F0-4B2F-8D5A-D66E4F494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29"/>
          <a:stretch/>
        </p:blipFill>
        <p:spPr bwMode="auto">
          <a:xfrm>
            <a:off x="11088710" y="511170"/>
            <a:ext cx="615903" cy="6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3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5B3-98AC-43B0-9555-7A95887A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4" y="1189159"/>
            <a:ext cx="10601325" cy="3019128"/>
          </a:xfrm>
        </p:spPr>
        <p:txBody>
          <a:bodyPr>
            <a:normAutofit/>
          </a:bodyPr>
          <a:lstStyle/>
          <a:p>
            <a:r>
              <a:rPr lang="es-MX" sz="8000" b="1" dirty="0">
                <a:latin typeface="Bahnschrift" panose="020B0502040204020203" pitchFamily="34" charset="0"/>
              </a:rPr>
              <a:t>¡MUCHAS GRACIAS!</a:t>
            </a:r>
            <a:endParaRPr lang="es-PE" sz="80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102FA-528D-47CD-9DE8-A0830FAE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7" y="4297173"/>
            <a:ext cx="9144000" cy="1400175"/>
          </a:xfrm>
        </p:spPr>
        <p:txBody>
          <a:bodyPr/>
          <a:lstStyle/>
          <a:p>
            <a:endParaRPr lang="es-MX" dirty="0"/>
          </a:p>
          <a:p>
            <a:r>
              <a:rPr lang="es-PE" dirty="0"/>
              <a:t>@_eighta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2DD5A-B9AB-464C-A473-A880027F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1" y="5738354"/>
            <a:ext cx="818853" cy="8188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DF09D9-4DE4-44D8-A96D-C55E90BF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96" y="4713588"/>
            <a:ext cx="1323975" cy="5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rimeros pasos en Jupyter Notebook con Python | by diego.coder26 | Medium">
            <a:extLst>
              <a:ext uri="{FF2B5EF4-FFF2-40B4-BE49-F238E27FC236}">
                <a16:creationId xmlns:a16="http://schemas.microsoft.com/office/drawing/2014/main" id="{23F63F01-9075-4C4D-B621-4EA7A5B9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52" y="772743"/>
            <a:ext cx="4643438" cy="12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9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9E299-167F-4BCC-B932-4FB32DF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LIBRERIAS DE PYTHON PARA DATA SCIENCE </a:t>
            </a:r>
            <a:endParaRPr lang="es-PE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1BBEF69-0B9E-42E8-B050-B369B636668B}"/>
              </a:ext>
            </a:extLst>
          </p:cNvPr>
          <p:cNvSpPr/>
          <p:nvPr/>
        </p:nvSpPr>
        <p:spPr>
          <a:xfrm>
            <a:off x="1005840" y="6116320"/>
            <a:ext cx="10881360" cy="5486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0" dirty="0">
                <a:solidFill>
                  <a:srgbClr val="E8E8E8"/>
                </a:solidFill>
                <a:effectLst/>
              </a:rPr>
              <a:t>LIBRERÍA: </a:t>
            </a:r>
            <a:r>
              <a:rPr lang="es-MX" b="1" i="0" dirty="0">
                <a:solidFill>
                  <a:srgbClr val="E2EEFF"/>
                </a:solidFill>
                <a:effectLst/>
                <a:latin typeface="Google Sans"/>
              </a:rPr>
              <a:t>C</a:t>
            </a:r>
            <a:r>
              <a:rPr lang="es-MX" b="0" i="0" dirty="0">
                <a:solidFill>
                  <a:srgbClr val="E2EEFF"/>
                </a:solidFill>
                <a:effectLst/>
                <a:latin typeface="Google Sans"/>
              </a:rPr>
              <a:t>onjuntos de funciones que podemos hacer uso</a:t>
            </a:r>
            <a:r>
              <a:rPr lang="es-MX" b="0" i="0" dirty="0">
                <a:solidFill>
                  <a:srgbClr val="E8E8E8"/>
                </a:solidFill>
                <a:effectLst/>
                <a:latin typeface="Google Sans"/>
              </a:rPr>
              <a:t>, ahorrando líneas de código.</a:t>
            </a:r>
            <a:endParaRPr lang="es-PE" b="1" dirty="0"/>
          </a:p>
        </p:txBody>
      </p:sp>
      <p:pic>
        <p:nvPicPr>
          <p:cNvPr id="2050" name="Picture 2" descr="Le module graphique matplotlib python – Très Facile">
            <a:extLst>
              <a:ext uri="{FF2B5EF4-FFF2-40B4-BE49-F238E27FC236}">
                <a16:creationId xmlns:a16="http://schemas.microsoft.com/office/drawing/2014/main" id="{BE8D3686-5CCB-4026-8060-D405BBD8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5413"/>
            <a:ext cx="2528887" cy="22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torial de seaborn | Interactive Chaos">
            <a:extLst>
              <a:ext uri="{FF2B5EF4-FFF2-40B4-BE49-F238E27FC236}">
                <a16:creationId xmlns:a16="http://schemas.microsoft.com/office/drawing/2014/main" id="{6F9654C1-AF07-4245-B2E7-8C67A693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987" y="1748750"/>
            <a:ext cx="1814237" cy="18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46BFB2-1F7F-4472-BAAD-A2C17639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908784"/>
            <a:ext cx="3381376" cy="152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FAB4DA-C8DF-4EFA-BD3D-8AD198A7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05" y="3945618"/>
            <a:ext cx="3581400" cy="14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430095FC-D8E0-4AB5-BEFB-9923FA5DA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EA4081-E771-492B-BF28-B94A110FF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768" y="1859463"/>
            <a:ext cx="2633663" cy="14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imeros pasos en Jupyter Notebook con Python | by diego.coder26 | Medium">
            <a:extLst>
              <a:ext uri="{FF2B5EF4-FFF2-40B4-BE49-F238E27FC236}">
                <a16:creationId xmlns:a16="http://schemas.microsoft.com/office/drawing/2014/main" id="{C176CD86-5096-4DA1-9E57-53DF05E9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889510"/>
            <a:ext cx="11401425" cy="307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DA4ED-FCE0-469D-B8AC-C9F5DCD6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96"/>
            <a:ext cx="10734674" cy="44924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 err="1"/>
              <a:t>Jupyter</a:t>
            </a:r>
            <a:r>
              <a:rPr lang="es-MX" sz="2400" dirty="0"/>
              <a:t> Notebook es una aplicación cliente-servidor lanzada en 2015 por la organización sin ánimo de lucro </a:t>
            </a:r>
            <a:r>
              <a:rPr lang="es-MX" sz="2400" b="1" dirty="0"/>
              <a:t>Proyecto </a:t>
            </a:r>
            <a:r>
              <a:rPr lang="es-MX" sz="2400" b="1" dirty="0" err="1"/>
              <a:t>Jupyter</a:t>
            </a:r>
            <a:r>
              <a:rPr lang="es-MX" sz="2400" dirty="0"/>
              <a:t>. </a:t>
            </a:r>
            <a:r>
              <a:rPr lang="es-MX" sz="2400" dirty="0">
                <a:highlight>
                  <a:srgbClr val="FFFF00"/>
                </a:highlight>
              </a:rPr>
              <a:t>Permite crear y compartir documentos web en formato JSON que siguen un esquema versionado y una lista ordenada de celdas de entrada y de salida. Estas celdas albergan, entre otras cosas, código, texto (en formato </a:t>
            </a:r>
            <a:r>
              <a:rPr lang="es-MX" sz="2400" dirty="0" err="1">
                <a:highlight>
                  <a:srgbClr val="FFFF00"/>
                </a:highlight>
              </a:rPr>
              <a:t>Markdown</a:t>
            </a:r>
            <a:r>
              <a:rPr lang="es-MX" sz="2400" dirty="0">
                <a:highlight>
                  <a:srgbClr val="FFFF00"/>
                </a:highlight>
              </a:rPr>
              <a:t>), </a:t>
            </a:r>
            <a:r>
              <a:rPr lang="es-MX" sz="2400" dirty="0"/>
              <a:t>fórmulas matemáticas y ecuaciones, o también contenido multimedia (</a:t>
            </a:r>
            <a:r>
              <a:rPr lang="es-MX" sz="2400" dirty="0" err="1"/>
              <a:t>Rich</a:t>
            </a:r>
            <a:r>
              <a:rPr lang="es-MX" sz="2400" dirty="0"/>
              <a:t> Media). El programa se ejecuta desde la aplicación web cliente que funciona en cualquier navegador estándar. El requisito previo es instalar y ejecutar en el sistema el servidor </a:t>
            </a:r>
            <a:r>
              <a:rPr lang="es-MX" sz="2400" dirty="0" err="1"/>
              <a:t>Jupyter</a:t>
            </a:r>
            <a:r>
              <a:rPr lang="es-MX" sz="2400" dirty="0"/>
              <a:t> Notebook. Los documentos creados en </a:t>
            </a:r>
            <a:r>
              <a:rPr lang="es-MX" sz="2400" dirty="0" err="1"/>
              <a:t>Jupyter</a:t>
            </a:r>
            <a:r>
              <a:rPr lang="es-MX" sz="2400" dirty="0"/>
              <a:t> pueden exportarse, entre otros formatos, a HTML, PDF, </a:t>
            </a:r>
            <a:r>
              <a:rPr lang="es-MX" sz="2400" dirty="0" err="1"/>
              <a:t>Markdown</a:t>
            </a:r>
            <a:r>
              <a:rPr lang="es-MX" sz="2400" dirty="0"/>
              <a:t> o Python y también pueden compartirse con otros usuarios por correo electrónico, utilizando Dropbox o GitHub o mediante el visor integrado de </a:t>
            </a:r>
            <a:r>
              <a:rPr lang="es-MX" sz="2400" dirty="0" err="1"/>
              <a:t>Jupyter</a:t>
            </a:r>
            <a:r>
              <a:rPr lang="es-MX" sz="2400" dirty="0"/>
              <a:t> Notebook.</a:t>
            </a:r>
            <a:endParaRPr lang="es-PE" sz="22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9C45FCA-CE17-446A-9A74-5666B3AD8465}"/>
              </a:ext>
            </a:extLst>
          </p:cNvPr>
          <p:cNvSpPr/>
          <p:nvPr/>
        </p:nvSpPr>
        <p:spPr>
          <a:xfrm>
            <a:off x="1005840" y="6116320"/>
            <a:ext cx="10881360" cy="5486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PROYECTO JUPYTER</a:t>
            </a:r>
            <a:endParaRPr lang="es-PE" b="1" dirty="0"/>
          </a:p>
        </p:txBody>
      </p:sp>
      <p:pic>
        <p:nvPicPr>
          <p:cNvPr id="5" name="Picture 6" descr="Primeros pasos en Jupyter Notebook con Python | by diego.coder26 | Medium">
            <a:extLst>
              <a:ext uri="{FF2B5EF4-FFF2-40B4-BE49-F238E27FC236}">
                <a16:creationId xmlns:a16="http://schemas.microsoft.com/office/drawing/2014/main" id="{2C732C1B-196A-40E5-BC4C-4B3D93EB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572495"/>
            <a:ext cx="2847975" cy="76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2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23345-5AF9-4273-B2AE-97D8E518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38225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4EC67F-1AC4-4B82-BC6C-31F79A60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9" y="3429000"/>
            <a:ext cx="3763089" cy="3289424"/>
          </a:xfrm>
          <a:prstGeom prst="rect">
            <a:avLst/>
          </a:prstGeom>
        </p:spPr>
      </p:pic>
      <p:pic>
        <p:nvPicPr>
          <p:cNvPr id="8194" name="Picture 2" descr="Six easy ways to run your Jupyter Notebook in the cloud">
            <a:extLst>
              <a:ext uri="{FF2B5EF4-FFF2-40B4-BE49-F238E27FC236}">
                <a16:creationId xmlns:a16="http://schemas.microsoft.com/office/drawing/2014/main" id="{D742AAF9-448A-4AD5-BDFB-EF93EDC43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76" y="1092580"/>
            <a:ext cx="5189718" cy="45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FA85F80-3087-447C-A95A-0422CFEF6249}"/>
              </a:ext>
            </a:extLst>
          </p:cNvPr>
          <p:cNvSpPr/>
          <p:nvPr/>
        </p:nvSpPr>
        <p:spPr>
          <a:xfrm>
            <a:off x="5419725" y="2975768"/>
            <a:ext cx="9144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196" name="Picture 4" descr="IPython - Wikipedia, la enciclopedia libre">
            <a:extLst>
              <a:ext uri="{FF2B5EF4-FFF2-40B4-BE49-F238E27FC236}">
                <a16:creationId xmlns:a16="http://schemas.microsoft.com/office/drawing/2014/main" id="{535596AA-B269-452A-BF78-BE45537D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444"/>
            <a:ext cx="3763089" cy="26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C98462-DACD-4562-86FB-3E697FA3EEB9}"/>
              </a:ext>
            </a:extLst>
          </p:cNvPr>
          <p:cNvSpPr txBox="1"/>
          <p:nvPr/>
        </p:nvSpPr>
        <p:spPr>
          <a:xfrm>
            <a:off x="128006" y="37020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2011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B6DAFF-523E-4127-A16A-B62DCE0E73A6}"/>
              </a:ext>
            </a:extLst>
          </p:cNvPr>
          <p:cNvSpPr txBox="1"/>
          <p:nvPr/>
        </p:nvSpPr>
        <p:spPr>
          <a:xfrm>
            <a:off x="128006" y="5024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2001</a:t>
            </a:r>
            <a:endParaRPr lang="es-PE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518D0DD3-3263-4AAB-BDF6-BBCB193896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2011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C26F05-0222-4B36-AAD9-F09EFADCC8DE}"/>
              </a:ext>
            </a:extLst>
          </p:cNvPr>
          <p:cNvSpPr txBox="1"/>
          <p:nvPr/>
        </p:nvSpPr>
        <p:spPr>
          <a:xfrm>
            <a:off x="6861674" y="5897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30960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72827-EE0C-41D5-ADC0-19628E01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PROYECTO JUPYTER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D8136-533E-4327-973B-CC94FB0C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 err="1">
                <a:highlight>
                  <a:srgbClr val="FFFF00"/>
                </a:highlight>
              </a:rPr>
              <a:t>JupyterHub</a:t>
            </a:r>
            <a:r>
              <a:rPr lang="es-MX" dirty="0">
                <a:highlight>
                  <a:srgbClr val="FFFF00"/>
                </a:highlight>
              </a:rPr>
              <a:t> es un servidor con proxy multiusuario que interconecta varias instancias </a:t>
            </a:r>
            <a:r>
              <a:rPr lang="es-MX" dirty="0" err="1">
                <a:highlight>
                  <a:srgbClr val="FFFF00"/>
                </a:highlight>
              </a:rPr>
              <a:t>Jupyter</a:t>
            </a:r>
            <a:r>
              <a:rPr lang="es-MX" dirty="0">
                <a:highlight>
                  <a:srgbClr val="FFFF00"/>
                </a:highlight>
              </a:rPr>
              <a:t> Notebook</a:t>
            </a:r>
            <a:r>
              <a:rPr lang="es-MX" dirty="0"/>
              <a:t>. Puede estar alojado en la nube o en nuestro propio hardware y lo que permite es utilizar un entorno compartido del Notebook. El administrador del servidor se encarga de gestionar el acceso compartido a cada uno de los documentos según considere oportuno y el resto de los usuarios individuales pueden concentrarse por completo en realizar sus tareas.</a:t>
            </a:r>
          </a:p>
        </p:txBody>
      </p:sp>
      <p:pic>
        <p:nvPicPr>
          <p:cNvPr id="7170" name="Picture 2" descr="JupyterHub — JupyterHub 3.1.1 documentation">
            <a:extLst>
              <a:ext uri="{FF2B5EF4-FFF2-40B4-BE49-F238E27FC236}">
                <a16:creationId xmlns:a16="http://schemas.microsoft.com/office/drawing/2014/main" id="{ADF7BB49-0091-445B-9DF4-306EE32F6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9931" r="3125" b="5324"/>
          <a:stretch/>
        </p:blipFill>
        <p:spPr bwMode="auto">
          <a:xfrm>
            <a:off x="6486524" y="1677909"/>
            <a:ext cx="4867276" cy="35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72827-EE0C-41D5-ADC0-19628E01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PROYECTO JUPYTER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D8136-533E-4327-973B-CC94FB0C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15000" cy="46672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b="1" dirty="0" err="1">
                <a:highlight>
                  <a:srgbClr val="FFFF00"/>
                </a:highlight>
              </a:rPr>
              <a:t>JupyterLab</a:t>
            </a:r>
            <a:r>
              <a:rPr lang="es-MX" dirty="0">
                <a:highlight>
                  <a:srgbClr val="FFFF00"/>
                </a:highlight>
              </a:rPr>
              <a:t> es el sucesor oficial de </a:t>
            </a:r>
            <a:r>
              <a:rPr lang="es-MX" dirty="0" err="1">
                <a:highlight>
                  <a:srgbClr val="FFFF00"/>
                </a:highlight>
              </a:rPr>
              <a:t>Jupyter</a:t>
            </a:r>
            <a:r>
              <a:rPr lang="es-MX" dirty="0">
                <a:highlight>
                  <a:srgbClr val="FFFF00"/>
                </a:highlight>
              </a:rPr>
              <a:t> Notebook, pero a la larga acabará reemplazando al programa clásico</a:t>
            </a:r>
            <a:r>
              <a:rPr lang="es-MX" dirty="0"/>
              <a:t>. Las diferencias entre ambos residen en que </a:t>
            </a:r>
            <a:r>
              <a:rPr lang="es-MX" dirty="0" err="1"/>
              <a:t>JupyterLab</a:t>
            </a:r>
            <a:r>
              <a:rPr lang="es-MX" dirty="0"/>
              <a:t> ofrece más opciones de personalización e interacción y en él es más sencillo aún implementar extensiones. Además de los editores de texto, terminales y otros componentes que pueden abrirse y visualizarse al mismo tiempo que los documentos de Notebook, la nueva interfaz de usuario, gracias a su nuevo diseño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94318-7E9C-4552-9210-285ACDD9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1" y="2258959"/>
            <a:ext cx="5364453" cy="38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BCC61-CDCA-4D2D-B7C4-C10B631E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3D04B-83D4-4C30-8022-608C9268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4" descr="16 Reasons to Use VS Code for Developing Jupyter Notebooks - Practical  Business Python">
            <a:extLst>
              <a:ext uri="{FF2B5EF4-FFF2-40B4-BE49-F238E27FC236}">
                <a16:creationId xmlns:a16="http://schemas.microsoft.com/office/drawing/2014/main" id="{20C9B714-18FB-4BF0-8AAC-AFD0F882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3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C5CE1-BDF2-4819-B5C7-D9A36390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1988F-8105-40FB-8DEA-2B574CA5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074" name="Picture 2" descr="Installing Jupyter Notebook Support in Visual Studio Code | by Wei-Meng Lee  | Towards Data Science">
            <a:extLst>
              <a:ext uri="{FF2B5EF4-FFF2-40B4-BE49-F238E27FC236}">
                <a16:creationId xmlns:a16="http://schemas.microsoft.com/office/drawing/2014/main" id="{89A57016-F817-4ADF-91FC-47487DEE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5" y="365125"/>
            <a:ext cx="10303589" cy="60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1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344</Words>
  <Application>Microsoft Office PowerPoint</Application>
  <PresentationFormat>Panorámica</PresentationFormat>
  <Paragraphs>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Google Sans</vt:lpstr>
      <vt:lpstr>Tema de Office</vt:lpstr>
      <vt:lpstr>LIBRERIAS DATA SCIENCE</vt:lpstr>
      <vt:lpstr>LIBRERIAS DE PYTHON PARA DATA SCIENCE </vt:lpstr>
      <vt:lpstr>Presentación de PowerPoint</vt:lpstr>
      <vt:lpstr>Presentación de PowerPoint</vt:lpstr>
      <vt:lpstr>2011</vt:lpstr>
      <vt:lpstr>PROYECTO JUPYTER</vt:lpstr>
      <vt:lpstr>PROYECTO JUPYTER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SQL CON MYSQL WORKBENCH</dc:title>
  <dc:creator>Jose Luis Ochoa Enciso</dc:creator>
  <cp:lastModifiedBy>Jose Luis Ochoa Enciso</cp:lastModifiedBy>
  <cp:revision>92</cp:revision>
  <dcterms:created xsi:type="dcterms:W3CDTF">2023-10-07T19:44:23Z</dcterms:created>
  <dcterms:modified xsi:type="dcterms:W3CDTF">2024-07-22T21:31:39Z</dcterms:modified>
</cp:coreProperties>
</file>