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329" r:id="rId4"/>
    <p:sldId id="330" r:id="rId5"/>
    <p:sldId id="332" r:id="rId6"/>
    <p:sldId id="315" r:id="rId7"/>
    <p:sldId id="308" r:id="rId8"/>
    <p:sldId id="331" r:id="rId9"/>
    <p:sldId id="321" r:id="rId10"/>
    <p:sldId id="333" r:id="rId11"/>
    <p:sldId id="265" r:id="rId1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Luis Ochoa Enciso" initials="JLOE" lastIdx="1" clrIdx="0">
    <p:extLst>
      <p:ext uri="{19B8F6BF-5375-455C-9EA6-DF929625EA0E}">
        <p15:presenceInfo xmlns:p15="http://schemas.microsoft.com/office/powerpoint/2012/main" userId="aa9a8e1dfe1fc5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0" d="100"/>
          <a:sy n="80" d="100"/>
        </p:scale>
        <p:origin x="619" y="58"/>
      </p:cViewPr>
      <p:guideLst/>
    </p:cSldViewPr>
  </p:slideViewPr>
  <p:notesTextViewPr>
    <p:cViewPr>
      <p:scale>
        <a:sx n="1" d="1"/>
        <a:sy n="1" d="1"/>
      </p:scale>
      <p:origin x="0" y="0"/>
    </p:cViewPr>
  </p:notesTextViewPr>
  <p:sorterViewPr>
    <p:cViewPr>
      <p:scale>
        <a:sx n="80" d="100"/>
        <a:sy n="80" d="100"/>
      </p:scale>
      <p:origin x="0" y="-4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01AE9A-F46F-41D2-BA0C-3F378D60BA7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60D0F53-852D-4535-A1CE-F5ABB4804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C1DAA4C8-6F55-474B-B6BB-7F23766DD4EF}"/>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5" name="Marcador de pie de página 4">
            <a:extLst>
              <a:ext uri="{FF2B5EF4-FFF2-40B4-BE49-F238E27FC236}">
                <a16:creationId xmlns:a16="http://schemas.microsoft.com/office/drawing/2014/main" id="{43EF7A24-60D5-458C-88CA-02CD3A50672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E844F3B-7400-42E0-8059-71E22A46D712}"/>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3649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3BD8C2-25E8-4450-B4C0-A84489A7C83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F62C83-D374-4473-9643-6A960496FE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088B37-E55C-4E96-81DA-26A3657F7F53}"/>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5" name="Marcador de pie de página 4">
            <a:extLst>
              <a:ext uri="{FF2B5EF4-FFF2-40B4-BE49-F238E27FC236}">
                <a16:creationId xmlns:a16="http://schemas.microsoft.com/office/drawing/2014/main" id="{7CD2E4A1-4668-4678-8F6B-6BE06616FE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597F27-5794-4313-A11E-86D9B9A9E6F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17903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DD03B46-64BF-436B-BF11-B82BCB513D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D7F5FC8-B47C-43BF-8FEB-73170645059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E008484-7B05-46A1-B6AB-2F21C0ACC445}"/>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5" name="Marcador de pie de página 4">
            <a:extLst>
              <a:ext uri="{FF2B5EF4-FFF2-40B4-BE49-F238E27FC236}">
                <a16:creationId xmlns:a16="http://schemas.microsoft.com/office/drawing/2014/main" id="{A3CD70AD-E0C9-41F4-A100-D150302C690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C652830-90B0-43FC-8EAC-49B30AEDC3B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89837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E0635-E431-40CC-8303-90D37EA9127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2D21EDC-3F3E-405C-839A-BB9693565C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EBB24C1-FDB2-4188-9BC1-3790E1117C0F}"/>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5" name="Marcador de pie de página 4">
            <a:extLst>
              <a:ext uri="{FF2B5EF4-FFF2-40B4-BE49-F238E27FC236}">
                <a16:creationId xmlns:a16="http://schemas.microsoft.com/office/drawing/2014/main" id="{5203295C-3C19-4536-9775-462EAAE582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480E15-CA2E-4ADA-B664-CC9309B9E57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351037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60E1F-9E17-458E-9C51-FA3D191822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92DA160-FA98-481A-9AB2-2D7833E88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B12F3F9-CACE-44A8-B761-1645CE7ACD97}"/>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5" name="Marcador de pie de página 4">
            <a:extLst>
              <a:ext uri="{FF2B5EF4-FFF2-40B4-BE49-F238E27FC236}">
                <a16:creationId xmlns:a16="http://schemas.microsoft.com/office/drawing/2014/main" id="{8A2D1075-254C-4A7E-8DDC-2B3CDB835D7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119059D-8F9B-42DE-BE2D-72AD96977C8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8232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5D5224-418C-4CC2-A1D8-4AEC32965F2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B1E27E0-328B-4780-AE80-5D5EB597261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66E898A-4D24-4F6E-B7A9-952676B658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7CF4263-A60A-4F22-B7DF-92BDD244D557}"/>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6" name="Marcador de pie de página 5">
            <a:extLst>
              <a:ext uri="{FF2B5EF4-FFF2-40B4-BE49-F238E27FC236}">
                <a16:creationId xmlns:a16="http://schemas.microsoft.com/office/drawing/2014/main" id="{19A953B8-50F2-4B13-8DDA-9A244974A7F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773F0F-2A8B-4B45-96B9-4E9663C0E6D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497876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A98E1-FAEE-48B0-9941-51D0E7880A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B625AD5-C306-4298-8F67-0C480A435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ADBE3BF-7932-4AA9-B61C-36DC8A39D43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C7C30AAD-EDCA-4823-89EC-8BE42E9B9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EF9727D-6B3C-453C-B9E0-584CC619870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FA065AF-984A-4362-B6AF-A41610E9C81C}"/>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8" name="Marcador de pie de página 7">
            <a:extLst>
              <a:ext uri="{FF2B5EF4-FFF2-40B4-BE49-F238E27FC236}">
                <a16:creationId xmlns:a16="http://schemas.microsoft.com/office/drawing/2014/main" id="{7543A270-D289-4FC5-83EC-39D901D0A7A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5D2BC66-B28F-4391-B012-15E7174A9A6B}"/>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324828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91A50-4D6C-4819-8875-DDD16F9C884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743A0C5-0B33-470F-8FD6-E58CFDA2722B}"/>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4" name="Marcador de pie de página 3">
            <a:extLst>
              <a:ext uri="{FF2B5EF4-FFF2-40B4-BE49-F238E27FC236}">
                <a16:creationId xmlns:a16="http://schemas.microsoft.com/office/drawing/2014/main" id="{0E75227A-1190-42BC-BAB0-37D53B5188A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3BB4BBA-2229-4C91-A4F8-0BA06AC7D763}"/>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34052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29A908-85F7-4AF4-BE0E-D1E23F64198E}"/>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3" name="Marcador de pie de página 2">
            <a:extLst>
              <a:ext uri="{FF2B5EF4-FFF2-40B4-BE49-F238E27FC236}">
                <a16:creationId xmlns:a16="http://schemas.microsoft.com/office/drawing/2014/main" id="{BF6DF49E-94D9-4BC2-B82B-F9218AC2098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73C22531-1CB7-4BD3-B6B4-6921958D6768}"/>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121300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809DB-8DA8-4DDF-AD26-C4B5CC7C5D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61FCA3F-E05D-43A0-9F0A-766302FD98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BA30D912-5A2C-4D5A-B47C-4E4A937BB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5FCAAA6-A9FC-41D4-8363-FCE1CEEA017D}"/>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6" name="Marcador de pie de página 5">
            <a:extLst>
              <a:ext uri="{FF2B5EF4-FFF2-40B4-BE49-F238E27FC236}">
                <a16:creationId xmlns:a16="http://schemas.microsoft.com/office/drawing/2014/main" id="{0BA3E293-18C1-4CCE-BA95-A1A4A3AE4DA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CA0A29C-679C-4B4C-9B1B-EE30A9881A4C}"/>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98911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86E12-7736-4F34-950C-6A7B2A1C32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AFC8773-ACE9-4B51-91A3-3A10B8C9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C1B62EFC-AD7A-4448-8E63-BAE18F5E2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2897402-7E29-4AEF-9A8C-81E3BC15A8C9}"/>
              </a:ext>
            </a:extLst>
          </p:cNvPr>
          <p:cNvSpPr>
            <a:spLocks noGrp="1"/>
          </p:cNvSpPr>
          <p:nvPr>
            <p:ph type="dt" sz="half" idx="10"/>
          </p:nvPr>
        </p:nvSpPr>
        <p:spPr/>
        <p:txBody>
          <a:bodyPr/>
          <a:lstStyle/>
          <a:p>
            <a:fld id="{CA65E612-F3EF-404B-81C5-D4FDE657CD83}" type="datetimeFigureOut">
              <a:rPr lang="es-PE" smtClean="0"/>
              <a:t>18/07/2024</a:t>
            </a:fld>
            <a:endParaRPr lang="es-PE"/>
          </a:p>
        </p:txBody>
      </p:sp>
      <p:sp>
        <p:nvSpPr>
          <p:cNvPr id="6" name="Marcador de pie de página 5">
            <a:extLst>
              <a:ext uri="{FF2B5EF4-FFF2-40B4-BE49-F238E27FC236}">
                <a16:creationId xmlns:a16="http://schemas.microsoft.com/office/drawing/2014/main" id="{D3744DB3-B44A-4724-A9F3-537F607371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4E962FC-AC0E-4403-B429-99D2C24B1A57}"/>
              </a:ext>
            </a:extLst>
          </p:cNvPr>
          <p:cNvSpPr>
            <a:spLocks noGrp="1"/>
          </p:cNvSpPr>
          <p:nvPr>
            <p:ph type="sldNum" sz="quarter" idx="12"/>
          </p:nvPr>
        </p:nvSpPr>
        <p:spPr/>
        <p:txBody>
          <a:bodyPr/>
          <a:lstStyle/>
          <a:p>
            <a:fld id="{DEDA4E4D-2F85-42EC-9460-EAF72A654938}" type="slidenum">
              <a:rPr lang="es-PE" smtClean="0"/>
              <a:t>‹Nº›</a:t>
            </a:fld>
            <a:endParaRPr lang="es-PE"/>
          </a:p>
        </p:txBody>
      </p:sp>
    </p:spTree>
    <p:extLst>
      <p:ext uri="{BB962C8B-B14F-4D97-AF65-F5344CB8AC3E}">
        <p14:creationId xmlns:p14="http://schemas.microsoft.com/office/powerpoint/2010/main" val="44333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8AC4DB-1AD2-40DE-BFEA-C3710217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79FC760-AA9A-41C1-ACB0-11AE81570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35E631C-BA88-4BA4-9790-46B6BA951B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5E612-F3EF-404B-81C5-D4FDE657CD83}" type="datetimeFigureOut">
              <a:rPr lang="es-PE" smtClean="0"/>
              <a:t>18/07/2024</a:t>
            </a:fld>
            <a:endParaRPr lang="es-PE"/>
          </a:p>
        </p:txBody>
      </p:sp>
      <p:sp>
        <p:nvSpPr>
          <p:cNvPr id="5" name="Marcador de pie de página 4">
            <a:extLst>
              <a:ext uri="{FF2B5EF4-FFF2-40B4-BE49-F238E27FC236}">
                <a16:creationId xmlns:a16="http://schemas.microsoft.com/office/drawing/2014/main" id="{A807C379-9A6C-46AE-B88D-D244BE6EDE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34B8D9BD-4041-4727-9E10-7AF8F9B81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A4E4D-2F85-42EC-9460-EAF72A654938}" type="slidenum">
              <a:rPr lang="es-PE" smtClean="0"/>
              <a:t>‹Nº›</a:t>
            </a:fld>
            <a:endParaRPr lang="es-PE"/>
          </a:p>
        </p:txBody>
      </p:sp>
    </p:spTree>
    <p:extLst>
      <p:ext uri="{BB962C8B-B14F-4D97-AF65-F5344CB8AC3E}">
        <p14:creationId xmlns:p14="http://schemas.microsoft.com/office/powerpoint/2010/main" val="622051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7" y="1638299"/>
            <a:ext cx="10601325" cy="2162175"/>
          </a:xfrm>
        </p:spPr>
        <p:txBody>
          <a:bodyPr>
            <a:normAutofit/>
          </a:bodyPr>
          <a:lstStyle/>
          <a:p>
            <a:r>
              <a:rPr lang="es-MX" sz="7200" b="1" dirty="0">
                <a:latin typeface="Bahnschrift" panose="020B0502040204020203" pitchFamily="34" charset="0"/>
              </a:rPr>
              <a:t>LIBRERIAS DATA SCIENCE</a:t>
            </a:r>
            <a:endParaRPr lang="es-PE" sz="72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38322" y="4013502"/>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429917"/>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GUÍA Python: qué es y por qué deberías aprenderlo">
            <a:extLst>
              <a:ext uri="{FF2B5EF4-FFF2-40B4-BE49-F238E27FC236}">
                <a16:creationId xmlns:a16="http://schemas.microsoft.com/office/drawing/2014/main" id="{0C278A57-35F0-4B2F-8D5A-D66E4F4948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0829"/>
          <a:stretch/>
        </p:blipFill>
        <p:spPr bwMode="auto">
          <a:xfrm>
            <a:off x="11088710" y="511170"/>
            <a:ext cx="615903" cy="61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03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86283-9D33-4B27-A24E-19FC1530FEB3}"/>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55621DD0-05AA-4298-993F-C42A75867814}"/>
              </a:ext>
            </a:extLst>
          </p:cNvPr>
          <p:cNvSpPr>
            <a:spLocks noGrp="1"/>
          </p:cNvSpPr>
          <p:nvPr>
            <p:ph idx="1"/>
          </p:nvPr>
        </p:nvSpPr>
        <p:spPr/>
        <p:txBody>
          <a:bodyPr/>
          <a:lstStyle/>
          <a:p>
            <a:endParaRPr lang="es-PE"/>
          </a:p>
        </p:txBody>
      </p:sp>
      <p:pic>
        <p:nvPicPr>
          <p:cNvPr id="9218" name="Picture 2" descr="Web Scraping/Web Crawling">
            <a:extLst>
              <a:ext uri="{FF2B5EF4-FFF2-40B4-BE49-F238E27FC236}">
                <a16:creationId xmlns:a16="http://schemas.microsoft.com/office/drawing/2014/main" id="{6CFE219D-6295-4281-B84C-258F27338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2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595B3-98AC-43B0-9555-7A95887A9D4D}"/>
              </a:ext>
            </a:extLst>
          </p:cNvPr>
          <p:cNvSpPr>
            <a:spLocks noGrp="1"/>
          </p:cNvSpPr>
          <p:nvPr>
            <p:ph type="ctrTitle"/>
          </p:nvPr>
        </p:nvSpPr>
        <p:spPr>
          <a:xfrm>
            <a:off x="795334" y="1189159"/>
            <a:ext cx="10601325" cy="3019128"/>
          </a:xfrm>
        </p:spPr>
        <p:txBody>
          <a:bodyPr>
            <a:normAutofit/>
          </a:bodyPr>
          <a:lstStyle/>
          <a:p>
            <a:r>
              <a:rPr lang="es-MX" sz="8000" b="1" dirty="0">
                <a:latin typeface="Bahnschrift" panose="020B0502040204020203" pitchFamily="34" charset="0"/>
              </a:rPr>
              <a:t>¡MUCHAS GRACIAS!</a:t>
            </a:r>
            <a:endParaRPr lang="es-PE" sz="8000" b="1" dirty="0">
              <a:latin typeface="Bahnschrift" panose="020B0502040204020203" pitchFamily="34" charset="0"/>
            </a:endParaRPr>
          </a:p>
        </p:txBody>
      </p:sp>
      <p:sp>
        <p:nvSpPr>
          <p:cNvPr id="3" name="Subtítulo 2">
            <a:extLst>
              <a:ext uri="{FF2B5EF4-FFF2-40B4-BE49-F238E27FC236}">
                <a16:creationId xmlns:a16="http://schemas.microsoft.com/office/drawing/2014/main" id="{1F4102FA-528D-47CD-9DE8-A0830FAE1A3D}"/>
              </a:ext>
            </a:extLst>
          </p:cNvPr>
          <p:cNvSpPr>
            <a:spLocks noGrp="1"/>
          </p:cNvSpPr>
          <p:nvPr>
            <p:ph type="subTitle" idx="1"/>
          </p:nvPr>
        </p:nvSpPr>
        <p:spPr>
          <a:xfrm>
            <a:off x="1828797" y="4297173"/>
            <a:ext cx="9144000" cy="1400175"/>
          </a:xfrm>
        </p:spPr>
        <p:txBody>
          <a:bodyPr/>
          <a:lstStyle/>
          <a:p>
            <a:endParaRPr lang="es-MX" dirty="0"/>
          </a:p>
          <a:p>
            <a:r>
              <a:rPr lang="es-PE" dirty="0"/>
              <a:t>@_eighta</a:t>
            </a:r>
          </a:p>
        </p:txBody>
      </p:sp>
      <p:pic>
        <p:nvPicPr>
          <p:cNvPr id="5" name="Imagen 4">
            <a:extLst>
              <a:ext uri="{FF2B5EF4-FFF2-40B4-BE49-F238E27FC236}">
                <a16:creationId xmlns:a16="http://schemas.microsoft.com/office/drawing/2014/main" id="{7962DD5A-B9AB-464C-A473-A880027FC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571" y="5738354"/>
            <a:ext cx="818853" cy="818853"/>
          </a:xfrm>
          <a:prstGeom prst="rect">
            <a:avLst/>
          </a:prstGeom>
        </p:spPr>
      </p:pic>
      <p:pic>
        <p:nvPicPr>
          <p:cNvPr id="1026" name="Picture 2">
            <a:extLst>
              <a:ext uri="{FF2B5EF4-FFF2-40B4-BE49-F238E27FC236}">
                <a16:creationId xmlns:a16="http://schemas.microsoft.com/office/drawing/2014/main" id="{AEDF09D9-4DE4-44D8-A96D-C55E90BF4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596" y="4713588"/>
            <a:ext cx="1323975" cy="567344"/>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Web Data Scraping Logo &amp; Brand Assets (SVG, PNG and vector) - Brandfetch">
            <a:extLst>
              <a:ext uri="{FF2B5EF4-FFF2-40B4-BE49-F238E27FC236}">
                <a16:creationId xmlns:a16="http://schemas.microsoft.com/office/drawing/2014/main" id="{7395B3B8-C080-4617-B5C8-7A65CFBC6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5945" y="848943"/>
            <a:ext cx="4720109" cy="200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59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E299-167F-4BCC-B932-4FB32DF99CC7}"/>
              </a:ext>
            </a:extLst>
          </p:cNvPr>
          <p:cNvSpPr>
            <a:spLocks noGrp="1"/>
          </p:cNvSpPr>
          <p:nvPr>
            <p:ph type="title"/>
          </p:nvPr>
        </p:nvSpPr>
        <p:spPr/>
        <p:txBody>
          <a:bodyPr/>
          <a:lstStyle/>
          <a:p>
            <a:r>
              <a:rPr lang="es-MX" b="1" dirty="0"/>
              <a:t>LIBRERIAS DE PYTHON PARA DATA SCIENCE </a:t>
            </a:r>
            <a:endParaRPr lang="es-PE" b="1" dirty="0"/>
          </a:p>
        </p:txBody>
      </p:sp>
      <p:sp>
        <p:nvSpPr>
          <p:cNvPr id="5" name="Rectángulo: esquinas redondeadas 4">
            <a:extLst>
              <a:ext uri="{FF2B5EF4-FFF2-40B4-BE49-F238E27FC236}">
                <a16:creationId xmlns:a16="http://schemas.microsoft.com/office/drawing/2014/main" id="{51BBEF69-0B9E-42E8-B050-B369B636668B}"/>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0" dirty="0">
                <a:solidFill>
                  <a:srgbClr val="E8E8E8"/>
                </a:solidFill>
                <a:effectLst/>
              </a:rPr>
              <a:t>LIBRERÍA: </a:t>
            </a:r>
            <a:r>
              <a:rPr lang="es-MX" b="1" i="0" dirty="0">
                <a:solidFill>
                  <a:srgbClr val="E2EEFF"/>
                </a:solidFill>
                <a:effectLst/>
                <a:latin typeface="Google Sans"/>
              </a:rPr>
              <a:t>C</a:t>
            </a:r>
            <a:r>
              <a:rPr lang="es-MX" b="0" i="0" dirty="0">
                <a:solidFill>
                  <a:srgbClr val="E2EEFF"/>
                </a:solidFill>
                <a:effectLst/>
                <a:latin typeface="Google Sans"/>
              </a:rPr>
              <a:t>onjuntos de funciones que podemos hacer uso</a:t>
            </a:r>
            <a:r>
              <a:rPr lang="es-MX" b="0" i="0" dirty="0">
                <a:solidFill>
                  <a:srgbClr val="E8E8E8"/>
                </a:solidFill>
                <a:effectLst/>
                <a:latin typeface="Google Sans"/>
              </a:rPr>
              <a:t>, ahorrando líneas de código.</a:t>
            </a:r>
            <a:endParaRPr lang="es-PE" b="1" dirty="0"/>
          </a:p>
        </p:txBody>
      </p:sp>
      <p:pic>
        <p:nvPicPr>
          <p:cNvPr id="2050" name="Picture 2" descr="Le module graphique matplotlib python – Très Facile">
            <a:extLst>
              <a:ext uri="{FF2B5EF4-FFF2-40B4-BE49-F238E27FC236}">
                <a16:creationId xmlns:a16="http://schemas.microsoft.com/office/drawing/2014/main" id="{BE8D3686-5CCB-4026-8060-D405BBD81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95413"/>
            <a:ext cx="2528887" cy="22256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torial de seaborn | Interactive Chaos">
            <a:extLst>
              <a:ext uri="{FF2B5EF4-FFF2-40B4-BE49-F238E27FC236}">
                <a16:creationId xmlns:a16="http://schemas.microsoft.com/office/drawing/2014/main" id="{6F9654C1-AF07-4245-B2E7-8C67A693D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0987" y="1748750"/>
            <a:ext cx="1814237" cy="18142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446BFB2-1F7F-4472-BAAD-A2C176395C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900" y="3908784"/>
            <a:ext cx="3381376" cy="15216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9FAB4DA-C8DF-4EFA-BD3D-8AD198A7D8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6705" y="3945618"/>
            <a:ext cx="3581400" cy="1447949"/>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a:extLst>
              <a:ext uri="{FF2B5EF4-FFF2-40B4-BE49-F238E27FC236}">
                <a16:creationId xmlns:a16="http://schemas.microsoft.com/office/drawing/2014/main" id="{430095FC-D8E0-4AB5-BEFB-9923FA5DA6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68EA4081-E771-492B-BF28-B94A110FF0C8}"/>
              </a:ext>
            </a:extLst>
          </p:cNvPr>
          <p:cNvPicPr>
            <a:picLocks noChangeAspect="1"/>
          </p:cNvPicPr>
          <p:nvPr/>
        </p:nvPicPr>
        <p:blipFill>
          <a:blip r:embed="rId6"/>
          <a:stretch>
            <a:fillRect/>
          </a:stretch>
        </p:blipFill>
        <p:spPr>
          <a:xfrm>
            <a:off x="4626768" y="1859463"/>
            <a:ext cx="2633663" cy="1417137"/>
          </a:xfrm>
          <a:prstGeom prst="rect">
            <a:avLst/>
          </a:prstGeom>
        </p:spPr>
      </p:pic>
    </p:spTree>
    <p:extLst>
      <p:ext uri="{BB962C8B-B14F-4D97-AF65-F5344CB8AC3E}">
        <p14:creationId xmlns:p14="http://schemas.microsoft.com/office/powerpoint/2010/main" val="258124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F9E299-167F-4BCC-B932-4FB32DF99CC7}"/>
              </a:ext>
            </a:extLst>
          </p:cNvPr>
          <p:cNvSpPr>
            <a:spLocks noGrp="1"/>
          </p:cNvSpPr>
          <p:nvPr>
            <p:ph type="title"/>
          </p:nvPr>
        </p:nvSpPr>
        <p:spPr/>
        <p:txBody>
          <a:bodyPr/>
          <a:lstStyle/>
          <a:p>
            <a:r>
              <a:rPr lang="es-MX" b="1" dirty="0"/>
              <a:t>LIBRERIAS DE WEB SCRAPING</a:t>
            </a:r>
            <a:endParaRPr lang="es-PE" b="1" dirty="0"/>
          </a:p>
        </p:txBody>
      </p:sp>
      <p:sp>
        <p:nvSpPr>
          <p:cNvPr id="5" name="Rectángulo: esquinas redondeadas 4">
            <a:extLst>
              <a:ext uri="{FF2B5EF4-FFF2-40B4-BE49-F238E27FC236}">
                <a16:creationId xmlns:a16="http://schemas.microsoft.com/office/drawing/2014/main" id="{51BBEF69-0B9E-42E8-B050-B369B636668B}"/>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i="0" dirty="0">
                <a:solidFill>
                  <a:srgbClr val="E8E8E8"/>
                </a:solidFill>
                <a:effectLst/>
              </a:rPr>
              <a:t>LIBRERÍA: </a:t>
            </a:r>
            <a:r>
              <a:rPr lang="es-MX" b="1" i="0" dirty="0">
                <a:solidFill>
                  <a:srgbClr val="E2EEFF"/>
                </a:solidFill>
                <a:effectLst/>
                <a:latin typeface="Google Sans"/>
              </a:rPr>
              <a:t>C</a:t>
            </a:r>
            <a:r>
              <a:rPr lang="es-MX" b="0" i="0" dirty="0">
                <a:solidFill>
                  <a:srgbClr val="E2EEFF"/>
                </a:solidFill>
                <a:effectLst/>
                <a:latin typeface="Google Sans"/>
              </a:rPr>
              <a:t>onjuntos de funciones que podemos hacer uso</a:t>
            </a:r>
            <a:r>
              <a:rPr lang="es-MX" b="0" i="0" dirty="0">
                <a:solidFill>
                  <a:srgbClr val="E8E8E8"/>
                </a:solidFill>
                <a:effectLst/>
                <a:latin typeface="Google Sans"/>
              </a:rPr>
              <a:t>, ahorrando líneas de código.</a:t>
            </a:r>
            <a:endParaRPr lang="es-PE" b="1" dirty="0"/>
          </a:p>
        </p:txBody>
      </p:sp>
      <p:sp>
        <p:nvSpPr>
          <p:cNvPr id="3" name="AutoShape 6">
            <a:extLst>
              <a:ext uri="{FF2B5EF4-FFF2-40B4-BE49-F238E27FC236}">
                <a16:creationId xmlns:a16="http://schemas.microsoft.com/office/drawing/2014/main" id="{430095FC-D8E0-4AB5-BEFB-9923FA5DA6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4" name="Picture 2" descr="Beautiful Soup: Introduction to web scraping with Python">
            <a:extLst>
              <a:ext uri="{FF2B5EF4-FFF2-40B4-BE49-F238E27FC236}">
                <a16:creationId xmlns:a16="http://schemas.microsoft.com/office/drawing/2014/main" id="{405B66E8-67CA-4866-A17D-173468C6F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6868"/>
            <a:ext cx="40449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236ECE6F-1B93-45B0-B8BF-5E2B0138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288" y="1955006"/>
            <a:ext cx="4333875"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ick Guide To Install Scrapy to Windows OS | by Admond Lee | Medium">
            <a:extLst>
              <a:ext uri="{FF2B5EF4-FFF2-40B4-BE49-F238E27FC236}">
                <a16:creationId xmlns:a16="http://schemas.microsoft.com/office/drawing/2014/main" id="{6824E5C0-EE72-4CD7-BAF1-4519A2711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3863086"/>
            <a:ext cx="4333875" cy="174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63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3C5A2-ECBC-44F2-B99A-EAF2DDA05216}"/>
              </a:ext>
            </a:extLst>
          </p:cNvPr>
          <p:cNvSpPr>
            <a:spLocks noGrp="1"/>
          </p:cNvSpPr>
          <p:nvPr>
            <p:ph type="title"/>
          </p:nvPr>
        </p:nvSpPr>
        <p:spPr>
          <a:xfrm>
            <a:off x="876300" y="355600"/>
            <a:ext cx="10515600" cy="1325563"/>
          </a:xfrm>
        </p:spPr>
        <p:txBody>
          <a:bodyPr/>
          <a:lstStyle/>
          <a:p>
            <a:r>
              <a:rPr lang="es-MX" b="1" dirty="0"/>
              <a:t>WEB SCRAPING </a:t>
            </a:r>
            <a:endParaRPr lang="es-PE" b="1" dirty="0"/>
          </a:p>
        </p:txBody>
      </p:sp>
      <p:pic>
        <p:nvPicPr>
          <p:cNvPr id="1026" name="Picture 2" descr="Qué es el Web Scraping y para qué sirve? - Scraperium">
            <a:extLst>
              <a:ext uri="{FF2B5EF4-FFF2-40B4-BE49-F238E27FC236}">
                <a16:creationId xmlns:a16="http://schemas.microsoft.com/office/drawing/2014/main" id="{2C2025E8-5E2C-4AAD-AC3F-7B60A814B6A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052"/>
          <a:stretch/>
        </p:blipFill>
        <p:spPr bwMode="auto">
          <a:xfrm>
            <a:off x="1782762" y="3140253"/>
            <a:ext cx="8702676"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FDF3EB9E-9230-4DE6-8344-A85289092A07}"/>
              </a:ext>
            </a:extLst>
          </p:cNvPr>
          <p:cNvSpPr txBox="1"/>
          <p:nvPr/>
        </p:nvSpPr>
        <p:spPr>
          <a:xfrm>
            <a:off x="962024" y="1397675"/>
            <a:ext cx="10277475" cy="1323439"/>
          </a:xfrm>
          <a:prstGeom prst="rect">
            <a:avLst/>
          </a:prstGeom>
          <a:noFill/>
        </p:spPr>
        <p:txBody>
          <a:bodyPr wrap="square">
            <a:spAutoFit/>
          </a:bodyPr>
          <a:lstStyle/>
          <a:p>
            <a:pPr algn="just"/>
            <a:r>
              <a:rPr lang="es-MX" sz="2000" b="0" i="0" dirty="0">
                <a:solidFill>
                  <a:srgbClr val="000000"/>
                </a:solidFill>
                <a:effectLst/>
              </a:rPr>
              <a:t>El Web </a:t>
            </a:r>
            <a:r>
              <a:rPr lang="es-MX" sz="2000" b="0" i="0" dirty="0" err="1">
                <a:solidFill>
                  <a:srgbClr val="000000"/>
                </a:solidFill>
                <a:effectLst/>
              </a:rPr>
              <a:t>Scraping</a:t>
            </a:r>
            <a:r>
              <a:rPr lang="es-MX" sz="2000" b="0" i="0" dirty="0">
                <a:solidFill>
                  <a:srgbClr val="000000"/>
                </a:solidFill>
                <a:effectLst/>
              </a:rPr>
              <a:t>, también conocido como </a:t>
            </a:r>
            <a:r>
              <a:rPr lang="es-MX" sz="2000" b="1" i="0" dirty="0">
                <a:solidFill>
                  <a:srgbClr val="000000"/>
                </a:solidFill>
                <a:effectLst/>
                <a:highlight>
                  <a:srgbClr val="FFFF00"/>
                </a:highlight>
              </a:rPr>
              <a:t>web data </a:t>
            </a:r>
            <a:r>
              <a:rPr lang="es-MX" sz="2000" b="1" i="0" dirty="0" err="1">
                <a:solidFill>
                  <a:srgbClr val="000000"/>
                </a:solidFill>
                <a:effectLst/>
                <a:highlight>
                  <a:srgbClr val="FFFF00"/>
                </a:highlight>
              </a:rPr>
              <a:t>mining</a:t>
            </a:r>
            <a:r>
              <a:rPr lang="es-MX" sz="2000" b="0" i="0" dirty="0">
                <a:solidFill>
                  <a:srgbClr val="000000"/>
                </a:solidFill>
                <a:effectLst/>
              </a:rPr>
              <a:t>, implica la extracción sistemática y estructurada de datos de páginas web mediante el uso de algoritmos y scripts personalizados. Esta técnica permite obtener información como precios de productos, reseñas de clientes, datos de competidores y más, para analizar y aprovechar en la toma de decisiones empresariales.</a:t>
            </a:r>
            <a:endParaRPr lang="es-PE" sz="2000" dirty="0"/>
          </a:p>
        </p:txBody>
      </p:sp>
      <p:pic>
        <p:nvPicPr>
          <p:cNvPr id="1030" name="Picture 6" descr="How To Implement Web Scraping Using BeautifulSoup And Python?">
            <a:extLst>
              <a:ext uri="{FF2B5EF4-FFF2-40B4-BE49-F238E27FC236}">
                <a16:creationId xmlns:a16="http://schemas.microsoft.com/office/drawing/2014/main" id="{9BAB6981-78F2-442C-8D1D-078CBC9F6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0003" y="453549"/>
            <a:ext cx="1049973" cy="1049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70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FADA8-34C2-4BEF-9B66-486515DB41E0}"/>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C836E9E8-D804-4056-89F6-37B245F30799}"/>
              </a:ext>
            </a:extLst>
          </p:cNvPr>
          <p:cNvSpPr>
            <a:spLocks noGrp="1"/>
          </p:cNvSpPr>
          <p:nvPr>
            <p:ph idx="1"/>
          </p:nvPr>
        </p:nvSpPr>
        <p:spPr/>
        <p:txBody>
          <a:bodyPr/>
          <a:lstStyle/>
          <a:p>
            <a:endParaRPr lang="es-PE"/>
          </a:p>
        </p:txBody>
      </p:sp>
      <p:pic>
        <p:nvPicPr>
          <p:cNvPr id="6146" name="Picture 2" descr="All Pandas read_html() you should know for scraping data from HTML tables |  by B. Chen | Towards Data Science">
            <a:extLst>
              <a:ext uri="{FF2B5EF4-FFF2-40B4-BE49-F238E27FC236}">
                <a16:creationId xmlns:a16="http://schemas.microsoft.com/office/drawing/2014/main" id="{26B0A255-0CFC-4767-AC90-4E3357C65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49"/>
            <a:ext cx="12192000" cy="686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99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BeautifulSoup connector | Matatika">
            <a:extLst>
              <a:ext uri="{FF2B5EF4-FFF2-40B4-BE49-F238E27FC236}">
                <a16:creationId xmlns:a16="http://schemas.microsoft.com/office/drawing/2014/main" id="{F059D586-B4EF-49FD-A1A4-D5216E6BB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8038"/>
            <a:ext cx="12192000" cy="524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36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7DA4ED-FCE0-469D-B8AC-C9F5DCD6BE22}"/>
              </a:ext>
            </a:extLst>
          </p:cNvPr>
          <p:cNvSpPr>
            <a:spLocks noGrp="1"/>
          </p:cNvSpPr>
          <p:nvPr>
            <p:ph idx="1"/>
          </p:nvPr>
        </p:nvSpPr>
        <p:spPr>
          <a:xfrm>
            <a:off x="838200" y="1341596"/>
            <a:ext cx="10734674" cy="4492467"/>
          </a:xfrm>
        </p:spPr>
        <p:txBody>
          <a:bodyPr>
            <a:noAutofit/>
          </a:bodyPr>
          <a:lstStyle/>
          <a:p>
            <a:pPr marL="0" indent="0" algn="just">
              <a:buNone/>
            </a:pPr>
            <a:r>
              <a:rPr lang="es-MX" sz="2600" b="1" dirty="0" err="1">
                <a:highlight>
                  <a:srgbClr val="FFFF00"/>
                </a:highlight>
              </a:rPr>
              <a:t>Beautiful</a:t>
            </a:r>
            <a:r>
              <a:rPr lang="es-MX" sz="2600" b="1" dirty="0">
                <a:highlight>
                  <a:srgbClr val="FFFF00"/>
                </a:highlight>
              </a:rPr>
              <a:t> </a:t>
            </a:r>
            <a:r>
              <a:rPr lang="es-MX" sz="2600" b="1" dirty="0" err="1">
                <a:highlight>
                  <a:srgbClr val="FFFF00"/>
                </a:highlight>
              </a:rPr>
              <a:t>Soup</a:t>
            </a:r>
            <a:r>
              <a:rPr lang="es-MX" sz="2600" b="1" dirty="0">
                <a:highlight>
                  <a:srgbClr val="FFFF00"/>
                </a:highlight>
              </a:rPr>
              <a:t> </a:t>
            </a:r>
            <a:r>
              <a:rPr lang="es-MX" sz="2600" dirty="0">
                <a:highlight>
                  <a:srgbClr val="FFFF00"/>
                </a:highlight>
              </a:rPr>
              <a:t>es una librería Python que permite extraer información de contenido en formato HTML o XML</a:t>
            </a:r>
            <a:r>
              <a:rPr lang="es-MX" sz="2600" dirty="0"/>
              <a:t>. Para usarla, es necesario especificar un </a:t>
            </a:r>
            <a:r>
              <a:rPr lang="es-MX" sz="2600" dirty="0" err="1"/>
              <a:t>parser</a:t>
            </a:r>
            <a:r>
              <a:rPr lang="es-MX" sz="2600" dirty="0"/>
              <a:t>, que es responsable de transformar un documento HTML o XML en un árbol complejo de objetos Python. Esto permite, por ejemplo, que podamos interactuar con los elementos de una página web como si estuviésemos utilizando las herramientas del desarrollador de un navegador. </a:t>
            </a:r>
          </a:p>
          <a:p>
            <a:pPr marL="0" indent="0" algn="just">
              <a:buNone/>
            </a:pPr>
            <a:r>
              <a:rPr lang="es-MX" sz="2600" dirty="0"/>
              <a:t>A la hora de extraer información de una web, uno de los </a:t>
            </a:r>
            <a:r>
              <a:rPr lang="es-MX" sz="2600" dirty="0" err="1"/>
              <a:t>parsers</a:t>
            </a:r>
            <a:r>
              <a:rPr lang="es-MX" sz="2600" dirty="0"/>
              <a:t> más utilizado es el </a:t>
            </a:r>
            <a:r>
              <a:rPr lang="es-MX" sz="2600" dirty="0" err="1"/>
              <a:t>parser</a:t>
            </a:r>
            <a:r>
              <a:rPr lang="es-MX" sz="2600" dirty="0"/>
              <a:t> HTML de </a:t>
            </a:r>
            <a:r>
              <a:rPr lang="es-MX" sz="2600" dirty="0" err="1"/>
              <a:t>lxml</a:t>
            </a:r>
            <a:r>
              <a:rPr lang="es-MX" sz="2600" dirty="0"/>
              <a:t>. El cual utilizaremos en los ejemplos</a:t>
            </a:r>
          </a:p>
          <a:p>
            <a:pPr marL="0" indent="0" algn="just">
              <a:buNone/>
            </a:pPr>
            <a:r>
              <a:rPr lang="es-MX" sz="2600" dirty="0"/>
              <a:t>A continuación, te muestro cómo instalar tanto la librería </a:t>
            </a:r>
            <a:r>
              <a:rPr lang="es-MX" sz="2600" dirty="0" err="1"/>
              <a:t>Beautiful</a:t>
            </a:r>
            <a:r>
              <a:rPr lang="es-MX" sz="2600" dirty="0"/>
              <a:t> </a:t>
            </a:r>
            <a:r>
              <a:rPr lang="es-MX" sz="2600" dirty="0" err="1"/>
              <a:t>Soup</a:t>
            </a:r>
            <a:r>
              <a:rPr lang="es-MX" sz="2600" dirty="0"/>
              <a:t> como el </a:t>
            </a:r>
            <a:r>
              <a:rPr lang="es-MX" sz="2600" dirty="0" err="1"/>
              <a:t>parser</a:t>
            </a:r>
            <a:r>
              <a:rPr lang="es-MX" sz="2600" dirty="0"/>
              <a:t> </a:t>
            </a:r>
            <a:r>
              <a:rPr lang="es-MX" sz="2600" dirty="0" err="1"/>
              <a:t>lxml</a:t>
            </a:r>
            <a:r>
              <a:rPr lang="es-MX" sz="2600" dirty="0"/>
              <a:t> utilizando el gestor de paquetes </a:t>
            </a:r>
            <a:r>
              <a:rPr lang="es-MX" sz="2600" dirty="0" err="1"/>
              <a:t>pip</a:t>
            </a:r>
            <a:r>
              <a:rPr lang="es-MX" sz="2600" dirty="0"/>
              <a:t>.</a:t>
            </a:r>
          </a:p>
          <a:p>
            <a:pPr marL="0" indent="0" algn="just">
              <a:buNone/>
            </a:pPr>
            <a:r>
              <a:rPr lang="es-MX" sz="2600" b="1" dirty="0"/>
              <a:t>Para instalar </a:t>
            </a:r>
            <a:r>
              <a:rPr lang="es-MX" sz="2600" b="1" dirty="0" err="1"/>
              <a:t>Beautiful</a:t>
            </a:r>
            <a:r>
              <a:rPr lang="es-MX" sz="2600" b="1" dirty="0"/>
              <a:t> </a:t>
            </a:r>
            <a:r>
              <a:rPr lang="es-MX" sz="2600" b="1" dirty="0" err="1"/>
              <a:t>Soup</a:t>
            </a:r>
            <a:r>
              <a:rPr lang="es-MX" sz="2600" b="1" dirty="0"/>
              <a:t>, ejecuta el siguiente comando:</a:t>
            </a:r>
          </a:p>
        </p:txBody>
      </p:sp>
      <p:sp>
        <p:nvSpPr>
          <p:cNvPr id="4" name="Rectángulo: esquinas redondeadas 3">
            <a:extLst>
              <a:ext uri="{FF2B5EF4-FFF2-40B4-BE49-F238E27FC236}">
                <a16:creationId xmlns:a16="http://schemas.microsoft.com/office/drawing/2014/main" id="{49C45FCA-CE17-446A-9A74-5666B3AD8465}"/>
              </a:ext>
            </a:extLst>
          </p:cNvPr>
          <p:cNvSpPr/>
          <p:nvPr/>
        </p:nvSpPr>
        <p:spPr>
          <a:xfrm>
            <a:off x="1005840" y="6116320"/>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sz="1800" dirty="0" err="1"/>
              <a:t>pip</a:t>
            </a:r>
            <a:r>
              <a:rPr lang="es-MX" sz="1800" dirty="0"/>
              <a:t> </a:t>
            </a:r>
            <a:r>
              <a:rPr lang="es-MX" sz="1800" dirty="0" err="1"/>
              <a:t>install</a:t>
            </a:r>
            <a:r>
              <a:rPr lang="es-MX" sz="1800" dirty="0"/>
              <a:t> beautifulsoup4</a:t>
            </a:r>
          </a:p>
        </p:txBody>
      </p:sp>
      <p:pic>
        <p:nvPicPr>
          <p:cNvPr id="5" name="Picture 2" descr="Beautiful Soup: Introduction to web scraping with Python">
            <a:extLst>
              <a:ext uri="{FF2B5EF4-FFF2-40B4-BE49-F238E27FC236}">
                <a16:creationId xmlns:a16="http://schemas.microsoft.com/office/drawing/2014/main" id="{20A09E04-4C87-4D6E-B6F9-A341289905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48" t="16071" b="17994"/>
          <a:stretch/>
        </p:blipFill>
        <p:spPr bwMode="auto">
          <a:xfrm>
            <a:off x="838200" y="419926"/>
            <a:ext cx="2667000" cy="78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32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B1E70-F0CA-4DC7-98B1-441CF25E2FEC}"/>
              </a:ext>
            </a:extLst>
          </p:cNvPr>
          <p:cNvSpPr>
            <a:spLocks noGrp="1"/>
          </p:cNvSpPr>
          <p:nvPr>
            <p:ph type="title"/>
          </p:nvPr>
        </p:nvSpPr>
        <p:spPr/>
        <p:txBody>
          <a:bodyPr/>
          <a:lstStyle/>
          <a:p>
            <a:r>
              <a:rPr lang="es-MX" b="1" dirty="0"/>
              <a:t>LXML</a:t>
            </a:r>
            <a:endParaRPr lang="es-PE" b="1" dirty="0"/>
          </a:p>
        </p:txBody>
      </p:sp>
      <p:sp>
        <p:nvSpPr>
          <p:cNvPr id="3" name="Marcador de contenido 2">
            <a:extLst>
              <a:ext uri="{FF2B5EF4-FFF2-40B4-BE49-F238E27FC236}">
                <a16:creationId xmlns:a16="http://schemas.microsoft.com/office/drawing/2014/main" id="{672C3271-6D6E-43ED-9FE8-5BEDF83A2C00}"/>
              </a:ext>
            </a:extLst>
          </p:cNvPr>
          <p:cNvSpPr>
            <a:spLocks noGrp="1"/>
          </p:cNvSpPr>
          <p:nvPr>
            <p:ph idx="1"/>
          </p:nvPr>
        </p:nvSpPr>
        <p:spPr/>
        <p:txBody>
          <a:bodyPr>
            <a:normAutofit/>
          </a:bodyPr>
          <a:lstStyle/>
          <a:p>
            <a:pPr marL="0" indent="0" algn="just">
              <a:buNone/>
            </a:pPr>
            <a:r>
              <a:rPr lang="es-MX" b="1" dirty="0" err="1">
                <a:highlight>
                  <a:srgbClr val="FFFF00"/>
                </a:highlight>
              </a:rPr>
              <a:t>lxml</a:t>
            </a:r>
            <a:r>
              <a:rPr lang="es-MX" b="1" dirty="0">
                <a:highlight>
                  <a:srgbClr val="FFFF00"/>
                </a:highlight>
              </a:rPr>
              <a:t> es una biblioteca de Python utilizada para analizar documentos XML y HTML</a:t>
            </a:r>
            <a:r>
              <a:rPr lang="es-MX" b="1" dirty="0"/>
              <a:t>. </a:t>
            </a:r>
            <a:r>
              <a:rPr lang="es-MX" dirty="0"/>
              <a:t>Combina la velocidad y la exhaustividad de las funciones XML de libxml2 y </a:t>
            </a:r>
            <a:r>
              <a:rPr lang="es-MX" dirty="0" err="1"/>
              <a:t>libxslt</a:t>
            </a:r>
            <a:r>
              <a:rPr lang="es-MX" dirty="0"/>
              <a:t> con la sencillez de una API nativa de Python, lo que la convierte en una herramienta imprescindible para el web </a:t>
            </a:r>
            <a:r>
              <a:rPr lang="es-MX" dirty="0" err="1"/>
              <a:t>scraping</a:t>
            </a:r>
            <a:r>
              <a:rPr lang="es-MX" dirty="0"/>
              <a:t> y la extracción de datos de fuentes XML y HTML. </a:t>
            </a:r>
          </a:p>
          <a:p>
            <a:pPr marL="0" indent="0" algn="just">
              <a:buNone/>
            </a:pPr>
            <a:r>
              <a:rPr lang="es-MX" dirty="0"/>
              <a:t>Para instalar el </a:t>
            </a:r>
            <a:r>
              <a:rPr lang="es-MX" dirty="0" err="1"/>
              <a:t>parser</a:t>
            </a:r>
            <a:r>
              <a:rPr lang="es-MX" dirty="0"/>
              <a:t> </a:t>
            </a:r>
            <a:r>
              <a:rPr lang="es-MX" dirty="0" err="1"/>
              <a:t>lxml</a:t>
            </a:r>
            <a:r>
              <a:rPr lang="es-MX" dirty="0"/>
              <a:t>, ejecuta el siguiente comando:</a:t>
            </a:r>
          </a:p>
          <a:p>
            <a:pPr marL="0" indent="0" algn="just">
              <a:buNone/>
            </a:pPr>
            <a:endParaRPr lang="es-MX" sz="2800" dirty="0"/>
          </a:p>
          <a:p>
            <a:endParaRPr lang="es-PE" dirty="0"/>
          </a:p>
        </p:txBody>
      </p:sp>
      <p:sp>
        <p:nvSpPr>
          <p:cNvPr id="4" name="Rectángulo: esquinas redondeadas 3">
            <a:extLst>
              <a:ext uri="{FF2B5EF4-FFF2-40B4-BE49-F238E27FC236}">
                <a16:creationId xmlns:a16="http://schemas.microsoft.com/office/drawing/2014/main" id="{BE23E15D-1D1A-44A5-81D3-16FE28C52411}"/>
              </a:ext>
            </a:extLst>
          </p:cNvPr>
          <p:cNvSpPr/>
          <p:nvPr/>
        </p:nvSpPr>
        <p:spPr>
          <a:xfrm>
            <a:off x="655320" y="4811395"/>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sz="1800" dirty="0" err="1"/>
              <a:t>pip</a:t>
            </a:r>
            <a:r>
              <a:rPr lang="es-MX" sz="1800" dirty="0"/>
              <a:t> </a:t>
            </a:r>
            <a:r>
              <a:rPr lang="es-MX" sz="1800" dirty="0" err="1"/>
              <a:t>install</a:t>
            </a:r>
            <a:r>
              <a:rPr lang="es-MX" sz="1800" dirty="0"/>
              <a:t> </a:t>
            </a:r>
            <a:r>
              <a:rPr lang="es-MX" sz="1800" dirty="0" err="1"/>
              <a:t>lxml</a:t>
            </a:r>
            <a:endParaRPr lang="es-MX" sz="1800" dirty="0"/>
          </a:p>
        </p:txBody>
      </p:sp>
      <p:pic>
        <p:nvPicPr>
          <p:cNvPr id="5122" name="Picture 2" descr="Trabajar con ficheros xml desde python (1ª parte) - PLEDIN 3.0">
            <a:extLst>
              <a:ext uri="{FF2B5EF4-FFF2-40B4-BE49-F238E27FC236}">
                <a16:creationId xmlns:a16="http://schemas.microsoft.com/office/drawing/2014/main" id="{DD25D018-7666-4334-A4B8-265D337FA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7338" y="539854"/>
            <a:ext cx="2176462" cy="93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53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BCC61-CDCA-4D2D-B7C4-C10B631E0478}"/>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8343D04B-83D4-4C30-8022-608C92686E5C}"/>
              </a:ext>
            </a:extLst>
          </p:cNvPr>
          <p:cNvSpPr>
            <a:spLocks noGrp="1"/>
          </p:cNvSpPr>
          <p:nvPr>
            <p:ph idx="1"/>
          </p:nvPr>
        </p:nvSpPr>
        <p:spPr/>
        <p:txBody>
          <a:bodyPr/>
          <a:lstStyle/>
          <a:p>
            <a:endParaRPr lang="es-PE"/>
          </a:p>
        </p:txBody>
      </p:sp>
      <p:pic>
        <p:nvPicPr>
          <p:cNvPr id="7170" name="Picture 2" descr="SQLAlchemy, un kit de herramientas SQL y el mapeador relacional de objetos  open source">
            <a:extLst>
              <a:ext uri="{FF2B5EF4-FFF2-40B4-BE49-F238E27FC236}">
                <a16:creationId xmlns:a16="http://schemas.microsoft.com/office/drawing/2014/main" id="{C80BEFD9-711E-4399-8D03-C9127CA5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102519"/>
            <a:ext cx="11430000" cy="453866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esquinas redondeadas 5">
            <a:extLst>
              <a:ext uri="{FF2B5EF4-FFF2-40B4-BE49-F238E27FC236}">
                <a16:creationId xmlns:a16="http://schemas.microsoft.com/office/drawing/2014/main" id="{1DF77FA7-A5DF-4C7F-AF55-BA759C6961A7}"/>
              </a:ext>
            </a:extLst>
          </p:cNvPr>
          <p:cNvSpPr/>
          <p:nvPr/>
        </p:nvSpPr>
        <p:spPr>
          <a:xfrm>
            <a:off x="560070" y="5698331"/>
            <a:ext cx="10881360" cy="54864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dirty="0">
                <a:solidFill>
                  <a:srgbClr val="E8E8E8"/>
                </a:solidFill>
              </a:rPr>
              <a:t>INSTALAR: </a:t>
            </a:r>
            <a:r>
              <a:rPr lang="es-MX" b="1" dirty="0" err="1">
                <a:solidFill>
                  <a:srgbClr val="E8E8E8"/>
                </a:solidFill>
              </a:rPr>
              <a:t>pip</a:t>
            </a:r>
            <a:r>
              <a:rPr lang="es-MX" b="1" dirty="0">
                <a:solidFill>
                  <a:srgbClr val="E8E8E8"/>
                </a:solidFill>
              </a:rPr>
              <a:t> </a:t>
            </a:r>
            <a:r>
              <a:rPr lang="es-MX" b="1" dirty="0" err="1">
                <a:solidFill>
                  <a:srgbClr val="E8E8E8"/>
                </a:solidFill>
              </a:rPr>
              <a:t>install</a:t>
            </a:r>
            <a:r>
              <a:rPr lang="es-MX" b="1" dirty="0">
                <a:solidFill>
                  <a:srgbClr val="E8E8E8"/>
                </a:solidFill>
              </a:rPr>
              <a:t> </a:t>
            </a:r>
            <a:r>
              <a:rPr lang="es-MX" b="1" dirty="0" err="1">
                <a:solidFill>
                  <a:srgbClr val="E8E8E8"/>
                </a:solidFill>
              </a:rPr>
              <a:t>SQLAlchemy</a:t>
            </a:r>
            <a:endParaRPr lang="es-MX" sz="1800" dirty="0"/>
          </a:p>
        </p:txBody>
      </p:sp>
    </p:spTree>
    <p:extLst>
      <p:ext uri="{BB962C8B-B14F-4D97-AF65-F5344CB8AC3E}">
        <p14:creationId xmlns:p14="http://schemas.microsoft.com/office/powerpoint/2010/main" val="22427376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6030</TotalTime>
  <Words>338</Words>
  <Application>Microsoft Office PowerPoint</Application>
  <PresentationFormat>Panorámica</PresentationFormat>
  <Paragraphs>22</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Bahnschrift</vt:lpstr>
      <vt:lpstr>Calibri</vt:lpstr>
      <vt:lpstr>Calibri Light</vt:lpstr>
      <vt:lpstr>Google Sans</vt:lpstr>
      <vt:lpstr>Tema de Office</vt:lpstr>
      <vt:lpstr>LIBRERIAS DATA SCIENCE</vt:lpstr>
      <vt:lpstr>LIBRERIAS DE PYTHON PARA DATA SCIENCE </vt:lpstr>
      <vt:lpstr>LIBRERIAS DE WEB SCRAPING</vt:lpstr>
      <vt:lpstr>WEB SCRAPING </vt:lpstr>
      <vt:lpstr>Presentación de PowerPoint</vt:lpstr>
      <vt:lpstr>Presentación de PowerPoint</vt:lpstr>
      <vt:lpstr>Presentación de PowerPoint</vt:lpstr>
      <vt:lpstr>LXML</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GUIA SQL CON MYSQL WORKBENCH</dc:title>
  <dc:creator>Jose Luis Ochoa Enciso</dc:creator>
  <cp:lastModifiedBy>Jose Luis Ochoa Enciso</cp:lastModifiedBy>
  <cp:revision>91</cp:revision>
  <dcterms:created xsi:type="dcterms:W3CDTF">2023-10-07T19:44:23Z</dcterms:created>
  <dcterms:modified xsi:type="dcterms:W3CDTF">2024-07-18T20:55:56Z</dcterms:modified>
</cp:coreProperties>
</file>