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01AE9A-F46F-41D2-BA0C-3F378D60BA7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960D0F53-852D-4535-A1CE-F5ABB4804E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C1DAA4C8-6F55-474B-B6BB-7F23766DD4EF}"/>
              </a:ext>
            </a:extLst>
          </p:cNvPr>
          <p:cNvSpPr>
            <a:spLocks noGrp="1"/>
          </p:cNvSpPr>
          <p:nvPr>
            <p:ph type="dt" sz="half" idx="10"/>
          </p:nvPr>
        </p:nvSpPr>
        <p:spPr/>
        <p:txBody>
          <a:bodyPr/>
          <a:lstStyle/>
          <a:p>
            <a:fld id="{CA65E612-F3EF-404B-81C5-D4FDE657CD83}" type="datetimeFigureOut">
              <a:rPr lang="es-PE" smtClean="0"/>
              <a:t>7/10/2023</a:t>
            </a:fld>
            <a:endParaRPr lang="es-PE"/>
          </a:p>
        </p:txBody>
      </p:sp>
      <p:sp>
        <p:nvSpPr>
          <p:cNvPr id="5" name="Marcador de pie de página 4">
            <a:extLst>
              <a:ext uri="{FF2B5EF4-FFF2-40B4-BE49-F238E27FC236}">
                <a16:creationId xmlns:a16="http://schemas.microsoft.com/office/drawing/2014/main" id="{43EF7A24-60D5-458C-88CA-02CD3A50672E}"/>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E844F3B-7400-42E0-8059-71E22A46D712}"/>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836495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3BD8C2-25E8-4450-B4C0-A84489A7C83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80F62C83-D374-4473-9643-6A960496FEF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7088B37-E55C-4E96-81DA-26A3657F7F53}"/>
              </a:ext>
            </a:extLst>
          </p:cNvPr>
          <p:cNvSpPr>
            <a:spLocks noGrp="1"/>
          </p:cNvSpPr>
          <p:nvPr>
            <p:ph type="dt" sz="half" idx="10"/>
          </p:nvPr>
        </p:nvSpPr>
        <p:spPr/>
        <p:txBody>
          <a:bodyPr/>
          <a:lstStyle/>
          <a:p>
            <a:fld id="{CA65E612-F3EF-404B-81C5-D4FDE657CD83}" type="datetimeFigureOut">
              <a:rPr lang="es-PE" smtClean="0"/>
              <a:t>7/10/2023</a:t>
            </a:fld>
            <a:endParaRPr lang="es-PE"/>
          </a:p>
        </p:txBody>
      </p:sp>
      <p:sp>
        <p:nvSpPr>
          <p:cNvPr id="5" name="Marcador de pie de página 4">
            <a:extLst>
              <a:ext uri="{FF2B5EF4-FFF2-40B4-BE49-F238E27FC236}">
                <a16:creationId xmlns:a16="http://schemas.microsoft.com/office/drawing/2014/main" id="{7CD2E4A1-4668-4678-8F6B-6BE06616FE5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91597F27-5794-4313-A11E-86D9B9A9E6FB}"/>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4179037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DD03B46-64BF-436B-BF11-B82BCB513DC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8D7F5FC8-B47C-43BF-8FEB-73170645059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E008484-7B05-46A1-B6AB-2F21C0ACC445}"/>
              </a:ext>
            </a:extLst>
          </p:cNvPr>
          <p:cNvSpPr>
            <a:spLocks noGrp="1"/>
          </p:cNvSpPr>
          <p:nvPr>
            <p:ph type="dt" sz="half" idx="10"/>
          </p:nvPr>
        </p:nvSpPr>
        <p:spPr/>
        <p:txBody>
          <a:bodyPr/>
          <a:lstStyle/>
          <a:p>
            <a:fld id="{CA65E612-F3EF-404B-81C5-D4FDE657CD83}" type="datetimeFigureOut">
              <a:rPr lang="es-PE" smtClean="0"/>
              <a:t>7/10/2023</a:t>
            </a:fld>
            <a:endParaRPr lang="es-PE"/>
          </a:p>
        </p:txBody>
      </p:sp>
      <p:sp>
        <p:nvSpPr>
          <p:cNvPr id="5" name="Marcador de pie de página 4">
            <a:extLst>
              <a:ext uri="{FF2B5EF4-FFF2-40B4-BE49-F238E27FC236}">
                <a16:creationId xmlns:a16="http://schemas.microsoft.com/office/drawing/2014/main" id="{A3CD70AD-E0C9-41F4-A100-D150302C690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C652830-90B0-43FC-8EAC-49B30AEDC3B3}"/>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898377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E0635-E431-40CC-8303-90D37EA9127E}"/>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A2D21EDC-3F3E-405C-839A-BB9693565CC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EBB24C1-FDB2-4188-9BC1-3790E1117C0F}"/>
              </a:ext>
            </a:extLst>
          </p:cNvPr>
          <p:cNvSpPr>
            <a:spLocks noGrp="1"/>
          </p:cNvSpPr>
          <p:nvPr>
            <p:ph type="dt" sz="half" idx="10"/>
          </p:nvPr>
        </p:nvSpPr>
        <p:spPr/>
        <p:txBody>
          <a:bodyPr/>
          <a:lstStyle/>
          <a:p>
            <a:fld id="{CA65E612-F3EF-404B-81C5-D4FDE657CD83}" type="datetimeFigureOut">
              <a:rPr lang="es-PE" smtClean="0"/>
              <a:t>7/10/2023</a:t>
            </a:fld>
            <a:endParaRPr lang="es-PE"/>
          </a:p>
        </p:txBody>
      </p:sp>
      <p:sp>
        <p:nvSpPr>
          <p:cNvPr id="5" name="Marcador de pie de página 4">
            <a:extLst>
              <a:ext uri="{FF2B5EF4-FFF2-40B4-BE49-F238E27FC236}">
                <a16:creationId xmlns:a16="http://schemas.microsoft.com/office/drawing/2014/main" id="{5203295C-3C19-4536-9775-462EAAE5821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8480E15-CA2E-4ADA-B664-CC9309B9E577}"/>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3351037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A60E1F-9E17-458E-9C51-FA3D1918228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B92DA160-FA98-481A-9AB2-2D7833E88F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B12F3F9-CACE-44A8-B761-1645CE7ACD97}"/>
              </a:ext>
            </a:extLst>
          </p:cNvPr>
          <p:cNvSpPr>
            <a:spLocks noGrp="1"/>
          </p:cNvSpPr>
          <p:nvPr>
            <p:ph type="dt" sz="half" idx="10"/>
          </p:nvPr>
        </p:nvSpPr>
        <p:spPr/>
        <p:txBody>
          <a:bodyPr/>
          <a:lstStyle/>
          <a:p>
            <a:fld id="{CA65E612-F3EF-404B-81C5-D4FDE657CD83}" type="datetimeFigureOut">
              <a:rPr lang="es-PE" smtClean="0"/>
              <a:t>7/10/2023</a:t>
            </a:fld>
            <a:endParaRPr lang="es-PE"/>
          </a:p>
        </p:txBody>
      </p:sp>
      <p:sp>
        <p:nvSpPr>
          <p:cNvPr id="5" name="Marcador de pie de página 4">
            <a:extLst>
              <a:ext uri="{FF2B5EF4-FFF2-40B4-BE49-F238E27FC236}">
                <a16:creationId xmlns:a16="http://schemas.microsoft.com/office/drawing/2014/main" id="{8A2D1075-254C-4A7E-8DDC-2B3CDB835D7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119059D-8F9B-42DE-BE2D-72AD96977C8C}"/>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1282321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5D5224-418C-4CC2-A1D8-4AEC32965F29}"/>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DB1E27E0-328B-4780-AE80-5D5EB597261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D66E898A-4D24-4F6E-B7A9-952676B6586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E7CF4263-A60A-4F22-B7DF-92BDD244D557}"/>
              </a:ext>
            </a:extLst>
          </p:cNvPr>
          <p:cNvSpPr>
            <a:spLocks noGrp="1"/>
          </p:cNvSpPr>
          <p:nvPr>
            <p:ph type="dt" sz="half" idx="10"/>
          </p:nvPr>
        </p:nvSpPr>
        <p:spPr/>
        <p:txBody>
          <a:bodyPr/>
          <a:lstStyle/>
          <a:p>
            <a:fld id="{CA65E612-F3EF-404B-81C5-D4FDE657CD83}" type="datetimeFigureOut">
              <a:rPr lang="es-PE" smtClean="0"/>
              <a:t>7/10/2023</a:t>
            </a:fld>
            <a:endParaRPr lang="es-PE"/>
          </a:p>
        </p:txBody>
      </p:sp>
      <p:sp>
        <p:nvSpPr>
          <p:cNvPr id="6" name="Marcador de pie de página 5">
            <a:extLst>
              <a:ext uri="{FF2B5EF4-FFF2-40B4-BE49-F238E27FC236}">
                <a16:creationId xmlns:a16="http://schemas.microsoft.com/office/drawing/2014/main" id="{19A953B8-50F2-4B13-8DDA-9A244974A7F3}"/>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7D773F0F-2A8B-4B45-96B9-4E9663C0E6DC}"/>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3497876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DA98E1-FAEE-48B0-9941-51D0E7880AB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0B625AD5-C306-4298-8F67-0C480A4352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ADBE3BF-7932-4AA9-B61C-36DC8A39D43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C7C30AAD-EDCA-4823-89EC-8BE42E9B9A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EF9727D-6B3C-453C-B9E0-584CC619870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2FA065AF-984A-4362-B6AF-A41610E9C81C}"/>
              </a:ext>
            </a:extLst>
          </p:cNvPr>
          <p:cNvSpPr>
            <a:spLocks noGrp="1"/>
          </p:cNvSpPr>
          <p:nvPr>
            <p:ph type="dt" sz="half" idx="10"/>
          </p:nvPr>
        </p:nvSpPr>
        <p:spPr/>
        <p:txBody>
          <a:bodyPr/>
          <a:lstStyle/>
          <a:p>
            <a:fld id="{CA65E612-F3EF-404B-81C5-D4FDE657CD83}" type="datetimeFigureOut">
              <a:rPr lang="es-PE" smtClean="0"/>
              <a:t>7/10/2023</a:t>
            </a:fld>
            <a:endParaRPr lang="es-PE"/>
          </a:p>
        </p:txBody>
      </p:sp>
      <p:sp>
        <p:nvSpPr>
          <p:cNvPr id="8" name="Marcador de pie de página 7">
            <a:extLst>
              <a:ext uri="{FF2B5EF4-FFF2-40B4-BE49-F238E27FC236}">
                <a16:creationId xmlns:a16="http://schemas.microsoft.com/office/drawing/2014/main" id="{7543A270-D289-4FC5-83EC-39D901D0A7A3}"/>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55D2BC66-B28F-4391-B012-15E7174A9A6B}"/>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3248280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691A50-4D6C-4819-8875-DDD16F9C884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2743A0C5-0B33-470F-8FD6-E58CFDA2722B}"/>
              </a:ext>
            </a:extLst>
          </p:cNvPr>
          <p:cNvSpPr>
            <a:spLocks noGrp="1"/>
          </p:cNvSpPr>
          <p:nvPr>
            <p:ph type="dt" sz="half" idx="10"/>
          </p:nvPr>
        </p:nvSpPr>
        <p:spPr/>
        <p:txBody>
          <a:bodyPr/>
          <a:lstStyle/>
          <a:p>
            <a:fld id="{CA65E612-F3EF-404B-81C5-D4FDE657CD83}" type="datetimeFigureOut">
              <a:rPr lang="es-PE" smtClean="0"/>
              <a:t>7/10/2023</a:t>
            </a:fld>
            <a:endParaRPr lang="es-PE"/>
          </a:p>
        </p:txBody>
      </p:sp>
      <p:sp>
        <p:nvSpPr>
          <p:cNvPr id="4" name="Marcador de pie de página 3">
            <a:extLst>
              <a:ext uri="{FF2B5EF4-FFF2-40B4-BE49-F238E27FC236}">
                <a16:creationId xmlns:a16="http://schemas.microsoft.com/office/drawing/2014/main" id="{0E75227A-1190-42BC-BAB0-37D53B5188AD}"/>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F3BB4BBA-2229-4C91-A4F8-0BA06AC7D763}"/>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1340522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F29A908-85F7-4AF4-BE0E-D1E23F64198E}"/>
              </a:ext>
            </a:extLst>
          </p:cNvPr>
          <p:cNvSpPr>
            <a:spLocks noGrp="1"/>
          </p:cNvSpPr>
          <p:nvPr>
            <p:ph type="dt" sz="half" idx="10"/>
          </p:nvPr>
        </p:nvSpPr>
        <p:spPr/>
        <p:txBody>
          <a:bodyPr/>
          <a:lstStyle/>
          <a:p>
            <a:fld id="{CA65E612-F3EF-404B-81C5-D4FDE657CD83}" type="datetimeFigureOut">
              <a:rPr lang="es-PE" smtClean="0"/>
              <a:t>7/10/2023</a:t>
            </a:fld>
            <a:endParaRPr lang="es-PE"/>
          </a:p>
        </p:txBody>
      </p:sp>
      <p:sp>
        <p:nvSpPr>
          <p:cNvPr id="3" name="Marcador de pie de página 2">
            <a:extLst>
              <a:ext uri="{FF2B5EF4-FFF2-40B4-BE49-F238E27FC236}">
                <a16:creationId xmlns:a16="http://schemas.microsoft.com/office/drawing/2014/main" id="{BF6DF49E-94D9-4BC2-B82B-F9218AC20984}"/>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73C22531-1CB7-4BD3-B6B4-6921958D6768}"/>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1213008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E809DB-8DA8-4DDF-AD26-C4B5CC7C5D0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761FCA3F-E05D-43A0-9F0A-766302FD98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BA30D912-5A2C-4D5A-B47C-4E4A937BB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5FCAAA6-A9FC-41D4-8363-FCE1CEEA017D}"/>
              </a:ext>
            </a:extLst>
          </p:cNvPr>
          <p:cNvSpPr>
            <a:spLocks noGrp="1"/>
          </p:cNvSpPr>
          <p:nvPr>
            <p:ph type="dt" sz="half" idx="10"/>
          </p:nvPr>
        </p:nvSpPr>
        <p:spPr/>
        <p:txBody>
          <a:bodyPr/>
          <a:lstStyle/>
          <a:p>
            <a:fld id="{CA65E612-F3EF-404B-81C5-D4FDE657CD83}" type="datetimeFigureOut">
              <a:rPr lang="es-PE" smtClean="0"/>
              <a:t>7/10/2023</a:t>
            </a:fld>
            <a:endParaRPr lang="es-PE"/>
          </a:p>
        </p:txBody>
      </p:sp>
      <p:sp>
        <p:nvSpPr>
          <p:cNvPr id="6" name="Marcador de pie de página 5">
            <a:extLst>
              <a:ext uri="{FF2B5EF4-FFF2-40B4-BE49-F238E27FC236}">
                <a16:creationId xmlns:a16="http://schemas.microsoft.com/office/drawing/2014/main" id="{0BA3E293-18C1-4CCE-BA95-A1A4A3AE4DAD}"/>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ACA0A29C-679C-4B4C-9B1B-EE30A9881A4C}"/>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98911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486E12-7736-4F34-950C-6A7B2A1C329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8AFC8773-ACE9-4B51-91A3-3A10B8C977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C1B62EFC-AD7A-4448-8E63-BAE18F5E2B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2897402-7E29-4AEF-9A8C-81E3BC15A8C9}"/>
              </a:ext>
            </a:extLst>
          </p:cNvPr>
          <p:cNvSpPr>
            <a:spLocks noGrp="1"/>
          </p:cNvSpPr>
          <p:nvPr>
            <p:ph type="dt" sz="half" idx="10"/>
          </p:nvPr>
        </p:nvSpPr>
        <p:spPr/>
        <p:txBody>
          <a:bodyPr/>
          <a:lstStyle/>
          <a:p>
            <a:fld id="{CA65E612-F3EF-404B-81C5-D4FDE657CD83}" type="datetimeFigureOut">
              <a:rPr lang="es-PE" smtClean="0"/>
              <a:t>7/10/2023</a:t>
            </a:fld>
            <a:endParaRPr lang="es-PE"/>
          </a:p>
        </p:txBody>
      </p:sp>
      <p:sp>
        <p:nvSpPr>
          <p:cNvPr id="6" name="Marcador de pie de página 5">
            <a:extLst>
              <a:ext uri="{FF2B5EF4-FFF2-40B4-BE49-F238E27FC236}">
                <a16:creationId xmlns:a16="http://schemas.microsoft.com/office/drawing/2014/main" id="{D3744DB3-B44A-4724-A9F3-537F6073717E}"/>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54E962FC-AC0E-4403-B429-99D2C24B1A57}"/>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44333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F8AC4DB-1AD2-40DE-BFEA-C371021784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379FC760-AA9A-41C1-ACB0-11AE815701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335E631C-BA88-4BA4-9790-46B6BA951B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5E612-F3EF-404B-81C5-D4FDE657CD83}" type="datetimeFigureOut">
              <a:rPr lang="es-PE" smtClean="0"/>
              <a:t>7/10/2023</a:t>
            </a:fld>
            <a:endParaRPr lang="es-PE"/>
          </a:p>
        </p:txBody>
      </p:sp>
      <p:sp>
        <p:nvSpPr>
          <p:cNvPr id="5" name="Marcador de pie de página 4">
            <a:extLst>
              <a:ext uri="{FF2B5EF4-FFF2-40B4-BE49-F238E27FC236}">
                <a16:creationId xmlns:a16="http://schemas.microsoft.com/office/drawing/2014/main" id="{A807C379-9A6C-46AE-B88D-D244BE6EDE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34B8D9BD-4041-4727-9E10-7AF8F9B81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A4E4D-2F85-42EC-9460-EAF72A654938}" type="slidenum">
              <a:rPr lang="es-PE" smtClean="0"/>
              <a:t>‹Nº›</a:t>
            </a:fld>
            <a:endParaRPr lang="es-PE"/>
          </a:p>
        </p:txBody>
      </p:sp>
    </p:spTree>
    <p:extLst>
      <p:ext uri="{BB962C8B-B14F-4D97-AF65-F5344CB8AC3E}">
        <p14:creationId xmlns:p14="http://schemas.microsoft.com/office/powerpoint/2010/main" val="622051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E595B3-98AC-43B0-9555-7A95887A9D4D}"/>
              </a:ext>
            </a:extLst>
          </p:cNvPr>
          <p:cNvSpPr>
            <a:spLocks noGrp="1"/>
          </p:cNvSpPr>
          <p:nvPr>
            <p:ph type="ctrTitle"/>
          </p:nvPr>
        </p:nvSpPr>
        <p:spPr>
          <a:xfrm>
            <a:off x="795337" y="781347"/>
            <a:ext cx="10601325" cy="3019128"/>
          </a:xfrm>
        </p:spPr>
        <p:txBody>
          <a:bodyPr>
            <a:normAutofit/>
          </a:bodyPr>
          <a:lstStyle/>
          <a:p>
            <a:r>
              <a:rPr lang="es-MX" sz="7200" b="1" dirty="0">
                <a:latin typeface="Bahnschrift" panose="020B0502040204020203" pitchFamily="34" charset="0"/>
              </a:rPr>
              <a:t>GUIA SQL CON MYSQL WORKBENCH</a:t>
            </a:r>
            <a:endParaRPr lang="es-PE" sz="7200" b="1" dirty="0">
              <a:latin typeface="Bahnschrift" panose="020B0502040204020203" pitchFamily="34" charset="0"/>
            </a:endParaRPr>
          </a:p>
        </p:txBody>
      </p:sp>
      <p:sp>
        <p:nvSpPr>
          <p:cNvPr id="3" name="Subtítulo 2">
            <a:extLst>
              <a:ext uri="{FF2B5EF4-FFF2-40B4-BE49-F238E27FC236}">
                <a16:creationId xmlns:a16="http://schemas.microsoft.com/office/drawing/2014/main" id="{1F4102FA-528D-47CD-9DE8-A0830FAE1A3D}"/>
              </a:ext>
            </a:extLst>
          </p:cNvPr>
          <p:cNvSpPr>
            <a:spLocks noGrp="1"/>
          </p:cNvSpPr>
          <p:nvPr>
            <p:ph type="subTitle" idx="1"/>
          </p:nvPr>
        </p:nvSpPr>
        <p:spPr>
          <a:xfrm>
            <a:off x="1838322" y="4013502"/>
            <a:ext cx="9144000" cy="1400175"/>
          </a:xfrm>
        </p:spPr>
        <p:txBody>
          <a:bodyPr/>
          <a:lstStyle/>
          <a:p>
            <a:endParaRPr lang="es-MX" dirty="0"/>
          </a:p>
          <a:p>
            <a:r>
              <a:rPr lang="es-PE" dirty="0"/>
              <a:t>@_eighta</a:t>
            </a:r>
          </a:p>
        </p:txBody>
      </p:sp>
      <p:pic>
        <p:nvPicPr>
          <p:cNvPr id="5" name="Imagen 4">
            <a:extLst>
              <a:ext uri="{FF2B5EF4-FFF2-40B4-BE49-F238E27FC236}">
                <a16:creationId xmlns:a16="http://schemas.microsoft.com/office/drawing/2014/main" id="{7962DD5A-B9AB-464C-A473-A880027FC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6571" y="5738354"/>
            <a:ext cx="818853" cy="818853"/>
          </a:xfrm>
          <a:prstGeom prst="rect">
            <a:avLst/>
          </a:prstGeom>
        </p:spPr>
      </p:pic>
      <p:pic>
        <p:nvPicPr>
          <p:cNvPr id="1026" name="Picture 2">
            <a:extLst>
              <a:ext uri="{FF2B5EF4-FFF2-40B4-BE49-F238E27FC236}">
                <a16:creationId xmlns:a16="http://schemas.microsoft.com/office/drawing/2014/main" id="{AEDF09D9-4DE4-44D8-A96D-C55E90BF4A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2596" y="4429917"/>
            <a:ext cx="1323975" cy="567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034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E595B3-98AC-43B0-9555-7A95887A9D4D}"/>
              </a:ext>
            </a:extLst>
          </p:cNvPr>
          <p:cNvSpPr>
            <a:spLocks noGrp="1"/>
          </p:cNvSpPr>
          <p:nvPr>
            <p:ph type="ctrTitle"/>
          </p:nvPr>
        </p:nvSpPr>
        <p:spPr>
          <a:xfrm>
            <a:off x="795337" y="781347"/>
            <a:ext cx="10601325" cy="3019128"/>
          </a:xfrm>
        </p:spPr>
        <p:txBody>
          <a:bodyPr>
            <a:normAutofit/>
          </a:bodyPr>
          <a:lstStyle/>
          <a:p>
            <a:r>
              <a:rPr lang="es-MX" sz="7200" b="1" dirty="0">
                <a:latin typeface="Bahnschrift" panose="020B0502040204020203" pitchFamily="34" charset="0"/>
              </a:rPr>
              <a:t>CONTENIDO</a:t>
            </a:r>
            <a:br>
              <a:rPr lang="es-MX" sz="7200" b="1" dirty="0">
                <a:latin typeface="Bahnschrift" panose="020B0502040204020203" pitchFamily="34" charset="0"/>
              </a:rPr>
            </a:br>
            <a:r>
              <a:rPr lang="es-MX" sz="7200" b="1" dirty="0">
                <a:latin typeface="Bahnschrift" panose="020B0502040204020203" pitchFamily="34" charset="0"/>
              </a:rPr>
              <a:t> ADICIONAL</a:t>
            </a:r>
            <a:endParaRPr lang="es-PE" sz="7200" b="1" dirty="0">
              <a:latin typeface="Bahnschrift" panose="020B0502040204020203" pitchFamily="34" charset="0"/>
            </a:endParaRPr>
          </a:p>
        </p:txBody>
      </p:sp>
      <p:sp>
        <p:nvSpPr>
          <p:cNvPr id="3" name="Subtítulo 2">
            <a:extLst>
              <a:ext uri="{FF2B5EF4-FFF2-40B4-BE49-F238E27FC236}">
                <a16:creationId xmlns:a16="http://schemas.microsoft.com/office/drawing/2014/main" id="{1F4102FA-528D-47CD-9DE8-A0830FAE1A3D}"/>
              </a:ext>
            </a:extLst>
          </p:cNvPr>
          <p:cNvSpPr>
            <a:spLocks noGrp="1"/>
          </p:cNvSpPr>
          <p:nvPr>
            <p:ph type="subTitle" idx="1"/>
          </p:nvPr>
        </p:nvSpPr>
        <p:spPr>
          <a:xfrm>
            <a:off x="1838322" y="4013502"/>
            <a:ext cx="9144000" cy="1400175"/>
          </a:xfrm>
        </p:spPr>
        <p:txBody>
          <a:bodyPr/>
          <a:lstStyle/>
          <a:p>
            <a:endParaRPr lang="es-MX" dirty="0"/>
          </a:p>
          <a:p>
            <a:r>
              <a:rPr lang="es-PE" dirty="0"/>
              <a:t>@_eighta</a:t>
            </a:r>
          </a:p>
        </p:txBody>
      </p:sp>
      <p:pic>
        <p:nvPicPr>
          <p:cNvPr id="5" name="Imagen 4">
            <a:extLst>
              <a:ext uri="{FF2B5EF4-FFF2-40B4-BE49-F238E27FC236}">
                <a16:creationId xmlns:a16="http://schemas.microsoft.com/office/drawing/2014/main" id="{7962DD5A-B9AB-464C-A473-A880027FC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6571" y="5738354"/>
            <a:ext cx="818853" cy="818853"/>
          </a:xfrm>
          <a:prstGeom prst="rect">
            <a:avLst/>
          </a:prstGeom>
        </p:spPr>
      </p:pic>
      <p:pic>
        <p:nvPicPr>
          <p:cNvPr id="1026" name="Picture 2">
            <a:extLst>
              <a:ext uri="{FF2B5EF4-FFF2-40B4-BE49-F238E27FC236}">
                <a16:creationId xmlns:a16="http://schemas.microsoft.com/office/drawing/2014/main" id="{AEDF09D9-4DE4-44D8-A96D-C55E90BF4A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2596" y="4429917"/>
            <a:ext cx="1323975" cy="567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591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31D754-2D1D-4FB7-AE8C-7BDCAA233D0F}"/>
              </a:ext>
            </a:extLst>
          </p:cNvPr>
          <p:cNvSpPr>
            <a:spLocks noGrp="1"/>
          </p:cNvSpPr>
          <p:nvPr>
            <p:ph type="title"/>
          </p:nvPr>
        </p:nvSpPr>
        <p:spPr/>
        <p:txBody>
          <a:bodyPr/>
          <a:lstStyle/>
          <a:p>
            <a:r>
              <a:rPr lang="es-MX" b="1" dirty="0"/>
              <a:t>Normalización de Bases de Datos</a:t>
            </a:r>
            <a:endParaRPr lang="es-PE" b="1" dirty="0"/>
          </a:p>
        </p:txBody>
      </p:sp>
      <p:sp>
        <p:nvSpPr>
          <p:cNvPr id="3" name="Marcador de contenido 2">
            <a:extLst>
              <a:ext uri="{FF2B5EF4-FFF2-40B4-BE49-F238E27FC236}">
                <a16:creationId xmlns:a16="http://schemas.microsoft.com/office/drawing/2014/main" id="{CA64EC8E-60D0-48B7-9491-4CADF5B357F2}"/>
              </a:ext>
            </a:extLst>
          </p:cNvPr>
          <p:cNvSpPr>
            <a:spLocks noGrp="1"/>
          </p:cNvSpPr>
          <p:nvPr>
            <p:ph idx="1"/>
          </p:nvPr>
        </p:nvSpPr>
        <p:spPr>
          <a:xfrm>
            <a:off x="838200" y="1690688"/>
            <a:ext cx="10515600" cy="4486275"/>
          </a:xfrm>
        </p:spPr>
        <p:txBody>
          <a:bodyPr>
            <a:normAutofit fontScale="77500" lnSpcReduction="20000"/>
          </a:bodyPr>
          <a:lstStyle/>
          <a:p>
            <a:pPr marL="0" indent="0">
              <a:buNone/>
            </a:pPr>
            <a:r>
              <a:rPr lang="es-MX" dirty="0">
                <a:highlight>
                  <a:srgbClr val="FFFF00"/>
                </a:highlight>
              </a:rPr>
              <a:t>La normalización es un proceso clave para diseñar bases de datos relacionales. Usualmente consiste en aplicar una serie de reglas (formas normales) para convertir un modelo entidad-relación a un modelo relacional.</a:t>
            </a:r>
          </a:p>
          <a:p>
            <a:pPr marL="0" indent="0">
              <a:buNone/>
            </a:pPr>
            <a:r>
              <a:rPr lang="es-MX" dirty="0"/>
              <a:t>Gracias a esto se pueden prevenir errores y mejorar la eficiencia de consultas.</a:t>
            </a:r>
          </a:p>
          <a:p>
            <a:pPr marL="0" indent="0">
              <a:buNone/>
            </a:pPr>
            <a:r>
              <a:rPr lang="es-MX" dirty="0"/>
              <a:t>La normalización tiene como objetivo optimizar los datos y brindar integridad, los beneficios específicos son:</a:t>
            </a:r>
          </a:p>
          <a:p>
            <a:r>
              <a:rPr lang="es-MX" dirty="0">
                <a:highlight>
                  <a:srgbClr val="FFFF00"/>
                </a:highlight>
              </a:rPr>
              <a:t>Evitar la redundancia de los datos.</a:t>
            </a:r>
          </a:p>
          <a:p>
            <a:r>
              <a:rPr lang="es-MX" dirty="0">
                <a:highlight>
                  <a:srgbClr val="FFFF00"/>
                </a:highlight>
              </a:rPr>
              <a:t>Prevenir problemas de actualización.</a:t>
            </a:r>
          </a:p>
          <a:p>
            <a:r>
              <a:rPr lang="es-MX" dirty="0"/>
              <a:t>Proteger la integridad de los datos.</a:t>
            </a:r>
          </a:p>
          <a:p>
            <a:r>
              <a:rPr lang="es-MX" dirty="0"/>
              <a:t>Facilitar el acceso e interpretación de los datos.</a:t>
            </a:r>
          </a:p>
          <a:p>
            <a:r>
              <a:rPr lang="es-MX" dirty="0"/>
              <a:t>Reducir el tiempo y complejidad de revisión de las bases de datos.</a:t>
            </a:r>
          </a:p>
          <a:p>
            <a:r>
              <a:rPr lang="es-MX" dirty="0">
                <a:highlight>
                  <a:srgbClr val="FFFF00"/>
                </a:highlight>
              </a:rPr>
              <a:t>Optimizar el espacio de almacenamiento.</a:t>
            </a:r>
          </a:p>
          <a:p>
            <a:r>
              <a:rPr lang="es-MX" dirty="0">
                <a:highlight>
                  <a:srgbClr val="FFFF00"/>
                </a:highlight>
              </a:rPr>
              <a:t>Prevenir borrados indeseados.</a:t>
            </a:r>
          </a:p>
          <a:p>
            <a:endParaRPr lang="es-PE" dirty="0"/>
          </a:p>
        </p:txBody>
      </p:sp>
      <p:pic>
        <p:nvPicPr>
          <p:cNvPr id="1026" name="Picture 2" descr="Modelo entidad-relación - Wikipedia, la enciclopedia libre">
            <a:extLst>
              <a:ext uri="{FF2B5EF4-FFF2-40B4-BE49-F238E27FC236}">
                <a16:creationId xmlns:a16="http://schemas.microsoft.com/office/drawing/2014/main" id="{FAAFEF12-2682-43DB-AAE8-2759291AD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1575" y="3429000"/>
            <a:ext cx="3048000" cy="15049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rmalización. Normas, Significado, Organismos">
            <a:extLst>
              <a:ext uri="{FF2B5EF4-FFF2-40B4-BE49-F238E27FC236}">
                <a16:creationId xmlns:a16="http://schemas.microsoft.com/office/drawing/2014/main" id="{A581F52E-B3D6-49B6-B065-FBE56AD429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2612" y="5167312"/>
            <a:ext cx="1685925" cy="1545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576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E3DE61-9618-43B4-B71D-4FB33F52FD0F}"/>
              </a:ext>
            </a:extLst>
          </p:cNvPr>
          <p:cNvSpPr>
            <a:spLocks noGrp="1"/>
          </p:cNvSpPr>
          <p:nvPr>
            <p:ph type="title"/>
          </p:nvPr>
        </p:nvSpPr>
        <p:spPr/>
        <p:txBody>
          <a:bodyPr/>
          <a:lstStyle/>
          <a:p>
            <a:r>
              <a:rPr lang="es-MX" b="1" dirty="0"/>
              <a:t>Normalización de Bases de Datos</a:t>
            </a:r>
            <a:endParaRPr lang="es-PE" dirty="0"/>
          </a:p>
        </p:txBody>
      </p:sp>
      <p:sp>
        <p:nvSpPr>
          <p:cNvPr id="3" name="Marcador de contenido 2">
            <a:extLst>
              <a:ext uri="{FF2B5EF4-FFF2-40B4-BE49-F238E27FC236}">
                <a16:creationId xmlns:a16="http://schemas.microsoft.com/office/drawing/2014/main" id="{D0E41514-0E30-4B4A-AFF8-FB42C22E3C1F}"/>
              </a:ext>
            </a:extLst>
          </p:cNvPr>
          <p:cNvSpPr>
            <a:spLocks noGrp="1"/>
          </p:cNvSpPr>
          <p:nvPr>
            <p:ph idx="1"/>
          </p:nvPr>
        </p:nvSpPr>
        <p:spPr>
          <a:xfrm>
            <a:off x="838200" y="1825626"/>
            <a:ext cx="10515600" cy="1302810"/>
          </a:xfrm>
        </p:spPr>
        <p:txBody>
          <a:bodyPr>
            <a:normAutofit/>
          </a:bodyPr>
          <a:lstStyle/>
          <a:p>
            <a:pPr marL="0" indent="0">
              <a:buNone/>
            </a:pPr>
            <a:r>
              <a:rPr lang="es-MX" sz="2600" dirty="0"/>
              <a:t>El proceso consta de etapas bien ordenadas llamadas formas normales (FN), se parte en la primera forma normal (1FN) pudiendo llegar hasta la sexta (6FN), aunque lo tradicional es llegar hasta la tercera forma normal.</a:t>
            </a:r>
            <a:endParaRPr lang="es-PE" sz="2600" dirty="0"/>
          </a:p>
        </p:txBody>
      </p:sp>
      <p:graphicFrame>
        <p:nvGraphicFramePr>
          <p:cNvPr id="4" name="Tabla 4">
            <a:extLst>
              <a:ext uri="{FF2B5EF4-FFF2-40B4-BE49-F238E27FC236}">
                <a16:creationId xmlns:a16="http://schemas.microsoft.com/office/drawing/2014/main" id="{BE471947-6BC5-442C-A160-863E7B70F2E0}"/>
              </a:ext>
            </a:extLst>
          </p:cNvPr>
          <p:cNvGraphicFramePr>
            <a:graphicFrameLocks noGrp="1"/>
          </p:cNvGraphicFramePr>
          <p:nvPr>
            <p:extLst>
              <p:ext uri="{D42A27DB-BD31-4B8C-83A1-F6EECF244321}">
                <p14:modId xmlns:p14="http://schemas.microsoft.com/office/powerpoint/2010/main" val="1561886379"/>
              </p:ext>
            </p:extLst>
          </p:nvPr>
        </p:nvGraphicFramePr>
        <p:xfrm>
          <a:off x="695325" y="3048550"/>
          <a:ext cx="10801350" cy="3596297"/>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3072136135"/>
                    </a:ext>
                  </a:extLst>
                </a:gridCol>
                <a:gridCol w="4086225">
                  <a:extLst>
                    <a:ext uri="{9D8B030D-6E8A-4147-A177-3AD203B41FA5}">
                      <a16:colId xmlns:a16="http://schemas.microsoft.com/office/drawing/2014/main" val="3327720184"/>
                    </a:ext>
                  </a:extLst>
                </a:gridCol>
                <a:gridCol w="3514725">
                  <a:extLst>
                    <a:ext uri="{9D8B030D-6E8A-4147-A177-3AD203B41FA5}">
                      <a16:colId xmlns:a16="http://schemas.microsoft.com/office/drawing/2014/main" val="2577973166"/>
                    </a:ext>
                  </a:extLst>
                </a:gridCol>
              </a:tblGrid>
              <a:tr h="487337">
                <a:tc>
                  <a:txBody>
                    <a:bodyPr/>
                    <a:lstStyle/>
                    <a:p>
                      <a:pPr algn="ctr"/>
                      <a:r>
                        <a:rPr lang="es-MX" sz="2000" dirty="0"/>
                        <a:t>1FN</a:t>
                      </a:r>
                      <a:endParaRPr lang="es-PE" sz="2000" dirty="0"/>
                    </a:p>
                  </a:txBody>
                  <a:tcPr/>
                </a:tc>
                <a:tc>
                  <a:txBody>
                    <a:bodyPr/>
                    <a:lstStyle/>
                    <a:p>
                      <a:pPr algn="ctr"/>
                      <a:r>
                        <a:rPr lang="es-MX" sz="2000" dirty="0"/>
                        <a:t>2FN</a:t>
                      </a:r>
                      <a:endParaRPr lang="es-PE" sz="2000" dirty="0"/>
                    </a:p>
                  </a:txBody>
                  <a:tcPr/>
                </a:tc>
                <a:tc>
                  <a:txBody>
                    <a:bodyPr/>
                    <a:lstStyle/>
                    <a:p>
                      <a:pPr algn="ctr"/>
                      <a:r>
                        <a:rPr lang="es-MX" sz="2000" dirty="0"/>
                        <a:t>3FN</a:t>
                      </a:r>
                      <a:endParaRPr lang="es-PE" sz="2000" dirty="0"/>
                    </a:p>
                  </a:txBody>
                  <a:tcPr/>
                </a:tc>
                <a:extLst>
                  <a:ext uri="{0D108BD9-81ED-4DB2-BD59-A6C34878D82A}">
                    <a16:rowId xmlns:a16="http://schemas.microsoft.com/office/drawing/2014/main" val="1764404316"/>
                  </a:ext>
                </a:extLst>
              </a:tr>
              <a:tr h="3026838">
                <a:tc>
                  <a:txBody>
                    <a:bodyPr/>
                    <a:lstStyle/>
                    <a:p>
                      <a:pPr marL="285750" indent="-285750">
                        <a:buFont typeface="Arial" panose="020B0604020202020204" pitchFamily="34" charset="0"/>
                        <a:buChar char="•"/>
                      </a:pPr>
                      <a:r>
                        <a:rPr lang="es-MX" dirty="0"/>
                        <a:t>No existen filas repetidas.</a:t>
                      </a:r>
                    </a:p>
                    <a:p>
                      <a:pPr marL="285750" indent="-285750">
                        <a:buFont typeface="Arial" panose="020B0604020202020204" pitchFamily="34" charset="0"/>
                        <a:buChar char="•"/>
                      </a:pPr>
                      <a:r>
                        <a:rPr lang="es-MX" dirty="0"/>
                        <a:t>Todos los atributos son atómicos. Un atributo es atómico si los elementos del dominio son simples e indivisibles.</a:t>
                      </a:r>
                    </a:p>
                    <a:p>
                      <a:endParaRPr lang="es-PE" dirty="0"/>
                    </a:p>
                  </a:txBody>
                  <a:tcPr/>
                </a:tc>
                <a:tc>
                  <a:txBody>
                    <a:bodyPr/>
                    <a:lstStyle/>
                    <a:p>
                      <a:pPr marL="285750" indent="-285750">
                        <a:buFont typeface="Arial" panose="020B0604020202020204" pitchFamily="34" charset="0"/>
                        <a:buChar char="•"/>
                      </a:pPr>
                      <a:r>
                        <a:rPr lang="es-MX" dirty="0"/>
                        <a:t>Cumple con las reglas de 1FN.</a:t>
                      </a:r>
                    </a:p>
                    <a:p>
                      <a:pPr marL="285750" indent="-285750">
                        <a:buFont typeface="Arial" panose="020B0604020202020204" pitchFamily="34" charset="0"/>
                        <a:buChar char="•"/>
                      </a:pPr>
                      <a:r>
                        <a:rPr lang="es-MX" dirty="0"/>
                        <a:t>Todos los atributos que no forman parte de la Clave Principal tienen dependencia funcional completa de ella.</a:t>
                      </a:r>
                    </a:p>
                    <a:p>
                      <a:pPr marL="285750" indent="-285750">
                        <a:buFont typeface="Arial" panose="020B0604020202020204" pitchFamily="34" charset="0"/>
                        <a:buChar char="•"/>
                      </a:pPr>
                      <a:r>
                        <a:rPr lang="es-MX" dirty="0"/>
                        <a:t>Crear tablas separadas para aquellos grupos de datos que se aplican a varios registros.</a:t>
                      </a:r>
                    </a:p>
                    <a:p>
                      <a:pPr marL="285750" indent="-285750">
                        <a:buFont typeface="Arial" panose="020B0604020202020204" pitchFamily="34" charset="0"/>
                        <a:buChar char="•"/>
                      </a:pPr>
                      <a:r>
                        <a:rPr lang="es-MX" dirty="0"/>
                        <a:t>Relacionar las tablas mediante claves externas.</a:t>
                      </a:r>
                    </a:p>
                    <a:p>
                      <a:endParaRPr lang="es-PE" dirty="0"/>
                    </a:p>
                  </a:txBody>
                  <a:tcPr/>
                </a:tc>
                <a:tc>
                  <a:txBody>
                    <a:bodyPr/>
                    <a:lstStyle/>
                    <a:p>
                      <a:pPr marL="285750" indent="-285750">
                        <a:buFont typeface="Arial" panose="020B0604020202020204" pitchFamily="34" charset="0"/>
                        <a:buChar char="•"/>
                      </a:pPr>
                      <a:r>
                        <a:rPr lang="es-MX" dirty="0"/>
                        <a:t>Cumple con las reglas de 2FN.</a:t>
                      </a:r>
                    </a:p>
                    <a:p>
                      <a:pPr marL="285750" indent="-285750">
                        <a:buFont typeface="Arial" panose="020B0604020202020204" pitchFamily="34" charset="0"/>
                        <a:buChar char="•"/>
                      </a:pPr>
                      <a:r>
                        <a:rPr lang="es-MX" dirty="0"/>
                        <a:t>No existen dependencias transitivas (eliminar columnas que no dependen de la clave principal).</a:t>
                      </a:r>
                    </a:p>
                    <a:p>
                      <a:pPr marL="285750" indent="-285750">
                        <a:buFont typeface="Arial" panose="020B0604020202020204" pitchFamily="34" charset="0"/>
                        <a:buChar char="•"/>
                      </a:pPr>
                      <a:endParaRPr lang="es-PE" dirty="0"/>
                    </a:p>
                  </a:txBody>
                  <a:tcPr/>
                </a:tc>
                <a:extLst>
                  <a:ext uri="{0D108BD9-81ED-4DB2-BD59-A6C34878D82A}">
                    <a16:rowId xmlns:a16="http://schemas.microsoft.com/office/drawing/2014/main" val="1574648559"/>
                  </a:ext>
                </a:extLst>
              </a:tr>
            </a:tbl>
          </a:graphicData>
        </a:graphic>
      </p:graphicFrame>
    </p:spTree>
    <p:extLst>
      <p:ext uri="{BB962C8B-B14F-4D97-AF65-F5344CB8AC3E}">
        <p14:creationId xmlns:p14="http://schemas.microsoft.com/office/powerpoint/2010/main" val="1533648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F9E299-167F-4BCC-B932-4FB32DF99CC7}"/>
              </a:ext>
            </a:extLst>
          </p:cNvPr>
          <p:cNvSpPr>
            <a:spLocks noGrp="1"/>
          </p:cNvSpPr>
          <p:nvPr>
            <p:ph type="title"/>
          </p:nvPr>
        </p:nvSpPr>
        <p:spPr/>
        <p:txBody>
          <a:bodyPr/>
          <a:lstStyle/>
          <a:p>
            <a:r>
              <a:rPr lang="es-MX" b="1" dirty="0"/>
              <a:t>1.	Sistema Gestor de Base de Datos (SGBD)</a:t>
            </a:r>
            <a:endParaRPr lang="es-PE" b="1" dirty="0"/>
          </a:p>
        </p:txBody>
      </p:sp>
      <p:sp>
        <p:nvSpPr>
          <p:cNvPr id="3" name="Marcador de contenido 2">
            <a:extLst>
              <a:ext uri="{FF2B5EF4-FFF2-40B4-BE49-F238E27FC236}">
                <a16:creationId xmlns:a16="http://schemas.microsoft.com/office/drawing/2014/main" id="{A8EBBD69-EB20-417F-9A28-08C33D8414C7}"/>
              </a:ext>
            </a:extLst>
          </p:cNvPr>
          <p:cNvSpPr>
            <a:spLocks noGrp="1"/>
          </p:cNvSpPr>
          <p:nvPr>
            <p:ph idx="1"/>
          </p:nvPr>
        </p:nvSpPr>
        <p:spPr>
          <a:xfrm>
            <a:off x="838200" y="1825625"/>
            <a:ext cx="5324475" cy="4070350"/>
          </a:xfrm>
        </p:spPr>
        <p:txBody>
          <a:bodyPr>
            <a:normAutofit lnSpcReduction="10000"/>
          </a:bodyPr>
          <a:lstStyle/>
          <a:p>
            <a:r>
              <a:rPr lang="es-MX" dirty="0"/>
              <a:t>Un Sistema Gestor de Base de Datos (SGBD) o </a:t>
            </a:r>
            <a:r>
              <a:rPr lang="es-MX" dirty="0" err="1"/>
              <a:t>DataBase</a:t>
            </a:r>
            <a:r>
              <a:rPr lang="es-MX" dirty="0"/>
              <a:t> </a:t>
            </a:r>
            <a:r>
              <a:rPr lang="es-MX" dirty="0" err="1"/>
              <a:t>Managenent</a:t>
            </a:r>
            <a:r>
              <a:rPr lang="es-MX" dirty="0"/>
              <a:t> </a:t>
            </a:r>
            <a:r>
              <a:rPr lang="es-MX" dirty="0" err="1"/>
              <a:t>System</a:t>
            </a:r>
            <a:r>
              <a:rPr lang="es-MX" dirty="0"/>
              <a:t> (DBMS) es un sistema que permite la creación, gestión y administración de bases de datos, así como la elección y manejo de las estructuras necesarias para el almacenamiento y búsqueda de información del modo más eficiente posible.</a:t>
            </a:r>
            <a:endParaRPr lang="es-PE" dirty="0"/>
          </a:p>
        </p:txBody>
      </p:sp>
      <p:pic>
        <p:nvPicPr>
          <p:cNvPr id="4" name="Imagen 3" descr="Los gestores de bases de datos (SGBD) más usados">
            <a:extLst>
              <a:ext uri="{FF2B5EF4-FFF2-40B4-BE49-F238E27FC236}">
                <a16:creationId xmlns:a16="http://schemas.microsoft.com/office/drawing/2014/main" id="{AE7003DA-F890-4894-8822-AB49EF1AE1C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0" y="1710848"/>
            <a:ext cx="4206240" cy="3934143"/>
          </a:xfrm>
          <a:prstGeom prst="rect">
            <a:avLst/>
          </a:prstGeom>
          <a:noFill/>
          <a:ln>
            <a:noFill/>
          </a:ln>
        </p:spPr>
      </p:pic>
    </p:spTree>
    <p:extLst>
      <p:ext uri="{BB962C8B-B14F-4D97-AF65-F5344CB8AC3E}">
        <p14:creationId xmlns:p14="http://schemas.microsoft.com/office/powerpoint/2010/main" val="2581242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DB7790-B22A-4138-A221-F55DEC36352B}"/>
              </a:ext>
            </a:extLst>
          </p:cNvPr>
          <p:cNvSpPr>
            <a:spLocks noGrp="1"/>
          </p:cNvSpPr>
          <p:nvPr>
            <p:ph type="title"/>
          </p:nvPr>
        </p:nvSpPr>
        <p:spPr/>
        <p:txBody>
          <a:bodyPr/>
          <a:lstStyle/>
          <a:p>
            <a:r>
              <a:rPr lang="es-MX" b="1" dirty="0"/>
              <a:t>1.	Sistema Gestor de Base de Datos (SGBD)</a:t>
            </a:r>
            <a:endParaRPr lang="es-PE" dirty="0"/>
          </a:p>
        </p:txBody>
      </p:sp>
      <p:sp>
        <p:nvSpPr>
          <p:cNvPr id="3" name="Marcador de contenido 2">
            <a:extLst>
              <a:ext uri="{FF2B5EF4-FFF2-40B4-BE49-F238E27FC236}">
                <a16:creationId xmlns:a16="http://schemas.microsoft.com/office/drawing/2014/main" id="{32104D53-497A-4934-9330-014E4447562B}"/>
              </a:ext>
            </a:extLst>
          </p:cNvPr>
          <p:cNvSpPr>
            <a:spLocks noGrp="1"/>
          </p:cNvSpPr>
          <p:nvPr>
            <p:ph idx="1"/>
          </p:nvPr>
        </p:nvSpPr>
        <p:spPr>
          <a:xfrm>
            <a:off x="838200" y="1552575"/>
            <a:ext cx="6210300" cy="5019675"/>
          </a:xfrm>
        </p:spPr>
        <p:txBody>
          <a:bodyPr>
            <a:normAutofit fontScale="70000" lnSpcReduction="20000"/>
          </a:bodyPr>
          <a:lstStyle/>
          <a:p>
            <a:pPr marL="0" indent="0" algn="just">
              <a:buNone/>
            </a:pPr>
            <a:r>
              <a:rPr lang="es-MX" dirty="0"/>
              <a:t>En la actualidad, existen multitud de SGBD y pueden ser clasificados según la forma en que administran los datos en:</a:t>
            </a:r>
          </a:p>
          <a:p>
            <a:pPr marL="0" indent="0" algn="just">
              <a:buNone/>
            </a:pPr>
            <a:r>
              <a:rPr lang="es-MX" b="1" dirty="0"/>
              <a:t>SGBD Relacionales (SQL)</a:t>
            </a:r>
          </a:p>
          <a:p>
            <a:pPr marL="0" indent="0" algn="just">
              <a:buNone/>
            </a:pPr>
            <a:r>
              <a:rPr lang="es-MX" dirty="0"/>
              <a:t>Este modelo se basa fundamentalmente en establecer relaciones o vínculos entre los datos, imaginando una tabla aparte por cada relación existente con sus propios registros y atributos.</a:t>
            </a:r>
          </a:p>
          <a:p>
            <a:pPr marL="0" indent="0" algn="just">
              <a:buNone/>
            </a:pPr>
            <a:r>
              <a:rPr lang="es-MX" b="1" dirty="0"/>
              <a:t>SGBD No relacionales (NoSQL)</a:t>
            </a:r>
          </a:p>
          <a:p>
            <a:pPr marL="0" indent="0" algn="just">
              <a:buNone/>
            </a:pPr>
            <a:r>
              <a:rPr lang="es-MX" dirty="0"/>
              <a:t>Una base de datos no relacional (NoSQL) es aquella base de datos que:</a:t>
            </a:r>
          </a:p>
          <a:p>
            <a:pPr algn="just"/>
            <a:r>
              <a:rPr lang="es-MX" dirty="0"/>
              <a:t>No requiere de estructuras de datos fijas como tablas</a:t>
            </a:r>
          </a:p>
          <a:p>
            <a:pPr algn="just"/>
            <a:r>
              <a:rPr lang="es-MX" dirty="0"/>
              <a:t>No garantiza completamente las características ACID.</a:t>
            </a:r>
          </a:p>
          <a:p>
            <a:pPr algn="just"/>
            <a:r>
              <a:rPr lang="es-MX" dirty="0"/>
              <a:t>Escala muy bien horizontalmente.</a:t>
            </a:r>
          </a:p>
          <a:p>
            <a:pPr marL="0" indent="0" algn="just">
              <a:buNone/>
            </a:pPr>
            <a:r>
              <a:rPr lang="es-MX" dirty="0"/>
              <a:t>Se utilizan en entornos distribuidos que han de estar siempre disponibles y operativos y que gestionan un importante volumen de datos.</a:t>
            </a:r>
          </a:p>
          <a:p>
            <a:pPr marL="0" indent="0">
              <a:buNone/>
            </a:pPr>
            <a:endParaRPr lang="es-PE" dirty="0"/>
          </a:p>
        </p:txBody>
      </p:sp>
      <p:pic>
        <p:nvPicPr>
          <p:cNvPr id="2050" name="Picture 2" descr="Universal NoSQL - YottaDB">
            <a:extLst>
              <a:ext uri="{FF2B5EF4-FFF2-40B4-BE49-F238E27FC236}">
                <a16:creationId xmlns:a16="http://schemas.microsoft.com/office/drawing/2014/main" id="{6D45B6CF-AD59-44E4-ABA2-E3B2E2A8EE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87" r="10797"/>
          <a:stretch/>
        </p:blipFill>
        <p:spPr bwMode="auto">
          <a:xfrm>
            <a:off x="7396311" y="2097880"/>
            <a:ext cx="4147611" cy="2740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3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6171D2-3933-4ABB-ADD7-20503CDB4DAE}"/>
              </a:ext>
            </a:extLst>
          </p:cNvPr>
          <p:cNvSpPr>
            <a:spLocks noGrp="1"/>
          </p:cNvSpPr>
          <p:nvPr>
            <p:ph type="title"/>
          </p:nvPr>
        </p:nvSpPr>
        <p:spPr/>
        <p:txBody>
          <a:bodyPr/>
          <a:lstStyle/>
          <a:p>
            <a:r>
              <a:rPr lang="es-MX" b="1" dirty="0"/>
              <a:t>2. MySQL</a:t>
            </a:r>
            <a:endParaRPr lang="es-PE" b="1" dirty="0"/>
          </a:p>
        </p:txBody>
      </p:sp>
      <p:sp>
        <p:nvSpPr>
          <p:cNvPr id="3" name="Marcador de contenido 2">
            <a:extLst>
              <a:ext uri="{FF2B5EF4-FFF2-40B4-BE49-F238E27FC236}">
                <a16:creationId xmlns:a16="http://schemas.microsoft.com/office/drawing/2014/main" id="{94D13468-AB77-4394-9E04-BE12A006CB0D}"/>
              </a:ext>
            </a:extLst>
          </p:cNvPr>
          <p:cNvSpPr>
            <a:spLocks noGrp="1"/>
          </p:cNvSpPr>
          <p:nvPr>
            <p:ph idx="1"/>
          </p:nvPr>
        </p:nvSpPr>
        <p:spPr>
          <a:xfrm>
            <a:off x="838200" y="1825625"/>
            <a:ext cx="6524625" cy="4351338"/>
          </a:xfrm>
        </p:spPr>
        <p:txBody>
          <a:bodyPr/>
          <a:lstStyle/>
          <a:p>
            <a:pPr marL="0" indent="0" algn="just">
              <a:buNone/>
            </a:pPr>
            <a:r>
              <a:rPr lang="es-MX" dirty="0">
                <a:highlight>
                  <a:srgbClr val="FFFF00"/>
                </a:highlight>
              </a:rPr>
              <a:t>MySQL es un sistema de gestión de bases de datos relacionales (RDBMS) de código abierto respaldado por Oracle y basado en el lenguaje de consulta estructurado (SQL). </a:t>
            </a:r>
            <a:r>
              <a:rPr lang="es-MX" dirty="0"/>
              <a:t>MySQL funciona prácticamente en todas las plataformas, incluyendo Linux, UNIX y Windows. Aunque puede utilizarse en una amplia gama de aplicaciones, MySQL se asocia más a menudo con las aplicaciones web y la publicación en línea.</a:t>
            </a:r>
            <a:endParaRPr lang="es-PE" dirty="0"/>
          </a:p>
        </p:txBody>
      </p:sp>
      <p:pic>
        <p:nvPicPr>
          <p:cNvPr id="5" name="Imagen 4" descr="MySQL - sistema de gestión de datos">
            <a:extLst>
              <a:ext uri="{FF2B5EF4-FFF2-40B4-BE49-F238E27FC236}">
                <a16:creationId xmlns:a16="http://schemas.microsoft.com/office/drawing/2014/main" id="{E27C6B78-500F-44B4-A7A9-EEE24F604DE0}"/>
              </a:ext>
            </a:extLst>
          </p:cNvPr>
          <p:cNvPicPr/>
          <p:nvPr/>
        </p:nvPicPr>
        <p:blipFill rotWithShape="1">
          <a:blip r:embed="rId2" cstate="print">
            <a:extLst>
              <a:ext uri="{28A0092B-C50C-407E-A947-70E740481C1C}">
                <a14:useLocalDpi xmlns:a14="http://schemas.microsoft.com/office/drawing/2010/main" val="0"/>
              </a:ext>
            </a:extLst>
          </a:blip>
          <a:srcRect t="5777" b="6175"/>
          <a:stretch/>
        </p:blipFill>
        <p:spPr bwMode="auto">
          <a:xfrm>
            <a:off x="8425814" y="1933575"/>
            <a:ext cx="2756535" cy="320039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983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C51F45-89FE-4D7A-98F9-699E649B5391}"/>
              </a:ext>
            </a:extLst>
          </p:cNvPr>
          <p:cNvSpPr>
            <a:spLocks noGrp="1"/>
          </p:cNvSpPr>
          <p:nvPr>
            <p:ph type="title"/>
          </p:nvPr>
        </p:nvSpPr>
        <p:spPr/>
        <p:txBody>
          <a:bodyPr/>
          <a:lstStyle/>
          <a:p>
            <a:r>
              <a:rPr lang="es-MX" b="1" dirty="0"/>
              <a:t>2. MySQL</a:t>
            </a:r>
            <a:endParaRPr lang="es-PE" dirty="0"/>
          </a:p>
        </p:txBody>
      </p:sp>
      <p:sp>
        <p:nvSpPr>
          <p:cNvPr id="3" name="Marcador de contenido 2">
            <a:extLst>
              <a:ext uri="{FF2B5EF4-FFF2-40B4-BE49-F238E27FC236}">
                <a16:creationId xmlns:a16="http://schemas.microsoft.com/office/drawing/2014/main" id="{E33CAC0D-A841-4EED-BFB0-67052F3248E0}"/>
              </a:ext>
            </a:extLst>
          </p:cNvPr>
          <p:cNvSpPr>
            <a:spLocks noGrp="1"/>
          </p:cNvSpPr>
          <p:nvPr>
            <p:ph idx="1"/>
          </p:nvPr>
        </p:nvSpPr>
        <p:spPr>
          <a:xfrm>
            <a:off x="838199" y="1825625"/>
            <a:ext cx="11020425" cy="4667250"/>
          </a:xfrm>
        </p:spPr>
        <p:txBody>
          <a:bodyPr>
            <a:normAutofit fontScale="92500" lnSpcReduction="20000"/>
          </a:bodyPr>
          <a:lstStyle/>
          <a:p>
            <a:pPr marL="0" indent="0">
              <a:buNone/>
            </a:pPr>
            <a:r>
              <a:rPr lang="es-MX" b="1" dirty="0"/>
              <a:t>¿Cómo funciona?</a:t>
            </a:r>
          </a:p>
          <a:p>
            <a:pPr marL="0" indent="0">
              <a:buNone/>
            </a:pPr>
            <a:r>
              <a:rPr lang="es-MX" dirty="0">
                <a:highlight>
                  <a:srgbClr val="FFFF00"/>
                </a:highlight>
              </a:rPr>
              <a:t>MySQL se basa en un modelo cliente-servidor. El núcleo de MySQL es el servidor MySQL, que maneja todas las instrucciones (o comandos) de la base de datos</a:t>
            </a:r>
            <a:r>
              <a:rPr lang="es-MX" dirty="0"/>
              <a:t>. El servidor MySQL está disponible como un programa independiente para su uso en un entorno de red cliente-servidor y como una biblioteca que puede ser incrustada (o enlazada) en aplicaciones independientes.</a:t>
            </a:r>
          </a:p>
          <a:p>
            <a:pPr marL="0" indent="0">
              <a:buNone/>
            </a:pPr>
            <a:r>
              <a:rPr lang="es-MX" b="1" dirty="0"/>
              <a:t>2.1.	Características:</a:t>
            </a:r>
          </a:p>
          <a:p>
            <a:r>
              <a:rPr lang="es-MX" dirty="0"/>
              <a:t>Velocidad y rendimiento.</a:t>
            </a:r>
          </a:p>
          <a:p>
            <a:r>
              <a:rPr lang="es-MX" dirty="0"/>
              <a:t>Bajo consumo de recursos</a:t>
            </a:r>
          </a:p>
          <a:p>
            <a:r>
              <a:rPr lang="es-MX" dirty="0"/>
              <a:t>Herramientas de administración</a:t>
            </a:r>
          </a:p>
          <a:p>
            <a:r>
              <a:rPr lang="es-MX" dirty="0"/>
              <a:t>Portabilidad y mantenimiento de datos </a:t>
            </a:r>
          </a:p>
          <a:p>
            <a:r>
              <a:rPr lang="es-MX" dirty="0"/>
              <a:t>Cuenta con paquetes de instalación como XAMPP (Apache + PHP + MySQL).</a:t>
            </a:r>
          </a:p>
          <a:p>
            <a:endParaRPr lang="es-PE" dirty="0"/>
          </a:p>
        </p:txBody>
      </p:sp>
    </p:spTree>
    <p:extLst>
      <p:ext uri="{BB962C8B-B14F-4D97-AF65-F5344CB8AC3E}">
        <p14:creationId xmlns:p14="http://schemas.microsoft.com/office/powerpoint/2010/main" val="367877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0BE129-F3CB-4626-8092-49C52646436F}"/>
              </a:ext>
            </a:extLst>
          </p:cNvPr>
          <p:cNvSpPr>
            <a:spLocks noGrp="1"/>
          </p:cNvSpPr>
          <p:nvPr>
            <p:ph type="title"/>
          </p:nvPr>
        </p:nvSpPr>
        <p:spPr/>
        <p:txBody>
          <a:bodyPr/>
          <a:lstStyle/>
          <a:p>
            <a:r>
              <a:rPr lang="es-MX" b="1" dirty="0"/>
              <a:t>2. MySQL</a:t>
            </a:r>
            <a:endParaRPr lang="es-PE" dirty="0"/>
          </a:p>
        </p:txBody>
      </p:sp>
      <p:sp>
        <p:nvSpPr>
          <p:cNvPr id="3" name="Marcador de contenido 2">
            <a:extLst>
              <a:ext uri="{FF2B5EF4-FFF2-40B4-BE49-F238E27FC236}">
                <a16:creationId xmlns:a16="http://schemas.microsoft.com/office/drawing/2014/main" id="{120EFBA1-2A9A-4492-8CFA-A4BE65B4E82F}"/>
              </a:ext>
            </a:extLst>
          </p:cNvPr>
          <p:cNvSpPr>
            <a:spLocks noGrp="1"/>
          </p:cNvSpPr>
          <p:nvPr>
            <p:ph idx="1"/>
          </p:nvPr>
        </p:nvSpPr>
        <p:spPr>
          <a:xfrm>
            <a:off x="838200" y="1549400"/>
            <a:ext cx="2409825" cy="508000"/>
          </a:xfrm>
        </p:spPr>
        <p:txBody>
          <a:bodyPr/>
          <a:lstStyle/>
          <a:p>
            <a:pPr marL="0" indent="0">
              <a:buNone/>
            </a:pPr>
            <a:r>
              <a:rPr lang="es-MX" dirty="0"/>
              <a:t>2.2. Instalación</a:t>
            </a:r>
            <a:endParaRPr lang="es-PE" dirty="0"/>
          </a:p>
        </p:txBody>
      </p:sp>
      <p:pic>
        <p:nvPicPr>
          <p:cNvPr id="5" name="Imagen 4">
            <a:extLst>
              <a:ext uri="{FF2B5EF4-FFF2-40B4-BE49-F238E27FC236}">
                <a16:creationId xmlns:a16="http://schemas.microsoft.com/office/drawing/2014/main" id="{06691020-3CC6-40C1-B9CC-A7C70E7D99BF}"/>
              </a:ext>
            </a:extLst>
          </p:cNvPr>
          <p:cNvPicPr/>
          <p:nvPr/>
        </p:nvPicPr>
        <p:blipFill>
          <a:blip r:embed="rId2"/>
          <a:stretch>
            <a:fillRect/>
          </a:stretch>
        </p:blipFill>
        <p:spPr>
          <a:xfrm>
            <a:off x="838200" y="2413634"/>
            <a:ext cx="4924425" cy="3368041"/>
          </a:xfrm>
          <a:prstGeom prst="rect">
            <a:avLst/>
          </a:prstGeom>
        </p:spPr>
      </p:pic>
      <p:pic>
        <p:nvPicPr>
          <p:cNvPr id="6" name="Imagen 5">
            <a:extLst>
              <a:ext uri="{FF2B5EF4-FFF2-40B4-BE49-F238E27FC236}">
                <a16:creationId xmlns:a16="http://schemas.microsoft.com/office/drawing/2014/main" id="{DB87F755-B34A-4D60-9C20-8D532F541D38}"/>
              </a:ext>
            </a:extLst>
          </p:cNvPr>
          <p:cNvPicPr/>
          <p:nvPr/>
        </p:nvPicPr>
        <p:blipFill>
          <a:blip r:embed="rId3"/>
          <a:stretch>
            <a:fillRect/>
          </a:stretch>
        </p:blipFill>
        <p:spPr>
          <a:xfrm>
            <a:off x="6172200" y="2346959"/>
            <a:ext cx="5761990" cy="3272791"/>
          </a:xfrm>
          <a:prstGeom prst="rect">
            <a:avLst/>
          </a:prstGeom>
        </p:spPr>
      </p:pic>
    </p:spTree>
    <p:extLst>
      <p:ext uri="{BB962C8B-B14F-4D97-AF65-F5344CB8AC3E}">
        <p14:creationId xmlns:p14="http://schemas.microsoft.com/office/powerpoint/2010/main" val="1766224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79D27-E0EB-4BD1-8154-D5AE21B00D4D}"/>
              </a:ext>
            </a:extLst>
          </p:cNvPr>
          <p:cNvSpPr>
            <a:spLocks noGrp="1"/>
          </p:cNvSpPr>
          <p:nvPr>
            <p:ph type="title"/>
          </p:nvPr>
        </p:nvSpPr>
        <p:spPr/>
        <p:txBody>
          <a:bodyPr/>
          <a:lstStyle/>
          <a:p>
            <a:r>
              <a:rPr lang="es-MX" b="1" dirty="0"/>
              <a:t>3. Crear una base de datos</a:t>
            </a:r>
            <a:endParaRPr lang="es-PE" dirty="0"/>
          </a:p>
        </p:txBody>
      </p:sp>
      <p:sp>
        <p:nvSpPr>
          <p:cNvPr id="3" name="Marcador de contenido 2">
            <a:extLst>
              <a:ext uri="{FF2B5EF4-FFF2-40B4-BE49-F238E27FC236}">
                <a16:creationId xmlns:a16="http://schemas.microsoft.com/office/drawing/2014/main" id="{A0844262-590B-401B-BD38-B98BA5A74D7D}"/>
              </a:ext>
            </a:extLst>
          </p:cNvPr>
          <p:cNvSpPr>
            <a:spLocks noGrp="1"/>
          </p:cNvSpPr>
          <p:nvPr>
            <p:ph idx="1"/>
          </p:nvPr>
        </p:nvSpPr>
        <p:spPr>
          <a:xfrm>
            <a:off x="838200" y="1552575"/>
            <a:ext cx="6210300" cy="5010150"/>
          </a:xfrm>
        </p:spPr>
        <p:txBody>
          <a:bodyPr>
            <a:normAutofit fontScale="92500" lnSpcReduction="10000"/>
          </a:bodyPr>
          <a:lstStyle/>
          <a:p>
            <a:pPr marL="0" indent="0" algn="just">
              <a:buNone/>
            </a:pPr>
            <a:r>
              <a:rPr lang="es-MX" b="1" dirty="0"/>
              <a:t>3.1. Base de datos </a:t>
            </a:r>
          </a:p>
          <a:p>
            <a:pPr marL="0" indent="0" algn="just">
              <a:buNone/>
            </a:pPr>
            <a:r>
              <a:rPr lang="es-MX" dirty="0">
                <a:highlight>
                  <a:srgbClr val="FFFF00"/>
                </a:highlight>
              </a:rPr>
              <a:t>Una base de datos es simplemente una colección de datos estructurados. </a:t>
            </a:r>
            <a:r>
              <a:rPr lang="es-MX" dirty="0"/>
              <a:t>Imagina que tomas una foto: presionas un botón y capturas una imagen de ti mismo. Tu foto es información y la galería de tu teléfono es la base de datos. Una base de datos es un lugar en el que los datos son almacenados y organizados. La palabra «relacional» significa que los datos almacenados en el conjunto de datos son organizados en forma de tablas. Cada tabla se relaciona de alguna manera definida de acuerdo a la interacción de la información.</a:t>
            </a:r>
          </a:p>
          <a:p>
            <a:pPr marL="0" indent="0">
              <a:buNone/>
            </a:pPr>
            <a:endParaRPr lang="es-PE" dirty="0"/>
          </a:p>
        </p:txBody>
      </p:sp>
      <p:pic>
        <p:nvPicPr>
          <p:cNvPr id="4" name="Imagen 3" descr="BASES DE DATOS - Latam Dominios Honduras">
            <a:extLst>
              <a:ext uri="{FF2B5EF4-FFF2-40B4-BE49-F238E27FC236}">
                <a16:creationId xmlns:a16="http://schemas.microsoft.com/office/drawing/2014/main" id="{AC572584-5EFF-4437-A172-B79E991507F7}"/>
              </a:ext>
            </a:extLst>
          </p:cNvPr>
          <p:cNvPicPr/>
          <p:nvPr/>
        </p:nvPicPr>
        <p:blipFill rotWithShape="1">
          <a:blip r:embed="rId2" cstate="print">
            <a:extLst>
              <a:ext uri="{28A0092B-C50C-407E-A947-70E740481C1C}">
                <a14:useLocalDpi xmlns:a14="http://schemas.microsoft.com/office/drawing/2010/main" val="0"/>
              </a:ext>
            </a:extLst>
          </a:blip>
          <a:srcRect t="8286" b="7055"/>
          <a:stretch/>
        </p:blipFill>
        <p:spPr bwMode="auto">
          <a:xfrm>
            <a:off x="7607140" y="2017395"/>
            <a:ext cx="3970973" cy="35090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91863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C99C62-7C32-46A9-9CAF-209B7FF33936}"/>
              </a:ext>
            </a:extLst>
          </p:cNvPr>
          <p:cNvSpPr>
            <a:spLocks noGrp="1"/>
          </p:cNvSpPr>
          <p:nvPr>
            <p:ph type="title"/>
          </p:nvPr>
        </p:nvSpPr>
        <p:spPr/>
        <p:txBody>
          <a:bodyPr/>
          <a:lstStyle/>
          <a:p>
            <a:r>
              <a:rPr lang="es-MX" b="1" dirty="0"/>
              <a:t>3. Crear una base de datos</a:t>
            </a:r>
            <a:endParaRPr lang="es-PE" dirty="0"/>
          </a:p>
        </p:txBody>
      </p:sp>
      <p:sp>
        <p:nvSpPr>
          <p:cNvPr id="3" name="Marcador de contenido 2">
            <a:extLst>
              <a:ext uri="{FF2B5EF4-FFF2-40B4-BE49-F238E27FC236}">
                <a16:creationId xmlns:a16="http://schemas.microsoft.com/office/drawing/2014/main" id="{0E8105B1-49D8-48D6-B73A-B3690DCB8CEA}"/>
              </a:ext>
            </a:extLst>
          </p:cNvPr>
          <p:cNvSpPr>
            <a:spLocks noGrp="1"/>
          </p:cNvSpPr>
          <p:nvPr>
            <p:ph idx="1"/>
          </p:nvPr>
        </p:nvSpPr>
        <p:spPr>
          <a:xfrm>
            <a:off x="838200" y="1587500"/>
            <a:ext cx="6391275" cy="4351338"/>
          </a:xfrm>
        </p:spPr>
        <p:txBody>
          <a:bodyPr>
            <a:normAutofit/>
          </a:bodyPr>
          <a:lstStyle/>
          <a:p>
            <a:pPr marL="0" indent="0">
              <a:buNone/>
            </a:pPr>
            <a:r>
              <a:rPr lang="es-MX" sz="2600" b="1" dirty="0"/>
              <a:t>3.2. Datos estructurados</a:t>
            </a:r>
          </a:p>
          <a:p>
            <a:pPr marL="0" indent="0">
              <a:buNone/>
            </a:pPr>
            <a:r>
              <a:rPr lang="es-MX" sz="2600" dirty="0"/>
              <a:t>Es aquella información que se almacena en forma de bases de datos relacionales, generalmente conocidas como bases de datos SQL.</a:t>
            </a:r>
          </a:p>
          <a:p>
            <a:pPr marL="0" indent="0">
              <a:buNone/>
            </a:pPr>
            <a:r>
              <a:rPr lang="es-MX" sz="2600" b="1" dirty="0"/>
              <a:t>3.3. Lenguaje SQL</a:t>
            </a:r>
          </a:p>
          <a:p>
            <a:pPr marL="0" indent="0">
              <a:buNone/>
            </a:pPr>
            <a:r>
              <a:rPr lang="es-MX" sz="2600" dirty="0"/>
              <a:t>Es el lenguaje de consulta, usado como interfaz para comunicarse con bases de datos y realizar operaciones de acceso y manipulación de la información almacenada</a:t>
            </a:r>
            <a:r>
              <a:rPr lang="es-MX" dirty="0"/>
              <a:t>.</a:t>
            </a:r>
          </a:p>
          <a:p>
            <a:pPr marL="0" indent="0">
              <a:buNone/>
            </a:pPr>
            <a:endParaRPr lang="es-PE" dirty="0"/>
          </a:p>
        </p:txBody>
      </p:sp>
      <p:pic>
        <p:nvPicPr>
          <p:cNvPr id="4" name="Imagen 3" descr="Gestión de Datos estructurados vs Datos no estructurados">
            <a:extLst>
              <a:ext uri="{FF2B5EF4-FFF2-40B4-BE49-F238E27FC236}">
                <a16:creationId xmlns:a16="http://schemas.microsoft.com/office/drawing/2014/main" id="{4873DD9D-3957-451A-A6D0-23F6C8484A4E}"/>
              </a:ext>
            </a:extLst>
          </p:cNvPr>
          <p:cNvPicPr/>
          <p:nvPr/>
        </p:nvPicPr>
        <p:blipFill rotWithShape="1">
          <a:blip r:embed="rId2">
            <a:extLst>
              <a:ext uri="{28A0092B-C50C-407E-A947-70E740481C1C}">
                <a14:useLocalDpi xmlns:a14="http://schemas.microsoft.com/office/drawing/2010/main" val="0"/>
              </a:ext>
            </a:extLst>
          </a:blip>
          <a:srcRect b="6899"/>
          <a:stretch/>
        </p:blipFill>
        <p:spPr bwMode="auto">
          <a:xfrm>
            <a:off x="7535545" y="1587500"/>
            <a:ext cx="3997960" cy="2095500"/>
          </a:xfrm>
          <a:prstGeom prst="rect">
            <a:avLst/>
          </a:prstGeom>
          <a:noFill/>
          <a:ln>
            <a:noFill/>
          </a:ln>
          <a:extLst>
            <a:ext uri="{53640926-AAD7-44D8-BBD7-CCE9431645EC}">
              <a14:shadowObscured xmlns:a14="http://schemas.microsoft.com/office/drawing/2010/main"/>
            </a:ext>
          </a:extLst>
        </p:spPr>
      </p:pic>
      <p:pic>
        <p:nvPicPr>
          <p:cNvPr id="5" name="Imagen 4" descr="Sympton Mal humor Increíble cuáles son las sentencias de sql Admisión afijo  colgante">
            <a:extLst>
              <a:ext uri="{FF2B5EF4-FFF2-40B4-BE49-F238E27FC236}">
                <a16:creationId xmlns:a16="http://schemas.microsoft.com/office/drawing/2014/main" id="{41DF0EEB-A370-42BC-AF52-4A341C50770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458075" y="4203382"/>
            <a:ext cx="4530090" cy="1587818"/>
          </a:xfrm>
          <a:prstGeom prst="rect">
            <a:avLst/>
          </a:prstGeom>
          <a:noFill/>
          <a:ln>
            <a:noFill/>
          </a:ln>
        </p:spPr>
      </p:pic>
    </p:spTree>
    <p:extLst>
      <p:ext uri="{BB962C8B-B14F-4D97-AF65-F5344CB8AC3E}">
        <p14:creationId xmlns:p14="http://schemas.microsoft.com/office/powerpoint/2010/main" val="1901819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65A60-C05B-491F-9A33-707CF948BB06}"/>
              </a:ext>
            </a:extLst>
          </p:cNvPr>
          <p:cNvSpPr>
            <a:spLocks noGrp="1"/>
          </p:cNvSpPr>
          <p:nvPr>
            <p:ph type="title"/>
          </p:nvPr>
        </p:nvSpPr>
        <p:spPr/>
        <p:txBody>
          <a:bodyPr/>
          <a:lstStyle/>
          <a:p>
            <a:r>
              <a:rPr lang="es-MX" dirty="0"/>
              <a:t>Tipo de datos</a:t>
            </a:r>
            <a:endParaRPr lang="es-PE" dirty="0"/>
          </a:p>
        </p:txBody>
      </p:sp>
      <p:sp>
        <p:nvSpPr>
          <p:cNvPr id="3" name="Marcador de contenido 2">
            <a:extLst>
              <a:ext uri="{FF2B5EF4-FFF2-40B4-BE49-F238E27FC236}">
                <a16:creationId xmlns:a16="http://schemas.microsoft.com/office/drawing/2014/main" id="{3F8BDA39-195F-48AF-B856-4AD9B264291C}"/>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59031918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849</Words>
  <Application>Microsoft Office PowerPoint</Application>
  <PresentationFormat>Panorámica</PresentationFormat>
  <Paragraphs>64</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Bahnschrift</vt:lpstr>
      <vt:lpstr>Calibri</vt:lpstr>
      <vt:lpstr>Calibri Light</vt:lpstr>
      <vt:lpstr>Tema de Office</vt:lpstr>
      <vt:lpstr>GUIA SQL CON MYSQL WORKBENCH</vt:lpstr>
      <vt:lpstr>1. Sistema Gestor de Base de Datos (SGBD)</vt:lpstr>
      <vt:lpstr>1. Sistema Gestor de Base de Datos (SGBD)</vt:lpstr>
      <vt:lpstr>2. MySQL</vt:lpstr>
      <vt:lpstr>2. MySQL</vt:lpstr>
      <vt:lpstr>2. MySQL</vt:lpstr>
      <vt:lpstr>3. Crear una base de datos</vt:lpstr>
      <vt:lpstr>3. Crear una base de datos</vt:lpstr>
      <vt:lpstr>Tipo de datos</vt:lpstr>
      <vt:lpstr>CONTENIDO  ADICIONAL</vt:lpstr>
      <vt:lpstr>Normalización de Bases de Datos</vt:lpstr>
      <vt:lpstr>Normalización de Bases de Datos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GUIA SQL CON MYSQL WORKBENCH</dc:title>
  <dc:creator>Jose Luis Ochoa Enciso</dc:creator>
  <cp:lastModifiedBy>Jose Luis Ochoa Enciso</cp:lastModifiedBy>
  <cp:revision>6</cp:revision>
  <dcterms:created xsi:type="dcterms:W3CDTF">2023-10-07T19:44:23Z</dcterms:created>
  <dcterms:modified xsi:type="dcterms:W3CDTF">2023-10-08T00:30:24Z</dcterms:modified>
</cp:coreProperties>
</file>