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League Spartan" charset="1" panose="00000800000000000000"/>
      <p:regular r:id="rId25"/>
    </p:embeddedFont>
    <p:embeddedFont>
      <p:font typeface="Open Sans" charset="1" panose="020B0606030504020204"/>
      <p:regular r:id="rId26"/>
    </p:embeddedFont>
    <p:embeddedFont>
      <p:font typeface="Open Sans Bold" charset="1" panose="020B0806030504020204"/>
      <p:regular r:id="rId27"/>
    </p:embeddedFont>
    <p:embeddedFont>
      <p:font typeface="Arimo Bold" charset="1" panose="020B0704020202020204"/>
      <p:regular r:id="rId28"/>
    </p:embeddedFont>
    <p:embeddedFont>
      <p:font typeface="Arimo" charset="1" panose="020B0604020202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028700" y="952267"/>
            <a:ext cx="16230600" cy="8382465"/>
            <a:chOff x="0" y="0"/>
            <a:chExt cx="6045684" cy="3122357"/>
          </a:xfrm>
        </p:grpSpPr>
        <p:sp>
          <p:nvSpPr>
            <p:cNvPr name="Freeform 4" id="4"/>
            <p:cNvSpPr/>
            <p:nvPr/>
          </p:nvSpPr>
          <p:spPr>
            <a:xfrm flipH="false" flipV="false" rot="0">
              <a:off x="0" y="0"/>
              <a:ext cx="6045684" cy="3122357"/>
            </a:xfrm>
            <a:custGeom>
              <a:avLst/>
              <a:gdLst/>
              <a:ahLst/>
              <a:cxnLst/>
              <a:rect r="r" b="b" t="t" l="l"/>
              <a:pathLst>
                <a:path h="3122357" w="6045684">
                  <a:moveTo>
                    <a:pt x="0" y="0"/>
                  </a:moveTo>
                  <a:lnTo>
                    <a:pt x="6045684" y="0"/>
                  </a:lnTo>
                  <a:lnTo>
                    <a:pt x="6045684" y="3122357"/>
                  </a:lnTo>
                  <a:lnTo>
                    <a:pt x="0" y="3122357"/>
                  </a:lnTo>
                  <a:close/>
                </a:path>
              </a:pathLst>
            </a:custGeom>
            <a:solidFill>
              <a:srgbClr val="000000">
                <a:alpha val="0"/>
              </a:srgbClr>
            </a:solidFill>
            <a:ln w="66675" cap="sq">
              <a:solidFill>
                <a:srgbClr val="9753A8"/>
              </a:solidFill>
              <a:prstDash val="solid"/>
              <a:miter/>
            </a:ln>
          </p:spPr>
        </p:sp>
        <p:sp>
          <p:nvSpPr>
            <p:cNvPr name="TextBox 5" id="5"/>
            <p:cNvSpPr txBox="true"/>
            <p:nvPr/>
          </p:nvSpPr>
          <p:spPr>
            <a:xfrm>
              <a:off x="0" y="0"/>
              <a:ext cx="6045684" cy="3122357"/>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0">
            <a:off x="12374539" y="8993151"/>
            <a:ext cx="4284389" cy="1567256"/>
            <a:chOff x="0" y="0"/>
            <a:chExt cx="1128399" cy="412775"/>
          </a:xfrm>
        </p:grpSpPr>
        <p:sp>
          <p:nvSpPr>
            <p:cNvPr name="Freeform 7" id="7"/>
            <p:cNvSpPr/>
            <p:nvPr/>
          </p:nvSpPr>
          <p:spPr>
            <a:xfrm flipH="false" flipV="false" rot="0">
              <a:off x="0" y="0"/>
              <a:ext cx="1128399" cy="412775"/>
            </a:xfrm>
            <a:custGeom>
              <a:avLst/>
              <a:gdLst/>
              <a:ahLst/>
              <a:cxnLst/>
              <a:rect r="r" b="b" t="t" l="l"/>
              <a:pathLst>
                <a:path h="412775" w="1128399">
                  <a:moveTo>
                    <a:pt x="0" y="0"/>
                  </a:moveTo>
                  <a:lnTo>
                    <a:pt x="1128399" y="0"/>
                  </a:lnTo>
                  <a:lnTo>
                    <a:pt x="1128399" y="412775"/>
                  </a:lnTo>
                  <a:lnTo>
                    <a:pt x="0" y="412775"/>
                  </a:lnTo>
                  <a:close/>
                </a:path>
              </a:pathLst>
            </a:custGeom>
            <a:solidFill>
              <a:srgbClr val="EDECED"/>
            </a:solidFill>
          </p:spPr>
        </p:sp>
        <p:sp>
          <p:nvSpPr>
            <p:cNvPr name="TextBox 8" id="8"/>
            <p:cNvSpPr txBox="true"/>
            <p:nvPr/>
          </p:nvSpPr>
          <p:spPr>
            <a:xfrm>
              <a:off x="0" y="-47625"/>
              <a:ext cx="1128399"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5400000">
            <a:off x="14012664" y="3237235"/>
            <a:ext cx="6983416" cy="1567256"/>
            <a:chOff x="0" y="0"/>
            <a:chExt cx="1839254" cy="412775"/>
          </a:xfrm>
        </p:grpSpPr>
        <p:sp>
          <p:nvSpPr>
            <p:cNvPr name="Freeform 10" id="10"/>
            <p:cNvSpPr/>
            <p:nvPr/>
          </p:nvSpPr>
          <p:spPr>
            <a:xfrm flipH="false" flipV="false" rot="0">
              <a:off x="0" y="0"/>
              <a:ext cx="1839254" cy="412775"/>
            </a:xfrm>
            <a:custGeom>
              <a:avLst/>
              <a:gdLst/>
              <a:ahLst/>
              <a:cxnLst/>
              <a:rect r="r" b="b" t="t" l="l"/>
              <a:pathLst>
                <a:path h="412775" w="1839254">
                  <a:moveTo>
                    <a:pt x="0" y="0"/>
                  </a:moveTo>
                  <a:lnTo>
                    <a:pt x="1839254" y="0"/>
                  </a:lnTo>
                  <a:lnTo>
                    <a:pt x="1839254" y="412775"/>
                  </a:lnTo>
                  <a:lnTo>
                    <a:pt x="0" y="412775"/>
                  </a:lnTo>
                  <a:close/>
                </a:path>
              </a:pathLst>
            </a:custGeom>
            <a:solidFill>
              <a:srgbClr val="EDECED"/>
            </a:solidFill>
          </p:spPr>
        </p:sp>
        <p:sp>
          <p:nvSpPr>
            <p:cNvPr name="TextBox 11" id="11"/>
            <p:cNvSpPr txBox="true"/>
            <p:nvPr/>
          </p:nvSpPr>
          <p:spPr>
            <a:xfrm>
              <a:off x="0" y="-47625"/>
              <a:ext cx="1839254"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true" flipV="true" rot="5400000">
            <a:off x="10540746" y="-52264"/>
            <a:ext cx="11547949" cy="9406329"/>
          </a:xfrm>
          <a:custGeom>
            <a:avLst/>
            <a:gdLst/>
            <a:ahLst/>
            <a:cxnLst/>
            <a:rect r="r" b="b" t="t" l="l"/>
            <a:pathLst>
              <a:path h="9406329" w="11547949">
                <a:moveTo>
                  <a:pt x="11547949" y="9406329"/>
                </a:moveTo>
                <a:lnTo>
                  <a:pt x="0" y="9406329"/>
                </a:lnTo>
                <a:lnTo>
                  <a:pt x="0" y="0"/>
                </a:lnTo>
                <a:lnTo>
                  <a:pt x="11547949" y="0"/>
                </a:lnTo>
                <a:lnTo>
                  <a:pt x="11547949" y="94063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584338" y="1775942"/>
            <a:ext cx="10790201" cy="2970658"/>
          </a:xfrm>
          <a:prstGeom prst="rect">
            <a:avLst/>
          </a:prstGeom>
        </p:spPr>
        <p:txBody>
          <a:bodyPr anchor="t" rtlCol="false" tIns="0" lIns="0" bIns="0" rIns="0">
            <a:spAutoFit/>
          </a:bodyPr>
          <a:lstStyle/>
          <a:p>
            <a:pPr algn="l">
              <a:lnSpc>
                <a:spcPts val="7854"/>
              </a:lnSpc>
            </a:pPr>
            <a:r>
              <a:rPr lang="en-US" sz="6600" b="true">
                <a:solidFill>
                  <a:srgbClr val="000000"/>
                </a:solidFill>
                <a:latin typeface="League Spartan"/>
                <a:ea typeface="League Spartan"/>
                <a:cs typeface="League Spartan"/>
                <a:sym typeface="League Spartan"/>
              </a:rPr>
              <a:t>LOS PARADIGMAS </a:t>
            </a:r>
          </a:p>
          <a:p>
            <a:pPr algn="l">
              <a:lnSpc>
                <a:spcPts val="7854"/>
              </a:lnSpc>
            </a:pPr>
            <a:r>
              <a:rPr lang="en-US" sz="6600" b="true">
                <a:solidFill>
                  <a:srgbClr val="000000"/>
                </a:solidFill>
                <a:latin typeface="League Spartan"/>
                <a:ea typeface="League Spartan"/>
                <a:cs typeface="League Spartan"/>
                <a:sym typeface="League Spartan"/>
              </a:rPr>
              <a:t>DE LA </a:t>
            </a:r>
          </a:p>
          <a:p>
            <a:pPr algn="l">
              <a:lnSpc>
                <a:spcPts val="7854"/>
              </a:lnSpc>
            </a:pPr>
            <a:r>
              <a:rPr lang="en-US" sz="6600" b="true">
                <a:solidFill>
                  <a:srgbClr val="000000"/>
                </a:solidFill>
                <a:latin typeface="League Spartan"/>
                <a:ea typeface="League Spartan"/>
                <a:cs typeface="League Spartan"/>
                <a:sym typeface="League Spartan"/>
              </a:rPr>
              <a:t>INTELIGENCIA ARTIFICIAL</a:t>
            </a:r>
          </a:p>
        </p:txBody>
      </p:sp>
      <p:sp>
        <p:nvSpPr>
          <p:cNvPr name="TextBox 14" id="14"/>
          <p:cNvSpPr txBox="true"/>
          <p:nvPr/>
        </p:nvSpPr>
        <p:spPr>
          <a:xfrm rot="0">
            <a:off x="1825677" y="6226022"/>
            <a:ext cx="4756684" cy="362585"/>
          </a:xfrm>
          <a:prstGeom prst="rect">
            <a:avLst/>
          </a:prstGeom>
        </p:spPr>
        <p:txBody>
          <a:bodyPr anchor="t" rtlCol="false" tIns="0" lIns="0" bIns="0" rIns="0">
            <a:spAutoFit/>
          </a:bodyPr>
          <a:lstStyle/>
          <a:p>
            <a:pPr algn="just" marL="0" indent="0" lvl="0">
              <a:lnSpc>
                <a:spcPts val="2859"/>
              </a:lnSpc>
              <a:spcBef>
                <a:spcPct val="0"/>
              </a:spcBef>
            </a:pPr>
            <a:r>
              <a:rPr lang="en-US" b="true" sz="2199">
                <a:solidFill>
                  <a:srgbClr val="000000"/>
                </a:solidFill>
                <a:latin typeface="League Spartan"/>
                <a:ea typeface="League Spartan"/>
                <a:cs typeface="League Spartan"/>
                <a:sym typeface="League Spartan"/>
              </a:rPr>
              <a:t>Presentado por:</a:t>
            </a:r>
          </a:p>
        </p:txBody>
      </p:sp>
      <p:sp>
        <p:nvSpPr>
          <p:cNvPr name="TextBox 15" id="15"/>
          <p:cNvSpPr txBox="true"/>
          <p:nvPr/>
        </p:nvSpPr>
        <p:spPr>
          <a:xfrm rot="0">
            <a:off x="1825677" y="6569557"/>
            <a:ext cx="4756684" cy="650875"/>
          </a:xfrm>
          <a:prstGeom prst="rect">
            <a:avLst/>
          </a:prstGeom>
        </p:spPr>
        <p:txBody>
          <a:bodyPr anchor="t" rtlCol="false" tIns="0" lIns="0" bIns="0" rIns="0">
            <a:spAutoFit/>
          </a:bodyPr>
          <a:lstStyle/>
          <a:p>
            <a:pPr algn="just">
              <a:lnSpc>
                <a:spcPts val="2600"/>
              </a:lnSpc>
            </a:pPr>
            <a:r>
              <a:rPr lang="en-US" sz="2000">
                <a:solidFill>
                  <a:srgbClr val="000000"/>
                </a:solidFill>
                <a:latin typeface="Open Sans"/>
                <a:ea typeface="Open Sans"/>
                <a:cs typeface="Open Sans"/>
                <a:sym typeface="Open Sans"/>
              </a:rPr>
              <a:t>Ojeda López Luis Enrique</a:t>
            </a:r>
          </a:p>
          <a:p>
            <a:pPr algn="just" marL="0" indent="0" lvl="0">
              <a:lnSpc>
                <a:spcPts val="2600"/>
              </a:lnSpc>
              <a:spcBef>
                <a:spcPct val="0"/>
              </a:spcBef>
            </a:pPr>
            <a:r>
              <a:rPr lang="en-US" sz="2000">
                <a:solidFill>
                  <a:srgbClr val="000000"/>
                </a:solidFill>
                <a:latin typeface="Open Sans"/>
                <a:ea typeface="Open Sans"/>
                <a:cs typeface="Open Sans"/>
                <a:sym typeface="Open Sans"/>
              </a:rPr>
              <a:t>Saucedo Rodríguez Roberto Carlos</a:t>
            </a:r>
          </a:p>
        </p:txBody>
      </p:sp>
      <p:sp>
        <p:nvSpPr>
          <p:cNvPr name="AutoShape 16" id="16"/>
          <p:cNvSpPr/>
          <p:nvPr/>
        </p:nvSpPr>
        <p:spPr>
          <a:xfrm flipV="true">
            <a:off x="13553005" y="935761"/>
            <a:ext cx="5036482" cy="5036482"/>
          </a:xfrm>
          <a:prstGeom prst="line">
            <a:avLst/>
          </a:prstGeom>
          <a:ln cap="flat" w="114300">
            <a:solidFill>
              <a:srgbClr val="FF99FF"/>
            </a:solidFill>
            <a:prstDash val="solid"/>
            <a:headEnd type="none" len="sm" w="sm"/>
            <a:tailEnd type="none" len="sm" w="sm"/>
          </a:ln>
        </p:spPr>
      </p:sp>
      <p:sp>
        <p:nvSpPr>
          <p:cNvPr name="AutoShape 17" id="17"/>
          <p:cNvSpPr/>
          <p:nvPr/>
        </p:nvSpPr>
        <p:spPr>
          <a:xfrm flipV="true">
            <a:off x="14602740" y="4540846"/>
            <a:ext cx="1216428" cy="1216428"/>
          </a:xfrm>
          <a:prstGeom prst="line">
            <a:avLst/>
          </a:prstGeom>
          <a:ln cap="flat" w="114300">
            <a:solidFill>
              <a:srgbClr val="FF99FF"/>
            </a:solidFill>
            <a:prstDash val="solid"/>
            <a:headEnd type="none" len="sm" w="sm"/>
            <a:tailEnd type="none" len="sm" w="sm"/>
          </a:ln>
        </p:spPr>
      </p:sp>
      <p:sp>
        <p:nvSpPr>
          <p:cNvPr name="AutoShape 18" id="18"/>
          <p:cNvSpPr/>
          <p:nvPr/>
        </p:nvSpPr>
        <p:spPr>
          <a:xfrm flipV="true">
            <a:off x="12944791" y="7512571"/>
            <a:ext cx="2942644" cy="2942644"/>
          </a:xfrm>
          <a:prstGeom prst="line">
            <a:avLst/>
          </a:prstGeom>
          <a:ln cap="flat" w="114300">
            <a:solidFill>
              <a:srgbClr val="782A8C"/>
            </a:solidFill>
            <a:prstDash val="solid"/>
            <a:headEnd type="none" len="sm" w="sm"/>
            <a:tailEnd type="none" len="sm" w="sm"/>
          </a:ln>
        </p:spPr>
      </p:sp>
      <p:sp>
        <p:nvSpPr>
          <p:cNvPr name="AutoShape 19" id="19"/>
          <p:cNvSpPr/>
          <p:nvPr/>
        </p:nvSpPr>
        <p:spPr>
          <a:xfrm flipV="true">
            <a:off x="11473469" y="9776779"/>
            <a:ext cx="2942644" cy="2942644"/>
          </a:xfrm>
          <a:prstGeom prst="line">
            <a:avLst/>
          </a:prstGeom>
          <a:ln cap="flat" w="114300">
            <a:solidFill>
              <a:srgbClr val="782A8C"/>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867816"/>
            <a:ext cx="13719076" cy="1533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PROFUNDIZANDO EL ENFOQUE SIMBOLICO - </a:t>
            </a:r>
            <a:r>
              <a:rPr lang="en-US" sz="5000" u="sng">
                <a:solidFill>
                  <a:srgbClr val="000000"/>
                </a:solidFill>
                <a:latin typeface="League Spartan"/>
                <a:ea typeface="League Spartan"/>
                <a:cs typeface="League Spartan"/>
                <a:sym typeface="League Spartan"/>
              </a:rPr>
              <a:t>ASISTENTES VIRTUALES</a:t>
            </a:r>
          </a:p>
        </p:txBody>
      </p:sp>
      <p:sp>
        <p:nvSpPr>
          <p:cNvPr name="TextBox 4" id="4"/>
          <p:cNvSpPr txBox="true"/>
          <p:nvPr/>
        </p:nvSpPr>
        <p:spPr>
          <a:xfrm rot="0">
            <a:off x="1304279" y="2734716"/>
            <a:ext cx="15679441" cy="7051508"/>
          </a:xfrm>
          <a:prstGeom prst="rect">
            <a:avLst/>
          </a:prstGeom>
        </p:spPr>
        <p:txBody>
          <a:bodyPr anchor="t" rtlCol="false" tIns="0" lIns="0" bIns="0" rIns="0">
            <a:spAutoFit/>
          </a:bodyPr>
          <a:lstStyle/>
          <a:p>
            <a:pPr algn="just">
              <a:lnSpc>
                <a:spcPts val="4034"/>
              </a:lnSpc>
            </a:pPr>
            <a:r>
              <a:rPr lang="en-US" sz="2881" b="true">
                <a:solidFill>
                  <a:srgbClr val="000000"/>
                </a:solidFill>
                <a:latin typeface="Open Sans Bold"/>
                <a:ea typeface="Open Sans Bold"/>
                <a:cs typeface="Open Sans Bold"/>
                <a:sym typeface="Open Sans Bold"/>
              </a:rPr>
              <a:t>Asistentes virtuales (Siri, Google, Cortana):</a:t>
            </a:r>
            <a:r>
              <a:rPr lang="en-US" sz="2881">
                <a:solidFill>
                  <a:srgbClr val="000000"/>
                </a:solidFill>
                <a:latin typeface="Open Sans"/>
                <a:ea typeface="Open Sans"/>
                <a:cs typeface="Open Sans"/>
                <a:sym typeface="Open Sans"/>
              </a:rPr>
              <a:t> Los asistentes virtuales utilizan una combinación de tecnologías, desde el procesamiento de lenguaje natural y un enfoque simbólico para interactuar con los usuarios. Estos asistentes están diseñados para responder preguntas y proporcionar recomendaciones utilizando comando de voz, procesando las entradas y convirtiéndolas en texto, para luego interpretarlo mediante reglas lógicas y símbolos para realizar cierta acción. </a:t>
            </a:r>
          </a:p>
          <a:p>
            <a:pPr algn="just">
              <a:lnSpc>
                <a:spcPts val="4034"/>
              </a:lnSpc>
            </a:pPr>
          </a:p>
          <a:p>
            <a:pPr algn="just">
              <a:lnSpc>
                <a:spcPts val="4034"/>
              </a:lnSpc>
            </a:pPr>
            <a:r>
              <a:rPr lang="en-US" sz="2881">
                <a:solidFill>
                  <a:srgbClr val="000000"/>
                </a:solidFill>
                <a:latin typeface="Open Sans"/>
                <a:ea typeface="Open Sans"/>
                <a:cs typeface="Open Sans"/>
                <a:sym typeface="Open Sans"/>
              </a:rPr>
              <a:t>El enfoque simbólico se aplica al interpretar estas solicitudes del usuario utilizando ciertas reglas ya definidas y simbolizando el conocimiento. Por ejemplo, cuando el usuario pregunta por el clima del día de mañana, el sistema utiliza las reglas simbólicas que interpreten “clima” como una solicitud de información meteorológica. </a:t>
            </a:r>
          </a:p>
          <a:p>
            <a:pPr algn="just">
              <a:lnSpc>
                <a:spcPts val="4034"/>
              </a:lnSpc>
            </a:pPr>
          </a:p>
          <a:p>
            <a:pPr algn="just">
              <a:lnSpc>
                <a:spcPts val="4034"/>
              </a:lnSpc>
            </a:pP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867816"/>
            <a:ext cx="13719076" cy="1533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PROFUNDIZANDO EL ENFOQUE SIMBOLICO - </a:t>
            </a:r>
            <a:r>
              <a:rPr lang="en-US" sz="5000" u="sng">
                <a:solidFill>
                  <a:srgbClr val="000000"/>
                </a:solidFill>
                <a:latin typeface="League Spartan"/>
                <a:ea typeface="League Spartan"/>
                <a:cs typeface="League Spartan"/>
                <a:sym typeface="League Spartan"/>
              </a:rPr>
              <a:t>ASISTENTES VIRTUALES</a:t>
            </a:r>
          </a:p>
        </p:txBody>
      </p:sp>
      <p:sp>
        <p:nvSpPr>
          <p:cNvPr name="TextBox 4" id="4"/>
          <p:cNvSpPr txBox="true"/>
          <p:nvPr/>
        </p:nvSpPr>
        <p:spPr>
          <a:xfrm rot="0">
            <a:off x="711948" y="2734716"/>
            <a:ext cx="16864104" cy="9070808"/>
          </a:xfrm>
          <a:prstGeom prst="rect">
            <a:avLst/>
          </a:prstGeom>
        </p:spPr>
        <p:txBody>
          <a:bodyPr anchor="t" rtlCol="false" tIns="0" lIns="0" bIns="0" rIns="0">
            <a:spAutoFit/>
          </a:bodyPr>
          <a:lstStyle/>
          <a:p>
            <a:pPr algn="just">
              <a:lnSpc>
                <a:spcPts val="4034"/>
              </a:lnSpc>
            </a:pPr>
            <a:r>
              <a:rPr lang="en-US" sz="2881" b="true">
                <a:solidFill>
                  <a:srgbClr val="000000"/>
                </a:solidFill>
                <a:latin typeface="Open Sans Bold"/>
                <a:ea typeface="Open Sans Bold"/>
                <a:cs typeface="Open Sans Bold"/>
                <a:sym typeface="Open Sans Bold"/>
              </a:rPr>
              <a:t>Beneficios</a:t>
            </a:r>
            <a:r>
              <a:rPr lang="en-US" sz="2881">
                <a:solidFill>
                  <a:srgbClr val="000000"/>
                </a:solidFill>
                <a:latin typeface="Open Sans"/>
                <a:ea typeface="Open Sans"/>
                <a:cs typeface="Open Sans"/>
                <a:sym typeface="Open Sans"/>
              </a:rPr>
              <a:t>: </a:t>
            </a:r>
          </a:p>
          <a:p>
            <a:pPr algn="just">
              <a:lnSpc>
                <a:spcPts val="4034"/>
              </a:lnSpc>
            </a:pPr>
            <a:r>
              <a:rPr lang="en-US" sz="2881">
                <a:solidFill>
                  <a:srgbClr val="000000"/>
                </a:solidFill>
                <a:latin typeface="Open Sans"/>
                <a:ea typeface="Open Sans"/>
                <a:cs typeface="Open Sans"/>
                <a:sym typeface="Open Sans"/>
              </a:rPr>
              <a:t>- El uso de reglas simbólicas permite que los asistentes comprendan y respondan a comandos en lenguaje natural. </a:t>
            </a:r>
          </a:p>
          <a:p>
            <a:pPr algn="just">
              <a:lnSpc>
                <a:spcPts val="4034"/>
              </a:lnSpc>
            </a:pPr>
            <a:r>
              <a:rPr lang="en-US" sz="2881">
                <a:solidFill>
                  <a:srgbClr val="000000"/>
                </a:solidFill>
                <a:latin typeface="Open Sans"/>
                <a:ea typeface="Open Sans"/>
                <a:cs typeface="Open Sans"/>
                <a:sym typeface="Open Sans"/>
              </a:rPr>
              <a:t>- Permite una organización clara del conocimiento, facilitando el procesamiento y recuperación de la información. </a:t>
            </a:r>
          </a:p>
          <a:p>
            <a:pPr algn="just">
              <a:lnSpc>
                <a:spcPts val="4034"/>
              </a:lnSpc>
            </a:pPr>
            <a:r>
              <a:rPr lang="en-US" sz="2881">
                <a:solidFill>
                  <a:srgbClr val="000000"/>
                </a:solidFill>
                <a:latin typeface="Open Sans"/>
                <a:ea typeface="Open Sans"/>
                <a:cs typeface="Open Sans"/>
                <a:sym typeface="Open Sans"/>
              </a:rPr>
              <a:t>- Pueden razonar sobre la entrada de voz y utilizando reglas pueden hacer conexiones lógicas sobre como responder. </a:t>
            </a:r>
          </a:p>
          <a:p>
            <a:pPr algn="just">
              <a:lnSpc>
                <a:spcPts val="4034"/>
              </a:lnSpc>
            </a:pPr>
            <a:r>
              <a:rPr lang="en-US" sz="2881">
                <a:solidFill>
                  <a:srgbClr val="000000"/>
                </a:solidFill>
                <a:latin typeface="Open Sans"/>
                <a:ea typeface="Open Sans"/>
                <a:cs typeface="Open Sans"/>
                <a:sym typeface="Open Sans"/>
              </a:rPr>
              <a:t> </a:t>
            </a:r>
          </a:p>
          <a:p>
            <a:pPr algn="just">
              <a:lnSpc>
                <a:spcPts val="4034"/>
              </a:lnSpc>
            </a:pPr>
            <a:r>
              <a:rPr lang="en-US" sz="2881" b="true">
                <a:solidFill>
                  <a:srgbClr val="000000"/>
                </a:solidFill>
                <a:latin typeface="Open Sans Bold"/>
                <a:ea typeface="Open Sans Bold"/>
                <a:cs typeface="Open Sans Bold"/>
                <a:sym typeface="Open Sans Bold"/>
              </a:rPr>
              <a:t>Limitaciones</a:t>
            </a:r>
            <a:r>
              <a:rPr lang="en-US" sz="2881">
                <a:solidFill>
                  <a:srgbClr val="000000"/>
                </a:solidFill>
                <a:latin typeface="Open Sans"/>
                <a:ea typeface="Open Sans"/>
                <a:cs typeface="Open Sans"/>
                <a:sym typeface="Open Sans"/>
              </a:rPr>
              <a:t>: </a:t>
            </a:r>
          </a:p>
          <a:p>
            <a:pPr algn="just">
              <a:lnSpc>
                <a:spcPts val="4034"/>
              </a:lnSpc>
            </a:pPr>
            <a:r>
              <a:rPr lang="en-US" sz="2881">
                <a:solidFill>
                  <a:srgbClr val="000000"/>
                </a:solidFill>
                <a:latin typeface="Open Sans"/>
                <a:ea typeface="Open Sans"/>
                <a:cs typeface="Open Sans"/>
                <a:sym typeface="Open Sans"/>
              </a:rPr>
              <a:t>- A menudo luchan con ambiguedades en el lenguaje natural, ya que se depende de reglas explicitas. Por lo tanto, se enfrenta a respuestas las cuales no corresponden con lo que buscaba el usuario. </a:t>
            </a:r>
          </a:p>
          <a:p>
            <a:pPr algn="just">
              <a:lnSpc>
                <a:spcPts val="4034"/>
              </a:lnSpc>
            </a:pPr>
            <a:r>
              <a:rPr lang="en-US" sz="2881">
                <a:solidFill>
                  <a:srgbClr val="000000"/>
                </a:solidFill>
                <a:latin typeface="Open Sans"/>
                <a:ea typeface="Open Sans"/>
                <a:cs typeface="Open Sans"/>
                <a:sym typeface="Open Sans"/>
              </a:rPr>
              <a:t>- Si las reglas o conocimiento no se actualiza el sistema se vuelve obsoleto y no podrá manejar ciertas situaciones. </a:t>
            </a:r>
          </a:p>
          <a:p>
            <a:pPr algn="just">
              <a:lnSpc>
                <a:spcPts val="4034"/>
              </a:lnSpc>
            </a:pPr>
          </a:p>
          <a:p>
            <a:pPr algn="just">
              <a:lnSpc>
                <a:spcPts val="4034"/>
              </a:lnSpc>
            </a:pPr>
          </a:p>
          <a:p>
            <a:pPr algn="just">
              <a:lnSpc>
                <a:spcPts val="4034"/>
              </a:lnSpc>
            </a:pP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1794371" y="1019175"/>
            <a:ext cx="14699259" cy="2295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PROFUNDIZANDO EL ENFOQUE BIOINSPIRADO - </a:t>
            </a:r>
            <a:r>
              <a:rPr lang="en-US" sz="5000" u="sng">
                <a:solidFill>
                  <a:srgbClr val="000000"/>
                </a:solidFill>
                <a:latin typeface="League Spartan"/>
                <a:ea typeface="League Spartan"/>
                <a:cs typeface="League Spartan"/>
                <a:sym typeface="League Spartan"/>
              </a:rPr>
              <a:t>REDES NEURONALES ARTIFICIALES</a:t>
            </a:r>
          </a:p>
        </p:txBody>
      </p:sp>
      <p:sp>
        <p:nvSpPr>
          <p:cNvPr name="TextBox 4" id="4"/>
          <p:cNvSpPr txBox="true"/>
          <p:nvPr/>
        </p:nvSpPr>
        <p:spPr>
          <a:xfrm rot="0">
            <a:off x="1304279" y="3619464"/>
            <a:ext cx="15679441" cy="7051508"/>
          </a:xfrm>
          <a:prstGeom prst="rect">
            <a:avLst/>
          </a:prstGeom>
        </p:spPr>
        <p:txBody>
          <a:bodyPr anchor="t" rtlCol="false" tIns="0" lIns="0" bIns="0" rIns="0">
            <a:spAutoFit/>
          </a:bodyPr>
          <a:lstStyle/>
          <a:p>
            <a:pPr algn="just">
              <a:lnSpc>
                <a:spcPts val="4034"/>
              </a:lnSpc>
            </a:pPr>
            <a:r>
              <a:rPr lang="en-US" sz="2881" b="true">
                <a:solidFill>
                  <a:srgbClr val="000000"/>
                </a:solidFill>
                <a:latin typeface="Open Sans Bold"/>
                <a:ea typeface="Open Sans Bold"/>
                <a:cs typeface="Open Sans Bold"/>
                <a:sym typeface="Open Sans Bold"/>
              </a:rPr>
              <a:t>Redes Neuronales Artificiales (RNA):  </a:t>
            </a:r>
          </a:p>
          <a:p>
            <a:pPr algn="just">
              <a:lnSpc>
                <a:spcPts val="4034"/>
              </a:lnSpc>
            </a:pPr>
            <a:r>
              <a:rPr lang="en-US" sz="2881">
                <a:solidFill>
                  <a:srgbClr val="000000"/>
                </a:solidFill>
                <a:latin typeface="Open Sans"/>
                <a:ea typeface="Open Sans"/>
                <a:cs typeface="Open Sans"/>
                <a:sym typeface="Open Sans"/>
              </a:rPr>
              <a:t>Las RNA son sistemas que imitan la estructura y función de las redes neuronales biológicas del cerebro. Están compuestas por unidades interconectadas llamadas neuronas artificiales, que procesan información en paralelo y son capaces de aprender y generalizar a partir de datos. </a:t>
            </a:r>
          </a:p>
          <a:p>
            <a:pPr algn="just">
              <a:lnSpc>
                <a:spcPts val="4034"/>
              </a:lnSpc>
            </a:pPr>
          </a:p>
          <a:p>
            <a:pPr algn="just">
              <a:lnSpc>
                <a:spcPts val="4034"/>
              </a:lnSpc>
            </a:pPr>
            <a:r>
              <a:rPr lang="en-US" sz="2881">
                <a:solidFill>
                  <a:srgbClr val="000000"/>
                </a:solidFill>
                <a:latin typeface="Open Sans"/>
                <a:ea typeface="Open Sans"/>
                <a:cs typeface="Open Sans"/>
                <a:sym typeface="Open Sans"/>
              </a:rPr>
              <a:t>Estas redes se utilizan en aplicaciones como reconocimiento de voz, clasificación de imágenes y predicciones financieras. </a:t>
            </a:r>
          </a:p>
          <a:p>
            <a:pPr algn="just">
              <a:lnSpc>
                <a:spcPts val="4034"/>
              </a:lnSpc>
            </a:pPr>
            <a:r>
              <a:rPr lang="en-US" sz="2881">
                <a:solidFill>
                  <a:srgbClr val="000000"/>
                </a:solidFill>
                <a:latin typeface="Open Sans"/>
                <a:ea typeface="Open Sans"/>
                <a:cs typeface="Open Sans"/>
                <a:sym typeface="Open Sans"/>
              </a:rPr>
              <a:t>Los sistemas bioinspirados, como las redes neuronales artificiales, emulan la forma de procesar información de los sistemas biológicos para resolver problemas complejos. </a:t>
            </a:r>
          </a:p>
          <a:p>
            <a:pPr algn="just">
              <a:lnSpc>
                <a:spcPts val="4034"/>
              </a:lnSpc>
            </a:pPr>
            <a:r>
              <a:rPr lang="en-US" sz="2881">
                <a:solidFill>
                  <a:srgbClr val="000000"/>
                </a:solidFill>
                <a:latin typeface="Open Sans"/>
                <a:ea typeface="Open Sans"/>
                <a:cs typeface="Open Sans"/>
                <a:sym typeface="Open Sans"/>
              </a:rPr>
              <a:t> </a:t>
            </a:r>
          </a:p>
          <a:p>
            <a:pPr algn="just">
              <a:lnSpc>
                <a:spcPts val="4034"/>
              </a:lnSpc>
            </a:pPr>
          </a:p>
          <a:p>
            <a:pPr algn="just">
              <a:lnSpc>
                <a:spcPts val="4034"/>
              </a:lnSpc>
            </a:pP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711948" y="2934741"/>
            <a:ext cx="16864104" cy="6546683"/>
          </a:xfrm>
          <a:prstGeom prst="rect">
            <a:avLst/>
          </a:prstGeom>
        </p:spPr>
        <p:txBody>
          <a:bodyPr anchor="t" rtlCol="false" tIns="0" lIns="0" bIns="0" rIns="0">
            <a:spAutoFit/>
          </a:bodyPr>
          <a:lstStyle/>
          <a:p>
            <a:pPr algn="just">
              <a:lnSpc>
                <a:spcPts val="4034"/>
              </a:lnSpc>
            </a:pPr>
            <a:r>
              <a:rPr lang="en-US" sz="2881" b="true">
                <a:solidFill>
                  <a:srgbClr val="000000"/>
                </a:solidFill>
                <a:latin typeface="Open Sans Bold"/>
                <a:ea typeface="Open Sans Bold"/>
                <a:cs typeface="Open Sans Bold"/>
                <a:sym typeface="Open Sans Bold"/>
              </a:rPr>
              <a:t>Beneficios: </a:t>
            </a:r>
          </a:p>
          <a:p>
            <a:pPr algn="just">
              <a:lnSpc>
                <a:spcPts val="4034"/>
              </a:lnSpc>
            </a:pPr>
            <a:r>
              <a:rPr lang="en-US" sz="2881">
                <a:solidFill>
                  <a:srgbClr val="000000"/>
                </a:solidFill>
                <a:latin typeface="Open Sans"/>
                <a:ea typeface="Open Sans"/>
                <a:cs typeface="Open Sans"/>
                <a:sym typeface="Open Sans"/>
              </a:rPr>
              <a:t>-Aprendizaje y Generalización: Las RNA pueden aprender de datos y generalizar ese conocimiento a nuevas situaciones, lo que las hace útiles en tareas como el reconocimiento de patrones y la predicción. </a:t>
            </a:r>
          </a:p>
          <a:p>
            <a:pPr algn="just">
              <a:lnSpc>
                <a:spcPts val="4034"/>
              </a:lnSpc>
            </a:pPr>
            <a:r>
              <a:rPr lang="en-US" sz="2881">
                <a:solidFill>
                  <a:srgbClr val="000000"/>
                </a:solidFill>
                <a:latin typeface="Open Sans"/>
                <a:ea typeface="Open Sans"/>
                <a:cs typeface="Open Sans"/>
                <a:sym typeface="Open Sans"/>
              </a:rPr>
              <a:t>-Procesamiento Paralelo: Imitan el procesamiento paralelo del cerebro humano, lo que permite manejar grandes volúmenes de datos de manera eficiente. </a:t>
            </a:r>
          </a:p>
          <a:p>
            <a:pPr algn="just">
              <a:lnSpc>
                <a:spcPts val="4034"/>
              </a:lnSpc>
            </a:pPr>
            <a:r>
              <a:rPr lang="en-US" sz="2881" b="true">
                <a:solidFill>
                  <a:srgbClr val="000000"/>
                </a:solidFill>
                <a:latin typeface="Open Sans Bold"/>
                <a:ea typeface="Open Sans Bold"/>
                <a:cs typeface="Open Sans Bold"/>
                <a:sym typeface="Open Sans Bold"/>
              </a:rPr>
              <a:t>Limitaciones: </a:t>
            </a:r>
          </a:p>
          <a:p>
            <a:pPr algn="just">
              <a:lnSpc>
                <a:spcPts val="4034"/>
              </a:lnSpc>
            </a:pPr>
            <a:r>
              <a:rPr lang="en-US" sz="2881">
                <a:solidFill>
                  <a:srgbClr val="000000"/>
                </a:solidFill>
                <a:latin typeface="Open Sans"/>
                <a:ea typeface="Open Sans"/>
                <a:cs typeface="Open Sans"/>
                <a:sym typeface="Open Sans"/>
              </a:rPr>
              <a:t>-Opacidad en la Interpretación: Las decisiones tomadas por las RNA pueden ser difíciles de interpretar, lo que plantea desafíos en aplicaciones que requieren transparencia. </a:t>
            </a:r>
          </a:p>
          <a:p>
            <a:pPr algn="just">
              <a:lnSpc>
                <a:spcPts val="4034"/>
              </a:lnSpc>
            </a:pPr>
            <a:r>
              <a:rPr lang="en-US" sz="2881">
                <a:solidFill>
                  <a:srgbClr val="000000"/>
                </a:solidFill>
                <a:latin typeface="Open Sans"/>
                <a:ea typeface="Open Sans"/>
                <a:cs typeface="Open Sans"/>
                <a:sym typeface="Open Sans"/>
              </a:rPr>
              <a:t>-Necesidad de Grandes Conjuntos de Datos: Para lograr un rendimiento óptimo, las RNA suelen requerir grandes cantidades de datos de entrenamiento, lo que puede ser un desafío en dominios con datos limitados. </a:t>
            </a:r>
          </a:p>
          <a:p>
            <a:pPr algn="just">
              <a:lnSpc>
                <a:spcPts val="4034"/>
              </a:lnSpc>
            </a:pPr>
          </a:p>
        </p:txBody>
      </p:sp>
      <p:grpSp>
        <p:nvGrpSpPr>
          <p:cNvPr name="Group 4" id="4"/>
          <p:cNvGrpSpPr/>
          <p:nvPr/>
        </p:nvGrpSpPr>
        <p:grpSpPr>
          <a:xfrm rot="-5400000">
            <a:off x="6186162" y="2511196"/>
            <a:ext cx="6818207" cy="20947169"/>
            <a:chOff x="0" y="0"/>
            <a:chExt cx="1795742" cy="5516950"/>
          </a:xfrm>
        </p:grpSpPr>
        <p:sp>
          <p:nvSpPr>
            <p:cNvPr name="Freeform 5" id="5"/>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6" id="6"/>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5400000">
            <a:off x="3997069" y="-11005002"/>
            <a:ext cx="2045233" cy="20947169"/>
            <a:chOff x="0" y="0"/>
            <a:chExt cx="538662" cy="5516950"/>
          </a:xfrm>
        </p:grpSpPr>
        <p:sp>
          <p:nvSpPr>
            <p:cNvPr name="Freeform 8" id="8"/>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9" id="9"/>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2700000">
            <a:off x="13734331" y="93713"/>
            <a:ext cx="4685776" cy="1567256"/>
            <a:chOff x="0" y="0"/>
            <a:chExt cx="1234114" cy="412775"/>
          </a:xfrm>
        </p:grpSpPr>
        <p:sp>
          <p:nvSpPr>
            <p:cNvPr name="Freeform 11" id="11"/>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2" id="12"/>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794371" y="792596"/>
            <a:ext cx="14699259" cy="2295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PROFUNDIZANDO EL ENFOQUE BIOINSPIRADO - </a:t>
            </a:r>
            <a:r>
              <a:rPr lang="en-US" sz="5000" u="sng">
                <a:solidFill>
                  <a:srgbClr val="000000"/>
                </a:solidFill>
                <a:latin typeface="League Spartan"/>
                <a:ea typeface="League Spartan"/>
                <a:cs typeface="League Spartan"/>
                <a:sym typeface="League Spartan"/>
              </a:rPr>
              <a:t>REDES NEURONALES ARTIFICIALES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867816"/>
            <a:ext cx="13719076" cy="1533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PROFUNDIZANDO EL ENFOQUE BIOINSPIRADO - </a:t>
            </a:r>
            <a:r>
              <a:rPr lang="en-US" sz="5000" u="sng">
                <a:solidFill>
                  <a:srgbClr val="000000"/>
                </a:solidFill>
                <a:latin typeface="League Spartan"/>
                <a:ea typeface="League Spartan"/>
                <a:cs typeface="League Spartan"/>
                <a:sym typeface="League Spartan"/>
              </a:rPr>
              <a:t>LIDA</a:t>
            </a:r>
          </a:p>
        </p:txBody>
      </p:sp>
      <p:sp>
        <p:nvSpPr>
          <p:cNvPr name="TextBox 4" id="4"/>
          <p:cNvSpPr txBox="true"/>
          <p:nvPr/>
        </p:nvSpPr>
        <p:spPr>
          <a:xfrm rot="0">
            <a:off x="711948" y="2734716"/>
            <a:ext cx="16864104" cy="8061158"/>
          </a:xfrm>
          <a:prstGeom prst="rect">
            <a:avLst/>
          </a:prstGeom>
        </p:spPr>
        <p:txBody>
          <a:bodyPr anchor="t" rtlCol="false" tIns="0" lIns="0" bIns="0" rIns="0">
            <a:spAutoFit/>
          </a:bodyPr>
          <a:lstStyle/>
          <a:p>
            <a:pPr algn="just">
              <a:lnSpc>
                <a:spcPts val="4034"/>
              </a:lnSpc>
            </a:pPr>
            <a:r>
              <a:rPr lang="en-US" sz="2881" b="true">
                <a:solidFill>
                  <a:srgbClr val="000000"/>
                </a:solidFill>
                <a:latin typeface="Open Sans Bold"/>
                <a:ea typeface="Open Sans Bold"/>
                <a:cs typeface="Open Sans Bold"/>
                <a:sym typeface="Open Sans Bold"/>
              </a:rPr>
              <a:t>Arquitectura Cognitiva LIDA:</a:t>
            </a:r>
            <a:r>
              <a:rPr lang="en-US" sz="2881">
                <a:solidFill>
                  <a:srgbClr val="000000"/>
                </a:solidFill>
                <a:latin typeface="Open Sans"/>
                <a:ea typeface="Open Sans"/>
                <a:cs typeface="Open Sans"/>
                <a:sym typeface="Open Sans"/>
              </a:rPr>
              <a:t> La arquitectura LIDA (Learning Intelligent Distribution Agent) modela un amplio espectro de la cognición en sistemas biológicos, desde la percepción y acción de bajo nivel hasta el razonamiento de alto nivel. </a:t>
            </a:r>
          </a:p>
          <a:p>
            <a:pPr algn="just">
              <a:lnSpc>
                <a:spcPts val="4034"/>
              </a:lnSpc>
            </a:pPr>
          </a:p>
          <a:p>
            <a:pPr algn="just">
              <a:lnSpc>
                <a:spcPts val="4034"/>
              </a:lnSpc>
            </a:pPr>
            <a:r>
              <a:rPr lang="en-US" sz="2881">
                <a:solidFill>
                  <a:srgbClr val="000000"/>
                </a:solidFill>
                <a:latin typeface="Open Sans"/>
                <a:ea typeface="Open Sans"/>
                <a:cs typeface="Open Sans"/>
                <a:sym typeface="Open Sans"/>
              </a:rPr>
              <a:t>Se basa en ciclos cognitivos que representan interacciones frecuentes entre contenidos conscientes, sistemas de memoria y selección de acciones. LIDA se ha utilizado como estructura de control para agentes de software y robots, proporcionando diversas explicaciones para diversos procesos cognitivos. </a:t>
            </a:r>
          </a:p>
          <a:p>
            <a:pPr algn="just">
              <a:lnSpc>
                <a:spcPts val="4034"/>
              </a:lnSpc>
            </a:pPr>
          </a:p>
          <a:p>
            <a:pPr algn="just">
              <a:lnSpc>
                <a:spcPts val="4034"/>
              </a:lnSpc>
            </a:pPr>
            <a:r>
              <a:rPr lang="en-US" sz="2881">
                <a:solidFill>
                  <a:srgbClr val="000000"/>
                </a:solidFill>
                <a:latin typeface="Open Sans"/>
                <a:ea typeface="Open Sans"/>
                <a:cs typeface="Open Sans"/>
                <a:sym typeface="Open Sans"/>
              </a:rPr>
              <a:t>La arquitectura LIDA implementa y desarrolla varias teorías psicológicas y neuropsicológicas, incluyendo la Teoría del Espacio Global de Trabajo y la cognición situada. </a:t>
            </a:r>
          </a:p>
          <a:p>
            <a:pPr algn="just">
              <a:lnSpc>
                <a:spcPts val="4034"/>
              </a:lnSpc>
            </a:pPr>
          </a:p>
          <a:p>
            <a:pPr algn="just">
              <a:lnSpc>
                <a:spcPts val="4034"/>
              </a:lnSpc>
            </a:pPr>
          </a:p>
          <a:p>
            <a:pPr algn="just">
              <a:lnSpc>
                <a:spcPts val="4034"/>
              </a:lnSpc>
            </a:pPr>
          </a:p>
          <a:p>
            <a:pPr algn="just">
              <a:lnSpc>
                <a:spcPts val="4034"/>
              </a:lnSpc>
            </a:pP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867816"/>
            <a:ext cx="13719076" cy="1533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PROFUNDIZANDO EL ENFOQUE BIOINSPIRADO - </a:t>
            </a:r>
            <a:r>
              <a:rPr lang="en-US" sz="5000" u="sng">
                <a:solidFill>
                  <a:srgbClr val="000000"/>
                </a:solidFill>
                <a:latin typeface="League Spartan"/>
                <a:ea typeface="League Spartan"/>
                <a:cs typeface="League Spartan"/>
                <a:sym typeface="League Spartan"/>
              </a:rPr>
              <a:t>LIDA</a:t>
            </a:r>
          </a:p>
        </p:txBody>
      </p:sp>
      <p:sp>
        <p:nvSpPr>
          <p:cNvPr name="TextBox 4" id="4"/>
          <p:cNvSpPr txBox="true"/>
          <p:nvPr/>
        </p:nvSpPr>
        <p:spPr>
          <a:xfrm rot="0">
            <a:off x="711948" y="2434801"/>
            <a:ext cx="16864104" cy="9070808"/>
          </a:xfrm>
          <a:prstGeom prst="rect">
            <a:avLst/>
          </a:prstGeom>
        </p:spPr>
        <p:txBody>
          <a:bodyPr anchor="t" rtlCol="false" tIns="0" lIns="0" bIns="0" rIns="0">
            <a:spAutoFit/>
          </a:bodyPr>
          <a:lstStyle/>
          <a:p>
            <a:pPr algn="just">
              <a:lnSpc>
                <a:spcPts val="4034"/>
              </a:lnSpc>
            </a:pPr>
            <a:r>
              <a:rPr lang="en-US" sz="2881" b="true">
                <a:solidFill>
                  <a:srgbClr val="000000"/>
                </a:solidFill>
                <a:latin typeface="Open Sans Bold"/>
                <a:ea typeface="Open Sans Bold"/>
                <a:cs typeface="Open Sans Bold"/>
                <a:sym typeface="Open Sans Bold"/>
              </a:rPr>
              <a:t>Beneficios: </a:t>
            </a:r>
          </a:p>
          <a:p>
            <a:pPr algn="just">
              <a:lnSpc>
                <a:spcPts val="4034"/>
              </a:lnSpc>
            </a:pPr>
            <a:r>
              <a:rPr lang="en-US" sz="2881">
                <a:solidFill>
                  <a:srgbClr val="000000"/>
                </a:solidFill>
                <a:latin typeface="Open Sans"/>
                <a:ea typeface="Open Sans"/>
                <a:cs typeface="Open Sans"/>
                <a:sym typeface="Open Sans"/>
              </a:rPr>
              <a:t>- Modelado Integral de la Cognición: LIDA proporciona un marco para modelar una amplia gama de procesos cognitivos, desde la percepción hasta el razonamiento de alto nivel. </a:t>
            </a:r>
          </a:p>
          <a:p>
            <a:pPr algn="just">
              <a:lnSpc>
                <a:spcPts val="4034"/>
              </a:lnSpc>
            </a:pPr>
          </a:p>
          <a:p>
            <a:pPr algn="just">
              <a:lnSpc>
                <a:spcPts val="4034"/>
              </a:lnSpc>
            </a:pPr>
            <a:r>
              <a:rPr lang="en-US" sz="2881">
                <a:solidFill>
                  <a:srgbClr val="000000"/>
                </a:solidFill>
                <a:latin typeface="Open Sans"/>
                <a:ea typeface="Open Sans"/>
                <a:cs typeface="Open Sans"/>
                <a:sym typeface="Open Sans"/>
              </a:rPr>
              <a:t>- Plausibilidad Psicológica: Se basa en teorías psicológicas y neuropsicológicas, lo que la hace relevante para comprender y replicar procesos cognitivos humanos. </a:t>
            </a:r>
          </a:p>
          <a:p>
            <a:pPr algn="just">
              <a:lnSpc>
                <a:spcPts val="4034"/>
              </a:lnSpc>
            </a:pPr>
          </a:p>
          <a:p>
            <a:pPr algn="just">
              <a:lnSpc>
                <a:spcPts val="4034"/>
              </a:lnSpc>
            </a:pPr>
            <a:r>
              <a:rPr lang="en-US" sz="2881" b="true">
                <a:solidFill>
                  <a:srgbClr val="000000"/>
                </a:solidFill>
                <a:latin typeface="Open Sans Bold"/>
                <a:ea typeface="Open Sans Bold"/>
                <a:cs typeface="Open Sans Bold"/>
                <a:sym typeface="Open Sans Bold"/>
              </a:rPr>
              <a:t>Limitaciones: </a:t>
            </a:r>
          </a:p>
          <a:p>
            <a:pPr algn="just">
              <a:lnSpc>
                <a:spcPts val="4034"/>
              </a:lnSpc>
            </a:pPr>
            <a:r>
              <a:rPr lang="en-US" sz="2881">
                <a:solidFill>
                  <a:srgbClr val="000000"/>
                </a:solidFill>
                <a:latin typeface="Open Sans"/>
                <a:ea typeface="Open Sans"/>
                <a:cs typeface="Open Sans"/>
                <a:sym typeface="Open Sans"/>
              </a:rPr>
              <a:t>- Complejidad en la Implementación: La amplitud de procesos que intenta modelar puede hacer que su implementación sea compleja y requiera recursos significativos. </a:t>
            </a:r>
          </a:p>
          <a:p>
            <a:pPr algn="just">
              <a:lnSpc>
                <a:spcPts val="4034"/>
              </a:lnSpc>
            </a:pPr>
            <a:r>
              <a:rPr lang="en-US" sz="2881">
                <a:solidFill>
                  <a:srgbClr val="000000"/>
                </a:solidFill>
                <a:latin typeface="Open Sans"/>
                <a:ea typeface="Open Sans"/>
                <a:cs typeface="Open Sans"/>
                <a:sym typeface="Open Sans"/>
              </a:rPr>
              <a:t>- Validación Empírica Limitada: Aunque se basa en teorías existentes, la validación empírica de todos sus componentes puede ser limitada, lo que afecta su aplicabilidad práctica. </a:t>
            </a:r>
          </a:p>
          <a:p>
            <a:pPr algn="just">
              <a:lnSpc>
                <a:spcPts val="4034"/>
              </a:lnSpc>
            </a:pPr>
          </a:p>
          <a:p>
            <a:pPr algn="just">
              <a:lnSpc>
                <a:spcPts val="4034"/>
              </a:lnSpc>
            </a:pPr>
          </a:p>
          <a:p>
            <a:pPr algn="just">
              <a:lnSpc>
                <a:spcPts val="4034"/>
              </a:lnSpc>
            </a:pPr>
          </a:p>
          <a:p>
            <a:pPr algn="just">
              <a:lnSpc>
                <a:spcPts val="4034"/>
              </a:lnSpc>
            </a:pPr>
          </a:p>
          <a:p>
            <a:pPr algn="just">
              <a:lnSpc>
                <a:spcPts val="4034"/>
              </a:lnSpc>
            </a:pP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3990975"/>
            <a:ext cx="13719076" cy="2295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LOS COMPONENTES DEL MODELO COGNITIVO Y LAS ETAPAS DEL APRENDIZAJE AUTOMÁTICO</a:t>
            </a:r>
          </a:p>
        </p:txBody>
      </p:sp>
      <p:grpSp>
        <p:nvGrpSpPr>
          <p:cNvPr name="Group 4" id="4"/>
          <p:cNvGrpSpPr/>
          <p:nvPr/>
        </p:nvGrpSpPr>
        <p:grpSpPr>
          <a:xfrm rot="-5400000">
            <a:off x="6186162" y="2511196"/>
            <a:ext cx="6818207" cy="20947169"/>
            <a:chOff x="0" y="0"/>
            <a:chExt cx="1795742" cy="5516950"/>
          </a:xfrm>
        </p:grpSpPr>
        <p:sp>
          <p:nvSpPr>
            <p:cNvPr name="Freeform 5" id="5"/>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6" id="6"/>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5400000">
            <a:off x="3997069" y="-11005002"/>
            <a:ext cx="2045233" cy="20947169"/>
            <a:chOff x="0" y="0"/>
            <a:chExt cx="538662" cy="5516950"/>
          </a:xfrm>
        </p:grpSpPr>
        <p:sp>
          <p:nvSpPr>
            <p:cNvPr name="Freeform 8" id="8"/>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9" id="9"/>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2700000">
            <a:off x="13734331" y="93713"/>
            <a:ext cx="4685776" cy="1567256"/>
            <a:chOff x="0" y="0"/>
            <a:chExt cx="1234114" cy="412775"/>
          </a:xfrm>
        </p:grpSpPr>
        <p:sp>
          <p:nvSpPr>
            <p:cNvPr name="Freeform 11" id="11"/>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2" id="12"/>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5400000">
            <a:off x="6186162" y="2511196"/>
            <a:ext cx="6818207" cy="20947169"/>
            <a:chOff x="0" y="0"/>
            <a:chExt cx="1795742" cy="5516950"/>
          </a:xfrm>
        </p:grpSpPr>
        <p:sp>
          <p:nvSpPr>
            <p:cNvPr name="Freeform 4" id="4"/>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5" id="5"/>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6" id="6"/>
          <p:cNvGrpSpPr/>
          <p:nvPr/>
        </p:nvGrpSpPr>
        <p:grpSpPr>
          <a:xfrm rot="-5400000">
            <a:off x="5349447" y="-12447354"/>
            <a:ext cx="2045233" cy="23831873"/>
            <a:chOff x="0" y="0"/>
            <a:chExt cx="538662" cy="6276707"/>
          </a:xfrm>
        </p:grpSpPr>
        <p:sp>
          <p:nvSpPr>
            <p:cNvPr name="Freeform 7" id="7"/>
            <p:cNvSpPr/>
            <p:nvPr/>
          </p:nvSpPr>
          <p:spPr>
            <a:xfrm flipH="false" flipV="false" rot="0">
              <a:off x="0" y="0"/>
              <a:ext cx="538662" cy="6276707"/>
            </a:xfrm>
            <a:custGeom>
              <a:avLst/>
              <a:gdLst/>
              <a:ahLst/>
              <a:cxnLst/>
              <a:rect r="r" b="b" t="t" l="l"/>
              <a:pathLst>
                <a:path h="6276707" w="538662">
                  <a:moveTo>
                    <a:pt x="0" y="0"/>
                  </a:moveTo>
                  <a:lnTo>
                    <a:pt x="538662" y="0"/>
                  </a:lnTo>
                  <a:lnTo>
                    <a:pt x="538662" y="6276707"/>
                  </a:lnTo>
                  <a:lnTo>
                    <a:pt x="0" y="6276707"/>
                  </a:lnTo>
                  <a:close/>
                </a:path>
              </a:pathLst>
            </a:custGeom>
            <a:solidFill>
              <a:srgbClr val="741F89"/>
            </a:solidFill>
          </p:spPr>
        </p:sp>
        <p:sp>
          <p:nvSpPr>
            <p:cNvPr name="TextBox 8" id="8"/>
            <p:cNvSpPr txBox="true"/>
            <p:nvPr/>
          </p:nvSpPr>
          <p:spPr>
            <a:xfrm>
              <a:off x="0" y="-47625"/>
              <a:ext cx="538662" cy="6324332"/>
            </a:xfrm>
            <a:prstGeom prst="rect">
              <a:avLst/>
            </a:prstGeom>
          </p:spPr>
          <p:txBody>
            <a:bodyPr anchor="ctr" rtlCol="false" tIns="50800" lIns="50800" bIns="50800" rIns="50800"/>
            <a:lstStyle/>
            <a:p>
              <a:pPr algn="ctr">
                <a:lnSpc>
                  <a:spcPts val="3079"/>
                </a:lnSpc>
              </a:pPr>
            </a:p>
          </p:txBody>
        </p:sp>
      </p:grpSp>
      <p:graphicFrame>
        <p:nvGraphicFramePr>
          <p:cNvPr name="Table 9" id="9"/>
          <p:cNvGraphicFramePr>
            <a:graphicFrameLocks noGrp="true"/>
          </p:cNvGraphicFramePr>
          <p:nvPr/>
        </p:nvGraphicFramePr>
        <p:xfrm>
          <a:off x="339045" y="1865006"/>
          <a:ext cx="17609910" cy="6336864"/>
        </p:xfrm>
        <a:graphic>
          <a:graphicData uri="http://schemas.openxmlformats.org/drawingml/2006/table">
            <a:tbl>
              <a:tblPr/>
              <a:tblGrid>
                <a:gridCol w="1874886"/>
                <a:gridCol w="3317598"/>
                <a:gridCol w="3272513"/>
                <a:gridCol w="3137259"/>
                <a:gridCol w="6007654"/>
              </a:tblGrid>
              <a:tr h="1418534">
                <a:tc>
                  <a:txBody>
                    <a:bodyPr anchor="t" rtlCol="false"/>
                    <a:lstStyle/>
                    <a:p>
                      <a:pPr algn="ctr">
                        <a:lnSpc>
                          <a:spcPts val="2520"/>
                        </a:lnSpc>
                        <a:defRPr/>
                      </a:pPr>
                      <a:r>
                        <a:rPr lang="en-US" b="true" sz="1800">
                          <a:solidFill>
                            <a:srgbClr val="000000"/>
                          </a:solidFill>
                          <a:latin typeface="Arimo Bold"/>
                          <a:ea typeface="Arimo Bold"/>
                          <a:cs typeface="Arimo Bold"/>
                          <a:sym typeface="Arimo Bold"/>
                        </a:rPr>
                        <a:t>Categoria</a:t>
                      </a:r>
                      <a:r>
                        <a:rPr lang="en-US" sz="1800">
                          <a:solidFill>
                            <a:srgbClr val="000000"/>
                          </a:solidFill>
                          <a:latin typeface="Arimo"/>
                          <a:ea typeface="Arimo"/>
                          <a:cs typeface="Arimo"/>
                          <a:sym typeface="Arimo"/>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b="true" sz="1800">
                          <a:solidFill>
                            <a:srgbClr val="000000"/>
                          </a:solidFill>
                          <a:latin typeface="Arimo Bold"/>
                          <a:ea typeface="Arimo Bold"/>
                          <a:cs typeface="Arimo Bold"/>
                          <a:sym typeface="Arimo Bold"/>
                        </a:rPr>
                        <a:t>Componentes del modelo cognitivo</a:t>
                      </a:r>
                      <a:r>
                        <a:rPr lang="en-US" sz="1800">
                          <a:solidFill>
                            <a:srgbClr val="000000"/>
                          </a:solidFill>
                          <a:latin typeface="Arimo"/>
                          <a:ea typeface="Arimo"/>
                          <a:cs typeface="Arimo"/>
                          <a:sym typeface="Arimo"/>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b="true" sz="1800">
                          <a:solidFill>
                            <a:srgbClr val="000000"/>
                          </a:solidFill>
                          <a:latin typeface="Arimo Bold"/>
                          <a:ea typeface="Arimo Bold"/>
                          <a:cs typeface="Arimo Bold"/>
                          <a:sym typeface="Arimo Bold"/>
                        </a:rPr>
                        <a:t>Etapas del Aprendizaje Automático</a:t>
                      </a:r>
                      <a:r>
                        <a:rPr lang="en-US" sz="1800">
                          <a:solidFill>
                            <a:srgbClr val="000000"/>
                          </a:solidFill>
                          <a:latin typeface="Arimo"/>
                          <a:ea typeface="Arimo"/>
                          <a:cs typeface="Arimo"/>
                          <a:sym typeface="Arimo"/>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b="true" sz="1800">
                          <a:solidFill>
                            <a:srgbClr val="000000"/>
                          </a:solidFill>
                          <a:latin typeface="Arimo Bold"/>
                          <a:ea typeface="Arimo Bold"/>
                          <a:cs typeface="Arimo Bold"/>
                          <a:sym typeface="Arimo Bold"/>
                        </a:rPr>
                        <a:t>Similitudes</a:t>
                      </a:r>
                      <a:r>
                        <a:rPr lang="en-US" sz="1800">
                          <a:solidFill>
                            <a:srgbClr val="000000"/>
                          </a:solidFill>
                          <a:latin typeface="Arimo"/>
                          <a:ea typeface="Arimo"/>
                          <a:cs typeface="Arimo"/>
                          <a:sym typeface="Arimo"/>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b="true" sz="1800">
                          <a:solidFill>
                            <a:srgbClr val="000000"/>
                          </a:solidFill>
                          <a:latin typeface="Arimo Bold"/>
                          <a:ea typeface="Arimo Bold"/>
                          <a:cs typeface="Arimo Bold"/>
                          <a:sym typeface="Arimo Bold"/>
                        </a:rPr>
                        <a:t>Diferencias</a:t>
                      </a:r>
                      <a:r>
                        <a:rPr lang="en-US" sz="1800">
                          <a:solidFill>
                            <a:srgbClr val="000000"/>
                          </a:solidFill>
                          <a:latin typeface="Arimo"/>
                          <a:ea typeface="Arimo"/>
                          <a:cs typeface="Arimo"/>
                          <a:sym typeface="Arimo"/>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701990">
                <a:tc>
                  <a:txBody>
                    <a:bodyPr anchor="t" rtlCol="false"/>
                    <a:lstStyle/>
                    <a:p>
                      <a:pPr algn="ctr">
                        <a:lnSpc>
                          <a:spcPts val="2520"/>
                        </a:lnSpc>
                        <a:defRPr/>
                      </a:pPr>
                      <a:r>
                        <a:rPr lang="en-US" sz="1800">
                          <a:solidFill>
                            <a:srgbClr val="000000"/>
                          </a:solidFill>
                          <a:latin typeface="Arimo"/>
                          <a:ea typeface="Arimo"/>
                          <a:cs typeface="Arimo"/>
                          <a:sym typeface="Arimo"/>
                        </a:rPr>
                        <a:t>Percepción</a:t>
                      </a:r>
                      <a:r>
                        <a:rPr lang="en-US" sz="1800">
                          <a:solidFill>
                            <a:srgbClr val="000000"/>
                          </a:solidFill>
                          <a:latin typeface="Arimo"/>
                          <a:ea typeface="Arimo"/>
                          <a:cs typeface="Arimo"/>
                          <a:sym typeface="Arimo"/>
                        </a:rPr>
                        <a:t>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mo"/>
                          <a:ea typeface="Arimo"/>
                          <a:cs typeface="Arimo"/>
                          <a:sym typeface="Arimo"/>
                        </a:rPr>
                        <a:t>La mente percibe información a través de los sentidos (vista, oído, olfato, tacto) y la transforma en significado.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mo"/>
                          <a:ea typeface="Arimo"/>
                          <a:cs typeface="Arimo"/>
                          <a:sym typeface="Arimo"/>
                        </a:rPr>
                        <a:t>La adquisición de datos consiste en recopilar información de diversas fuentes (sensores, bases de datos, etc.).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mo"/>
                          <a:ea typeface="Arimo"/>
                          <a:cs typeface="Arimo"/>
                          <a:sym typeface="Arimo"/>
                        </a:rPr>
                        <a:t>Ambos procesos implican la recopilación de información del entorno para su posterior procesamiento.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mo"/>
                          <a:ea typeface="Arimo"/>
                          <a:cs typeface="Arimo"/>
                          <a:sym typeface="Arimo"/>
                        </a:rPr>
                        <a:t>La percepción en humanos involucra la experiencia sensorial, mientras que en aprendizaje automático se limita a la recopilación de datos de entrada sin interpretación directa.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216339">
                <a:tc>
                  <a:txBody>
                    <a:bodyPr anchor="t" rtlCol="false"/>
                    <a:lstStyle/>
                    <a:p>
                      <a:pPr algn="ctr">
                        <a:lnSpc>
                          <a:spcPts val="2520"/>
                        </a:lnSpc>
                        <a:defRPr/>
                      </a:pPr>
                      <a:r>
                        <a:rPr lang="en-US" sz="1800">
                          <a:solidFill>
                            <a:srgbClr val="000000"/>
                          </a:solidFill>
                          <a:latin typeface="Arimo"/>
                          <a:ea typeface="Arimo"/>
                          <a:cs typeface="Arimo"/>
                          <a:sym typeface="Arimo"/>
                        </a:rPr>
                        <a:t>Atención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Requiere la asignación de recursos cognitivos para concentrarse en información relevante y procesarla.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El preprocesamiento de datos filtra y transforma los datos crudos en información útil para el modelo.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Ambos filtran información para enfocarse en los elementos más importantes y mejorar el rendimiento del sistema.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La atención humana es dinámica y depende de factores subjetivos, mientras que el preprocesamiento sigue reglas matemáticas y lógicas.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5400000">
            <a:off x="6186162" y="2511196"/>
            <a:ext cx="6818207" cy="20947169"/>
            <a:chOff x="0" y="0"/>
            <a:chExt cx="1795742" cy="5516950"/>
          </a:xfrm>
        </p:grpSpPr>
        <p:sp>
          <p:nvSpPr>
            <p:cNvPr name="Freeform 4" id="4"/>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5" id="5"/>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6" id="6"/>
          <p:cNvGrpSpPr/>
          <p:nvPr/>
        </p:nvGrpSpPr>
        <p:grpSpPr>
          <a:xfrm rot="-5400000">
            <a:off x="5349447" y="-12447354"/>
            <a:ext cx="2045233" cy="23831873"/>
            <a:chOff x="0" y="0"/>
            <a:chExt cx="538662" cy="6276707"/>
          </a:xfrm>
        </p:grpSpPr>
        <p:sp>
          <p:nvSpPr>
            <p:cNvPr name="Freeform 7" id="7"/>
            <p:cNvSpPr/>
            <p:nvPr/>
          </p:nvSpPr>
          <p:spPr>
            <a:xfrm flipH="false" flipV="false" rot="0">
              <a:off x="0" y="0"/>
              <a:ext cx="538662" cy="6276707"/>
            </a:xfrm>
            <a:custGeom>
              <a:avLst/>
              <a:gdLst/>
              <a:ahLst/>
              <a:cxnLst/>
              <a:rect r="r" b="b" t="t" l="l"/>
              <a:pathLst>
                <a:path h="6276707" w="538662">
                  <a:moveTo>
                    <a:pt x="0" y="0"/>
                  </a:moveTo>
                  <a:lnTo>
                    <a:pt x="538662" y="0"/>
                  </a:lnTo>
                  <a:lnTo>
                    <a:pt x="538662" y="6276707"/>
                  </a:lnTo>
                  <a:lnTo>
                    <a:pt x="0" y="6276707"/>
                  </a:lnTo>
                  <a:close/>
                </a:path>
              </a:pathLst>
            </a:custGeom>
            <a:solidFill>
              <a:srgbClr val="741F89"/>
            </a:solidFill>
          </p:spPr>
        </p:sp>
        <p:sp>
          <p:nvSpPr>
            <p:cNvPr name="TextBox 8" id="8"/>
            <p:cNvSpPr txBox="true"/>
            <p:nvPr/>
          </p:nvSpPr>
          <p:spPr>
            <a:xfrm>
              <a:off x="0" y="-47625"/>
              <a:ext cx="538662" cy="6324332"/>
            </a:xfrm>
            <a:prstGeom prst="rect">
              <a:avLst/>
            </a:prstGeom>
          </p:spPr>
          <p:txBody>
            <a:bodyPr anchor="ctr" rtlCol="false" tIns="50800" lIns="50800" bIns="50800" rIns="50800"/>
            <a:lstStyle/>
            <a:p>
              <a:pPr algn="ctr">
                <a:lnSpc>
                  <a:spcPts val="3079"/>
                </a:lnSpc>
              </a:pPr>
            </a:p>
          </p:txBody>
        </p:sp>
      </p:grpSp>
      <p:graphicFrame>
        <p:nvGraphicFramePr>
          <p:cNvPr name="Table 9" id="9"/>
          <p:cNvGraphicFramePr>
            <a:graphicFrameLocks noGrp="true"/>
          </p:cNvGraphicFramePr>
          <p:nvPr/>
        </p:nvGraphicFramePr>
        <p:xfrm>
          <a:off x="339045" y="1546071"/>
          <a:ext cx="17609910" cy="6974734"/>
        </p:xfrm>
        <a:graphic>
          <a:graphicData uri="http://schemas.openxmlformats.org/drawingml/2006/table">
            <a:tbl>
              <a:tblPr/>
              <a:tblGrid>
                <a:gridCol w="2040197"/>
                <a:gridCol w="3152287"/>
                <a:gridCol w="3272513"/>
                <a:gridCol w="3137259"/>
                <a:gridCol w="6007654"/>
              </a:tblGrid>
              <a:tr h="2059123">
                <a:tc>
                  <a:txBody>
                    <a:bodyPr anchor="t" rtlCol="false"/>
                    <a:lstStyle/>
                    <a:p>
                      <a:pPr algn="ctr">
                        <a:lnSpc>
                          <a:spcPts val="2520"/>
                        </a:lnSpc>
                        <a:defRPr/>
                      </a:pPr>
                      <a:r>
                        <a:rPr lang="en-US" sz="1800">
                          <a:solidFill>
                            <a:srgbClr val="000000"/>
                          </a:solidFill>
                          <a:latin typeface="Arimo"/>
                          <a:ea typeface="Arimo"/>
                          <a:cs typeface="Arimo"/>
                          <a:sym typeface="Arimo"/>
                        </a:rPr>
                        <a:t>Memoria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Se divide en memoria sensorial, a corto plazo y a largo plazo, y almacena información para su recuperación posterior.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El entrenamiento del modelo implica ajustar parámetros y almacenar patrones en los pesos de la red neuronal o algoritmo.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Ambos sistemas almacenan información para su uso futuro y adaptación a nuevas situaciones.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La memoria humana es flexible y puede almacenar información indefinidamente, mientras que en aprendizaje automático el almacenamiento depende de la capacidad computacional y la estructura del modelo.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700497">
                <a:tc>
                  <a:txBody>
                    <a:bodyPr anchor="t" rtlCol="false"/>
                    <a:lstStyle/>
                    <a:p>
                      <a:pPr algn="ctr">
                        <a:lnSpc>
                          <a:spcPts val="2520"/>
                        </a:lnSpc>
                        <a:defRPr/>
                      </a:pPr>
                      <a:r>
                        <a:rPr lang="en-US" sz="1800">
                          <a:solidFill>
                            <a:srgbClr val="000000"/>
                          </a:solidFill>
                          <a:latin typeface="Arimo"/>
                          <a:ea typeface="Arimo"/>
                          <a:cs typeface="Arimo"/>
                          <a:sym typeface="Arimo"/>
                        </a:rPr>
                        <a:t>Planificación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mo"/>
                          <a:ea typeface="Arimo"/>
                          <a:cs typeface="Arimo"/>
                          <a:sym typeface="Arimo"/>
                        </a:rPr>
                        <a:t>Se basa en organizar actividades para alcanzar objetivos y optimizar el uso de recursos.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mo"/>
                          <a:ea typeface="Arimo"/>
                          <a:cs typeface="Arimo"/>
                          <a:sym typeface="Arimo"/>
                        </a:rPr>
                        <a:t>La evaluación del modelo mide su desempeño y ajusta parámetros para optimizar su rendimiento.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mo"/>
                          <a:ea typeface="Arimo"/>
                          <a:cs typeface="Arimo"/>
                          <a:sym typeface="Arimo"/>
                        </a:rPr>
                        <a:t>Ambos procesos buscan mejorar la eficiencia y asegurar que las decisiones tomadas sean óptimas.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mo"/>
                          <a:ea typeface="Arimo"/>
                          <a:cs typeface="Arimo"/>
                          <a:sym typeface="Arimo"/>
                        </a:rPr>
                        <a:t>La planificación humana incluye creatividad e improvisación, mientras que la evaluación del modelo sigue métricas específicas como precisión o error cuadrático medio.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215114">
                <a:tc>
                  <a:txBody>
                    <a:bodyPr anchor="t" rtlCol="false"/>
                    <a:lstStyle/>
                    <a:p>
                      <a:pPr algn="ctr">
                        <a:lnSpc>
                          <a:spcPts val="2520"/>
                        </a:lnSpc>
                        <a:defRPr/>
                      </a:pPr>
                      <a:r>
                        <a:rPr lang="en-US" sz="1800">
                          <a:solidFill>
                            <a:srgbClr val="000000"/>
                          </a:solidFill>
                          <a:latin typeface="Arimo"/>
                          <a:ea typeface="Arimo"/>
                          <a:cs typeface="Arimo"/>
                          <a:sym typeface="Arimo"/>
                        </a:rPr>
                        <a:t>Autoevaluación y reflexión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Se analiza el aprendizaje y se ajustan estrategias basadas en la experiencia pasada.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La implementación del modelo lo integra en un entorno real donde puede aprender de datos nuevos y mejorar su desempeño.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Ambos sistemas revisan su rendimiento y hacen ajustes para mejorar en el futuro.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Arimo"/>
                          <a:ea typeface="Arimo"/>
                          <a:cs typeface="Arimo"/>
                          <a:sym typeface="Arimo"/>
                        </a:rPr>
                        <a:t>La autoevaluación humana es subjetiva y depende de la introspección, mientras que la implementación del modelo se basa en pruebas y validaciones objetivas.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028700" y="1028700"/>
            <a:ext cx="16230600" cy="8115119"/>
            <a:chOff x="0" y="0"/>
            <a:chExt cx="6045684" cy="3022775"/>
          </a:xfrm>
        </p:grpSpPr>
        <p:sp>
          <p:nvSpPr>
            <p:cNvPr name="Freeform 4" id="4"/>
            <p:cNvSpPr/>
            <p:nvPr/>
          </p:nvSpPr>
          <p:spPr>
            <a:xfrm flipH="false" flipV="false" rot="0">
              <a:off x="0" y="0"/>
              <a:ext cx="6045684" cy="3022775"/>
            </a:xfrm>
            <a:custGeom>
              <a:avLst/>
              <a:gdLst/>
              <a:ahLst/>
              <a:cxnLst/>
              <a:rect r="r" b="b" t="t" l="l"/>
              <a:pathLst>
                <a:path h="3022775" w="6045684">
                  <a:moveTo>
                    <a:pt x="0" y="0"/>
                  </a:moveTo>
                  <a:lnTo>
                    <a:pt x="6045684" y="0"/>
                  </a:lnTo>
                  <a:lnTo>
                    <a:pt x="6045684" y="3022775"/>
                  </a:lnTo>
                  <a:lnTo>
                    <a:pt x="0" y="3022775"/>
                  </a:lnTo>
                  <a:close/>
                </a:path>
              </a:pathLst>
            </a:custGeom>
            <a:solidFill>
              <a:srgbClr val="000000">
                <a:alpha val="0"/>
              </a:srgbClr>
            </a:solidFill>
            <a:ln w="66675" cap="sq">
              <a:solidFill>
                <a:srgbClr val="9753A8"/>
              </a:solidFill>
              <a:prstDash val="solid"/>
              <a:miter/>
            </a:ln>
          </p:spPr>
        </p:sp>
        <p:sp>
          <p:nvSpPr>
            <p:cNvPr name="TextBox 5" id="5"/>
            <p:cNvSpPr txBox="true"/>
            <p:nvPr/>
          </p:nvSpPr>
          <p:spPr>
            <a:xfrm>
              <a:off x="0" y="0"/>
              <a:ext cx="6045684" cy="3022775"/>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0">
            <a:off x="12374539" y="8993151"/>
            <a:ext cx="4284389" cy="1567256"/>
            <a:chOff x="0" y="0"/>
            <a:chExt cx="1128399" cy="412775"/>
          </a:xfrm>
        </p:grpSpPr>
        <p:sp>
          <p:nvSpPr>
            <p:cNvPr name="Freeform 7" id="7"/>
            <p:cNvSpPr/>
            <p:nvPr/>
          </p:nvSpPr>
          <p:spPr>
            <a:xfrm flipH="false" flipV="false" rot="0">
              <a:off x="0" y="0"/>
              <a:ext cx="1128399" cy="412775"/>
            </a:xfrm>
            <a:custGeom>
              <a:avLst/>
              <a:gdLst/>
              <a:ahLst/>
              <a:cxnLst/>
              <a:rect r="r" b="b" t="t" l="l"/>
              <a:pathLst>
                <a:path h="412775" w="1128399">
                  <a:moveTo>
                    <a:pt x="0" y="0"/>
                  </a:moveTo>
                  <a:lnTo>
                    <a:pt x="1128399" y="0"/>
                  </a:lnTo>
                  <a:lnTo>
                    <a:pt x="1128399" y="412775"/>
                  </a:lnTo>
                  <a:lnTo>
                    <a:pt x="0" y="412775"/>
                  </a:lnTo>
                  <a:close/>
                </a:path>
              </a:pathLst>
            </a:custGeom>
            <a:solidFill>
              <a:srgbClr val="EDECED"/>
            </a:solidFill>
          </p:spPr>
        </p:sp>
        <p:sp>
          <p:nvSpPr>
            <p:cNvPr name="TextBox 8" id="8"/>
            <p:cNvSpPr txBox="true"/>
            <p:nvPr/>
          </p:nvSpPr>
          <p:spPr>
            <a:xfrm>
              <a:off x="0" y="-47625"/>
              <a:ext cx="1128399"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5400000">
            <a:off x="14012664" y="3237235"/>
            <a:ext cx="6983416" cy="1567256"/>
            <a:chOff x="0" y="0"/>
            <a:chExt cx="1839254" cy="412775"/>
          </a:xfrm>
        </p:grpSpPr>
        <p:sp>
          <p:nvSpPr>
            <p:cNvPr name="Freeform 10" id="10"/>
            <p:cNvSpPr/>
            <p:nvPr/>
          </p:nvSpPr>
          <p:spPr>
            <a:xfrm flipH="false" flipV="false" rot="0">
              <a:off x="0" y="0"/>
              <a:ext cx="1839254" cy="412775"/>
            </a:xfrm>
            <a:custGeom>
              <a:avLst/>
              <a:gdLst/>
              <a:ahLst/>
              <a:cxnLst/>
              <a:rect r="r" b="b" t="t" l="l"/>
              <a:pathLst>
                <a:path h="412775" w="1839254">
                  <a:moveTo>
                    <a:pt x="0" y="0"/>
                  </a:moveTo>
                  <a:lnTo>
                    <a:pt x="1839254" y="0"/>
                  </a:lnTo>
                  <a:lnTo>
                    <a:pt x="1839254" y="412775"/>
                  </a:lnTo>
                  <a:lnTo>
                    <a:pt x="0" y="412775"/>
                  </a:lnTo>
                  <a:close/>
                </a:path>
              </a:pathLst>
            </a:custGeom>
            <a:solidFill>
              <a:srgbClr val="EDECED"/>
            </a:solidFill>
          </p:spPr>
        </p:sp>
        <p:sp>
          <p:nvSpPr>
            <p:cNvPr name="TextBox 11" id="11"/>
            <p:cNvSpPr txBox="true"/>
            <p:nvPr/>
          </p:nvSpPr>
          <p:spPr>
            <a:xfrm>
              <a:off x="0" y="-47625"/>
              <a:ext cx="1839254"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true" flipV="true" rot="5400000">
            <a:off x="10540746" y="-52264"/>
            <a:ext cx="11547949" cy="9406329"/>
          </a:xfrm>
          <a:custGeom>
            <a:avLst/>
            <a:gdLst/>
            <a:ahLst/>
            <a:cxnLst/>
            <a:rect r="r" b="b" t="t" l="l"/>
            <a:pathLst>
              <a:path h="9406329" w="11547949">
                <a:moveTo>
                  <a:pt x="11547949" y="9406329"/>
                </a:moveTo>
                <a:lnTo>
                  <a:pt x="0" y="9406329"/>
                </a:lnTo>
                <a:lnTo>
                  <a:pt x="0" y="0"/>
                </a:lnTo>
                <a:lnTo>
                  <a:pt x="11547949" y="0"/>
                </a:lnTo>
                <a:lnTo>
                  <a:pt x="11547949" y="94063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2118001" y="4941630"/>
            <a:ext cx="11119114" cy="1825117"/>
          </a:xfrm>
          <a:prstGeom prst="rect">
            <a:avLst/>
          </a:prstGeom>
        </p:spPr>
        <p:txBody>
          <a:bodyPr anchor="t" rtlCol="false" tIns="0" lIns="0" bIns="0" rIns="0">
            <a:spAutoFit/>
          </a:bodyPr>
          <a:lstStyle/>
          <a:p>
            <a:pPr algn="l">
              <a:lnSpc>
                <a:spcPts val="14398"/>
              </a:lnSpc>
            </a:pPr>
            <a:r>
              <a:rPr lang="en-US" sz="12099" b="true">
                <a:solidFill>
                  <a:srgbClr val="000000"/>
                </a:solidFill>
                <a:latin typeface="League Spartan"/>
                <a:ea typeface="League Spartan"/>
                <a:cs typeface="League Spartan"/>
                <a:sym typeface="League Spartan"/>
              </a:rPr>
              <a:t>GRACIAS</a:t>
            </a:r>
          </a:p>
        </p:txBody>
      </p:sp>
      <p:sp>
        <p:nvSpPr>
          <p:cNvPr name="TextBox 14" id="14"/>
          <p:cNvSpPr txBox="true"/>
          <p:nvPr/>
        </p:nvSpPr>
        <p:spPr>
          <a:xfrm rot="0">
            <a:off x="2184676" y="3712404"/>
            <a:ext cx="11052439" cy="1162304"/>
          </a:xfrm>
          <a:prstGeom prst="rect">
            <a:avLst/>
          </a:prstGeom>
        </p:spPr>
        <p:txBody>
          <a:bodyPr anchor="t" rtlCol="false" tIns="0" lIns="0" bIns="0" rIns="0">
            <a:spAutoFit/>
          </a:bodyPr>
          <a:lstStyle/>
          <a:p>
            <a:pPr algn="l">
              <a:lnSpc>
                <a:spcPts val="9163"/>
              </a:lnSpc>
            </a:pPr>
            <a:r>
              <a:rPr lang="en-US" sz="7700" b="true">
                <a:solidFill>
                  <a:srgbClr val="000000"/>
                </a:solidFill>
                <a:latin typeface="League Spartan"/>
                <a:ea typeface="League Spartan"/>
                <a:cs typeface="League Spartan"/>
                <a:sym typeface="League Spartan"/>
              </a:rPr>
              <a:t>MUCHAS</a:t>
            </a:r>
          </a:p>
        </p:txBody>
      </p:sp>
      <p:sp>
        <p:nvSpPr>
          <p:cNvPr name="AutoShape 15" id="15"/>
          <p:cNvSpPr/>
          <p:nvPr/>
        </p:nvSpPr>
        <p:spPr>
          <a:xfrm flipV="true">
            <a:off x="13553005" y="935761"/>
            <a:ext cx="5036482" cy="5036482"/>
          </a:xfrm>
          <a:prstGeom prst="line">
            <a:avLst/>
          </a:prstGeom>
          <a:ln cap="flat" w="114300">
            <a:solidFill>
              <a:srgbClr val="FF99FF"/>
            </a:solidFill>
            <a:prstDash val="solid"/>
            <a:headEnd type="none" len="sm" w="sm"/>
            <a:tailEnd type="none" len="sm" w="sm"/>
          </a:ln>
        </p:spPr>
      </p:sp>
      <p:sp>
        <p:nvSpPr>
          <p:cNvPr name="AutoShape 16" id="16"/>
          <p:cNvSpPr/>
          <p:nvPr/>
        </p:nvSpPr>
        <p:spPr>
          <a:xfrm flipV="true">
            <a:off x="14602740" y="4540846"/>
            <a:ext cx="1216428" cy="1216428"/>
          </a:xfrm>
          <a:prstGeom prst="line">
            <a:avLst/>
          </a:prstGeom>
          <a:ln cap="flat" w="114300">
            <a:solidFill>
              <a:srgbClr val="FF99FF"/>
            </a:solidFill>
            <a:prstDash val="solid"/>
            <a:headEnd type="none" len="sm" w="sm"/>
            <a:tailEnd type="none" len="sm" w="sm"/>
          </a:ln>
        </p:spPr>
      </p:sp>
      <p:sp>
        <p:nvSpPr>
          <p:cNvPr name="AutoShape 17" id="17"/>
          <p:cNvSpPr/>
          <p:nvPr/>
        </p:nvSpPr>
        <p:spPr>
          <a:xfrm flipV="true">
            <a:off x="12944791" y="7512571"/>
            <a:ext cx="2942644" cy="2942644"/>
          </a:xfrm>
          <a:prstGeom prst="line">
            <a:avLst/>
          </a:prstGeom>
          <a:ln cap="flat" w="114300">
            <a:solidFill>
              <a:srgbClr val="782A8C"/>
            </a:solidFill>
            <a:prstDash val="solid"/>
            <a:headEnd type="none" len="sm" w="sm"/>
            <a:tailEnd type="none" len="sm" w="sm"/>
          </a:ln>
        </p:spPr>
      </p:sp>
      <p:sp>
        <p:nvSpPr>
          <p:cNvPr name="AutoShape 18" id="18"/>
          <p:cNvSpPr/>
          <p:nvPr/>
        </p:nvSpPr>
        <p:spPr>
          <a:xfrm flipV="true">
            <a:off x="11473469" y="9776779"/>
            <a:ext cx="2942644" cy="2942644"/>
          </a:xfrm>
          <a:prstGeom prst="line">
            <a:avLst/>
          </a:prstGeom>
          <a:ln cap="flat" w="114300">
            <a:solidFill>
              <a:srgbClr val="782A8C"/>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1720350"/>
            <a:ext cx="13719076" cy="771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ENFOQUE SIMBOLICO</a:t>
            </a:r>
          </a:p>
        </p:txBody>
      </p:sp>
      <p:sp>
        <p:nvSpPr>
          <p:cNvPr name="TextBox 4" id="4"/>
          <p:cNvSpPr txBox="true"/>
          <p:nvPr/>
        </p:nvSpPr>
        <p:spPr>
          <a:xfrm rot="0">
            <a:off x="1249418" y="2711617"/>
            <a:ext cx="15319544" cy="6546683"/>
          </a:xfrm>
          <a:prstGeom prst="rect">
            <a:avLst/>
          </a:prstGeom>
        </p:spPr>
        <p:txBody>
          <a:bodyPr anchor="t" rtlCol="false" tIns="0" lIns="0" bIns="0" rIns="0">
            <a:spAutoFit/>
          </a:bodyPr>
          <a:lstStyle/>
          <a:p>
            <a:pPr algn="just">
              <a:lnSpc>
                <a:spcPts val="4034"/>
              </a:lnSpc>
            </a:pPr>
            <a:r>
              <a:rPr lang="en-US" sz="2881">
                <a:solidFill>
                  <a:srgbClr val="000000"/>
                </a:solidFill>
                <a:latin typeface="Open Sans"/>
                <a:ea typeface="Open Sans"/>
                <a:cs typeface="Open Sans"/>
                <a:sym typeface="Open Sans"/>
              </a:rPr>
              <a:t>La Inteligencia Artificial simbólica se ha aplicado en diversos campos, como el procesamiento del lenguaje natural, los sistemas expertos y la robótica. Algunos ejemplos concretos son: </a:t>
            </a:r>
          </a:p>
          <a:p>
            <a:pPr algn="just" marL="622129" indent="-311064" lvl="1">
              <a:lnSpc>
                <a:spcPts val="4034"/>
              </a:lnSpc>
              <a:buFont typeface="Arial"/>
              <a:buChar char="•"/>
            </a:pPr>
            <a:r>
              <a:rPr lang="en-US" sz="2881">
                <a:solidFill>
                  <a:srgbClr val="000000"/>
                </a:solidFill>
                <a:latin typeface="Open Sans"/>
                <a:ea typeface="Open Sans"/>
                <a:cs typeface="Open Sans"/>
                <a:sym typeface="Open Sans"/>
              </a:rPr>
              <a:t>Siri y otros asistentes digitales utilizan la IA simbólica para comprender el lenguaje natural y dar respuestas. </a:t>
            </a:r>
          </a:p>
          <a:p>
            <a:pPr algn="just" marL="622129" indent="-311064" lvl="1">
              <a:lnSpc>
                <a:spcPts val="4034"/>
              </a:lnSpc>
              <a:buFont typeface="Arial"/>
              <a:buChar char="•"/>
            </a:pPr>
            <a:r>
              <a:rPr lang="en-US" sz="2881">
                <a:solidFill>
                  <a:srgbClr val="000000"/>
                </a:solidFill>
                <a:latin typeface="Open Sans"/>
                <a:ea typeface="Open Sans"/>
                <a:cs typeface="Open Sans"/>
                <a:sym typeface="Open Sans"/>
              </a:rPr>
              <a:t>Los sistemas de diagnóstico médico utilizan la IA simbólica para proporcionar recomendaciones a los médicos basadas en los síntomas del paciente (como se ha demostrado antes). </a:t>
            </a:r>
          </a:p>
          <a:p>
            <a:pPr algn="just" marL="622129" indent="-311064" lvl="1">
              <a:lnSpc>
                <a:spcPts val="4034"/>
              </a:lnSpc>
              <a:buFont typeface="Arial"/>
              <a:buChar char="•"/>
            </a:pPr>
            <a:r>
              <a:rPr lang="en-US" sz="2881">
                <a:solidFill>
                  <a:srgbClr val="000000"/>
                </a:solidFill>
                <a:latin typeface="Open Sans"/>
                <a:ea typeface="Open Sans"/>
                <a:cs typeface="Open Sans"/>
                <a:sym typeface="Open Sans"/>
              </a:rPr>
              <a:t>Los coches autónomos utilizan la IA simbólica para tomar decisiones basadas en el entorno, como reconocer las señales de stop y los semáforos. </a:t>
            </a:r>
          </a:p>
          <a:p>
            <a:pPr algn="just" marL="622129" indent="-311064" lvl="1">
              <a:lnSpc>
                <a:spcPts val="4034"/>
              </a:lnSpc>
              <a:buFont typeface="Arial"/>
              <a:buChar char="•"/>
            </a:pPr>
            <a:r>
              <a:rPr lang="en-US" sz="2881">
                <a:solidFill>
                  <a:srgbClr val="000000"/>
                </a:solidFill>
                <a:latin typeface="Open Sans"/>
                <a:ea typeface="Open Sans"/>
                <a:cs typeface="Open Sans"/>
                <a:sym typeface="Open Sans"/>
              </a:rPr>
              <a:t>Los sistemas de visión por ordenador utilizan la IA simbólica para reconocer objetos y patrones en las imágenes. </a:t>
            </a: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1019175"/>
            <a:ext cx="13719076" cy="771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ENFOQUE CONEXIONISTA</a:t>
            </a:r>
          </a:p>
        </p:txBody>
      </p:sp>
      <p:sp>
        <p:nvSpPr>
          <p:cNvPr name="TextBox 4" id="4"/>
          <p:cNvSpPr txBox="true"/>
          <p:nvPr/>
        </p:nvSpPr>
        <p:spPr>
          <a:xfrm rot="0">
            <a:off x="1572870" y="2276475"/>
            <a:ext cx="15142259" cy="6033180"/>
          </a:xfrm>
          <a:prstGeom prst="rect">
            <a:avLst/>
          </a:prstGeom>
        </p:spPr>
        <p:txBody>
          <a:bodyPr anchor="t" rtlCol="false" tIns="0" lIns="0" bIns="0" rIns="0">
            <a:spAutoFit/>
          </a:bodyPr>
          <a:lstStyle/>
          <a:p>
            <a:pPr algn="just">
              <a:lnSpc>
                <a:spcPts val="3987"/>
              </a:lnSpc>
            </a:pPr>
            <a:r>
              <a:rPr lang="en-US" sz="2848">
                <a:solidFill>
                  <a:srgbClr val="000000"/>
                </a:solidFill>
                <a:latin typeface="Open Sans"/>
                <a:ea typeface="Open Sans"/>
                <a:cs typeface="Open Sans"/>
                <a:sym typeface="Open Sans"/>
              </a:rPr>
              <a:t>Este enfoque se basa en redes neuronales artificiales inspiradas en el cerebro humano. Este enfoque es capaz de aprender de datos y adaptarse a nuevas situaciones. Algunos ejemplos de su utilización son: </a:t>
            </a:r>
          </a:p>
          <a:p>
            <a:pPr algn="just">
              <a:lnSpc>
                <a:spcPts val="3987"/>
              </a:lnSpc>
            </a:pPr>
          </a:p>
          <a:p>
            <a:pPr algn="just" marL="614930" indent="-307465" lvl="1">
              <a:lnSpc>
                <a:spcPts val="3987"/>
              </a:lnSpc>
              <a:buFont typeface="Arial"/>
              <a:buChar char="•"/>
            </a:pPr>
            <a:r>
              <a:rPr lang="en-US" b="true" sz="2848">
                <a:solidFill>
                  <a:srgbClr val="000000"/>
                </a:solidFill>
                <a:latin typeface="Open Sans Bold"/>
                <a:ea typeface="Open Sans Bold"/>
                <a:cs typeface="Open Sans Bold"/>
                <a:sym typeface="Open Sans Bold"/>
              </a:rPr>
              <a:t>Neural Designer:</a:t>
            </a:r>
            <a:r>
              <a:rPr lang="en-US" sz="2848">
                <a:solidFill>
                  <a:srgbClr val="000000"/>
                </a:solidFill>
                <a:latin typeface="Open Sans"/>
                <a:ea typeface="Open Sans"/>
                <a:cs typeface="Open Sans"/>
                <a:sym typeface="Open Sans"/>
              </a:rPr>
              <a:t> Es un programa informático de Machine learning basado en la técnica de las redes neuronales, el cual ha sido desarrollado a partir de la libreria OpenNN. </a:t>
            </a:r>
          </a:p>
          <a:p>
            <a:pPr algn="just">
              <a:lnSpc>
                <a:spcPts val="3987"/>
              </a:lnSpc>
            </a:pPr>
          </a:p>
          <a:p>
            <a:pPr algn="just" marL="614930" indent="-307465" lvl="1">
              <a:lnSpc>
                <a:spcPts val="3987"/>
              </a:lnSpc>
              <a:buFont typeface="Arial"/>
              <a:buChar char="•"/>
            </a:pPr>
            <a:r>
              <a:rPr lang="en-US" b="true" sz="2848">
                <a:solidFill>
                  <a:srgbClr val="000000"/>
                </a:solidFill>
                <a:latin typeface="Open Sans Bold"/>
                <a:ea typeface="Open Sans Bold"/>
                <a:cs typeface="Open Sans Bold"/>
                <a:sym typeface="Open Sans Bold"/>
              </a:rPr>
              <a:t>Sistema de recomendación:</a:t>
            </a:r>
            <a:r>
              <a:rPr lang="en-US" sz="2848">
                <a:solidFill>
                  <a:srgbClr val="000000"/>
                </a:solidFill>
                <a:latin typeface="Open Sans"/>
                <a:ea typeface="Open Sans"/>
                <a:cs typeface="Open Sans"/>
                <a:sym typeface="Open Sans"/>
              </a:rPr>
              <a:t> Estos sistemas son herramientas que establece un conjunto de criterios y valoraciones sobre los datos de los usuarios para poder realizar predicciones sobre las recomendaciones. </a:t>
            </a:r>
          </a:p>
          <a:p>
            <a:pPr algn="just">
              <a:lnSpc>
                <a:spcPts val="3987"/>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1019175"/>
            <a:ext cx="13719076" cy="771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ENFOQUE BIOINSPIRADO</a:t>
            </a:r>
          </a:p>
        </p:txBody>
      </p:sp>
      <p:sp>
        <p:nvSpPr>
          <p:cNvPr name="TextBox 4" id="4"/>
          <p:cNvSpPr txBox="true"/>
          <p:nvPr/>
        </p:nvSpPr>
        <p:spPr>
          <a:xfrm rot="0">
            <a:off x="1484228" y="2038615"/>
            <a:ext cx="15319544" cy="7051508"/>
          </a:xfrm>
          <a:prstGeom prst="rect">
            <a:avLst/>
          </a:prstGeom>
        </p:spPr>
        <p:txBody>
          <a:bodyPr anchor="t" rtlCol="false" tIns="0" lIns="0" bIns="0" rIns="0">
            <a:spAutoFit/>
          </a:bodyPr>
          <a:lstStyle/>
          <a:p>
            <a:pPr algn="just">
              <a:lnSpc>
                <a:spcPts val="4034"/>
              </a:lnSpc>
            </a:pPr>
            <a:r>
              <a:rPr lang="en-US" sz="2881">
                <a:solidFill>
                  <a:srgbClr val="000000"/>
                </a:solidFill>
                <a:latin typeface="Open Sans"/>
                <a:ea typeface="Open Sans"/>
                <a:cs typeface="Open Sans"/>
                <a:sym typeface="Open Sans"/>
              </a:rPr>
              <a:t>Inteligencia Inspirada en la Naturaleza: Insectos Sociales</a:t>
            </a:r>
          </a:p>
          <a:p>
            <a:pPr algn="just">
              <a:lnSpc>
                <a:spcPts val="4034"/>
              </a:lnSpc>
            </a:pPr>
          </a:p>
          <a:p>
            <a:pPr algn="just" marL="622129" indent="-311064" lvl="1">
              <a:lnSpc>
                <a:spcPts val="4034"/>
              </a:lnSpc>
              <a:buFont typeface="Arial"/>
              <a:buChar char="•"/>
            </a:pPr>
            <a:r>
              <a:rPr lang="en-US" b="true" sz="2881">
                <a:solidFill>
                  <a:srgbClr val="000000"/>
                </a:solidFill>
                <a:latin typeface="Open Sans Bold"/>
                <a:ea typeface="Open Sans Bold"/>
                <a:cs typeface="Open Sans Bold"/>
                <a:sym typeface="Open Sans Bold"/>
              </a:rPr>
              <a:t>Hormigas</a:t>
            </a:r>
            <a:r>
              <a:rPr lang="en-US" sz="2881">
                <a:solidFill>
                  <a:srgbClr val="000000"/>
                </a:solidFill>
                <a:latin typeface="Open Sans"/>
                <a:ea typeface="Open Sans"/>
                <a:cs typeface="Open Sans"/>
                <a:sym typeface="Open Sans"/>
              </a:rPr>
              <a:t>: Utilizan feromonas para encontrar comida. Una vez que una hormiga encuentra alimento, deja un rastro que otras siguen, creando rutas eficientes sin necesidad de órdenes. Esto inspira algoritmos para optimizar rutas y distribución de recursos.</a:t>
            </a:r>
          </a:p>
          <a:p>
            <a:pPr algn="just">
              <a:lnSpc>
                <a:spcPts val="4034"/>
              </a:lnSpc>
            </a:pPr>
          </a:p>
          <a:p>
            <a:pPr algn="just" marL="622129" indent="-311064" lvl="1">
              <a:lnSpc>
                <a:spcPts val="4034"/>
              </a:lnSpc>
              <a:buFont typeface="Arial"/>
              <a:buChar char="•"/>
            </a:pPr>
            <a:r>
              <a:rPr lang="en-US" b="true" sz="2881">
                <a:solidFill>
                  <a:srgbClr val="000000"/>
                </a:solidFill>
                <a:latin typeface="Open Sans Bold"/>
                <a:ea typeface="Open Sans Bold"/>
                <a:cs typeface="Open Sans Bold"/>
                <a:sym typeface="Open Sans Bold"/>
              </a:rPr>
              <a:t>Abejas</a:t>
            </a:r>
            <a:r>
              <a:rPr lang="en-US" sz="2881">
                <a:solidFill>
                  <a:srgbClr val="000000"/>
                </a:solidFill>
                <a:latin typeface="Open Sans"/>
                <a:ea typeface="Open Sans"/>
                <a:cs typeface="Open Sans"/>
                <a:sym typeface="Open Sans"/>
              </a:rPr>
              <a:t>: Realizan un "baile" para comunicar la ubicación y distancia de fuentes de néctar a otras abejas, mejorando la eficiencia en la recolección. Este comportamiento inspira métodos en la organización de datos y sistemas complejos.</a:t>
            </a:r>
          </a:p>
          <a:p>
            <a:pPr algn="just">
              <a:lnSpc>
                <a:spcPts val="4034"/>
              </a:lnSpc>
            </a:pPr>
          </a:p>
          <a:p>
            <a:pPr algn="just">
              <a:lnSpc>
                <a:spcPts val="4034"/>
              </a:lnSpc>
            </a:pPr>
            <a:r>
              <a:rPr lang="en-US" sz="2881">
                <a:solidFill>
                  <a:srgbClr val="000000"/>
                </a:solidFill>
                <a:latin typeface="Open Sans"/>
                <a:ea typeface="Open Sans"/>
                <a:cs typeface="Open Sans"/>
                <a:sym typeface="Open Sans"/>
              </a:rPr>
              <a:t>La cooperación y comunicación en insectos sociales han inspirado avances en tecnología y toma de decisiones humanas.</a:t>
            </a: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1720350"/>
            <a:ext cx="13719076" cy="771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ENFOQUE PROBABILISTICO</a:t>
            </a:r>
          </a:p>
        </p:txBody>
      </p:sp>
      <p:sp>
        <p:nvSpPr>
          <p:cNvPr name="TextBox 4" id="4"/>
          <p:cNvSpPr txBox="true"/>
          <p:nvPr/>
        </p:nvSpPr>
        <p:spPr>
          <a:xfrm rot="0">
            <a:off x="1119202" y="3368947"/>
            <a:ext cx="15319544" cy="4527383"/>
          </a:xfrm>
          <a:prstGeom prst="rect">
            <a:avLst/>
          </a:prstGeom>
        </p:spPr>
        <p:txBody>
          <a:bodyPr anchor="t" rtlCol="false" tIns="0" lIns="0" bIns="0" rIns="0">
            <a:spAutoFit/>
          </a:bodyPr>
          <a:lstStyle/>
          <a:p>
            <a:pPr algn="just" marL="622129" indent="-311064" lvl="1">
              <a:lnSpc>
                <a:spcPts val="4034"/>
              </a:lnSpc>
              <a:buFont typeface="Arial"/>
              <a:buChar char="•"/>
            </a:pPr>
            <a:r>
              <a:rPr lang="en-US" b="true" sz="2881">
                <a:solidFill>
                  <a:srgbClr val="000000"/>
                </a:solidFill>
                <a:latin typeface="Open Sans Bold"/>
                <a:ea typeface="Open Sans Bold"/>
                <a:cs typeface="Open Sans Bold"/>
                <a:sym typeface="Open Sans Bold"/>
              </a:rPr>
              <a:t>Predicción y Pronóstico: </a:t>
            </a:r>
            <a:r>
              <a:rPr lang="en-US" sz="2881">
                <a:solidFill>
                  <a:srgbClr val="000000"/>
                </a:solidFill>
                <a:latin typeface="Open Sans"/>
                <a:ea typeface="Open Sans"/>
                <a:cs typeface="Open Sans"/>
                <a:sym typeface="Open Sans"/>
              </a:rPr>
              <a:t>Se utiliza para prever resultados endiversos campos, desde el clima hasta las finanzas. </a:t>
            </a:r>
          </a:p>
          <a:p>
            <a:pPr algn="just" marL="622129" indent="-311064" lvl="1">
              <a:lnSpc>
                <a:spcPts val="4034"/>
              </a:lnSpc>
              <a:buFont typeface="Arial"/>
              <a:buChar char="•"/>
            </a:pPr>
            <a:r>
              <a:rPr lang="en-US" b="true" sz="2881">
                <a:solidFill>
                  <a:srgbClr val="000000"/>
                </a:solidFill>
                <a:latin typeface="Open Sans Bold"/>
                <a:ea typeface="Open Sans Bold"/>
                <a:cs typeface="Open Sans Bold"/>
                <a:sym typeface="Open Sans Bold"/>
              </a:rPr>
              <a:t>Toma de Decisiones:</a:t>
            </a:r>
            <a:r>
              <a:rPr lang="en-US" sz="2881">
                <a:solidFill>
                  <a:srgbClr val="000000"/>
                </a:solidFill>
                <a:latin typeface="Open Sans"/>
                <a:ea typeface="Open Sans"/>
                <a:cs typeface="Open Sans"/>
                <a:sym typeface="Open Sans"/>
              </a:rPr>
              <a:t> Ayuda a tomar decisiones informadasconsiderando la incertidumbre y los riesgos. </a:t>
            </a:r>
          </a:p>
          <a:p>
            <a:pPr algn="just" marL="622129" indent="-311064" lvl="1">
              <a:lnSpc>
                <a:spcPts val="4034"/>
              </a:lnSpc>
              <a:buFont typeface="Arial"/>
              <a:buChar char="•"/>
            </a:pPr>
            <a:r>
              <a:rPr lang="en-US" b="true" sz="2881">
                <a:solidFill>
                  <a:srgbClr val="000000"/>
                </a:solidFill>
                <a:latin typeface="Open Sans Bold"/>
                <a:ea typeface="Open Sans Bold"/>
                <a:cs typeface="Open Sans Bold"/>
                <a:sym typeface="Open Sans Bold"/>
              </a:rPr>
              <a:t>Análisis de Datos: </a:t>
            </a:r>
            <a:r>
              <a:rPr lang="en-US" sz="2881">
                <a:solidFill>
                  <a:srgbClr val="000000"/>
                </a:solidFill>
                <a:latin typeface="Open Sans"/>
                <a:ea typeface="Open Sans"/>
                <a:cs typeface="Open Sans"/>
                <a:sym typeface="Open Sans"/>
              </a:rPr>
              <a:t>Modela y analiza datos con incertidumbre paraobtener información significativa y patrones. </a:t>
            </a:r>
          </a:p>
          <a:p>
            <a:pPr algn="just" marL="622129" indent="-311064" lvl="1">
              <a:lnSpc>
                <a:spcPts val="4034"/>
              </a:lnSpc>
              <a:buFont typeface="Arial"/>
              <a:buChar char="•"/>
            </a:pPr>
            <a:r>
              <a:rPr lang="en-US" b="true" sz="2881">
                <a:solidFill>
                  <a:srgbClr val="000000"/>
                </a:solidFill>
                <a:latin typeface="Open Sans Bold"/>
                <a:ea typeface="Open Sans Bold"/>
                <a:cs typeface="Open Sans Bold"/>
                <a:sym typeface="Open Sans Bold"/>
              </a:rPr>
              <a:t>Ingeniería y Tecnología: </a:t>
            </a:r>
            <a:r>
              <a:rPr lang="en-US" sz="2881">
                <a:solidFill>
                  <a:srgbClr val="000000"/>
                </a:solidFill>
                <a:latin typeface="Open Sans"/>
                <a:ea typeface="Open Sans"/>
                <a:cs typeface="Open Sans"/>
                <a:sym typeface="Open Sans"/>
              </a:rPr>
              <a:t>Aplicado en inteligencia artificial,aprendizaje automático, robótica y más para enfrentar problemas complejos </a:t>
            </a: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1720350"/>
            <a:ext cx="13719076" cy="771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ENFOQUE COMPUTACIONAL</a:t>
            </a:r>
          </a:p>
        </p:txBody>
      </p:sp>
      <p:sp>
        <p:nvSpPr>
          <p:cNvPr name="TextBox 4" id="4"/>
          <p:cNvSpPr txBox="true"/>
          <p:nvPr/>
        </p:nvSpPr>
        <p:spPr>
          <a:xfrm rot="0">
            <a:off x="1484228" y="2739126"/>
            <a:ext cx="15319544" cy="6041858"/>
          </a:xfrm>
          <a:prstGeom prst="rect">
            <a:avLst/>
          </a:prstGeom>
        </p:spPr>
        <p:txBody>
          <a:bodyPr anchor="t" rtlCol="false" tIns="0" lIns="0" bIns="0" rIns="0">
            <a:spAutoFit/>
          </a:bodyPr>
          <a:lstStyle/>
          <a:p>
            <a:pPr algn="just">
              <a:lnSpc>
                <a:spcPts val="4034"/>
              </a:lnSpc>
            </a:pPr>
            <a:r>
              <a:rPr lang="en-US" sz="2881">
                <a:solidFill>
                  <a:srgbClr val="000000"/>
                </a:solidFill>
                <a:latin typeface="Open Sans"/>
                <a:ea typeface="Open Sans"/>
                <a:cs typeface="Open Sans"/>
                <a:sym typeface="Open Sans"/>
              </a:rPr>
              <a:t>El enfoque computacional utiliza modelos matematicos y algoritmos computacionales con el objetivo de resolver problemas de diversas áreas del conocimiento. Sigue la idea de que los procesos pueden modelarse y analizarse mediante el uso de las computadoras. </a:t>
            </a:r>
          </a:p>
          <a:p>
            <a:pPr algn="just">
              <a:lnSpc>
                <a:spcPts val="4034"/>
              </a:lnSpc>
            </a:pPr>
          </a:p>
          <a:p>
            <a:pPr algn="just" marL="622129" indent="-311064" lvl="1">
              <a:lnSpc>
                <a:spcPts val="4034"/>
              </a:lnSpc>
              <a:buFont typeface="Arial"/>
              <a:buChar char="•"/>
            </a:pPr>
            <a:r>
              <a:rPr lang="en-US" b="true" sz="2881">
                <a:solidFill>
                  <a:srgbClr val="000000"/>
                </a:solidFill>
                <a:latin typeface="Open Sans Bold"/>
                <a:ea typeface="Open Sans Bold"/>
                <a:cs typeface="Open Sans Bold"/>
                <a:sym typeface="Open Sans Bold"/>
              </a:rPr>
              <a:t>Resolución de caminos:</a:t>
            </a:r>
            <a:r>
              <a:rPr lang="en-US" sz="2881">
                <a:solidFill>
                  <a:srgbClr val="000000"/>
                </a:solidFill>
                <a:latin typeface="Open Sans"/>
                <a:ea typeface="Open Sans"/>
                <a:cs typeface="Open Sans"/>
                <a:sym typeface="Open Sans"/>
              </a:rPr>
              <a:t> Se puede utilizar algoritmos como A* o Dijkstra para encontrar los mejores caminos o soluciones de un problema. </a:t>
            </a:r>
          </a:p>
          <a:p>
            <a:pPr algn="just">
              <a:lnSpc>
                <a:spcPts val="4034"/>
              </a:lnSpc>
            </a:pPr>
          </a:p>
          <a:p>
            <a:pPr algn="just" marL="622129" indent="-311064" lvl="1">
              <a:lnSpc>
                <a:spcPts val="4034"/>
              </a:lnSpc>
              <a:buFont typeface="Arial"/>
              <a:buChar char="•"/>
            </a:pPr>
            <a:r>
              <a:rPr lang="en-US" b="true" sz="2881">
                <a:solidFill>
                  <a:srgbClr val="000000"/>
                </a:solidFill>
                <a:latin typeface="Open Sans Bold"/>
                <a:ea typeface="Open Sans Bold"/>
                <a:cs typeface="Open Sans Bold"/>
                <a:sym typeface="Open Sans Bold"/>
              </a:rPr>
              <a:t>Predicción del clima:</a:t>
            </a:r>
            <a:r>
              <a:rPr lang="en-US" sz="2881">
                <a:solidFill>
                  <a:srgbClr val="000000"/>
                </a:solidFill>
                <a:latin typeface="Open Sans"/>
                <a:ea typeface="Open Sans"/>
                <a:cs typeface="Open Sans"/>
                <a:sym typeface="Open Sans"/>
              </a:rPr>
              <a:t> Se pueden implementar modelos matemáticos complejos los cuale simulan la evolución del clima y predicen fenómenos como tormentas e incluso huracanes. </a:t>
            </a: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3990975"/>
            <a:ext cx="13719076" cy="771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DESARROLLO</a:t>
            </a:r>
          </a:p>
        </p:txBody>
      </p:sp>
      <p:grpSp>
        <p:nvGrpSpPr>
          <p:cNvPr name="Group 4" id="4"/>
          <p:cNvGrpSpPr/>
          <p:nvPr/>
        </p:nvGrpSpPr>
        <p:grpSpPr>
          <a:xfrm rot="-5400000">
            <a:off x="6186162" y="2511196"/>
            <a:ext cx="6818207" cy="20947169"/>
            <a:chOff x="0" y="0"/>
            <a:chExt cx="1795742" cy="5516950"/>
          </a:xfrm>
        </p:grpSpPr>
        <p:sp>
          <p:nvSpPr>
            <p:cNvPr name="Freeform 5" id="5"/>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6" id="6"/>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5400000">
            <a:off x="3997069" y="-11005002"/>
            <a:ext cx="2045233" cy="20947169"/>
            <a:chOff x="0" y="0"/>
            <a:chExt cx="538662" cy="5516950"/>
          </a:xfrm>
        </p:grpSpPr>
        <p:sp>
          <p:nvSpPr>
            <p:cNvPr name="Freeform 8" id="8"/>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9" id="9"/>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2700000">
            <a:off x="13734331" y="93713"/>
            <a:ext cx="4685776" cy="1567256"/>
            <a:chOff x="0" y="0"/>
            <a:chExt cx="1234114" cy="412775"/>
          </a:xfrm>
        </p:grpSpPr>
        <p:sp>
          <p:nvSpPr>
            <p:cNvPr name="Freeform 11" id="11"/>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2" id="12"/>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3" id="13"/>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867816"/>
            <a:ext cx="13719076" cy="1533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PROFUNDIZANDO EL ENFOQUE SIMBOLICO - </a:t>
            </a:r>
            <a:r>
              <a:rPr lang="en-US" sz="5000" u="sng">
                <a:solidFill>
                  <a:srgbClr val="000000"/>
                </a:solidFill>
                <a:latin typeface="League Spartan"/>
                <a:ea typeface="League Spartan"/>
                <a:cs typeface="League Spartan"/>
                <a:sym typeface="League Spartan"/>
              </a:rPr>
              <a:t>MYCIN</a:t>
            </a:r>
          </a:p>
        </p:txBody>
      </p:sp>
      <p:sp>
        <p:nvSpPr>
          <p:cNvPr name="TextBox 4" id="4"/>
          <p:cNvSpPr txBox="true"/>
          <p:nvPr/>
        </p:nvSpPr>
        <p:spPr>
          <a:xfrm rot="0">
            <a:off x="1028700" y="2734716"/>
            <a:ext cx="15319544" cy="6041858"/>
          </a:xfrm>
          <a:prstGeom prst="rect">
            <a:avLst/>
          </a:prstGeom>
        </p:spPr>
        <p:txBody>
          <a:bodyPr anchor="t" rtlCol="false" tIns="0" lIns="0" bIns="0" rIns="0">
            <a:spAutoFit/>
          </a:bodyPr>
          <a:lstStyle/>
          <a:p>
            <a:pPr algn="just">
              <a:lnSpc>
                <a:spcPts val="4034"/>
              </a:lnSpc>
            </a:pPr>
            <a:r>
              <a:rPr lang="en-US" sz="2881" b="true">
                <a:solidFill>
                  <a:srgbClr val="000000"/>
                </a:solidFill>
                <a:latin typeface="Open Sans Bold"/>
                <a:ea typeface="Open Sans Bold"/>
                <a:cs typeface="Open Sans Bold"/>
                <a:sym typeface="Open Sans Bold"/>
              </a:rPr>
              <a:t>MYCIN (Sistema Experto en Diagnósticos Médicos):</a:t>
            </a:r>
            <a:r>
              <a:rPr lang="en-US" sz="2881">
                <a:solidFill>
                  <a:srgbClr val="000000"/>
                </a:solidFill>
                <a:latin typeface="Open Sans"/>
                <a:ea typeface="Open Sans"/>
                <a:cs typeface="Open Sans"/>
                <a:sym typeface="Open Sans"/>
              </a:rPr>
              <a:t> Los sistemas expertos son un tipo de sistema que emplean inteligencia artificial para emular la toma de decisiones humanas dentro del área de la medicina. En el caso de MYCIN, utilizado para el diagnóstico de enfermedades bacterianas utiliza reglas lógicas basadas en el conocimiento de expertos los cuales son recopilados de los médicos para hacer diagnósticos de enfermedades. </a:t>
            </a:r>
          </a:p>
          <a:p>
            <a:pPr algn="just">
              <a:lnSpc>
                <a:spcPts val="4034"/>
              </a:lnSpc>
            </a:pPr>
          </a:p>
          <a:p>
            <a:pPr algn="just">
              <a:lnSpc>
                <a:spcPts val="4034"/>
              </a:lnSpc>
            </a:pPr>
            <a:r>
              <a:rPr lang="en-US" sz="2881">
                <a:solidFill>
                  <a:srgbClr val="000000"/>
                </a:solidFill>
                <a:latin typeface="Open Sans"/>
                <a:ea typeface="Open Sans"/>
                <a:cs typeface="Open Sans"/>
                <a:sym typeface="Open Sans"/>
              </a:rPr>
              <a:t>El paradigma simbólico se basa en representar el conocimiento mediante reglas o conceptos para generar conclusiones. En el caso de MYCIN, el sistema utiliza el conocimiento que contiene las reglas de diagnostico que se encuentran estructuradas en forma de IF-THEN.  </a:t>
            </a: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2284462" y="867816"/>
            <a:ext cx="13719076" cy="1533525"/>
          </a:xfrm>
          <a:prstGeom prst="rect">
            <a:avLst/>
          </a:prstGeom>
        </p:spPr>
        <p:txBody>
          <a:bodyPr anchor="t" rtlCol="false" tIns="0" lIns="0" bIns="0" rIns="0">
            <a:spAutoFit/>
          </a:bodyPr>
          <a:lstStyle/>
          <a:p>
            <a:pPr algn="ctr">
              <a:lnSpc>
                <a:spcPts val="6000"/>
              </a:lnSpc>
            </a:pPr>
            <a:r>
              <a:rPr lang="en-US" sz="5000">
                <a:solidFill>
                  <a:srgbClr val="000000"/>
                </a:solidFill>
                <a:latin typeface="League Spartan"/>
                <a:ea typeface="League Spartan"/>
                <a:cs typeface="League Spartan"/>
                <a:sym typeface="League Spartan"/>
              </a:rPr>
              <a:t>PROFUNDIZANDO EL ENFOQUE SIMBOLICO - </a:t>
            </a:r>
            <a:r>
              <a:rPr lang="en-US" sz="5000" u="sng">
                <a:solidFill>
                  <a:srgbClr val="000000"/>
                </a:solidFill>
                <a:latin typeface="League Spartan"/>
                <a:ea typeface="League Spartan"/>
                <a:cs typeface="League Spartan"/>
                <a:sym typeface="League Spartan"/>
              </a:rPr>
              <a:t>MYCIN</a:t>
            </a:r>
          </a:p>
        </p:txBody>
      </p:sp>
      <p:sp>
        <p:nvSpPr>
          <p:cNvPr name="TextBox 4" id="4"/>
          <p:cNvSpPr txBox="true"/>
          <p:nvPr/>
        </p:nvSpPr>
        <p:spPr>
          <a:xfrm rot="0">
            <a:off x="921888" y="2280959"/>
            <a:ext cx="16444224" cy="8061158"/>
          </a:xfrm>
          <a:prstGeom prst="rect">
            <a:avLst/>
          </a:prstGeom>
        </p:spPr>
        <p:txBody>
          <a:bodyPr anchor="t" rtlCol="false" tIns="0" lIns="0" bIns="0" rIns="0">
            <a:spAutoFit/>
          </a:bodyPr>
          <a:lstStyle/>
          <a:p>
            <a:pPr algn="just">
              <a:lnSpc>
                <a:spcPts val="4034"/>
              </a:lnSpc>
            </a:pPr>
            <a:r>
              <a:rPr lang="en-US" sz="2881" b="true">
                <a:solidFill>
                  <a:srgbClr val="000000"/>
                </a:solidFill>
                <a:latin typeface="Open Sans Bold"/>
                <a:ea typeface="Open Sans Bold"/>
                <a:cs typeface="Open Sans Bold"/>
                <a:sym typeface="Open Sans Bold"/>
              </a:rPr>
              <a:t>Beneficios</a:t>
            </a:r>
            <a:r>
              <a:rPr lang="en-US" sz="2881">
                <a:solidFill>
                  <a:srgbClr val="000000"/>
                </a:solidFill>
                <a:latin typeface="Open Sans"/>
                <a:ea typeface="Open Sans"/>
                <a:cs typeface="Open Sans"/>
                <a:sym typeface="Open Sans"/>
              </a:rPr>
              <a:t>: </a:t>
            </a:r>
          </a:p>
          <a:p>
            <a:pPr algn="just" marL="622129" indent="-311064" lvl="1">
              <a:lnSpc>
                <a:spcPts val="4034"/>
              </a:lnSpc>
              <a:buFont typeface="Arial"/>
              <a:buChar char="•"/>
            </a:pPr>
            <a:r>
              <a:rPr lang="en-US" sz="2881">
                <a:solidFill>
                  <a:srgbClr val="000000"/>
                </a:solidFill>
                <a:latin typeface="Open Sans"/>
                <a:ea typeface="Open Sans"/>
                <a:cs typeface="Open Sans"/>
                <a:sym typeface="Open Sans"/>
              </a:rPr>
              <a:t>Este enfoque permite incorporar el conocimiento de los meidcos experimentados de una forma estructurada. </a:t>
            </a:r>
          </a:p>
          <a:p>
            <a:pPr algn="just" marL="622129" indent="-311064" lvl="1">
              <a:lnSpc>
                <a:spcPts val="4034"/>
              </a:lnSpc>
              <a:buFont typeface="Arial"/>
              <a:buChar char="•"/>
            </a:pPr>
            <a:r>
              <a:rPr lang="en-US" sz="2881">
                <a:solidFill>
                  <a:srgbClr val="000000"/>
                </a:solidFill>
                <a:latin typeface="Open Sans"/>
                <a:ea typeface="Open Sans"/>
                <a:cs typeface="Open Sans"/>
                <a:sym typeface="Open Sans"/>
              </a:rPr>
              <a:t>Las reglas lógicas permiten un razonamiento deductivo claro, lo que hace mas facil la validación y verificación del conocimiento el cual posee el sistema. </a:t>
            </a:r>
          </a:p>
          <a:p>
            <a:pPr algn="just" marL="622129" indent="-311064" lvl="1">
              <a:lnSpc>
                <a:spcPts val="4034"/>
              </a:lnSpc>
              <a:buFont typeface="Arial"/>
              <a:buChar char="•"/>
            </a:pPr>
            <a:r>
              <a:rPr lang="en-US" sz="2881">
                <a:solidFill>
                  <a:srgbClr val="000000"/>
                </a:solidFill>
                <a:latin typeface="Open Sans"/>
                <a:ea typeface="Open Sans"/>
                <a:cs typeface="Open Sans"/>
                <a:sym typeface="Open Sans"/>
              </a:rPr>
              <a:t>Las reglas explicitas y basadas en símbolos permiten ver y comprender como se llegó a un diagnostico. </a:t>
            </a:r>
          </a:p>
          <a:p>
            <a:pPr algn="just">
              <a:lnSpc>
                <a:spcPts val="4034"/>
              </a:lnSpc>
            </a:pPr>
            <a:r>
              <a:rPr lang="en-US" sz="2881">
                <a:solidFill>
                  <a:srgbClr val="000000"/>
                </a:solidFill>
                <a:latin typeface="Open Sans"/>
                <a:ea typeface="Open Sans"/>
                <a:cs typeface="Open Sans"/>
                <a:sym typeface="Open Sans"/>
              </a:rPr>
              <a:t> </a:t>
            </a:r>
          </a:p>
          <a:p>
            <a:pPr algn="just">
              <a:lnSpc>
                <a:spcPts val="4034"/>
              </a:lnSpc>
            </a:pPr>
            <a:r>
              <a:rPr lang="en-US" sz="2881" b="true">
                <a:solidFill>
                  <a:srgbClr val="000000"/>
                </a:solidFill>
                <a:latin typeface="Open Sans Bold"/>
                <a:ea typeface="Open Sans Bold"/>
                <a:cs typeface="Open Sans Bold"/>
                <a:sym typeface="Open Sans Bold"/>
              </a:rPr>
              <a:t>Limitaciones</a:t>
            </a:r>
            <a:r>
              <a:rPr lang="en-US" sz="2881">
                <a:solidFill>
                  <a:srgbClr val="000000"/>
                </a:solidFill>
                <a:latin typeface="Open Sans"/>
                <a:ea typeface="Open Sans"/>
                <a:cs typeface="Open Sans"/>
                <a:sym typeface="Open Sans"/>
              </a:rPr>
              <a:t>: </a:t>
            </a:r>
          </a:p>
          <a:p>
            <a:pPr algn="just" marL="622129" indent="-311064" lvl="1">
              <a:lnSpc>
                <a:spcPts val="4034"/>
              </a:lnSpc>
              <a:buFont typeface="Arial"/>
              <a:buChar char="•"/>
            </a:pPr>
            <a:r>
              <a:rPr lang="en-US" sz="2881">
                <a:solidFill>
                  <a:srgbClr val="000000"/>
                </a:solidFill>
                <a:latin typeface="Open Sans"/>
                <a:ea typeface="Open Sans"/>
                <a:cs typeface="Open Sans"/>
                <a:sym typeface="Open Sans"/>
              </a:rPr>
              <a:t>E</a:t>
            </a:r>
            <a:r>
              <a:rPr lang="en-US" sz="2881">
                <a:solidFill>
                  <a:srgbClr val="000000"/>
                </a:solidFill>
                <a:latin typeface="Open Sans"/>
                <a:ea typeface="Open Sans"/>
                <a:cs typeface="Open Sans"/>
                <a:sym typeface="Open Sans"/>
              </a:rPr>
              <a:t>l sistema puede ser muy limitado, ya que el sistema depende completamente de la cantidad de casos cubiertos y la cantidad de reglas e información proporcionada. </a:t>
            </a:r>
          </a:p>
          <a:p>
            <a:pPr algn="just" marL="622129" indent="-311064" lvl="1">
              <a:lnSpc>
                <a:spcPts val="4034"/>
              </a:lnSpc>
              <a:buFont typeface="Arial"/>
              <a:buChar char="•"/>
            </a:pPr>
            <a:r>
              <a:rPr lang="en-US" sz="2881">
                <a:solidFill>
                  <a:srgbClr val="000000"/>
                </a:solidFill>
                <a:latin typeface="Open Sans"/>
                <a:ea typeface="Open Sans"/>
                <a:cs typeface="Open Sans"/>
                <a:sym typeface="Open Sans"/>
              </a:rPr>
              <a:t>Tiene muy mala escalabilidad y flexibilidad al momento de hacer más grande el sistema. </a:t>
            </a:r>
          </a:p>
          <a:p>
            <a:pPr algn="just" marL="622129" indent="-311064" lvl="1">
              <a:lnSpc>
                <a:spcPts val="4034"/>
              </a:lnSpc>
              <a:buFont typeface="Arial"/>
              <a:buChar char="•"/>
            </a:pPr>
            <a:r>
              <a:rPr lang="en-US" sz="2881">
                <a:solidFill>
                  <a:srgbClr val="000000"/>
                </a:solidFill>
                <a:latin typeface="Open Sans"/>
                <a:ea typeface="Open Sans"/>
                <a:cs typeface="Open Sans"/>
                <a:sym typeface="Open Sans"/>
              </a:rPr>
              <a:t>No puede contar con nueva información sin intervención humana, por lo que limita su capacidad de evolucionar en el tiempo. </a:t>
            </a:r>
          </a:p>
          <a:p>
            <a:pPr algn="just">
              <a:lnSpc>
                <a:spcPts val="4034"/>
              </a:lnSpc>
            </a:pPr>
          </a:p>
          <a:p>
            <a:pPr algn="just">
              <a:lnSpc>
                <a:spcPts val="4034"/>
              </a:lnSpc>
            </a:pPr>
          </a:p>
        </p:txBody>
      </p:sp>
      <p:grpSp>
        <p:nvGrpSpPr>
          <p:cNvPr name="Group 5" id="5"/>
          <p:cNvGrpSpPr/>
          <p:nvPr/>
        </p:nvGrpSpPr>
        <p:grpSpPr>
          <a:xfrm rot="-5400000">
            <a:off x="6186162" y="2511196"/>
            <a:ext cx="6818207" cy="20947169"/>
            <a:chOff x="0" y="0"/>
            <a:chExt cx="1795742" cy="5516950"/>
          </a:xfrm>
        </p:grpSpPr>
        <p:sp>
          <p:nvSpPr>
            <p:cNvPr name="Freeform 6" id="6"/>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7" id="7"/>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5400000">
            <a:off x="3997069" y="-11005002"/>
            <a:ext cx="2045233" cy="20947169"/>
            <a:chOff x="0" y="0"/>
            <a:chExt cx="538662" cy="5516950"/>
          </a:xfrm>
        </p:grpSpPr>
        <p:sp>
          <p:nvSpPr>
            <p:cNvPr name="Freeform 9" id="9"/>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0" id="10"/>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1" id="11"/>
          <p:cNvGrpSpPr/>
          <p:nvPr/>
        </p:nvGrpSpPr>
        <p:grpSpPr>
          <a:xfrm rot="2700000">
            <a:off x="13734331" y="93713"/>
            <a:ext cx="4685776" cy="1567256"/>
            <a:chOff x="0" y="0"/>
            <a:chExt cx="1234114" cy="412775"/>
          </a:xfrm>
        </p:grpSpPr>
        <p:sp>
          <p:nvSpPr>
            <p:cNvPr name="Freeform 12" id="12"/>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3" id="13"/>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4" id="14"/>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DAGhN4KGPIE</dc:identifier>
  <dcterms:modified xsi:type="dcterms:W3CDTF">2011-08-01T06:04:30Z</dcterms:modified>
  <cp:revision>1</cp:revision>
  <dc:title>Enfoques de la IA</dc:title>
</cp:coreProperties>
</file>