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74" r:id="rId5"/>
    <p:sldId id="259" r:id="rId6"/>
    <p:sldId id="279" r:id="rId7"/>
    <p:sldId id="266" r:id="rId8"/>
    <p:sldId id="283" r:id="rId9"/>
    <p:sldId id="260" r:id="rId10"/>
    <p:sldId id="261" r:id="rId11"/>
    <p:sldId id="284" r:id="rId12"/>
    <p:sldId id="263" r:id="rId13"/>
    <p:sldId id="285" r:id="rId14"/>
    <p:sldId id="265" r:id="rId15"/>
    <p:sldId id="286" r:id="rId16"/>
    <p:sldId id="269" r:id="rId17"/>
    <p:sldId id="275" r:id="rId18"/>
    <p:sldId id="276" r:id="rId19"/>
    <p:sldId id="277" r:id="rId20"/>
    <p:sldId id="270" r:id="rId21"/>
    <p:sldId id="278" r:id="rId22"/>
    <p:sldId id="271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40"/>
  </p:normalViewPr>
  <p:slideViewPr>
    <p:cSldViewPr snapToGrid="0">
      <p:cViewPr varScale="1">
        <p:scale>
          <a:sx n="78" d="100"/>
          <a:sy n="78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E9C0-7E97-4C58-A3DA-73B5A6611F1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4134D-E5BF-4DB5-91BF-643FDFD930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30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4134D-E5BF-4DB5-91BF-643FDFD93023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98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84E3B-7F6E-4B83-9D4D-E414FA943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2AB822-84CA-49AC-B80E-3A9BEC9D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56B6FA-5234-4058-90C6-6D9315E5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32130B-A161-4A45-8B2A-639E4C3F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28F73C-D0FF-4B7B-892E-C6BB7773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67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0F594-C514-47BB-AEAE-417D9429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A03AF72-EFAE-4747-A34D-1C6ADB142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202473-721B-4CD2-99FA-408356E0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74D381-9A2C-433A-8F62-BE714349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48E0C1-E0D2-47E7-988A-E4B8A384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290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40C629-B306-498B-AB77-77F8EBDC8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DE1CF66-BF4B-47AF-B107-B49668AF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39D939-F878-473D-8D02-848E6E66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05F528-2A0F-4958-9BE8-4D4DC642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022173-458C-4BC0-A61E-92CEFE73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2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30D32-26E6-4307-A633-1AD2DA02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4AAB87-E2FA-4C21-A0EC-6229BAFB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B140D7-2B3B-406C-B802-87F753C8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C330C6-7AED-440F-9149-A72D5B9D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5E1504-B9D7-4525-9066-69131C7D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78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EC25-5644-4943-87A5-8E6E70D2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12C428-F393-402B-9A2E-9A4725F8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BC0425-4495-44DE-9CC0-4E85E792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C973D8-9FCF-4E0E-9824-1AEB113C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8CFD14-4B18-4E21-9E63-0C21A9D4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40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B8C1D-264B-4465-91EB-33A47957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FAD2C-3744-4FEA-B561-75BE8F9D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EC81DB-49B7-4EC0-9A5F-25723DF5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001D18-BBED-4CCE-8FAA-EE1CB6DB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88C35A-2F37-45F3-87CE-AFE8C7F1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D0CD0A-15C4-437A-A004-6C63F702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52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6162B-2615-4A0E-BDBF-FD621EF7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3235DA-64EC-44AB-8301-466C3786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664ADB-F964-43F7-9B70-45846E92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35E4E3B-0B45-4AC4-9A08-1C9D389FF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6C9EDEF-B515-4C04-9AB5-4C8BF1F2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5187566-16DC-450B-8E16-2AAB4C81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6898BE4-2A21-429B-9A4E-44515F6F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A9A82A6-2841-49FE-98A8-898E3AD0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69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90F0-5077-4313-B23E-3325D19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1265DE8-56A3-40AB-A1A9-DD52BECD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1EE8A6A-C075-4A16-95B7-27FE7BEE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37FD28-5A3B-4D61-8C11-4A7B09D6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95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36FB027-CB00-4376-B3D5-2445FAF7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4BDBC80-C152-49BC-AD0F-8C359D4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5E9F32-03BF-4C00-B44C-94F82A3C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096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14683-C546-48B6-9961-FFCFF82E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D8ED88-8160-46E0-9FA8-49563A1B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2A3E75-A405-4F76-A8E9-A5830892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CED393-E102-4D51-ACDF-E9131477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2E103E0-EF0B-4770-B8BA-D3A955A5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4EA6E3-FA69-4425-8D78-BBD18E1C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867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9A771-28E8-422B-8534-1B240E26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29799D1-3DE3-4E2F-BC4C-7B4A726B0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32E5EFA-D5D9-49E1-BB77-22FE80704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E52908-D9FE-4E21-BCA6-52C1099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66AC44-E710-47D0-9A6D-C0017C9C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2590F5-6D09-41A0-948B-DDD9D520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625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85204A2-31F3-4BA9-B277-31013568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5C4197-5370-44D4-BB73-3497A891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5A7EF9-4897-4BB2-8D14-0B8CF772B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0C7F-E3E0-4798-ABB9-3B1825E2B9A9}" type="datetimeFigureOut">
              <a:rPr lang="pt-PT" smtClean="0"/>
              <a:t>28/12/2017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C0749B-E0D7-455F-855B-D79C49D22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25B7C2-D0F4-49D2-AF64-9F3103449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1A9B-B9A4-4860-A5D2-2C99C41CF3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04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FCEE6-54FB-42D6-934E-B35F23512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3128"/>
            <a:ext cx="9144000" cy="1851314"/>
          </a:xfrm>
        </p:spPr>
        <p:txBody>
          <a:bodyPr/>
          <a:lstStyle/>
          <a:p>
            <a:r>
              <a:rPr lang="pt-PT" dirty="0"/>
              <a:t>Intelligent Decision and Control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5E91C-6A61-4755-BA74-9A9D0EE0F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3627"/>
            <a:ext cx="9144000" cy="1655762"/>
          </a:xfrm>
        </p:spPr>
        <p:txBody>
          <a:bodyPr/>
          <a:lstStyle/>
          <a:p>
            <a:r>
              <a:rPr lang="pt-PT" dirty="0"/>
              <a:t>Electricity Fraud Detection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26CAC6-9926-4D7A-B859-BF53B069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32" y="218661"/>
            <a:ext cx="8752294" cy="21848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3FA1A0-BEBA-45AA-8743-76218F4C8232}"/>
              </a:ext>
            </a:extLst>
          </p:cNvPr>
          <p:cNvSpPr txBox="1"/>
          <p:nvPr/>
        </p:nvSpPr>
        <p:spPr>
          <a:xfrm>
            <a:off x="9547123" y="5236339"/>
            <a:ext cx="264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Group 3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pt-PT" dirty="0"/>
              <a:t>Luís Borges, 78349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pt-PT" dirty="0"/>
              <a:t>Luís Sá Couto, 79078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pt-PT" dirty="0"/>
              <a:t>Cláudio Correia, 81959 </a:t>
            </a:r>
          </a:p>
        </p:txBody>
      </p:sp>
    </p:spTree>
    <p:extLst>
      <p:ext uri="{BB962C8B-B14F-4D97-AF65-F5344CB8AC3E}">
        <p14:creationId xmlns:p14="http://schemas.microsoft.com/office/powerpoint/2010/main" val="37773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B3B6B-8E64-4102-A41C-C220DEB7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Neural Approach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BBB893-C4CA-4D57-AF39-8640E03F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13026" cy="4850478"/>
          </a:xfrm>
        </p:spPr>
        <p:txBody>
          <a:bodyPr/>
          <a:lstStyle/>
          <a:p>
            <a:r>
              <a:rPr lang="pt-PT" dirty="0"/>
              <a:t>We use a Multi-Layer Perceptron as a </a:t>
            </a:r>
            <a:r>
              <a:rPr lang="pt-PT" dirty="0" err="1"/>
              <a:t>classifier</a:t>
            </a:r>
            <a:r>
              <a:rPr lang="pt-PT" dirty="0"/>
              <a:t> for </a:t>
            </a:r>
            <a:r>
              <a:rPr lang="pt-PT" dirty="0" err="1"/>
              <a:t>fraud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. </a:t>
            </a:r>
            <a:br>
              <a:rPr lang="pt-PT" dirty="0"/>
            </a:br>
            <a:endParaRPr lang="pt-PT" dirty="0"/>
          </a:p>
          <a:p>
            <a:r>
              <a:rPr lang="pt-PT" dirty="0"/>
              <a:t>How to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optimal number of neurons, </a:t>
            </a:r>
            <a:r>
              <a:rPr lang="pt-PT" dirty="0" err="1"/>
              <a:t>plus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to </a:t>
            </a:r>
            <a:r>
              <a:rPr lang="pt-PT" dirty="0" err="1"/>
              <a:t>feed</a:t>
            </a:r>
            <a:r>
              <a:rPr lang="pt-PT" dirty="0"/>
              <a:t> the MLP with?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b="1" dirty="0"/>
              <a:t>Genetic algorithms!</a:t>
            </a:r>
            <a:endParaRPr lang="pt-PT" dirty="0"/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Every individual is a vector </a:t>
            </a:r>
            <a:r>
              <a:rPr lang="pt-PT" dirty="0" err="1"/>
              <a:t>composed</a:t>
            </a:r>
            <a:r>
              <a:rPr lang="pt-PT" dirty="0"/>
              <a:t> of 7 elements: the number 	of neurons, and </a:t>
            </a:r>
            <a:r>
              <a:rPr lang="pt-PT" dirty="0" err="1"/>
              <a:t>six</a:t>
            </a:r>
            <a:r>
              <a:rPr lang="pt-PT" dirty="0"/>
              <a:t> bits </a:t>
            </a:r>
            <a:r>
              <a:rPr lang="pt-PT" dirty="0" err="1"/>
              <a:t>corresponding</a:t>
            </a:r>
            <a:r>
              <a:rPr lang="pt-PT" dirty="0"/>
              <a:t> to the use (or not) of each 	feature for classification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The fitness function is the accuracy or the True Positive Rate over a 	balanced test dataset</a:t>
            </a:r>
          </a:p>
          <a:p>
            <a:pPr marL="452438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554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E6FF-FA57-4FB3-ACCF-3747AC50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Neural Approach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65822A-C384-441B-BB7D-323F55BF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Three different </a:t>
            </a:r>
            <a:r>
              <a:rPr lang="pt-PT" dirty="0" err="1"/>
              <a:t>MLPs</a:t>
            </a:r>
            <a:r>
              <a:rPr lang="pt-PT" dirty="0"/>
              <a:t>: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MLP</a:t>
            </a:r>
            <a:r>
              <a:rPr lang="en-US" dirty="0"/>
              <a:t> trained on the </a:t>
            </a:r>
            <a:r>
              <a:rPr lang="en-US" u="sng" dirty="0"/>
              <a:t>general dataset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MLP</a:t>
            </a:r>
            <a:r>
              <a:rPr lang="en-US" dirty="0"/>
              <a:t> trained on the </a:t>
            </a:r>
            <a:r>
              <a:rPr lang="en-US" u="sng" dirty="0"/>
              <a:t>balanced dataset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MLP</a:t>
            </a:r>
            <a:r>
              <a:rPr lang="en-US" dirty="0"/>
              <a:t> trained on the </a:t>
            </a:r>
            <a:r>
              <a:rPr lang="en-US" u="sng" dirty="0"/>
              <a:t>fraud dataset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ABC90C-9239-46A7-82B1-5B1CAB3A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" y="4001294"/>
            <a:ext cx="12010312" cy="23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9A9D-9CB3-46E1-A844-2C56A3FA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4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The Fuzzy Approach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2B19AF-9491-4C18-91BA-0D41974FF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6"/>
            <a:ext cx="10515600" cy="4975121"/>
          </a:xfrm>
        </p:spPr>
        <p:txBody>
          <a:bodyPr>
            <a:normAutofit/>
          </a:bodyPr>
          <a:lstStyle/>
          <a:p>
            <a:r>
              <a:rPr lang="pt-PT" dirty="0"/>
              <a:t>We use a </a:t>
            </a:r>
            <a:r>
              <a:rPr lang="pt-PT" dirty="0" err="1"/>
              <a:t>Takagi-Sugeno</a:t>
            </a:r>
            <a:r>
              <a:rPr lang="pt-PT" dirty="0"/>
              <a:t> </a:t>
            </a:r>
            <a:r>
              <a:rPr lang="pt-PT" dirty="0" err="1"/>
              <a:t>fuzzy</a:t>
            </a:r>
            <a:r>
              <a:rPr lang="pt-PT" dirty="0"/>
              <a:t> model based on a </a:t>
            </a:r>
            <a:r>
              <a:rPr lang="pt-PT" dirty="0" err="1"/>
              <a:t>fuzzy</a:t>
            </a:r>
            <a:r>
              <a:rPr lang="pt-PT" dirty="0"/>
              <a:t> clustering algorithm (i.e. </a:t>
            </a:r>
            <a:r>
              <a:rPr lang="pt-PT" i="1" dirty="0"/>
              <a:t>c</a:t>
            </a:r>
            <a:r>
              <a:rPr lang="pt-PT" dirty="0"/>
              <a:t>-means clustering) for classification</a:t>
            </a:r>
            <a:br>
              <a:rPr lang="pt-PT" dirty="0"/>
            </a:br>
            <a:endParaRPr lang="pt-PT" dirty="0"/>
          </a:p>
          <a:p>
            <a:r>
              <a:rPr lang="pt-PT" dirty="0"/>
              <a:t>How to </a:t>
            </a:r>
            <a:r>
              <a:rPr lang="pt-PT" dirty="0" err="1"/>
              <a:t>once</a:t>
            </a:r>
            <a:r>
              <a:rPr lang="pt-PT" dirty="0"/>
              <a:t> </a:t>
            </a:r>
            <a:r>
              <a:rPr lang="pt-PT" dirty="0" err="1"/>
              <a:t>again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 the optimal number of clusters, plus the </a:t>
            </a:r>
            <a:r>
              <a:rPr lang="pt-PT" dirty="0" err="1"/>
              <a:t>relevant</a:t>
            </a:r>
            <a:r>
              <a:rPr lang="pt-PT" dirty="0"/>
              <a:t> features?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b="1" dirty="0"/>
              <a:t>Genetic algorithms!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Every individual is a vector </a:t>
            </a:r>
            <a:r>
              <a:rPr lang="pt-PT" dirty="0" err="1"/>
              <a:t>composed</a:t>
            </a:r>
            <a:r>
              <a:rPr lang="pt-PT" dirty="0"/>
              <a:t> of 7 elements: the number 	of clusters, and </a:t>
            </a:r>
            <a:r>
              <a:rPr lang="pt-PT" dirty="0" err="1"/>
              <a:t>six</a:t>
            </a:r>
            <a:r>
              <a:rPr lang="pt-PT" dirty="0"/>
              <a:t> bits </a:t>
            </a:r>
            <a:r>
              <a:rPr lang="pt-PT" dirty="0" err="1"/>
              <a:t>corresponding</a:t>
            </a:r>
            <a:r>
              <a:rPr lang="pt-PT" dirty="0"/>
              <a:t> to the use (or not) of each 	feature for classification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The fitness function is the accuracy or the True Positive Rate over 	a balanced test dataset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286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E6FF-FA57-4FB3-ACCF-3747AC50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Fuzzy Approach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65822A-C384-441B-BB7D-323F55BF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Three different Fuzzy models: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Fuzzy model</a:t>
            </a:r>
            <a:r>
              <a:rPr lang="en-US" dirty="0"/>
              <a:t> trained on the </a:t>
            </a:r>
            <a:r>
              <a:rPr lang="en-US" u="sng" dirty="0"/>
              <a:t>general dataset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Fuzzy model </a:t>
            </a:r>
            <a:r>
              <a:rPr lang="en-US" dirty="0"/>
              <a:t>trained on the </a:t>
            </a:r>
            <a:r>
              <a:rPr lang="en-US" u="sng" dirty="0"/>
              <a:t>balanced dataset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Fuzzy model </a:t>
            </a:r>
            <a:r>
              <a:rPr lang="en-US" dirty="0"/>
              <a:t>trained on the </a:t>
            </a:r>
            <a:r>
              <a:rPr lang="en-US" u="sng" dirty="0"/>
              <a:t>fraud dataset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A4FC69-D63A-49FE-8565-3C136CFC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5" y="3982278"/>
            <a:ext cx="11862950" cy="23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A8CA8-34B0-44A3-BE7D-36C9CA10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Neuro-Fuzzy Approach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67F013-FD93-4C39-B647-641A13A9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pt-PT" dirty="0"/>
              <a:t>The best of both worlds: </a:t>
            </a:r>
            <a:r>
              <a:rPr lang="pt-PT" i="1" dirty="0"/>
              <a:t>ANFIS</a:t>
            </a:r>
            <a:br>
              <a:rPr lang="pt-PT" i="1" dirty="0"/>
            </a:br>
            <a:endParaRPr lang="pt-PT" i="1" dirty="0"/>
          </a:p>
          <a:p>
            <a:r>
              <a:rPr lang="pt-PT" dirty="0"/>
              <a:t>Feature selection </a:t>
            </a:r>
            <a:r>
              <a:rPr lang="pt-PT" dirty="0" err="1"/>
              <a:t>once</a:t>
            </a:r>
            <a:r>
              <a:rPr lang="pt-PT" dirty="0"/>
              <a:t> </a:t>
            </a:r>
            <a:r>
              <a:rPr lang="pt-PT" dirty="0" err="1"/>
              <a:t>again</a:t>
            </a:r>
            <a:r>
              <a:rPr lang="pt-PT" dirty="0"/>
              <a:t> </a:t>
            </a:r>
            <a:r>
              <a:rPr lang="pt-PT" dirty="0" err="1"/>
              <a:t>performed</a:t>
            </a:r>
            <a:r>
              <a:rPr lang="pt-PT" dirty="0"/>
              <a:t> with a genetic algorithm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Same </a:t>
            </a:r>
            <a:r>
              <a:rPr lang="pt-PT" dirty="0" err="1"/>
              <a:t>conditions</a:t>
            </a:r>
            <a:r>
              <a:rPr lang="pt-PT" dirty="0"/>
              <a:t> as the </a:t>
            </a:r>
            <a:r>
              <a:rPr lang="pt-PT" dirty="0" err="1"/>
              <a:t>previous</a:t>
            </a:r>
            <a:r>
              <a:rPr lang="pt-PT" dirty="0"/>
              <a:t> two approaches</a:t>
            </a:r>
            <a:br>
              <a:rPr lang="pt-PT" i="1" dirty="0"/>
            </a:br>
            <a:br>
              <a:rPr lang="pt-PT" i="1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638E88-4713-44E6-A2E2-B40D35BF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363" y="4247542"/>
            <a:ext cx="4187274" cy="24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1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E6FF-FA57-4FB3-ACCF-3747AC50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Neuro-Fuzzy Approach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65822A-C384-441B-BB7D-323F55BF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Three different Neuro-Fuzzy models: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Neuro-Fuzzy model</a:t>
            </a:r>
            <a:r>
              <a:rPr lang="en-US" dirty="0"/>
              <a:t> trained on the </a:t>
            </a:r>
            <a:r>
              <a:rPr lang="en-US" u="sng" dirty="0"/>
              <a:t>general dataset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Neuro-Fuzzy model </a:t>
            </a:r>
            <a:r>
              <a:rPr lang="en-US" dirty="0"/>
              <a:t>trained on the </a:t>
            </a:r>
            <a:r>
              <a:rPr lang="en-US" u="sng" dirty="0"/>
              <a:t>balanced dataset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en-US" b="1" dirty="0"/>
              <a:t>Neuro-Fuzzy model </a:t>
            </a:r>
            <a:r>
              <a:rPr lang="en-US" dirty="0"/>
              <a:t>trained on the </a:t>
            </a:r>
            <a:r>
              <a:rPr lang="en-US" u="sng" dirty="0"/>
              <a:t>fraud dataset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11641E-85EA-422B-B77A-8C8AA1FA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2" y="4001294"/>
            <a:ext cx="11868335" cy="24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2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87AD4-0A1D-4D9D-9B1B-7C0A691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Aggregating the nine 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9E2557-1FFB-4F06-B332-E600C148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pt-PT" dirty="0"/>
              <a:t>How to leverage the outputs of these nine different models?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We experiment on 3 ensembles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The output of the ensembled models is the result of </a:t>
            </a:r>
            <a:r>
              <a:rPr lang="pt-PT" b="1" dirty="0"/>
              <a:t>weighted 	voting </a:t>
            </a:r>
            <a:r>
              <a:rPr lang="pt-PT" dirty="0"/>
              <a:t>between the nine sub-models</a:t>
            </a:r>
            <a:br>
              <a:rPr lang="pt-PT" dirty="0"/>
            </a:br>
            <a:endParaRPr lang="pt-PT" dirty="0"/>
          </a:p>
          <a:p>
            <a:pPr marL="265113" indent="-265113"/>
            <a:r>
              <a:rPr lang="pt-PT" dirty="0"/>
              <a:t>Genetic algorithms </a:t>
            </a:r>
            <a:r>
              <a:rPr lang="pt-PT" dirty="0" err="1"/>
              <a:t>once</a:t>
            </a:r>
            <a:r>
              <a:rPr lang="pt-PT" dirty="0"/>
              <a:t> </a:t>
            </a:r>
            <a:r>
              <a:rPr lang="pt-PT" dirty="0" err="1"/>
              <a:t>again</a:t>
            </a:r>
            <a:r>
              <a:rPr lang="pt-PT" dirty="0"/>
              <a:t> are used to </a:t>
            </a:r>
            <a:r>
              <a:rPr lang="pt-PT" dirty="0" err="1"/>
              <a:t>choose</a:t>
            </a:r>
            <a:r>
              <a:rPr lang="pt-PT" dirty="0"/>
              <a:t> the optimal </a:t>
            </a:r>
            <a:r>
              <a:rPr lang="pt-PT" dirty="0" err="1"/>
              <a:t>weights</a:t>
            </a:r>
            <a:br>
              <a:rPr lang="pt-PT" dirty="0"/>
            </a:br>
            <a:endParaRPr lang="pt-PT" dirty="0"/>
          </a:p>
          <a:p>
            <a:pPr marL="265113" indent="-265113"/>
            <a:r>
              <a:rPr lang="pt-PT" dirty="0"/>
              <a:t>The ensembles can be </a:t>
            </a:r>
            <a:r>
              <a:rPr lang="pt-PT" dirty="0" err="1"/>
              <a:t>optimized</a:t>
            </a:r>
            <a:r>
              <a:rPr lang="pt-PT" dirty="0"/>
              <a:t> </a:t>
            </a:r>
            <a:r>
              <a:rPr lang="pt-PT" dirty="0" err="1"/>
              <a:t>either</a:t>
            </a:r>
            <a:r>
              <a:rPr lang="pt-PT" dirty="0"/>
              <a:t> for accuracy or TPR,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the individual models that compose it</a:t>
            </a:r>
          </a:p>
        </p:txBody>
      </p:sp>
    </p:spTree>
    <p:extLst>
      <p:ext uri="{BB962C8B-B14F-4D97-AF65-F5344CB8AC3E}">
        <p14:creationId xmlns:p14="http://schemas.microsoft.com/office/powerpoint/2010/main" val="208382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4A066-A081-4109-9BD0-73713DA4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Normal Voting Ensemble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AD4BC6-B71C-4A0D-9D39-97557CE4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71" y="1343818"/>
            <a:ext cx="8325058" cy="51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7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121BF-210E-47BD-9764-A53665EA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1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3600" dirty="0" err="1"/>
              <a:t>Hierarchic</a:t>
            </a:r>
            <a:r>
              <a:rPr lang="pt-PT" sz="3600" dirty="0"/>
              <a:t> Voting Ensemble – Shared </a:t>
            </a:r>
            <a:r>
              <a:rPr lang="pt-PT" sz="3600" dirty="0" err="1"/>
              <a:t>Weights</a:t>
            </a:r>
            <a:endParaRPr lang="pt-PT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96EEB7-9C3B-43FE-AF4C-FFE8A924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39" y="784243"/>
            <a:ext cx="9042122" cy="59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CEA87-8B6B-49F2-8474-C231A5A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6" y="-192501"/>
            <a:ext cx="11238272" cy="1325563"/>
          </a:xfrm>
        </p:spPr>
        <p:txBody>
          <a:bodyPr>
            <a:normAutofit/>
          </a:bodyPr>
          <a:lstStyle/>
          <a:p>
            <a:pPr algn="ctr"/>
            <a:r>
              <a:rPr lang="pt-PT" sz="3200" dirty="0" err="1"/>
              <a:t>Hierarchic</a:t>
            </a:r>
            <a:r>
              <a:rPr lang="pt-PT" sz="3200" dirty="0"/>
              <a:t> Voting Ensemble – </a:t>
            </a:r>
            <a:r>
              <a:rPr lang="pt-PT" sz="3200" dirty="0" err="1"/>
              <a:t>Without</a:t>
            </a:r>
            <a:r>
              <a:rPr lang="pt-PT" sz="3200" dirty="0"/>
              <a:t> Shared </a:t>
            </a:r>
            <a:r>
              <a:rPr lang="pt-PT" sz="3200" dirty="0" err="1"/>
              <a:t>Weights</a:t>
            </a:r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EBE71A-C9A8-4BD0-A46B-F4BA047C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6" y="844802"/>
            <a:ext cx="9300668" cy="60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3A89-31F2-485C-AD33-A7C2F3CD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Our </a:t>
            </a:r>
            <a:r>
              <a:rPr lang="pt-PT" dirty="0" err="1"/>
              <a:t>task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BFECA6-5131-4CFF-83F9-3A867182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</a:t>
            </a:r>
            <a:r>
              <a:rPr lang="pt-PT" dirty="0"/>
              <a:t> </a:t>
            </a:r>
            <a:r>
              <a:rPr lang="pt-PT" dirty="0" err="1"/>
              <a:t>intelligent</a:t>
            </a:r>
            <a:r>
              <a:rPr lang="pt-PT" dirty="0"/>
              <a:t> methods for the </a:t>
            </a:r>
            <a:r>
              <a:rPr lang="pt-PT" dirty="0" err="1"/>
              <a:t>task</a:t>
            </a:r>
            <a:r>
              <a:rPr lang="pt-PT" dirty="0"/>
              <a:t> of </a:t>
            </a:r>
            <a:r>
              <a:rPr lang="pt-PT" dirty="0" err="1"/>
              <a:t>detecting</a:t>
            </a:r>
            <a:r>
              <a:rPr lang="pt-PT" dirty="0"/>
              <a:t> </a:t>
            </a:r>
            <a:r>
              <a:rPr lang="pt-PT" dirty="0" err="1"/>
              <a:t>electricity</a:t>
            </a:r>
            <a:r>
              <a:rPr lang="pt-PT" dirty="0"/>
              <a:t> </a:t>
            </a:r>
            <a:r>
              <a:rPr lang="pt-PT" dirty="0" err="1"/>
              <a:t>frauds</a:t>
            </a:r>
            <a:r>
              <a:rPr lang="pt-PT" dirty="0"/>
              <a:t> based on a dataset</a:t>
            </a:r>
            <a:br>
              <a:rPr lang="pt-PT" dirty="0"/>
            </a:br>
            <a:endParaRPr lang="pt-PT" dirty="0"/>
          </a:p>
          <a:p>
            <a:r>
              <a:rPr lang="pt-PT" dirty="0"/>
              <a:t>A </a:t>
            </a:r>
            <a:r>
              <a:rPr lang="pt-PT" dirty="0" err="1"/>
              <a:t>consumer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be </a:t>
            </a:r>
            <a:r>
              <a:rPr lang="pt-PT" dirty="0" err="1"/>
              <a:t>committing</a:t>
            </a:r>
            <a:r>
              <a:rPr lang="pt-PT" dirty="0"/>
              <a:t> no </a:t>
            </a:r>
            <a:r>
              <a:rPr lang="pt-PT" dirty="0" err="1"/>
              <a:t>fraud</a:t>
            </a:r>
            <a:r>
              <a:rPr lang="pt-PT" dirty="0"/>
              <a:t>, 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fraud</a:t>
            </a:r>
            <a:r>
              <a:rPr lang="pt-PT" dirty="0"/>
              <a:t> or a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fraud</a:t>
            </a:r>
            <a:r>
              <a:rPr lang="pt-PT" dirty="0"/>
              <a:t>, based on the data </a:t>
            </a:r>
            <a:r>
              <a:rPr lang="pt-PT" dirty="0" err="1"/>
              <a:t>he</a:t>
            </a:r>
            <a:r>
              <a:rPr lang="pt-PT" dirty="0"/>
              <a:t>/</a:t>
            </a:r>
            <a:r>
              <a:rPr lang="pt-PT" dirty="0" err="1"/>
              <a:t>she</a:t>
            </a:r>
            <a:r>
              <a:rPr lang="pt-PT" dirty="0"/>
              <a:t> </a:t>
            </a:r>
            <a:r>
              <a:rPr lang="pt-PT" dirty="0" err="1"/>
              <a:t>provides</a:t>
            </a:r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853CEC-6971-4363-863A-5EE6779B6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650" y="3872085"/>
            <a:ext cx="278056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5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67372-0C42-4CFA-BADF-EF6BB78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Results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4ED7CD-7053-4FDE-BF0B-A35731D0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Our three “best” approaches are:</a:t>
            </a:r>
          </a:p>
          <a:p>
            <a:pPr marL="0" indent="0">
              <a:buNone/>
            </a:pPr>
            <a:endParaRPr lang="pt-PT" dirty="0"/>
          </a:p>
          <a:p>
            <a:pPr marL="895350" indent="-358775">
              <a:buFont typeface="+mj-lt"/>
              <a:buAutoNum type="arabicPeriod"/>
            </a:pPr>
            <a:r>
              <a:rPr lang="en-US" b="1" dirty="0"/>
              <a:t>The Hierarchic Voting of Two Committees without Shared Voting Weights Ensemble Model</a:t>
            </a:r>
            <a:r>
              <a:rPr lang="en-US" dirty="0"/>
              <a:t>, optimized for accuracy, composed of models also optimized for accuracy</a:t>
            </a:r>
            <a:br>
              <a:rPr lang="en-US" dirty="0"/>
            </a:br>
            <a:endParaRPr lang="en-US" dirty="0"/>
          </a:p>
          <a:p>
            <a:pPr marL="895350" indent="-358775">
              <a:buFont typeface="+mj-lt"/>
              <a:buAutoNum type="arabicPeriod"/>
            </a:pPr>
            <a:r>
              <a:rPr lang="en-US" b="1" dirty="0"/>
              <a:t>The Hierarchic Voting of Two Committees without Shared Voting Weights Ensemble Model</a:t>
            </a:r>
            <a:r>
              <a:rPr lang="en-US" dirty="0"/>
              <a:t>, optimized for TPR, composed of models also optimized for TPR</a:t>
            </a:r>
            <a:br>
              <a:rPr lang="en-US" dirty="0"/>
            </a:br>
            <a:endParaRPr lang="en-US" dirty="0"/>
          </a:p>
          <a:p>
            <a:pPr marL="895350" indent="-358775">
              <a:buFont typeface="+mj-lt"/>
              <a:buAutoNum type="arabicPeriod"/>
            </a:pPr>
            <a:r>
              <a:rPr lang="en-US" b="1" dirty="0"/>
              <a:t>The Hierarchic Voting of Two Committees with Shared Voting Weights Ensemble Model</a:t>
            </a:r>
            <a:r>
              <a:rPr lang="en-US" dirty="0"/>
              <a:t>, optimized for TPR, composed of models optimized for accuracy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869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F553-051E-49B5-8FD5-195D461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State-of-the-</a:t>
            </a:r>
            <a:r>
              <a:rPr lang="pt-PT" dirty="0" err="1"/>
              <a:t>Art</a:t>
            </a:r>
            <a:r>
              <a:rPr lang="pt-PT" dirty="0"/>
              <a:t> </a:t>
            </a:r>
            <a:r>
              <a:rPr lang="pt-PT" dirty="0" err="1"/>
              <a:t>Comparison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DD5ED9-E732-4115-9ED7-2E866285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44" y="2413586"/>
            <a:ext cx="8530439" cy="29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3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24D624-D53D-4DA3-892A-BD18BDBD7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67F61-3A58-4F1C-B386-9623AB6B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730B46-6D6F-416D-935D-35316F01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60,360 data points, </a:t>
            </a:r>
            <a:r>
              <a:rPr lang="pt-PT" dirty="0" err="1"/>
              <a:t>labelled</a:t>
            </a:r>
            <a:r>
              <a:rPr lang="pt-PT" dirty="0"/>
              <a:t> with: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	0 – </a:t>
            </a:r>
            <a:r>
              <a:rPr lang="pt-PT" dirty="0" err="1"/>
              <a:t>consumer</a:t>
            </a:r>
            <a:r>
              <a:rPr lang="pt-PT" dirty="0"/>
              <a:t> </a:t>
            </a:r>
            <a:r>
              <a:rPr lang="pt-PT" dirty="0" err="1"/>
              <a:t>committed</a:t>
            </a:r>
            <a:r>
              <a:rPr lang="pt-PT" dirty="0"/>
              <a:t> no </a:t>
            </a:r>
            <a:r>
              <a:rPr lang="pt-PT" dirty="0" err="1"/>
              <a:t>fraud</a:t>
            </a:r>
            <a:endParaRPr lang="pt-PT" dirty="0"/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1 – </a:t>
            </a:r>
            <a:r>
              <a:rPr lang="pt-PT" dirty="0" err="1"/>
              <a:t>consumer</a:t>
            </a:r>
            <a:r>
              <a:rPr lang="pt-PT" dirty="0"/>
              <a:t> </a:t>
            </a:r>
            <a:r>
              <a:rPr lang="pt-PT" dirty="0" err="1"/>
              <a:t>committed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fraud</a:t>
            </a:r>
            <a:endParaRPr lang="pt-PT" dirty="0"/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2 – </a:t>
            </a:r>
            <a:r>
              <a:rPr lang="pt-PT" dirty="0" err="1"/>
              <a:t>consumer</a:t>
            </a:r>
            <a:r>
              <a:rPr lang="pt-PT" dirty="0"/>
              <a:t> </a:t>
            </a:r>
            <a:r>
              <a:rPr lang="pt-PT" dirty="0" err="1"/>
              <a:t>committed</a:t>
            </a:r>
            <a:r>
              <a:rPr lang="pt-PT" dirty="0"/>
              <a:t>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fraud</a:t>
            </a:r>
            <a:endParaRPr lang="pt-PT" dirty="0"/>
          </a:p>
          <a:p>
            <a:pPr marL="452438" indent="0">
              <a:buNone/>
            </a:pPr>
            <a:endParaRPr lang="pt-PT" dirty="0"/>
          </a:p>
          <a:p>
            <a:pPr marL="265113" indent="-265113"/>
            <a:r>
              <a:rPr lang="pt-PT" dirty="0" err="1"/>
              <a:t>Highly</a:t>
            </a:r>
            <a:r>
              <a:rPr lang="pt-PT" dirty="0"/>
              <a:t> </a:t>
            </a:r>
            <a:r>
              <a:rPr lang="pt-PT" b="1" dirty="0" err="1"/>
              <a:t>imbalanced</a:t>
            </a:r>
            <a:r>
              <a:rPr lang="pt-PT" b="1" dirty="0"/>
              <a:t>!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~ 83% of the data is </a:t>
            </a:r>
            <a:r>
              <a:rPr lang="pt-PT" dirty="0" err="1"/>
              <a:t>labelled</a:t>
            </a:r>
            <a:r>
              <a:rPr lang="pt-PT" dirty="0"/>
              <a:t> as 0…</a:t>
            </a:r>
          </a:p>
        </p:txBody>
      </p:sp>
    </p:spTree>
    <p:extLst>
      <p:ext uri="{BB962C8B-B14F-4D97-AF65-F5344CB8AC3E}">
        <p14:creationId xmlns:p14="http://schemas.microsoft.com/office/powerpoint/2010/main" val="420395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67F61-3A58-4F1C-B386-9623AB6B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dataset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730B46-6D6F-416D-935D-35316F01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Accuracy is not the best measure to use…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pt-PT" dirty="0"/>
              <a:t>A model outputting only the label 0 will achieve 83%</a:t>
            </a:r>
            <a:br>
              <a:rPr lang="pt-PT" dirty="0"/>
            </a:br>
            <a:endParaRPr lang="pt-PT" dirty="0"/>
          </a:p>
          <a:p>
            <a:pPr marL="265113" indent="-265113"/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3792E3-594F-4B79-81CA-B3FA763C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7" y="3719312"/>
            <a:ext cx="5762143" cy="13255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FD4F781-81CF-43F3-B61F-72A05D1D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5084"/>
            <a:ext cx="6046210" cy="23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055D-DFD2-4821-B785-1F1394D3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The dataset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F8D7D8-787F-49AA-B998-C3FB94DF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87389"/>
          </a:xfrm>
        </p:spPr>
        <p:txBody>
          <a:bodyPr>
            <a:normAutofit/>
          </a:bodyPr>
          <a:lstStyle/>
          <a:p>
            <a:r>
              <a:rPr lang="pt-PT" sz="2400" dirty="0"/>
              <a:t>Data points measure 6 features:</a:t>
            </a:r>
          </a:p>
          <a:p>
            <a:pPr marL="452438" indent="354013">
              <a:buFont typeface="Wingdings" panose="05000000000000000000" pitchFamily="2" charset="2"/>
              <a:buChar char="v"/>
            </a:pPr>
            <a:r>
              <a:rPr lang="pt-PT" sz="2400" b="1" i="1" dirty="0"/>
              <a:t>I</a:t>
            </a:r>
            <a:r>
              <a:rPr lang="pt-PT" sz="2400" b="1" i="1" baseline="-25000" dirty="0"/>
              <a:t>1 </a:t>
            </a:r>
            <a:r>
              <a:rPr lang="pt-PT" sz="2400" b="1" i="1" dirty="0"/>
              <a:t> </a:t>
            </a:r>
            <a:r>
              <a:rPr lang="pt-PT" sz="2400" dirty="0"/>
              <a:t>- ratio between the </a:t>
            </a:r>
            <a:r>
              <a:rPr lang="pt-PT" sz="2400" dirty="0" err="1"/>
              <a:t>consumption</a:t>
            </a:r>
            <a:r>
              <a:rPr lang="pt-PT" sz="2400" dirty="0"/>
              <a:t> of the </a:t>
            </a:r>
            <a:r>
              <a:rPr lang="pt-PT" sz="2400" dirty="0" err="1"/>
              <a:t>last</a:t>
            </a:r>
            <a:r>
              <a:rPr lang="pt-PT" sz="2400" dirty="0"/>
              <a:t> </a:t>
            </a:r>
            <a:r>
              <a:rPr lang="pt-PT" sz="2400" dirty="0" err="1"/>
              <a:t>day</a:t>
            </a:r>
            <a:r>
              <a:rPr lang="pt-PT" sz="2400" dirty="0"/>
              <a:t> and the </a:t>
            </a:r>
            <a:r>
              <a:rPr lang="pt-PT" sz="2400" dirty="0" err="1"/>
              <a:t>last</a:t>
            </a:r>
            <a:r>
              <a:rPr lang="pt-PT" sz="2400" dirty="0"/>
              <a:t> five </a:t>
            </a:r>
            <a:r>
              <a:rPr lang="pt-PT" sz="2400" dirty="0" err="1"/>
              <a:t>days</a:t>
            </a:r>
            <a:endParaRPr lang="pt-PT" sz="2400" dirty="0"/>
          </a:p>
          <a:p>
            <a:pPr marL="452438" indent="354013">
              <a:buFont typeface="Wingdings" panose="05000000000000000000" pitchFamily="2" charset="2"/>
              <a:buChar char="v"/>
            </a:pPr>
            <a:r>
              <a:rPr lang="pt-PT" sz="2400" b="1" i="1" dirty="0"/>
              <a:t>I</a:t>
            </a:r>
            <a:r>
              <a:rPr lang="pt-PT" sz="2400" b="1" i="1" baseline="-25000" dirty="0"/>
              <a:t>2</a:t>
            </a:r>
            <a:r>
              <a:rPr lang="pt-PT" sz="2400" b="1" i="1" baseline="30000" dirty="0"/>
              <a:t>d </a:t>
            </a:r>
            <a:r>
              <a:rPr lang="pt-PT" sz="2400" dirty="0"/>
              <a:t>-  relates the </a:t>
            </a:r>
            <a:r>
              <a:rPr lang="pt-PT" sz="2400" dirty="0" err="1"/>
              <a:t>hourly</a:t>
            </a:r>
            <a:r>
              <a:rPr lang="pt-PT" sz="2400" dirty="0"/>
              <a:t> pattern of a </a:t>
            </a:r>
            <a:r>
              <a:rPr lang="pt-PT" sz="2400" dirty="0" err="1"/>
              <a:t>day</a:t>
            </a:r>
            <a:r>
              <a:rPr lang="pt-PT" sz="2400" dirty="0"/>
              <a:t> with the </a:t>
            </a:r>
            <a:r>
              <a:rPr lang="pt-PT" sz="2400" dirty="0" err="1"/>
              <a:t>mean</a:t>
            </a:r>
            <a:r>
              <a:rPr lang="pt-PT" sz="2400" dirty="0"/>
              <a:t> </a:t>
            </a:r>
            <a:r>
              <a:rPr lang="pt-PT" sz="2400" dirty="0" err="1"/>
              <a:t>hourly</a:t>
            </a:r>
            <a:r>
              <a:rPr lang="pt-PT" sz="2400" dirty="0"/>
              <a:t> pattern of the 	       five </a:t>
            </a:r>
            <a:r>
              <a:rPr lang="pt-PT" sz="2400" dirty="0" err="1"/>
              <a:t>days</a:t>
            </a:r>
            <a:r>
              <a:rPr lang="pt-PT" sz="2400" dirty="0"/>
              <a:t> before, based on the </a:t>
            </a:r>
            <a:r>
              <a:rPr lang="pt-PT" sz="2400" dirty="0" err="1"/>
              <a:t>euclidian</a:t>
            </a:r>
            <a:r>
              <a:rPr lang="pt-PT" sz="2400" dirty="0"/>
              <a:t> distance</a:t>
            </a:r>
          </a:p>
          <a:p>
            <a:pPr marL="452438" indent="354013">
              <a:buFont typeface="Wingdings" panose="05000000000000000000" pitchFamily="2" charset="2"/>
              <a:buChar char="v"/>
            </a:pPr>
            <a:r>
              <a:rPr lang="pt-PT" sz="2400" b="1" i="1" dirty="0"/>
              <a:t>I</a:t>
            </a:r>
            <a:r>
              <a:rPr lang="pt-PT" sz="2400" b="1" i="1" baseline="-25000" dirty="0"/>
              <a:t>2</a:t>
            </a:r>
            <a:r>
              <a:rPr lang="pt-PT" sz="2400" b="1" i="1" baseline="30000" dirty="0"/>
              <a:t>c</a:t>
            </a:r>
            <a:r>
              <a:rPr lang="pt-PT" b="1" i="1" baseline="30000" dirty="0"/>
              <a:t> </a:t>
            </a:r>
            <a:r>
              <a:rPr lang="pt-PT" dirty="0"/>
              <a:t> </a:t>
            </a:r>
            <a:r>
              <a:rPr lang="pt-PT" sz="2400" dirty="0"/>
              <a:t>-</a:t>
            </a:r>
            <a:r>
              <a:rPr lang="pt-PT" dirty="0"/>
              <a:t> </a:t>
            </a:r>
            <a:r>
              <a:rPr lang="pt-PT" sz="2400" dirty="0" err="1"/>
              <a:t>another</a:t>
            </a:r>
            <a:r>
              <a:rPr lang="pt-PT" sz="2400" dirty="0"/>
              <a:t> </a:t>
            </a:r>
            <a:r>
              <a:rPr lang="pt-PT" sz="2400" dirty="0" err="1"/>
              <a:t>indicator</a:t>
            </a:r>
            <a:r>
              <a:rPr lang="pt-PT" sz="2400" dirty="0"/>
              <a:t> of </a:t>
            </a:r>
            <a:r>
              <a:rPr lang="pt-PT" sz="2400" dirty="0" err="1"/>
              <a:t>hourly</a:t>
            </a:r>
            <a:r>
              <a:rPr lang="pt-PT" sz="2400" dirty="0"/>
              <a:t> </a:t>
            </a:r>
            <a:r>
              <a:rPr lang="pt-PT" sz="2400" dirty="0" err="1"/>
              <a:t>consumption</a:t>
            </a:r>
            <a:r>
              <a:rPr lang="pt-PT" sz="2400" dirty="0"/>
              <a:t> </a:t>
            </a:r>
            <a:r>
              <a:rPr lang="pt-PT" sz="2400" dirty="0" err="1"/>
              <a:t>patter</a:t>
            </a:r>
            <a:r>
              <a:rPr lang="pt-PT" sz="2400" dirty="0"/>
              <a:t> change, this time using     	       the </a:t>
            </a:r>
            <a:r>
              <a:rPr lang="pt-PT" sz="2400" dirty="0" err="1"/>
              <a:t>Pearson</a:t>
            </a:r>
            <a:r>
              <a:rPr lang="pt-PT" sz="2400" dirty="0"/>
              <a:t> </a:t>
            </a:r>
            <a:r>
              <a:rPr lang="pt-PT" sz="2400" dirty="0" err="1"/>
              <a:t>correlation</a:t>
            </a:r>
            <a:endParaRPr lang="pt-PT" sz="2400" dirty="0"/>
          </a:p>
          <a:p>
            <a:pPr marL="452438" indent="354013">
              <a:buFont typeface="Wingdings" panose="05000000000000000000" pitchFamily="2" charset="2"/>
              <a:buChar char="v"/>
            </a:pPr>
            <a:r>
              <a:rPr lang="pt-PT" sz="2400" b="1" i="1" dirty="0"/>
              <a:t>I</a:t>
            </a:r>
            <a:r>
              <a:rPr lang="pt-PT" sz="2400" b="1" i="1" baseline="-25000" dirty="0"/>
              <a:t>3</a:t>
            </a:r>
            <a:r>
              <a:rPr lang="pt-PT" b="1" i="1" baseline="-25000" dirty="0"/>
              <a:t> </a:t>
            </a:r>
            <a:r>
              <a:rPr lang="pt-PT" b="1" i="1" dirty="0"/>
              <a:t> </a:t>
            </a:r>
            <a:r>
              <a:rPr lang="pt-PT" sz="2400" dirty="0"/>
              <a:t>-</a:t>
            </a:r>
            <a:r>
              <a:rPr lang="pt-PT" dirty="0"/>
              <a:t> </a:t>
            </a:r>
            <a:r>
              <a:rPr lang="pt-PT" sz="2400" dirty="0"/>
              <a:t>compares the </a:t>
            </a:r>
            <a:r>
              <a:rPr lang="pt-PT" sz="2400" dirty="0" err="1"/>
              <a:t>mean</a:t>
            </a:r>
            <a:r>
              <a:rPr lang="pt-PT" sz="2400" dirty="0"/>
              <a:t> </a:t>
            </a:r>
            <a:r>
              <a:rPr lang="pt-PT" sz="2400" dirty="0" err="1"/>
              <a:t>consumption</a:t>
            </a:r>
            <a:r>
              <a:rPr lang="pt-PT" sz="2400" dirty="0"/>
              <a:t> of the </a:t>
            </a:r>
            <a:r>
              <a:rPr lang="pt-PT" sz="2400" dirty="0" err="1"/>
              <a:t>last</a:t>
            </a:r>
            <a:r>
              <a:rPr lang="pt-PT" sz="2400" dirty="0"/>
              <a:t> five </a:t>
            </a:r>
            <a:r>
              <a:rPr lang="pt-PT" sz="2400" dirty="0" err="1"/>
              <a:t>days</a:t>
            </a:r>
            <a:r>
              <a:rPr lang="pt-PT" sz="2400" dirty="0"/>
              <a:t> to the </a:t>
            </a:r>
            <a:r>
              <a:rPr lang="pt-PT" sz="2400" dirty="0" err="1"/>
              <a:t>mean</a:t>
            </a:r>
            <a:r>
              <a:rPr lang="pt-PT" sz="2400" dirty="0"/>
              <a:t> 	   	      </a:t>
            </a:r>
            <a:r>
              <a:rPr lang="pt-PT" sz="2400" dirty="0" err="1"/>
              <a:t>consumption</a:t>
            </a:r>
            <a:r>
              <a:rPr lang="pt-PT" sz="2400" dirty="0"/>
              <a:t> for the same </a:t>
            </a:r>
            <a:r>
              <a:rPr lang="pt-PT" sz="2400" dirty="0" err="1"/>
              <a:t>days</a:t>
            </a:r>
            <a:r>
              <a:rPr lang="pt-PT" sz="2400" dirty="0"/>
              <a:t> for the </a:t>
            </a:r>
            <a:r>
              <a:rPr lang="pt-PT" sz="2400" dirty="0" err="1"/>
              <a:t>consumers</a:t>
            </a:r>
            <a:r>
              <a:rPr lang="pt-PT" sz="2400" dirty="0"/>
              <a:t> with the </a:t>
            </a:r>
            <a:r>
              <a:rPr lang="pt-PT" sz="2400" dirty="0" err="1"/>
              <a:t>most</a:t>
            </a:r>
            <a:r>
              <a:rPr lang="pt-PT" sz="2400" dirty="0"/>
              <a:t> similar 	      </a:t>
            </a:r>
            <a:r>
              <a:rPr lang="pt-PT" sz="2400" dirty="0" err="1"/>
              <a:t>characteristics</a:t>
            </a:r>
            <a:endParaRPr lang="pt-PT" sz="2400" dirty="0"/>
          </a:p>
          <a:p>
            <a:pPr marL="452438" indent="354013">
              <a:buFont typeface="Wingdings" panose="05000000000000000000" pitchFamily="2" charset="2"/>
              <a:buChar char="v"/>
            </a:pPr>
            <a:r>
              <a:rPr lang="pt-PT" sz="2400" b="1" i="1" dirty="0"/>
              <a:t>I</a:t>
            </a:r>
            <a:r>
              <a:rPr lang="pt-PT" sz="2400" b="1" i="1" baseline="-25000" dirty="0"/>
              <a:t>4</a:t>
            </a:r>
            <a:r>
              <a:rPr lang="pt-PT" sz="2400" b="1" i="1" baseline="30000" dirty="0"/>
              <a:t>d  - </a:t>
            </a:r>
            <a:r>
              <a:rPr lang="pt-PT" sz="2400" dirty="0"/>
              <a:t> relates the </a:t>
            </a:r>
            <a:r>
              <a:rPr lang="pt-PT" sz="2400" dirty="0" err="1"/>
              <a:t>mean</a:t>
            </a:r>
            <a:r>
              <a:rPr lang="pt-PT" sz="2400" dirty="0"/>
              <a:t> </a:t>
            </a:r>
            <a:r>
              <a:rPr lang="pt-PT" sz="2400" dirty="0" err="1"/>
              <a:t>hourly</a:t>
            </a:r>
            <a:r>
              <a:rPr lang="pt-PT" sz="2400" dirty="0"/>
              <a:t> </a:t>
            </a:r>
            <a:r>
              <a:rPr lang="pt-PT" sz="2400" dirty="0" err="1"/>
              <a:t>consumption</a:t>
            </a:r>
            <a:r>
              <a:rPr lang="pt-PT" sz="2400" dirty="0"/>
              <a:t> of the </a:t>
            </a:r>
            <a:r>
              <a:rPr lang="pt-PT" sz="2400" dirty="0" err="1"/>
              <a:t>last</a:t>
            </a:r>
            <a:r>
              <a:rPr lang="pt-PT" sz="2400" dirty="0"/>
              <a:t> five </a:t>
            </a:r>
            <a:r>
              <a:rPr lang="pt-PT" sz="2400" dirty="0" err="1"/>
              <a:t>days</a:t>
            </a:r>
            <a:r>
              <a:rPr lang="pt-PT" sz="2400" dirty="0"/>
              <a:t> between tem 	       </a:t>
            </a:r>
            <a:r>
              <a:rPr lang="pt-PT" sz="2400" dirty="0" err="1"/>
              <a:t>consumers</a:t>
            </a:r>
            <a:r>
              <a:rPr lang="pt-PT" sz="2400" dirty="0"/>
              <a:t> with the </a:t>
            </a:r>
            <a:r>
              <a:rPr lang="pt-PT" sz="2400" dirty="0" err="1"/>
              <a:t>greatest</a:t>
            </a:r>
            <a:r>
              <a:rPr lang="pt-PT" sz="2400" dirty="0"/>
              <a:t> Similarity.</a:t>
            </a:r>
          </a:p>
          <a:p>
            <a:pPr marL="452438" indent="354013">
              <a:buFont typeface="Wingdings" panose="05000000000000000000" pitchFamily="2" charset="2"/>
              <a:buChar char="v"/>
            </a:pPr>
            <a:r>
              <a:rPr lang="pt-PT" sz="2400" b="1" i="1" dirty="0"/>
              <a:t>I</a:t>
            </a:r>
            <a:r>
              <a:rPr lang="pt-PT" sz="2400" b="1" i="1" baseline="-25000" dirty="0"/>
              <a:t>4</a:t>
            </a:r>
            <a:r>
              <a:rPr lang="pt-PT" sz="2400" b="1" i="1" baseline="30000" dirty="0"/>
              <a:t>c  - </a:t>
            </a:r>
            <a:r>
              <a:rPr lang="pt-PT" sz="2400" dirty="0"/>
              <a:t> </a:t>
            </a:r>
            <a:r>
              <a:rPr lang="pt-PT" sz="2400" dirty="0" err="1"/>
              <a:t>indicator</a:t>
            </a:r>
            <a:r>
              <a:rPr lang="pt-PT" sz="2400" dirty="0"/>
              <a:t> of the same type as </a:t>
            </a:r>
            <a:r>
              <a:rPr lang="pt-PT" sz="2400" b="1" i="1" dirty="0"/>
              <a:t>I</a:t>
            </a:r>
            <a:r>
              <a:rPr lang="pt-PT" sz="2400" b="1" i="1" baseline="-25000" dirty="0"/>
              <a:t>4</a:t>
            </a:r>
            <a:r>
              <a:rPr lang="pt-PT" sz="2400" b="1" i="1" baseline="30000" dirty="0"/>
              <a:t>d </a:t>
            </a:r>
            <a:r>
              <a:rPr lang="pt-PT" sz="2400" b="1" i="1" dirty="0"/>
              <a:t> </a:t>
            </a:r>
            <a:r>
              <a:rPr lang="pt-PT" sz="2400" dirty="0"/>
              <a:t>this time using the </a:t>
            </a:r>
            <a:r>
              <a:rPr lang="pt-PT" sz="2400" dirty="0" err="1"/>
              <a:t>Pearson</a:t>
            </a:r>
            <a:r>
              <a:rPr lang="pt-PT" sz="2400" dirty="0"/>
              <a:t> </a:t>
            </a:r>
            <a:r>
              <a:rPr lang="pt-PT" sz="2400" dirty="0" err="1"/>
              <a:t>correlation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444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2FF9-44B1-441F-8332-29FA9E07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dataset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909BFD-9DEF-4E37-A890-D7D8B563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We use </a:t>
            </a:r>
            <a:r>
              <a:rPr lang="pt-PT" b="1" dirty="0"/>
              <a:t>10-fold cross validation</a:t>
            </a:r>
            <a:r>
              <a:rPr lang="pt-PT" dirty="0"/>
              <a:t> for model training and testing</a:t>
            </a:r>
            <a:br>
              <a:rPr lang="pt-PT" dirty="0"/>
            </a:br>
            <a:endParaRPr lang="pt-PT" dirty="0"/>
          </a:p>
          <a:p>
            <a:r>
              <a:rPr lang="pt-PT" dirty="0"/>
              <a:t>Split the dataset in 10 </a:t>
            </a:r>
            <a:r>
              <a:rPr lang="pt-PT" dirty="0" err="1"/>
              <a:t>parts</a:t>
            </a:r>
            <a:r>
              <a:rPr lang="pt-PT" dirty="0"/>
              <a:t> and </a:t>
            </a:r>
            <a:r>
              <a:rPr lang="pt-PT" dirty="0" err="1"/>
              <a:t>repeat</a:t>
            </a:r>
            <a:r>
              <a:rPr lang="pt-PT" dirty="0"/>
              <a:t>: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pt-PT" dirty="0" err="1"/>
              <a:t>Train</a:t>
            </a:r>
            <a:r>
              <a:rPr lang="pt-PT" dirty="0"/>
              <a:t> the model on 9 </a:t>
            </a:r>
            <a:r>
              <a:rPr lang="pt-PT" dirty="0" err="1"/>
              <a:t>parts</a:t>
            </a:r>
            <a:endParaRPr lang="pt-PT" dirty="0"/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pt-PT" dirty="0"/>
              <a:t>Test on the </a:t>
            </a:r>
            <a:r>
              <a:rPr lang="pt-PT" dirty="0" err="1"/>
              <a:t>remaining</a:t>
            </a:r>
            <a:r>
              <a:rPr lang="pt-PT" dirty="0"/>
              <a:t> part (NOTE: </a:t>
            </a:r>
            <a:r>
              <a:rPr lang="pt-PT" b="1" dirty="0"/>
              <a:t>the testing set is </a:t>
            </a:r>
            <a:r>
              <a:rPr lang="pt-PT" b="1" dirty="0" err="1"/>
              <a:t>always</a:t>
            </a:r>
            <a:r>
              <a:rPr lang="pt-PT" b="1" dirty="0"/>
              <a:t> balanced</a:t>
            </a:r>
            <a:r>
              <a:rPr lang="pt-PT" dirty="0"/>
              <a:t>)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pt-PT" dirty="0"/>
              <a:t>Change the part we’re using to test</a:t>
            </a:r>
            <a:br>
              <a:rPr lang="pt-PT" dirty="0"/>
            </a:br>
            <a:endParaRPr lang="pt-PT" dirty="0"/>
          </a:p>
          <a:p>
            <a:pPr marL="265113" indent="-265113"/>
            <a:r>
              <a:rPr lang="pt-PT" dirty="0"/>
              <a:t>We consider the average accuracy/TPR over the 10 test sets</a:t>
            </a:r>
          </a:p>
        </p:txBody>
      </p:sp>
    </p:spTree>
    <p:extLst>
      <p:ext uri="{BB962C8B-B14F-4D97-AF65-F5344CB8AC3E}">
        <p14:creationId xmlns:p14="http://schemas.microsoft.com/office/powerpoint/2010/main" val="31693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136EB-4BA0-4C49-82C7-7C50AE6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2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Dataset Problems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97C3AB-2915-486E-A828-D730D5FB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313"/>
            <a:ext cx="10515600" cy="5032375"/>
          </a:xfrm>
        </p:spPr>
        <p:txBody>
          <a:bodyPr>
            <a:normAutofit/>
          </a:bodyPr>
          <a:lstStyle/>
          <a:p>
            <a:r>
              <a:rPr lang="pt-PT" dirty="0"/>
              <a:t>Dataset is </a:t>
            </a:r>
            <a:r>
              <a:rPr lang="pt-PT" dirty="0" err="1"/>
              <a:t>really</a:t>
            </a:r>
            <a:r>
              <a:rPr lang="pt-PT" dirty="0"/>
              <a:t>, </a:t>
            </a:r>
            <a:r>
              <a:rPr lang="pt-PT" dirty="0" err="1"/>
              <a:t>really</a:t>
            </a:r>
            <a:r>
              <a:rPr lang="pt-PT" dirty="0"/>
              <a:t> </a:t>
            </a:r>
            <a:r>
              <a:rPr lang="pt-PT" dirty="0" err="1"/>
              <a:t>imbalanced</a:t>
            </a:r>
            <a:r>
              <a:rPr lang="pt-PT" dirty="0"/>
              <a:t>…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~ 83% data </a:t>
            </a:r>
            <a:r>
              <a:rPr lang="pt-PT" dirty="0" err="1"/>
              <a:t>labelled</a:t>
            </a:r>
            <a:r>
              <a:rPr lang="pt-PT" dirty="0"/>
              <a:t> with 0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~ 17% more or </a:t>
            </a: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evenly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between label 1 and label 2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6E9DBD-7B66-4BB8-AD65-6D1CA9D7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301" y="3277727"/>
            <a:ext cx="3913397" cy="3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3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CFDE2-7BE4-4F14-BD63-0FFC174C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Dataset Problems (cont.)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DAE4FD-E4DB-4EF8-B063-37AC34F8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3288"/>
          </a:xfrm>
        </p:spPr>
        <p:txBody>
          <a:bodyPr>
            <a:normAutofit/>
          </a:bodyPr>
          <a:lstStyle/>
          <a:p>
            <a:pPr marL="265113" indent="-265113"/>
            <a:r>
              <a:rPr lang="pt-PT" dirty="0"/>
              <a:t>The dataset as is will </a:t>
            </a:r>
            <a:r>
              <a:rPr lang="pt-PT" dirty="0" err="1"/>
              <a:t>generate</a:t>
            </a:r>
            <a:r>
              <a:rPr lang="pt-PT" dirty="0"/>
              <a:t> models </a:t>
            </a:r>
            <a:r>
              <a:rPr lang="pt-PT" dirty="0" err="1"/>
              <a:t>highly</a:t>
            </a:r>
            <a:r>
              <a:rPr lang="pt-PT" dirty="0"/>
              <a:t> </a:t>
            </a:r>
            <a:r>
              <a:rPr lang="pt-PT" dirty="0" err="1"/>
              <a:t>trained</a:t>
            </a:r>
            <a:r>
              <a:rPr lang="pt-PT" dirty="0"/>
              <a:t> for </a:t>
            </a:r>
            <a:r>
              <a:rPr lang="pt-PT" dirty="0" err="1"/>
              <a:t>legitimate</a:t>
            </a:r>
            <a:r>
              <a:rPr lang="pt-PT" dirty="0"/>
              <a:t> </a:t>
            </a:r>
            <a:r>
              <a:rPr lang="pt-PT" dirty="0" err="1"/>
              <a:t>consumer</a:t>
            </a:r>
            <a:r>
              <a:rPr lang="pt-PT" dirty="0"/>
              <a:t> </a:t>
            </a:r>
            <a:r>
              <a:rPr lang="pt-PT" dirty="0" err="1"/>
              <a:t>detection</a:t>
            </a:r>
            <a:br>
              <a:rPr lang="pt-PT" dirty="0"/>
            </a:br>
            <a:endParaRPr lang="pt-PT" dirty="0"/>
          </a:p>
          <a:p>
            <a:pPr marL="265113" indent="-265113"/>
            <a:r>
              <a:rPr lang="pt-PT" b="1" dirty="0"/>
              <a:t>Hypothesis: </a:t>
            </a:r>
            <a:r>
              <a:rPr lang="pt-PT" i="1" dirty="0"/>
              <a:t>Models </a:t>
            </a:r>
            <a:r>
              <a:rPr lang="pt-PT" i="1" dirty="0" err="1"/>
              <a:t>trained</a:t>
            </a:r>
            <a:r>
              <a:rPr lang="pt-PT" i="1" dirty="0"/>
              <a:t> on a balanced subset of the original dataset will be </a:t>
            </a:r>
            <a:r>
              <a:rPr lang="pt-PT" i="1" dirty="0" err="1"/>
              <a:t>better</a:t>
            </a:r>
            <a:r>
              <a:rPr lang="pt-PT" i="1" dirty="0"/>
              <a:t> at </a:t>
            </a:r>
            <a:r>
              <a:rPr lang="pt-PT" i="1" dirty="0" err="1"/>
              <a:t>detecting</a:t>
            </a:r>
            <a:r>
              <a:rPr lang="pt-PT" i="1" dirty="0"/>
              <a:t> </a:t>
            </a:r>
            <a:r>
              <a:rPr lang="pt-PT" i="1" dirty="0" err="1"/>
              <a:t>frauds</a:t>
            </a:r>
            <a:r>
              <a:rPr lang="pt-PT" i="1" dirty="0"/>
              <a:t>, and models </a:t>
            </a:r>
            <a:r>
              <a:rPr lang="pt-PT" i="1" dirty="0" err="1"/>
              <a:t>trained</a:t>
            </a:r>
            <a:r>
              <a:rPr lang="pt-PT" i="1" dirty="0"/>
              <a:t> on a </a:t>
            </a:r>
            <a:r>
              <a:rPr lang="pt-PT" i="1" dirty="0" err="1"/>
              <a:t>fraud</a:t>
            </a:r>
            <a:r>
              <a:rPr lang="pt-PT" i="1" dirty="0"/>
              <a:t> subset will the </a:t>
            </a:r>
            <a:r>
              <a:rPr lang="pt-PT" i="1" dirty="0" err="1"/>
              <a:t>better</a:t>
            </a:r>
            <a:r>
              <a:rPr lang="pt-PT" i="1" dirty="0"/>
              <a:t> at </a:t>
            </a:r>
            <a:r>
              <a:rPr lang="pt-PT" i="1" dirty="0" err="1"/>
              <a:t>distinguishing</a:t>
            </a:r>
            <a:r>
              <a:rPr lang="pt-PT" i="1" dirty="0"/>
              <a:t> </a:t>
            </a:r>
            <a:r>
              <a:rPr lang="pt-PT" i="1" dirty="0" err="1"/>
              <a:t>frauds</a:t>
            </a:r>
            <a:br>
              <a:rPr lang="pt-PT" i="1" dirty="0"/>
            </a:br>
            <a:endParaRPr lang="pt-PT" i="1" dirty="0"/>
          </a:p>
          <a:p>
            <a:r>
              <a:rPr lang="pt-PT" dirty="0"/>
              <a:t>We considered 2 subsets of the original dataset: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pt-PT" b="1" dirty="0"/>
              <a:t>Balanced dataset</a:t>
            </a:r>
            <a:r>
              <a:rPr lang="pt-PT" dirty="0"/>
              <a:t>: equal % of class distribution</a:t>
            </a:r>
          </a:p>
          <a:p>
            <a:pPr marL="895350" indent="-442913">
              <a:buFont typeface="Wingdings" panose="05000000000000000000" pitchFamily="2" charset="2"/>
              <a:buChar char="v"/>
            </a:pPr>
            <a:r>
              <a:rPr lang="pt-PT" b="1" dirty="0"/>
              <a:t>Fraud dataset</a:t>
            </a:r>
            <a:r>
              <a:rPr lang="pt-PT" dirty="0"/>
              <a:t>: contains only labels 1 and 2</a:t>
            </a:r>
          </a:p>
        </p:txBody>
      </p:sp>
    </p:spTree>
    <p:extLst>
      <p:ext uri="{BB962C8B-B14F-4D97-AF65-F5344CB8AC3E}">
        <p14:creationId xmlns:p14="http://schemas.microsoft.com/office/powerpoint/2010/main" val="154410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D4B4C-A5E3-492F-B126-72D14812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Genetic Algorithm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18B66E-6FA6-4A59-910B-B7964EA4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0515600" cy="494880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MATLAB library was used for an implementation of a genetic algorithm</a:t>
            </a:r>
            <a:br>
              <a:rPr lang="pt-PT" dirty="0"/>
            </a:br>
            <a:endParaRPr lang="pt-PT" dirty="0"/>
          </a:p>
          <a:p>
            <a:r>
              <a:rPr lang="pt-PT" dirty="0"/>
              <a:t>Same idea as classical genetic algorithms: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Several </a:t>
            </a:r>
            <a:r>
              <a:rPr lang="pt-PT" i="1" dirty="0"/>
              <a:t>generations </a:t>
            </a:r>
            <a:r>
              <a:rPr lang="pt-PT" dirty="0"/>
              <a:t>of </a:t>
            </a:r>
            <a:r>
              <a:rPr lang="pt-PT" i="1" dirty="0"/>
              <a:t>individuals </a:t>
            </a:r>
            <a:r>
              <a:rPr lang="pt-PT" dirty="0"/>
              <a:t>reproducing in order </a:t>
            </a:r>
            <a:r>
              <a:rPr lang="pt-PT"/>
              <a:t>to 	maximize </a:t>
            </a:r>
            <a:r>
              <a:rPr lang="pt-PT" dirty="0"/>
              <a:t>a </a:t>
            </a:r>
            <a:r>
              <a:rPr lang="pt-PT" i="1" dirty="0"/>
              <a:t>fitness function</a:t>
            </a:r>
            <a:r>
              <a:rPr lang="pt-PT" dirty="0"/>
              <a:t>.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First generation of individuals chosen randomly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Keep choosing individuals for reproduction based on how fit they 	are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Fitness is the accuracy or the TPR on a test set</a:t>
            </a:r>
          </a:p>
          <a:p>
            <a:pPr marL="452438" indent="442913">
              <a:buFont typeface="Wingdings" panose="05000000000000000000" pitchFamily="2" charset="2"/>
              <a:buChar char="v"/>
            </a:pPr>
            <a:r>
              <a:rPr lang="pt-PT" dirty="0"/>
              <a:t>Termination when a number of generations is reached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CD0105-8C09-47BD-B4C4-97EBB627C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32622" y="3639708"/>
            <a:ext cx="3624651" cy="14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0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418</Words>
  <Application>Microsoft Office PowerPoint</Application>
  <PresentationFormat>Ecrã Panorâmico</PresentationFormat>
  <Paragraphs>101</Paragraphs>
  <Slides>22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do Office</vt:lpstr>
      <vt:lpstr>Intelligent Decision and Control</vt:lpstr>
      <vt:lpstr>Our task</vt:lpstr>
      <vt:lpstr>The dataset</vt:lpstr>
      <vt:lpstr>The dataset (cont.)</vt:lpstr>
      <vt:lpstr>The dataset (cont.)</vt:lpstr>
      <vt:lpstr>The dataset (cont.)</vt:lpstr>
      <vt:lpstr>Dataset Problems</vt:lpstr>
      <vt:lpstr>Dataset Problems (cont.)</vt:lpstr>
      <vt:lpstr>The Genetic Algorithm</vt:lpstr>
      <vt:lpstr>The Neural Approach</vt:lpstr>
      <vt:lpstr>The Neural Approach (cont.)</vt:lpstr>
      <vt:lpstr>The Fuzzy Approach</vt:lpstr>
      <vt:lpstr>The Fuzzy Approach (cont.)</vt:lpstr>
      <vt:lpstr>The Neuro-Fuzzy Approach</vt:lpstr>
      <vt:lpstr>The Neuro-Fuzzy Approach (cont.)</vt:lpstr>
      <vt:lpstr>Aggregating the nine models</vt:lpstr>
      <vt:lpstr>Normal Voting Ensemble</vt:lpstr>
      <vt:lpstr>Hierarchic Voting Ensemble – Shared Weights</vt:lpstr>
      <vt:lpstr>Hierarchic Voting Ensemble – Without Shared Weights</vt:lpstr>
      <vt:lpstr>The Results</vt:lpstr>
      <vt:lpstr>State-of-the-Art Comparison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Decision and Control</dc:title>
  <dc:creator>Luis Pedro Pires Borges</dc:creator>
  <cp:lastModifiedBy>Luis Pedro Pires Borges</cp:lastModifiedBy>
  <cp:revision>41</cp:revision>
  <dcterms:created xsi:type="dcterms:W3CDTF">2017-12-21T17:10:06Z</dcterms:created>
  <dcterms:modified xsi:type="dcterms:W3CDTF">2017-12-28T00:54:38Z</dcterms:modified>
</cp:coreProperties>
</file>